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5635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47584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2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9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0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20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EC565B3-ACAC-4ADD-B889-569852564CF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583622E-2764-4B1E-A60B-6A033B02AF4B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99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7EFEB-3D45-48A0-9DD9-3C9FC6CCC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/>
              <a:t>Progettazione disciplinare Primo Biennio liceo Scientifico: Scienze Applicate</a:t>
            </a:r>
            <a:endParaRPr lang="en-US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471405-8F17-4225-A5DB-D869F810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147127"/>
            <a:ext cx="6831673" cy="895389"/>
          </a:xfrm>
        </p:spPr>
        <p:txBody>
          <a:bodyPr/>
          <a:lstStyle/>
          <a:p>
            <a:r>
              <a:rPr lang="it-IT" dirty="0"/>
              <a:t>Gruppo: </a:t>
            </a:r>
            <a:r>
              <a:rPr lang="it-IT" b="1" dirty="0" err="1"/>
              <a:t>LeposeX</a:t>
            </a:r>
            <a:endParaRPr lang="it-IT" b="1" dirty="0"/>
          </a:p>
          <a:p>
            <a:r>
              <a:rPr lang="it-IT" dirty="0"/>
              <a:t>Docente: </a:t>
            </a:r>
            <a:r>
              <a:rPr lang="it-IT" b="1" dirty="0"/>
              <a:t>Filomena Ferrucci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2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5B1706-CD2D-4BCB-BB3A-7CD83D51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51" y="353506"/>
            <a:ext cx="3998264" cy="2898741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D8C9D07-0ADA-4D8B-A722-F4213131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35" y="2972923"/>
            <a:ext cx="5793475" cy="196853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Questo è invece il </a:t>
            </a:r>
            <a:r>
              <a:rPr lang="it-IT" b="1" dirty="0"/>
              <a:t>programma</a:t>
            </a:r>
            <a:r>
              <a:rPr lang="it-IT" dirty="0"/>
              <a:t> con i contenuti del </a:t>
            </a:r>
            <a:r>
              <a:rPr lang="it-IT" b="1" dirty="0"/>
              <a:t>secondo anno </a:t>
            </a:r>
            <a:r>
              <a:rPr lang="it-IT" dirty="0"/>
              <a:t>secondo le decisioni e le scelte da noi prese, come già ribadito in precedenza alla </a:t>
            </a:r>
            <a:r>
              <a:rPr lang="it-IT" b="1" dirty="0"/>
              <a:t>fine della presentazione </a:t>
            </a:r>
            <a:r>
              <a:rPr lang="it-IT" dirty="0"/>
              <a:t>andremo a spiegare le </a:t>
            </a:r>
            <a:r>
              <a:rPr lang="it-IT" b="1" dirty="0"/>
              <a:t>motivazioni </a:t>
            </a:r>
            <a:r>
              <a:rPr lang="it-IT" dirty="0"/>
              <a:t>delle stesse, che ci hanno portato ad effettuare questa tipologia di </a:t>
            </a:r>
            <a:r>
              <a:rPr lang="it-IT" b="1" dirty="0"/>
              <a:t>suddivisione.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D4A41A72-9BA9-482E-BA00-3237561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35" y="513873"/>
            <a:ext cx="4910741" cy="1560024"/>
          </a:xfrm>
        </p:spPr>
        <p:txBody>
          <a:bodyPr>
            <a:normAutofit/>
          </a:bodyPr>
          <a:lstStyle/>
          <a:p>
            <a:r>
              <a:rPr lang="it-IT" b="1" dirty="0"/>
              <a:t>Contenuti del programma |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6EEDAA-5FA8-49AE-841D-EA48F838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450" y="3167404"/>
            <a:ext cx="4082065" cy="333708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1387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63D07-A11C-475A-981B-D3051AE7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Moduli Interdisciplinari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8D7EC2-260E-4C11-9D50-EE4FA91A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282" y="2077432"/>
            <a:ext cx="5809269" cy="2291593"/>
          </a:xfrm>
        </p:spPr>
        <p:txBody>
          <a:bodyPr/>
          <a:lstStyle/>
          <a:p>
            <a:pPr>
              <a:buSzPct val="125000"/>
              <a:buFont typeface="Wingdings" panose="05000000000000000000" pitchFamily="2" charset="2"/>
              <a:buChar char="§"/>
            </a:pPr>
            <a:r>
              <a:rPr lang="it-IT" dirty="0"/>
              <a:t>Per il</a:t>
            </a:r>
            <a:r>
              <a:rPr lang="it-IT" b="1" dirty="0"/>
              <a:t> primo anno </a:t>
            </a:r>
            <a:r>
              <a:rPr lang="it-IT" dirty="0"/>
              <a:t>abbiamo pensato che i </a:t>
            </a:r>
            <a:r>
              <a:rPr lang="it-IT" b="1" dirty="0"/>
              <a:t>seguenti moduli </a:t>
            </a:r>
            <a:r>
              <a:rPr lang="it-IT" dirty="0"/>
              <a:t>potessero essere trattati come interdisciplinari:</a:t>
            </a:r>
          </a:p>
          <a:p>
            <a:pPr>
              <a:buSzPct val="125000"/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SzPct val="125000"/>
              <a:buFont typeface="Wingdings" panose="05000000000000000000" pitchFamily="2" charset="2"/>
              <a:buChar char="§"/>
            </a:pPr>
            <a:r>
              <a:rPr lang="it-IT" dirty="0"/>
              <a:t>Mentre per il </a:t>
            </a:r>
            <a:r>
              <a:rPr lang="it-IT" b="1" dirty="0"/>
              <a:t>secondo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E60A77-AC55-4074-91A5-148B183B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233" y="1872907"/>
            <a:ext cx="3380129" cy="1141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8A4C72E-29D2-4183-BEE7-CB40BFED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59" y="3227333"/>
            <a:ext cx="3415866" cy="114169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CD1977-DA47-4F9A-BA39-C7485EBD7EB9}"/>
              </a:ext>
            </a:extLst>
          </p:cNvPr>
          <p:cNvSpPr txBox="1"/>
          <p:nvPr/>
        </p:nvSpPr>
        <p:spPr>
          <a:xfrm>
            <a:off x="1541282" y="4686301"/>
            <a:ext cx="9425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25000"/>
              <a:buFont typeface="Wingdings" panose="05000000000000000000" pitchFamily="2" charset="2"/>
              <a:buChar char="§"/>
            </a:pPr>
            <a:r>
              <a:rPr lang="it-IT" sz="2000" dirty="0"/>
              <a:t>In Generale abbiamo pensato a questi moduli come </a:t>
            </a:r>
            <a:r>
              <a:rPr lang="it-IT" sz="2000" b="1" dirty="0"/>
              <a:t>interdisciplinari</a:t>
            </a:r>
            <a:r>
              <a:rPr lang="it-IT" sz="2000" dirty="0"/>
              <a:t>, poiché sono quelli che più si </a:t>
            </a:r>
            <a:r>
              <a:rPr lang="it-IT" sz="2000" b="1" dirty="0"/>
              <a:t>integrano</a:t>
            </a:r>
            <a:r>
              <a:rPr lang="it-IT" sz="2000" dirty="0"/>
              <a:t> con gli </a:t>
            </a:r>
            <a:r>
              <a:rPr lang="it-IT" sz="2000" b="1" dirty="0"/>
              <a:t>altri insegnamenti</a:t>
            </a:r>
            <a:r>
              <a:rPr lang="it-IT" sz="2000" dirty="0"/>
              <a:t>; basta pensare alle </a:t>
            </a:r>
            <a:r>
              <a:rPr lang="it-IT" sz="2000" b="1" dirty="0"/>
              <a:t>presentazioni PowerPoint, </a:t>
            </a:r>
            <a:r>
              <a:rPr lang="it-IT" sz="2000" dirty="0"/>
              <a:t>alle </a:t>
            </a:r>
            <a:r>
              <a:rPr lang="it-IT" sz="2000" b="1" dirty="0"/>
              <a:t>ricerche</a:t>
            </a:r>
            <a:r>
              <a:rPr lang="it-IT" sz="2000" dirty="0"/>
              <a:t> di specifici </a:t>
            </a:r>
            <a:r>
              <a:rPr lang="it-IT" sz="2000" b="1" dirty="0"/>
              <a:t>approfondimenti</a:t>
            </a:r>
            <a:r>
              <a:rPr lang="it-IT" sz="2000" dirty="0"/>
              <a:t> o argomenti on-line, o alla </a:t>
            </a:r>
            <a:r>
              <a:rPr lang="it-IT" sz="2000" b="1" dirty="0"/>
              <a:t>creazione di programmi </a:t>
            </a:r>
            <a:r>
              <a:rPr lang="it-IT" sz="2000" dirty="0"/>
              <a:t>che comprendano conoscenza di scienze, geografia, storia, ecc.</a:t>
            </a:r>
          </a:p>
        </p:txBody>
      </p:sp>
    </p:spTree>
    <p:extLst>
      <p:ext uri="{BB962C8B-B14F-4D97-AF65-F5344CB8AC3E}">
        <p14:creationId xmlns:p14="http://schemas.microsoft.com/office/powerpoint/2010/main" val="8971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F7D18-ADD3-4F46-BA5A-078B182B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20153" cy="1397524"/>
          </a:xfrm>
        </p:spPr>
        <p:txBody>
          <a:bodyPr>
            <a:normAutofit/>
          </a:bodyPr>
          <a:lstStyle/>
          <a:p>
            <a:r>
              <a:rPr lang="it-IT" b="1" dirty="0"/>
              <a:t>Metodologie didattiche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3E161-7849-4FC5-BA80-CA9DA208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2597085"/>
          </a:xfrm>
        </p:spPr>
        <p:txBody>
          <a:bodyPr>
            <a:normAutofit/>
          </a:bodyPr>
          <a:lstStyle/>
          <a:p>
            <a:r>
              <a:rPr lang="it-IT" dirty="0"/>
              <a:t>Per entrambi gli anni abbiamo pensato alle seguenti </a:t>
            </a:r>
            <a:r>
              <a:rPr lang="it-IT" b="1" dirty="0"/>
              <a:t>metodologie didattiche:</a:t>
            </a:r>
          </a:p>
          <a:p>
            <a:endParaRPr lang="it-IT" sz="800" dirty="0"/>
          </a:p>
          <a:p>
            <a:r>
              <a:rPr lang="it-IT" dirty="0"/>
              <a:t>In aggiunta per il </a:t>
            </a:r>
            <a:r>
              <a:rPr lang="it-IT" b="1" dirty="0"/>
              <a:t>secondo anno </a:t>
            </a:r>
            <a:r>
              <a:rPr lang="it-IT" dirty="0"/>
              <a:t>abbiamo aggiunto anche la </a:t>
            </a:r>
            <a:r>
              <a:rPr lang="it-IT" b="1" dirty="0"/>
              <a:t>metodologia progetto, </a:t>
            </a:r>
            <a:r>
              <a:rPr lang="it-IT" dirty="0"/>
              <a:t>come previsto dal piano di studi:</a:t>
            </a:r>
          </a:p>
          <a:p>
            <a:pPr lvl="1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4693AA-8BE6-47C1-8DE7-71C9A698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003163"/>
            <a:ext cx="5426022" cy="46663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F7B5740-D209-4924-9B46-8601C200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69963"/>
            <a:ext cx="5207239" cy="15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4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E8167-C161-4C35-91C6-5549F937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Strumenti Didattici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649D7-2A3B-4E36-BFE1-23EE06F7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8620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Per il testo adottato abbiamo ritenuto appropriato «</a:t>
            </a:r>
            <a:r>
              <a:rPr lang="it-IT" b="1" dirty="0"/>
              <a:t>Informatica App»;</a:t>
            </a:r>
          </a:p>
          <a:p>
            <a:endParaRPr lang="it-IT" dirty="0"/>
          </a:p>
          <a:p>
            <a:r>
              <a:rPr lang="it-IT" dirty="0"/>
              <a:t>Poi per altri eventuali </a:t>
            </a:r>
            <a:r>
              <a:rPr lang="it-IT" b="1" dirty="0"/>
              <a:t>sussidi didattici </a:t>
            </a:r>
            <a:r>
              <a:rPr lang="it-IT" dirty="0"/>
              <a:t>o testi di approfondimento, questi verranno </a:t>
            </a:r>
            <a:r>
              <a:rPr lang="it-IT" b="1" dirty="0"/>
              <a:t>forniti dal docente</a:t>
            </a:r>
            <a:r>
              <a:rPr lang="it-IT" dirty="0"/>
              <a:t>; in particolare per quanto riguarda il materiale per </a:t>
            </a:r>
            <a:r>
              <a:rPr lang="it-IT" b="1" dirty="0"/>
              <a:t>App Inventor </a:t>
            </a:r>
            <a:r>
              <a:rPr lang="it-IT" dirty="0"/>
              <a:t>durante il secondo anno;</a:t>
            </a:r>
          </a:p>
          <a:p>
            <a:endParaRPr lang="it-IT" b="1" dirty="0"/>
          </a:p>
          <a:p>
            <a:r>
              <a:rPr lang="it-IT" dirty="0"/>
              <a:t>Per le attrezzature e spazi didattici utilizzati abbiamo proposto ovviamente il </a:t>
            </a:r>
            <a:r>
              <a:rPr lang="it-IT" b="1" dirty="0"/>
              <a:t>laboratorio di Informatica con uso di PC;</a:t>
            </a:r>
          </a:p>
          <a:p>
            <a:endParaRPr lang="it-IT" dirty="0"/>
          </a:p>
          <a:p>
            <a:r>
              <a:rPr lang="it-IT" dirty="0"/>
              <a:t>Potrebbero inoltre essere fornite</a:t>
            </a:r>
            <a:r>
              <a:rPr lang="it-IT" b="1" dirty="0"/>
              <a:t> slide </a:t>
            </a:r>
            <a:r>
              <a:rPr lang="it-IT" dirty="0"/>
              <a:t>o altro </a:t>
            </a:r>
            <a:r>
              <a:rPr lang="it-IT" b="1" dirty="0"/>
              <a:t>materiale di supporto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692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F3C16B-BE0E-4E55-9819-DA7AD35F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404" y="443759"/>
            <a:ext cx="4207669" cy="15064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b="1" dirty="0"/>
              <a:t>Modalità di valutazione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7550D7-CEB6-4CF0-83A3-826E815D5FB8}"/>
              </a:ext>
            </a:extLst>
          </p:cNvPr>
          <p:cNvSpPr txBox="1"/>
          <p:nvPr/>
        </p:nvSpPr>
        <p:spPr>
          <a:xfrm>
            <a:off x="7153177" y="2235702"/>
            <a:ext cx="4355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Di fianco sono illustrate le </a:t>
            </a:r>
            <a:r>
              <a:rPr lang="it-IT" b="1" dirty="0"/>
              <a:t>modalità di valutazione e recupero,</a:t>
            </a:r>
            <a:r>
              <a:rPr lang="it-IT" dirty="0"/>
              <a:t> le modalità risultano essere simili per entrambi gli anni;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L’unico cambiamento sostanziale si ritrova nelle </a:t>
            </a:r>
            <a:r>
              <a:rPr lang="it-IT" b="1" dirty="0"/>
              <a:t>tipologie di prove </a:t>
            </a:r>
            <a:r>
              <a:rPr lang="it-IT" dirty="0"/>
              <a:t>di verifica; per il secondo anno infatti le prove scritte </a:t>
            </a:r>
            <a:r>
              <a:rPr lang="it-IT" b="1" dirty="0"/>
              <a:t>non sono </a:t>
            </a:r>
            <a:r>
              <a:rPr lang="it-IT" dirty="0"/>
              <a:t>più effettuate tutte a fine modulo, ma </a:t>
            </a:r>
            <a:r>
              <a:rPr lang="it-IT" b="1" dirty="0"/>
              <a:t>3 di queste </a:t>
            </a:r>
            <a:r>
              <a:rPr lang="it-IT" dirty="0"/>
              <a:t>riguardano il solo modulo </a:t>
            </a:r>
            <a:r>
              <a:rPr lang="it-IT" b="1" dirty="0"/>
              <a:t>programmazione</a:t>
            </a:r>
            <a:r>
              <a:rPr lang="it-IT" dirty="0"/>
              <a:t>; Viene aggiunto inoltre </a:t>
            </a:r>
            <a:r>
              <a:rPr lang="it-IT" b="1" dirty="0"/>
              <a:t>una prova pratica </a:t>
            </a:r>
            <a:r>
              <a:rPr lang="it-IT" dirty="0"/>
              <a:t>ed il </a:t>
            </a:r>
            <a:r>
              <a:rPr lang="it-IT" b="1" dirty="0"/>
              <a:t>progetto </a:t>
            </a:r>
            <a:r>
              <a:rPr lang="it-IT" dirty="0"/>
              <a:t>che si terrà a fine anno.</a:t>
            </a:r>
          </a:p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7104A96-727F-4772-89EF-30B6C340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8" y="1443241"/>
            <a:ext cx="4615664" cy="43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4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121F44-F962-4075-AAD4-32E4F3CE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324587"/>
          </a:xfrm>
        </p:spPr>
        <p:txBody>
          <a:bodyPr anchor="b">
            <a:noAutofit/>
          </a:bodyPr>
          <a:lstStyle/>
          <a:p>
            <a:r>
              <a:rPr lang="it-IT" sz="4000" b="1" dirty="0"/>
              <a:t>Griglia di Valutazione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03A6D98-5C8D-4725-8D0A-01CDBD43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27" y="640080"/>
            <a:ext cx="5431606" cy="5778305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0F16C4A-EA42-487A-ADA4-B918B807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756803"/>
            <a:ext cx="3053039" cy="140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La </a:t>
            </a:r>
            <a:r>
              <a:rPr lang="en-US" sz="1600" b="1" dirty="0"/>
              <a:t>griglia di valutazione </a:t>
            </a:r>
            <a:r>
              <a:rPr lang="en-US" sz="1600" dirty="0"/>
              <a:t>a cui </a:t>
            </a:r>
            <a:r>
              <a:rPr lang="en-US" sz="1600" dirty="0" err="1"/>
              <a:t>abbiamo</a:t>
            </a:r>
            <a:r>
              <a:rPr lang="en-US" sz="1600" dirty="0"/>
              <a:t> </a:t>
            </a:r>
            <a:r>
              <a:rPr lang="en-US" sz="1600" dirty="0" err="1"/>
              <a:t>pensato</a:t>
            </a:r>
            <a:r>
              <a:rPr lang="en-US" sz="1600" dirty="0"/>
              <a:t> è  la </a:t>
            </a:r>
            <a:r>
              <a:rPr lang="en-US" sz="1600" dirty="0" err="1"/>
              <a:t>stessa</a:t>
            </a:r>
            <a:r>
              <a:rPr lang="en-US" sz="1600" dirty="0"/>
              <a:t> per </a:t>
            </a:r>
            <a:r>
              <a:rPr lang="en-US" sz="1600" b="1" dirty="0" err="1"/>
              <a:t>entrambi</a:t>
            </a:r>
            <a:r>
              <a:rPr lang="en-US" sz="1600" b="1" dirty="0"/>
              <a:t> </a:t>
            </a:r>
            <a:r>
              <a:rPr lang="en-US" sz="1600" b="1" dirty="0" err="1"/>
              <a:t>gli</a:t>
            </a:r>
            <a:r>
              <a:rPr lang="en-US" sz="1600" b="1" dirty="0"/>
              <a:t> </a:t>
            </a:r>
            <a:r>
              <a:rPr lang="en-US" sz="1600" b="1" dirty="0" err="1"/>
              <a:t>anni</a:t>
            </a:r>
            <a:r>
              <a:rPr lang="en-US" sz="1600" b="1" dirty="0"/>
              <a:t> </a:t>
            </a:r>
            <a:r>
              <a:rPr lang="en-US" sz="1600" dirty="0"/>
              <a:t>ed è </a:t>
            </a:r>
            <a:r>
              <a:rPr lang="en-US" sz="1600" dirty="0" err="1"/>
              <a:t>quella</a:t>
            </a:r>
            <a:r>
              <a:rPr lang="en-US" sz="1600" dirty="0"/>
              <a:t> raffigurata qui di fianco;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165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38B68D-A521-4CBC-BA8C-5E127AD8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76" y="676253"/>
            <a:ext cx="9601200" cy="835269"/>
          </a:xfrm>
        </p:spPr>
        <p:txBody>
          <a:bodyPr/>
          <a:lstStyle/>
          <a:p>
            <a:r>
              <a:rPr lang="it-IT" b="1" dirty="0"/>
              <a:t>Competenze trasversali di cittadinanza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345F249-7F01-479C-A18F-1804BB24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365" y="1731579"/>
            <a:ext cx="3829404" cy="426213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A4B3D97-B079-40C3-AB63-05D75AE2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69" y="2171697"/>
            <a:ext cx="4070808" cy="33819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FE7762-0F2B-4881-998D-2D3EEA081D84}"/>
              </a:ext>
            </a:extLst>
          </p:cNvPr>
          <p:cNvSpPr txBox="1"/>
          <p:nvPr/>
        </p:nvSpPr>
        <p:spPr>
          <a:xfrm>
            <a:off x="1283676" y="2015990"/>
            <a:ext cx="23915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Di seguito sono mostrate le </a:t>
            </a:r>
            <a:r>
              <a:rPr lang="it-IT" b="1" dirty="0"/>
              <a:t>competenze trasversali di cittadinanza</a:t>
            </a:r>
            <a:r>
              <a:rPr lang="it-IT" dirty="0"/>
              <a:t>, quelle qui rappresentate sono relative al </a:t>
            </a:r>
            <a:r>
              <a:rPr lang="it-IT" b="1" dirty="0"/>
              <a:t>secondo anno</a:t>
            </a:r>
            <a:r>
              <a:rPr lang="it-IT" dirty="0"/>
              <a:t>, ma l’unica differenza col primo è quella derivativa </a:t>
            </a:r>
            <a:r>
              <a:rPr lang="it-IT" b="1" dirty="0"/>
              <a:t>dall’iniziativa progettuale.</a:t>
            </a:r>
          </a:p>
        </p:txBody>
      </p:sp>
    </p:spTree>
    <p:extLst>
      <p:ext uri="{BB962C8B-B14F-4D97-AF65-F5344CB8AC3E}">
        <p14:creationId xmlns:p14="http://schemas.microsoft.com/office/powerpoint/2010/main" val="275802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484076"/>
          </a:xfrm>
        </p:spPr>
        <p:txBody>
          <a:bodyPr>
            <a:normAutofit/>
          </a:bodyPr>
          <a:lstStyle/>
          <a:p>
            <a:r>
              <a:rPr lang="it-IT" dirty="0"/>
              <a:t>La maggior parte delle nostre scelte si basa sul </a:t>
            </a:r>
            <a:r>
              <a:rPr lang="it-IT" b="1" dirty="0"/>
              <a:t>presupposto</a:t>
            </a:r>
            <a:r>
              <a:rPr lang="it-IT" dirty="0"/>
              <a:t> di voler dare </a:t>
            </a:r>
            <a:r>
              <a:rPr lang="it-IT" b="1" dirty="0"/>
              <a:t>ampio spazio</a:t>
            </a:r>
            <a:r>
              <a:rPr lang="it-IT" dirty="0"/>
              <a:t> alla </a:t>
            </a:r>
            <a:r>
              <a:rPr lang="it-IT" b="1" dirty="0"/>
              <a:t>programmazione,</a:t>
            </a:r>
            <a:r>
              <a:rPr lang="it-IT" dirty="0"/>
              <a:t> perché pensiamo sia ciò che più può </a:t>
            </a:r>
            <a:r>
              <a:rPr lang="it-IT" b="1" dirty="0"/>
              <a:t>stimolare </a:t>
            </a:r>
            <a:r>
              <a:rPr lang="it-IT" dirty="0"/>
              <a:t>l’</a:t>
            </a:r>
            <a:r>
              <a:rPr lang="it-IT" b="1" dirty="0"/>
              <a:t>interesse</a:t>
            </a:r>
            <a:r>
              <a:rPr lang="it-IT" dirty="0"/>
              <a:t> da parte dei discenti, nonché ciò che più abbia </a:t>
            </a:r>
            <a:r>
              <a:rPr lang="it-IT" b="1" dirty="0"/>
              <a:t>effetti positivi </a:t>
            </a:r>
            <a:r>
              <a:rPr lang="it-IT" dirty="0"/>
              <a:t>sul loro sviluppo in termini di </a:t>
            </a:r>
            <a:r>
              <a:rPr lang="it-IT" b="1" dirty="0"/>
              <a:t>competenze trasversali;</a:t>
            </a:r>
          </a:p>
          <a:p>
            <a:endParaRPr lang="it-IT" dirty="0"/>
          </a:p>
          <a:p>
            <a:r>
              <a:rPr lang="it-IT" dirty="0"/>
              <a:t>A questo scopo abbiamo pensato di inserire nel programma del </a:t>
            </a:r>
            <a:r>
              <a:rPr lang="it-IT" b="1" dirty="0"/>
              <a:t>primo anno </a:t>
            </a:r>
            <a:r>
              <a:rPr lang="it-IT" dirty="0"/>
              <a:t>la </a:t>
            </a:r>
            <a:r>
              <a:rPr lang="it-IT" b="1" dirty="0"/>
              <a:t>maggior parte </a:t>
            </a:r>
            <a:r>
              <a:rPr lang="it-IT" dirty="0"/>
              <a:t>dei moduli che conducono poi ad avere un </a:t>
            </a:r>
            <a:r>
              <a:rPr lang="it-IT" b="1" dirty="0"/>
              <a:t>background</a:t>
            </a:r>
            <a:r>
              <a:rPr lang="it-IT" dirty="0"/>
              <a:t> per affrontare la </a:t>
            </a:r>
            <a:r>
              <a:rPr lang="it-IT" b="1" dirty="0"/>
              <a:t>programmazione</a:t>
            </a:r>
            <a:r>
              <a:rPr lang="it-IT" dirty="0"/>
              <a:t>; abbiamo quindi il modulo concernente la </a:t>
            </a:r>
            <a:r>
              <a:rPr lang="it-IT" b="1" dirty="0"/>
              <a:t>rappresentazione delle informazioni</a:t>
            </a:r>
            <a:r>
              <a:rPr lang="it-IT" dirty="0"/>
              <a:t>, quello </a:t>
            </a:r>
            <a:r>
              <a:rPr lang="it-IT" b="1" dirty="0"/>
              <a:t>hardware e software </a:t>
            </a:r>
            <a:r>
              <a:rPr lang="it-IT" dirty="0"/>
              <a:t>e la parte </a:t>
            </a:r>
            <a:r>
              <a:rPr lang="it-IT" b="1" dirty="0"/>
              <a:t>riguardante i sistemi operativi;</a:t>
            </a:r>
          </a:p>
          <a:p>
            <a:endParaRPr lang="it-IT" dirty="0"/>
          </a:p>
          <a:p>
            <a:r>
              <a:rPr lang="it-IT" dirty="0"/>
              <a:t>Tutti questi argomenti sono affrontati in modo </a:t>
            </a:r>
            <a:r>
              <a:rPr lang="it-IT" b="1" dirty="0"/>
              <a:t>completo</a:t>
            </a:r>
            <a:r>
              <a:rPr lang="it-IT" dirty="0"/>
              <a:t>, al fine di far entrare gli studenti all’interno del </a:t>
            </a:r>
            <a:r>
              <a:rPr lang="it-IT" b="1" dirty="0"/>
              <a:t>mondo</a:t>
            </a:r>
            <a:r>
              <a:rPr lang="it-IT" dirty="0"/>
              <a:t> dell’informatica, dal livello più </a:t>
            </a:r>
            <a:r>
              <a:rPr lang="it-IT" b="1" dirty="0"/>
              <a:t>basso</a:t>
            </a:r>
            <a:r>
              <a:rPr lang="it-IT" dirty="0"/>
              <a:t> a quello </a:t>
            </a:r>
            <a:r>
              <a:rPr lang="it-IT" b="1" dirty="0"/>
              <a:t>alto;</a:t>
            </a:r>
          </a:p>
        </p:txBody>
      </p:sp>
    </p:spTree>
    <p:extLst>
      <p:ext uri="{BB962C8B-B14F-4D97-AF65-F5344CB8AC3E}">
        <p14:creationId xmlns:p14="http://schemas.microsoft.com/office/powerpoint/2010/main" val="60454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413738"/>
          </a:xfrm>
        </p:spPr>
        <p:txBody>
          <a:bodyPr>
            <a:normAutofit/>
          </a:bodyPr>
          <a:lstStyle/>
          <a:p>
            <a:r>
              <a:rPr lang="it-IT" dirty="0"/>
              <a:t>Trattiamo poi l’elaborazione dei </a:t>
            </a:r>
            <a:r>
              <a:rPr lang="it-IT" b="1" dirty="0"/>
              <a:t>fogli di testo e multimediali; </a:t>
            </a:r>
            <a:r>
              <a:rPr lang="it-IT" dirty="0"/>
              <a:t>abbiamo pensato di trattare estensivamente queste due parti di programma e di </a:t>
            </a:r>
            <a:r>
              <a:rPr lang="it-IT" b="1" dirty="0"/>
              <a:t>non</a:t>
            </a:r>
            <a:r>
              <a:rPr lang="it-IT" dirty="0"/>
              <a:t> trattare i </a:t>
            </a:r>
            <a:r>
              <a:rPr lang="it-IT" b="1" dirty="0"/>
              <a:t>fogli di calcolo</a:t>
            </a:r>
            <a:r>
              <a:rPr lang="it-IT" dirty="0"/>
              <a:t> per farlo poi più in dettaglio nel corso del secondo anno, poiché riteniamo sia la parte che più </a:t>
            </a:r>
            <a:r>
              <a:rPr lang="it-IT" b="1" dirty="0"/>
              <a:t>debba interessare </a:t>
            </a:r>
            <a:r>
              <a:rPr lang="it-IT" dirty="0"/>
              <a:t>degli studenti di liceo scientifico: scienze applicate; Abbiamo quindi deciso di dedicare un </a:t>
            </a:r>
            <a:r>
              <a:rPr lang="it-IT" b="1" dirty="0"/>
              <a:t>intero mese </a:t>
            </a:r>
            <a:r>
              <a:rPr lang="it-IT" dirty="0"/>
              <a:t>nel corso del </a:t>
            </a:r>
            <a:r>
              <a:rPr lang="it-IT" b="1" dirty="0"/>
              <a:t>secondo anno</a:t>
            </a:r>
            <a:r>
              <a:rPr lang="it-IT" dirty="0"/>
              <a:t> a questo proposito.</a:t>
            </a:r>
          </a:p>
          <a:p>
            <a:endParaRPr lang="it-IT" dirty="0"/>
          </a:p>
          <a:p>
            <a:r>
              <a:rPr lang="it-IT" dirty="0"/>
              <a:t>Termina il </a:t>
            </a:r>
            <a:r>
              <a:rPr lang="it-IT" b="1" dirty="0"/>
              <a:t>primo anno l’introduzione alla programmazione</a:t>
            </a:r>
            <a:r>
              <a:rPr lang="it-IT" dirty="0"/>
              <a:t>, a questo proposito abbiamo pensato di introdurre il concetto di </a:t>
            </a:r>
            <a:r>
              <a:rPr lang="it-IT" b="1" dirty="0"/>
              <a:t>algoritmo, variabili, iterazioni e costrutti decisionali; </a:t>
            </a:r>
            <a:r>
              <a:rPr lang="it-IT" dirty="0"/>
              <a:t>ma senza scendere in dettaglio, desideriamo fornire le </a:t>
            </a:r>
            <a:r>
              <a:rPr lang="it-IT" b="1" dirty="0"/>
              <a:t>conoscenze essenziali </a:t>
            </a:r>
            <a:r>
              <a:rPr lang="it-IT" dirty="0"/>
              <a:t>per far si che gli </a:t>
            </a:r>
            <a:r>
              <a:rPr lang="it-IT" b="1" dirty="0"/>
              <a:t>studenti </a:t>
            </a:r>
            <a:r>
              <a:rPr lang="it-IT" dirty="0"/>
              <a:t>inizino ad entrare nel </a:t>
            </a:r>
            <a:r>
              <a:rPr lang="it-IT" b="1" dirty="0"/>
              <a:t>mondo</a:t>
            </a:r>
            <a:r>
              <a:rPr lang="it-IT" dirty="0"/>
              <a:t> della </a:t>
            </a:r>
            <a:r>
              <a:rPr lang="it-IT" b="1" dirty="0"/>
              <a:t>programmazione</a:t>
            </a:r>
            <a:r>
              <a:rPr lang="it-IT" dirty="0"/>
              <a:t> e possano comporre i primi programmini in </a:t>
            </a:r>
            <a:r>
              <a:rPr lang="it-IT" b="1" dirty="0"/>
              <a:t>Scratch.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654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413738"/>
          </a:xfrm>
        </p:spPr>
        <p:txBody>
          <a:bodyPr>
            <a:normAutofit/>
          </a:bodyPr>
          <a:lstStyle/>
          <a:p>
            <a:r>
              <a:rPr lang="it-IT" dirty="0"/>
              <a:t>Per il </a:t>
            </a:r>
            <a:r>
              <a:rPr lang="it-IT" b="1" dirty="0"/>
              <a:t>secondo anno </a:t>
            </a:r>
            <a:r>
              <a:rPr lang="it-IT" dirty="0"/>
              <a:t>abbiamo quindi deciso di </a:t>
            </a:r>
            <a:r>
              <a:rPr lang="it-IT" b="1" dirty="0"/>
              <a:t>focalizzarci </a:t>
            </a:r>
            <a:r>
              <a:rPr lang="it-IT" dirty="0"/>
              <a:t>quasi esclusivamente sulla </a:t>
            </a:r>
            <a:r>
              <a:rPr lang="it-IT" b="1" dirty="0"/>
              <a:t>programmazione,</a:t>
            </a:r>
            <a:r>
              <a:rPr lang="it-IT" dirty="0"/>
              <a:t> però prima di arrivare a trattare estensivamente la stessa abbiamo provveduto a dare un </a:t>
            </a:r>
            <a:r>
              <a:rPr lang="it-IT" b="1" dirty="0"/>
              <a:t>background estensivo sui fogli di calcolo, </a:t>
            </a:r>
            <a:r>
              <a:rPr lang="it-IT" dirty="0"/>
              <a:t>come accennato in precedenza e a trattare in maniera </a:t>
            </a:r>
            <a:r>
              <a:rPr lang="it-IT" b="1" dirty="0"/>
              <a:t>massiccia l’internet, </a:t>
            </a:r>
            <a:r>
              <a:rPr lang="it-IT" dirty="0"/>
              <a:t>la </a:t>
            </a:r>
            <a:r>
              <a:rPr lang="it-IT" b="1" dirty="0"/>
              <a:t>sicurezza</a:t>
            </a:r>
            <a:r>
              <a:rPr lang="it-IT" dirty="0"/>
              <a:t> in </a:t>
            </a:r>
            <a:r>
              <a:rPr lang="it-IT" b="1" dirty="0"/>
              <a:t>rete </a:t>
            </a:r>
            <a:r>
              <a:rPr lang="it-IT" dirty="0"/>
              <a:t>e accennare al </a:t>
            </a:r>
            <a:r>
              <a:rPr lang="it-IT" b="1" dirty="0"/>
              <a:t>cloud computing;</a:t>
            </a:r>
          </a:p>
          <a:p>
            <a:endParaRPr lang="it-IT" dirty="0"/>
          </a:p>
          <a:p>
            <a:r>
              <a:rPr lang="it-IT" dirty="0"/>
              <a:t>La scelta di trattare la </a:t>
            </a:r>
            <a:r>
              <a:rPr lang="it-IT" b="1" dirty="0"/>
              <a:t>rete e la sicurezza </a:t>
            </a:r>
            <a:r>
              <a:rPr lang="it-IT" dirty="0"/>
              <a:t>nel corso del secondo anno è derivata dal volere </a:t>
            </a:r>
            <a:r>
              <a:rPr lang="it-IT" b="1" dirty="0"/>
              <a:t>alleggerire </a:t>
            </a:r>
            <a:r>
              <a:rPr lang="it-IT" dirty="0"/>
              <a:t>il carico del </a:t>
            </a:r>
            <a:r>
              <a:rPr lang="it-IT" b="1" dirty="0"/>
              <a:t>primo,</a:t>
            </a:r>
            <a:r>
              <a:rPr lang="it-IT" dirty="0"/>
              <a:t> già pregno di diversi concetti e questo modulo a nostro parere era l’unico che potesse essere spostato al secondo perché </a:t>
            </a:r>
            <a:r>
              <a:rPr lang="it-IT" b="1" dirty="0"/>
              <a:t>non</a:t>
            </a:r>
            <a:r>
              <a:rPr lang="it-IT" dirty="0"/>
              <a:t> presenta </a:t>
            </a:r>
            <a:r>
              <a:rPr lang="it-IT" b="1" dirty="0"/>
              <a:t>eccessivi legami </a:t>
            </a:r>
            <a:r>
              <a:rPr lang="it-IT" dirty="0"/>
              <a:t>con i </a:t>
            </a:r>
            <a:r>
              <a:rPr lang="it-IT" b="1" dirty="0"/>
              <a:t>temi</a:t>
            </a:r>
            <a:r>
              <a:rPr lang="it-IT" dirty="0"/>
              <a:t> trattati nel corso del </a:t>
            </a:r>
            <a:r>
              <a:rPr lang="it-IT" b="1" dirty="0"/>
              <a:t>primo anno</a:t>
            </a:r>
            <a:r>
              <a:rPr lang="it-IT" dirty="0"/>
              <a:t>; Siamo consci che sia </a:t>
            </a:r>
            <a:r>
              <a:rPr lang="it-IT" b="1" dirty="0"/>
              <a:t>fondamentale </a:t>
            </a:r>
            <a:r>
              <a:rPr lang="it-IT" dirty="0"/>
              <a:t>per gli studenti avere conoscenze di questo tipo già all’interno del </a:t>
            </a:r>
            <a:r>
              <a:rPr lang="it-IT" b="1" dirty="0"/>
              <a:t>primo anno, </a:t>
            </a:r>
            <a:r>
              <a:rPr lang="it-IT" dirty="0"/>
              <a:t>ma abbiamo ritenuto più </a:t>
            </a:r>
            <a:r>
              <a:rPr lang="it-IT" b="1" dirty="0"/>
              <a:t>opportuno</a:t>
            </a:r>
            <a:r>
              <a:rPr lang="it-IT" dirty="0"/>
              <a:t> introdurre: </a:t>
            </a:r>
            <a:r>
              <a:rPr lang="it-IT" b="1" dirty="0"/>
              <a:t>hardware software, i sistemi operativi e la trasmissione delle informazioni.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897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AF42F-AD9A-4ED8-BF17-B84A7D26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14" y="4467973"/>
            <a:ext cx="9612971" cy="1143000"/>
          </a:xfrm>
        </p:spPr>
        <p:txBody>
          <a:bodyPr/>
          <a:lstStyle/>
          <a:p>
            <a:r>
              <a:rPr lang="it-IT" dirty="0"/>
              <a:t>Indice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EF7076-D574-4BCC-9E94-22E2D77B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749" y="495465"/>
            <a:ext cx="9612971" cy="454400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it-IT" sz="2700" b="1" dirty="0"/>
              <a:t>Introduzione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>
                <a:solidFill>
                  <a:schemeClr val="tx1"/>
                </a:solidFill>
              </a:rPr>
              <a:t>Finalità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/>
              <a:t>Situazione di </a:t>
            </a:r>
            <a:r>
              <a:rPr lang="en-US" sz="2700" b="1" dirty="0" err="1"/>
              <a:t>partenza</a:t>
            </a:r>
            <a:r>
              <a:rPr lang="en-US" sz="2700" b="1" dirty="0"/>
              <a:t> </a:t>
            </a:r>
            <a:r>
              <a:rPr lang="en-US" sz="2700" b="1" dirty="0" err="1"/>
              <a:t>delle</a:t>
            </a:r>
            <a:r>
              <a:rPr lang="en-US" sz="2700" b="1" dirty="0"/>
              <a:t> </a:t>
            </a:r>
            <a:r>
              <a:rPr lang="en-US" sz="2700" b="1" dirty="0" err="1"/>
              <a:t>classi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Obiettivi</a:t>
            </a:r>
            <a:r>
              <a:rPr lang="en-US" sz="2700" b="1" dirty="0"/>
              <a:t> di </a:t>
            </a:r>
            <a:r>
              <a:rPr lang="en-US" sz="2700" b="1" dirty="0" err="1"/>
              <a:t>competenza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Contenuti</a:t>
            </a:r>
            <a:r>
              <a:rPr lang="en-US" sz="2700" b="1" dirty="0"/>
              <a:t> del </a:t>
            </a:r>
            <a:r>
              <a:rPr lang="en-US" sz="2700" b="1" dirty="0" err="1"/>
              <a:t>programma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/>
              <a:t>Moduli </a:t>
            </a:r>
            <a:r>
              <a:rPr lang="en-US" sz="2700" b="1" dirty="0" err="1"/>
              <a:t>interdisciplinari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Metodologie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Strutumenti</a:t>
            </a:r>
            <a:r>
              <a:rPr lang="en-US" sz="2700" b="1" dirty="0"/>
              <a:t> </a:t>
            </a:r>
            <a:r>
              <a:rPr lang="en-US" sz="2700" b="1" dirty="0" err="1"/>
              <a:t>Didattici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/>
              <a:t>Modalità e griglia di valutazione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Competenze</a:t>
            </a:r>
            <a:r>
              <a:rPr lang="en-US" sz="2700" b="1" dirty="0"/>
              <a:t> </a:t>
            </a:r>
            <a:r>
              <a:rPr lang="en-US" sz="2700" b="1" dirty="0" err="1"/>
              <a:t>trasversali</a:t>
            </a:r>
            <a:r>
              <a:rPr lang="en-US" sz="2700" b="1" dirty="0"/>
              <a:t> di </a:t>
            </a:r>
            <a:r>
              <a:rPr lang="en-US" sz="2700" b="1" dirty="0" err="1"/>
              <a:t>cittadinanza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b="1" dirty="0" err="1"/>
              <a:t>Razionale</a:t>
            </a:r>
            <a:r>
              <a:rPr lang="en-US" sz="2700" b="1" dirty="0"/>
              <a:t> </a:t>
            </a:r>
            <a:r>
              <a:rPr lang="en-US" sz="2700" b="1" dirty="0" err="1"/>
              <a:t>scelte</a:t>
            </a:r>
            <a:r>
              <a:rPr lang="en-US" sz="2700" b="1" dirty="0"/>
              <a:t> </a:t>
            </a:r>
            <a:r>
              <a:rPr lang="en-US" sz="2700" b="1" dirty="0" err="1"/>
              <a:t>fatte</a:t>
            </a:r>
            <a:endParaRPr lang="en-US" sz="2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6385"/>
            <a:ext cx="9601200" cy="4413738"/>
          </a:xfrm>
        </p:spPr>
        <p:txBody>
          <a:bodyPr>
            <a:normAutofit/>
          </a:bodyPr>
          <a:lstStyle/>
          <a:p>
            <a:r>
              <a:rPr lang="it-IT" dirty="0"/>
              <a:t>Dopo il </a:t>
            </a:r>
            <a:r>
              <a:rPr lang="it-IT" b="1" dirty="0"/>
              <a:t>primo quadrimestre </a:t>
            </a:r>
            <a:r>
              <a:rPr lang="it-IT" dirty="0"/>
              <a:t>in cui trattiamo quindi estensivamente questi moduli, il secondo è incentrato </a:t>
            </a:r>
            <a:r>
              <a:rPr lang="it-IT" b="1" dirty="0"/>
              <a:t>esclusivamente</a:t>
            </a:r>
            <a:r>
              <a:rPr lang="it-IT" dirty="0"/>
              <a:t> sulla </a:t>
            </a:r>
            <a:r>
              <a:rPr lang="it-IT" b="1" dirty="0"/>
              <a:t>programmazione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Riprendiamo infatti </a:t>
            </a:r>
            <a:r>
              <a:rPr lang="it-IT" b="1" dirty="0"/>
              <a:t>tutti i concetti </a:t>
            </a:r>
            <a:r>
              <a:rPr lang="it-IT" dirty="0"/>
              <a:t>espressi nel corso del </a:t>
            </a:r>
            <a:r>
              <a:rPr lang="it-IT" b="1" dirty="0"/>
              <a:t>primo anno </a:t>
            </a:r>
            <a:r>
              <a:rPr lang="it-IT" dirty="0"/>
              <a:t>per </a:t>
            </a:r>
            <a:r>
              <a:rPr lang="it-IT" b="1" dirty="0"/>
              <a:t>approfondirli</a:t>
            </a:r>
            <a:r>
              <a:rPr lang="it-IT" dirty="0"/>
              <a:t> e </a:t>
            </a:r>
            <a:r>
              <a:rPr lang="it-IT" b="1" dirty="0"/>
              <a:t>introdurli</a:t>
            </a:r>
            <a:r>
              <a:rPr lang="it-IT" dirty="0"/>
              <a:t> in maniera più </a:t>
            </a:r>
            <a:r>
              <a:rPr lang="it-IT" b="1" dirty="0"/>
              <a:t>approfondita,</a:t>
            </a:r>
            <a:r>
              <a:rPr lang="it-IT" dirty="0"/>
              <a:t> insieme ad altre piattaforme come </a:t>
            </a:r>
            <a:r>
              <a:rPr lang="it-IT" b="1" dirty="0"/>
              <a:t>App Inventor </a:t>
            </a:r>
            <a:r>
              <a:rPr lang="it-IT" dirty="0"/>
              <a:t>e il linguaggio di programmazione </a:t>
            </a:r>
            <a:r>
              <a:rPr lang="it-IT" b="1" dirty="0"/>
              <a:t>C++;</a:t>
            </a:r>
          </a:p>
          <a:p>
            <a:endParaRPr lang="it-IT" dirty="0"/>
          </a:p>
          <a:p>
            <a:r>
              <a:rPr lang="it-IT" dirty="0"/>
              <a:t>Abbiamo pensato inoltre per la fine dell’anno di introdurre un </a:t>
            </a:r>
            <a:r>
              <a:rPr lang="it-IT" b="1" dirty="0"/>
              <a:t>progetto,</a:t>
            </a:r>
            <a:r>
              <a:rPr lang="it-IT" dirty="0"/>
              <a:t> da svolgere </a:t>
            </a:r>
            <a:r>
              <a:rPr lang="it-IT" b="1" dirty="0"/>
              <a:t>in singolo o in gruppo; </a:t>
            </a:r>
            <a:r>
              <a:rPr lang="it-IT" dirty="0"/>
              <a:t>pensiamo che questo sia il miglior modo per </a:t>
            </a:r>
            <a:r>
              <a:rPr lang="it-IT" b="1" dirty="0"/>
              <a:t>consolidare </a:t>
            </a:r>
            <a:r>
              <a:rPr lang="it-IT" dirty="0"/>
              <a:t>le </a:t>
            </a:r>
            <a:r>
              <a:rPr lang="it-IT" b="1" dirty="0"/>
              <a:t>competenze </a:t>
            </a:r>
            <a:r>
              <a:rPr lang="it-IT" dirty="0"/>
              <a:t>in possesso dagli studenti; infatti si tratta di un attività che richiede diverse </a:t>
            </a:r>
            <a:r>
              <a:rPr lang="it-IT" b="1" dirty="0"/>
              <a:t>conoscenze</a:t>
            </a:r>
            <a:r>
              <a:rPr lang="it-IT" dirty="0"/>
              <a:t> e </a:t>
            </a:r>
            <a:r>
              <a:rPr lang="it-IT" b="1" dirty="0"/>
              <a:t>abilità</a:t>
            </a:r>
            <a:r>
              <a:rPr lang="it-IT" dirty="0"/>
              <a:t> per poter essere portata a termine.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79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27739"/>
            <a:ext cx="9601200" cy="3701561"/>
          </a:xfrm>
        </p:spPr>
        <p:txBody>
          <a:bodyPr>
            <a:normAutofit/>
          </a:bodyPr>
          <a:lstStyle/>
          <a:p>
            <a:r>
              <a:rPr lang="it-IT" dirty="0"/>
              <a:t>Il </a:t>
            </a:r>
            <a:r>
              <a:rPr lang="it-IT" b="1" dirty="0"/>
              <a:t>progetto</a:t>
            </a:r>
            <a:r>
              <a:rPr lang="it-IT" dirty="0"/>
              <a:t> può essere svolto in uno qualsiasi dei metodi di programmazione presentati agli studenti, </a:t>
            </a:r>
            <a:r>
              <a:rPr lang="it-IT" b="1" dirty="0"/>
              <a:t>Scratch, App inventor  o C++; </a:t>
            </a:r>
            <a:r>
              <a:rPr lang="it-IT" dirty="0"/>
              <a:t>ovviamente la </a:t>
            </a:r>
            <a:r>
              <a:rPr lang="it-IT" b="1" dirty="0"/>
              <a:t>piattaforma</a:t>
            </a:r>
            <a:r>
              <a:rPr lang="it-IT" dirty="0"/>
              <a:t> sarà uno dei fattori da </a:t>
            </a:r>
            <a:r>
              <a:rPr lang="it-IT" b="1" dirty="0"/>
              <a:t>tenere</a:t>
            </a:r>
            <a:r>
              <a:rPr lang="it-IT" dirty="0"/>
              <a:t> in </a:t>
            </a:r>
            <a:r>
              <a:rPr lang="it-IT" b="1" dirty="0"/>
              <a:t>considerazione </a:t>
            </a:r>
            <a:r>
              <a:rPr lang="it-IT" dirty="0"/>
              <a:t>per effettuare poi la </a:t>
            </a:r>
            <a:r>
              <a:rPr lang="it-IT" b="1" dirty="0"/>
              <a:t>valutazione</a:t>
            </a:r>
            <a:r>
              <a:rPr lang="it-IT" dirty="0"/>
              <a:t> finale;</a:t>
            </a:r>
          </a:p>
          <a:p>
            <a:endParaRPr lang="it-IT" dirty="0"/>
          </a:p>
          <a:p>
            <a:r>
              <a:rPr lang="it-IT" dirty="0"/>
              <a:t>Abbiamo pensato di consentire la partecipazione </a:t>
            </a:r>
            <a:r>
              <a:rPr lang="it-IT" b="1" dirty="0"/>
              <a:t>in singolo </a:t>
            </a:r>
            <a:r>
              <a:rPr lang="it-IT" dirty="0"/>
              <a:t>o in gruppi di </a:t>
            </a:r>
            <a:r>
              <a:rPr lang="it-IT" b="1" dirty="0"/>
              <a:t>2 persone </a:t>
            </a:r>
            <a:r>
              <a:rPr lang="it-IT" dirty="0"/>
              <a:t>e non più, per </a:t>
            </a:r>
            <a:r>
              <a:rPr lang="it-IT" b="1" dirty="0"/>
              <a:t>non facilitare </a:t>
            </a:r>
            <a:r>
              <a:rPr lang="it-IT" dirty="0"/>
              <a:t>troppo la competizione ai gruppi numerosi di </a:t>
            </a:r>
            <a:r>
              <a:rPr lang="it-IT" b="1" dirty="0"/>
              <a:t>3 o più </a:t>
            </a:r>
            <a:r>
              <a:rPr lang="it-IT" dirty="0"/>
              <a:t>persone rispetto a quelli </a:t>
            </a:r>
            <a:r>
              <a:rPr lang="it-IT" b="1" dirty="0"/>
              <a:t>singoli</a:t>
            </a:r>
            <a:r>
              <a:rPr lang="it-IT" dirty="0"/>
              <a:t> e in modo da permettere a chiunque di avere una </a:t>
            </a:r>
            <a:r>
              <a:rPr lang="it-IT" b="1" dirty="0"/>
              <a:t>buona fetta</a:t>
            </a:r>
            <a:r>
              <a:rPr lang="it-IT" dirty="0"/>
              <a:t> di </a:t>
            </a:r>
            <a:r>
              <a:rPr lang="it-IT" b="1" dirty="0"/>
              <a:t>responsabilità</a:t>
            </a:r>
            <a:r>
              <a:rPr lang="it-IT" dirty="0"/>
              <a:t> all’interno del </a:t>
            </a:r>
            <a:r>
              <a:rPr lang="it-IT" b="1" dirty="0"/>
              <a:t>progetto, </a:t>
            </a:r>
            <a:r>
              <a:rPr lang="it-IT" dirty="0"/>
              <a:t>che a nostro parere verrebbe a </a:t>
            </a:r>
            <a:r>
              <a:rPr lang="it-IT" b="1" dirty="0"/>
              <a:t>mancare</a:t>
            </a:r>
            <a:r>
              <a:rPr lang="it-IT" dirty="0"/>
              <a:t> in gruppi più </a:t>
            </a:r>
            <a:r>
              <a:rPr lang="it-IT" b="1" dirty="0"/>
              <a:t>numerosi.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003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27739"/>
            <a:ext cx="9601200" cy="3701561"/>
          </a:xfrm>
        </p:spPr>
        <p:txBody>
          <a:bodyPr>
            <a:normAutofit/>
          </a:bodyPr>
          <a:lstStyle/>
          <a:p>
            <a:r>
              <a:rPr lang="it-IT" dirty="0"/>
              <a:t>Diamo qui anche alcune motivazione riguardanti le </a:t>
            </a:r>
            <a:r>
              <a:rPr lang="it-IT" b="1" dirty="0"/>
              <a:t>metodologie di valutazione </a:t>
            </a:r>
            <a:r>
              <a:rPr lang="it-IT" dirty="0"/>
              <a:t>scelte; a nostro avviso, come vedremo, le </a:t>
            </a:r>
            <a:r>
              <a:rPr lang="it-IT" b="1" dirty="0"/>
              <a:t>prove scritte </a:t>
            </a:r>
            <a:r>
              <a:rPr lang="it-IT" dirty="0"/>
              <a:t>debbono essere effettuate alla fine dei moduli, ad eccezione del </a:t>
            </a:r>
            <a:r>
              <a:rPr lang="it-IT" b="1" dirty="0"/>
              <a:t>secondo anno, </a:t>
            </a:r>
            <a:r>
              <a:rPr lang="it-IT" dirty="0"/>
              <a:t>dove per la </a:t>
            </a:r>
            <a:r>
              <a:rPr lang="it-IT" b="1" dirty="0"/>
              <a:t>programmazione</a:t>
            </a:r>
            <a:r>
              <a:rPr lang="it-IT" dirty="0"/>
              <a:t> sono previste </a:t>
            </a:r>
            <a:r>
              <a:rPr lang="it-IT" b="1" dirty="0"/>
              <a:t>3 prove scritte;</a:t>
            </a:r>
          </a:p>
          <a:p>
            <a:endParaRPr lang="it-IT" dirty="0"/>
          </a:p>
          <a:p>
            <a:r>
              <a:rPr lang="it-IT" b="1" dirty="0"/>
              <a:t>Le prove orale </a:t>
            </a:r>
            <a:r>
              <a:rPr lang="it-IT" dirty="0"/>
              <a:t>da noi previste sono </a:t>
            </a:r>
            <a:r>
              <a:rPr lang="it-IT" b="1" dirty="0"/>
              <a:t>4</a:t>
            </a:r>
            <a:r>
              <a:rPr lang="it-IT" dirty="0"/>
              <a:t>, ma siamo propensi a valutare come tali anche </a:t>
            </a:r>
            <a:r>
              <a:rPr lang="it-IT" b="1" dirty="0"/>
              <a:t>ripetuti interventi</a:t>
            </a:r>
            <a:r>
              <a:rPr lang="it-IT" dirty="0"/>
              <a:t> di un </a:t>
            </a:r>
            <a:r>
              <a:rPr lang="it-IT" b="1" dirty="0"/>
              <a:t>determinato studente </a:t>
            </a:r>
            <a:r>
              <a:rPr lang="it-IT" dirty="0"/>
              <a:t>in classe; in questo modo pensiamo di </a:t>
            </a:r>
            <a:r>
              <a:rPr lang="it-IT" b="1" dirty="0"/>
              <a:t>alleggerire l’ansia </a:t>
            </a:r>
            <a:r>
              <a:rPr lang="it-IT" dirty="0"/>
              <a:t>che deriverebbe da un </a:t>
            </a:r>
            <a:r>
              <a:rPr lang="it-IT" b="1" dirty="0"/>
              <a:t>interrogazione orale </a:t>
            </a:r>
            <a:r>
              <a:rPr lang="it-IT" dirty="0"/>
              <a:t>e di avere una </a:t>
            </a:r>
            <a:r>
              <a:rPr lang="it-IT" b="1" dirty="0"/>
              <a:t>maggior consapevolezza </a:t>
            </a:r>
            <a:r>
              <a:rPr lang="it-IT" dirty="0"/>
              <a:t>della </a:t>
            </a:r>
            <a:r>
              <a:rPr lang="it-IT" b="1" dirty="0"/>
              <a:t>preparazione </a:t>
            </a:r>
            <a:r>
              <a:rPr lang="it-IT" dirty="0"/>
              <a:t>dello studente, che non sarà preparato </a:t>
            </a:r>
            <a:r>
              <a:rPr lang="it-IT" b="1" dirty="0"/>
              <a:t>solo </a:t>
            </a:r>
            <a:r>
              <a:rPr lang="it-IT" dirty="0"/>
              <a:t>nell’occasione in cui debba essere </a:t>
            </a:r>
            <a:r>
              <a:rPr lang="it-IT" b="1" dirty="0"/>
              <a:t>interrogato,</a:t>
            </a:r>
            <a:r>
              <a:rPr lang="it-IT" dirty="0"/>
              <a:t> ma nella </a:t>
            </a:r>
            <a:r>
              <a:rPr lang="it-IT" b="1" dirty="0"/>
              <a:t>totalità</a:t>
            </a:r>
            <a:r>
              <a:rPr lang="it-IT" dirty="0"/>
              <a:t> o  quasi delle </a:t>
            </a:r>
            <a:r>
              <a:rPr lang="it-IT" b="1" dirty="0"/>
              <a:t>lezioni;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559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D6D51-FDBB-4488-AE25-62A6A7B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47346"/>
          </a:xfrm>
        </p:spPr>
        <p:txBody>
          <a:bodyPr/>
          <a:lstStyle/>
          <a:p>
            <a:r>
              <a:rPr lang="it-IT" b="1" dirty="0"/>
              <a:t>Razionale scelte fatte | 7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00C58-4BE2-4C12-ACBF-711670B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68416"/>
            <a:ext cx="9601200" cy="3701561"/>
          </a:xfrm>
        </p:spPr>
        <p:txBody>
          <a:bodyPr>
            <a:normAutofit/>
          </a:bodyPr>
          <a:lstStyle/>
          <a:p>
            <a:r>
              <a:rPr lang="it-IT" dirty="0"/>
              <a:t>Per quanto riguarda le </a:t>
            </a:r>
            <a:r>
              <a:rPr lang="it-IT" b="1" dirty="0"/>
              <a:t>prove pratiche </a:t>
            </a:r>
            <a:r>
              <a:rPr lang="it-IT" dirty="0"/>
              <a:t>non vogliamo dare a queste un eccessivo potere valutativo nel corso del </a:t>
            </a:r>
            <a:r>
              <a:rPr lang="it-IT" b="1" dirty="0"/>
              <a:t>primo anno</a:t>
            </a:r>
            <a:r>
              <a:rPr lang="it-IT" dirty="0"/>
              <a:t>, perché siamo consci del fatto che gli studenti stanno </a:t>
            </a:r>
            <a:r>
              <a:rPr lang="it-IT" b="1" dirty="0"/>
              <a:t>entrando</a:t>
            </a:r>
            <a:r>
              <a:rPr lang="it-IT" dirty="0"/>
              <a:t> appena nel mondo e nell’ottica della </a:t>
            </a:r>
            <a:r>
              <a:rPr lang="it-IT" b="1" dirty="0"/>
              <a:t>programmazione</a:t>
            </a:r>
            <a:r>
              <a:rPr lang="it-IT" dirty="0"/>
              <a:t>, ma non vogliamo rinunciare completamente alle stesse, perché rappresentano in ogni caso un </a:t>
            </a:r>
            <a:r>
              <a:rPr lang="it-IT" b="1" dirty="0"/>
              <a:t>valido strumento </a:t>
            </a:r>
            <a:r>
              <a:rPr lang="it-IT" dirty="0"/>
              <a:t>aggiuntivo per </a:t>
            </a:r>
            <a:r>
              <a:rPr lang="it-IT" b="1" dirty="0"/>
              <a:t>aiutare</a:t>
            </a:r>
            <a:r>
              <a:rPr lang="it-IT" dirty="0"/>
              <a:t> nella </a:t>
            </a:r>
            <a:r>
              <a:rPr lang="it-IT" b="1" dirty="0"/>
              <a:t>valutazione</a:t>
            </a:r>
            <a:r>
              <a:rPr lang="it-IT" dirty="0"/>
              <a:t> ed </a:t>
            </a:r>
            <a:r>
              <a:rPr lang="it-IT" b="1" dirty="0"/>
              <a:t>esercitazione</a:t>
            </a:r>
            <a:r>
              <a:rPr lang="it-IT" dirty="0"/>
              <a:t> degli studenti.</a:t>
            </a:r>
          </a:p>
          <a:p>
            <a:endParaRPr lang="it-IT" dirty="0"/>
          </a:p>
          <a:p>
            <a:r>
              <a:rPr lang="it-IT" dirty="0"/>
              <a:t>Infine qualche parola per la </a:t>
            </a:r>
            <a:r>
              <a:rPr lang="it-IT" b="1" dirty="0"/>
              <a:t>griglia di valutazione</a:t>
            </a:r>
            <a:r>
              <a:rPr lang="it-IT" dirty="0"/>
              <a:t>, siamo del parere che le </a:t>
            </a:r>
            <a:r>
              <a:rPr lang="it-IT" b="1" dirty="0"/>
              <a:t>fasce individuate</a:t>
            </a:r>
            <a:r>
              <a:rPr lang="it-IT" dirty="0"/>
              <a:t> siano più che sufficienti per classificare gli </a:t>
            </a:r>
            <a:r>
              <a:rPr lang="it-IT" b="1" dirty="0"/>
              <a:t>studenti</a:t>
            </a:r>
            <a:r>
              <a:rPr lang="it-IT" dirty="0"/>
              <a:t> in maniera </a:t>
            </a:r>
            <a:r>
              <a:rPr lang="it-IT" b="1" dirty="0"/>
              <a:t>adeguata</a:t>
            </a:r>
            <a:r>
              <a:rPr lang="it-IT" dirty="0"/>
              <a:t>, ma solo un </a:t>
            </a:r>
            <a:r>
              <a:rPr lang="it-IT" b="1" dirty="0"/>
              <a:t>riscontro sul campo </a:t>
            </a:r>
            <a:r>
              <a:rPr lang="it-IT" dirty="0"/>
              <a:t>ci potrà fornire maggiori dettagli in questo senso.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26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B4363FA-7296-4759-9D95-04F063F8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86" y="2916098"/>
            <a:ext cx="9153427" cy="9737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b="1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0713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BA448-2ED8-418D-9566-39B8DAEF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04546"/>
          </a:xfrm>
        </p:spPr>
        <p:txBody>
          <a:bodyPr>
            <a:normAutofit/>
          </a:bodyPr>
          <a:lstStyle/>
          <a:p>
            <a:r>
              <a:rPr lang="it-IT" b="1" dirty="0"/>
              <a:t>Introduzione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99054D-0CC6-4C13-AE54-507F78AB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5310"/>
            <a:ext cx="9601200" cy="3982915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 </a:t>
            </a:r>
            <a:r>
              <a:rPr lang="en-US" dirty="0" err="1"/>
              <a:t>andremo</a:t>
            </a:r>
            <a:r>
              <a:rPr lang="en-US" dirty="0"/>
              <a:t> ad </a:t>
            </a:r>
            <a:r>
              <a:rPr lang="en-US" dirty="0" err="1"/>
              <a:t>illustrare</a:t>
            </a:r>
            <a:r>
              <a:rPr lang="en-US" dirty="0"/>
              <a:t> quelle </a:t>
            </a:r>
            <a:r>
              <a:rPr lang="en-US" dirty="0" err="1"/>
              <a:t>che</a:t>
            </a:r>
            <a:r>
              <a:rPr lang="en-US" dirty="0"/>
              <a:t> sono le </a:t>
            </a:r>
            <a:r>
              <a:rPr lang="en-US" b="1" dirty="0" err="1"/>
              <a:t>progetazzioni</a:t>
            </a:r>
            <a:r>
              <a:rPr lang="en-US" b="1" dirty="0"/>
              <a:t> </a:t>
            </a:r>
            <a:r>
              <a:rPr lang="en-US" b="1" dirty="0" err="1"/>
              <a:t>disciplinari</a:t>
            </a:r>
            <a:r>
              <a:rPr lang="en-US" b="1" dirty="0"/>
              <a:t> </a:t>
            </a:r>
            <a:r>
              <a:rPr lang="en-US" dirty="0" err="1"/>
              <a:t>pensate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dirty="0"/>
              <a:t>primo </a:t>
            </a:r>
            <a:r>
              <a:rPr lang="en-US" b="1" dirty="0" err="1"/>
              <a:t>biennio</a:t>
            </a:r>
            <a:r>
              <a:rPr lang="en-US" b="1" dirty="0"/>
              <a:t> </a:t>
            </a:r>
            <a:r>
              <a:rPr lang="en-US" dirty="0"/>
              <a:t>di un </a:t>
            </a:r>
            <a:r>
              <a:rPr lang="en-US" b="1" dirty="0" err="1"/>
              <a:t>liceo</a:t>
            </a:r>
            <a:r>
              <a:rPr lang="en-US" b="1" dirty="0"/>
              <a:t> </a:t>
            </a:r>
            <a:r>
              <a:rPr lang="en-US" b="1" dirty="0" err="1"/>
              <a:t>scientifico</a:t>
            </a:r>
            <a:r>
              <a:rPr lang="en-US" dirty="0"/>
              <a:t> </a:t>
            </a:r>
            <a:r>
              <a:rPr lang="en-US" dirty="0" err="1"/>
              <a:t>indirizzio</a:t>
            </a:r>
            <a:r>
              <a:rPr lang="en-US" dirty="0"/>
              <a:t> </a:t>
            </a:r>
            <a:r>
              <a:rPr lang="en-US" b="1" dirty="0" err="1"/>
              <a:t>scienze</a:t>
            </a:r>
            <a:r>
              <a:rPr lang="en-US" b="1" dirty="0"/>
              <a:t> applicate;</a:t>
            </a:r>
          </a:p>
          <a:p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analizzeremo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due </a:t>
            </a:r>
            <a:r>
              <a:rPr lang="en-US" dirty="0" err="1"/>
              <a:t>documenti</a:t>
            </a:r>
            <a:r>
              <a:rPr lang="en-US" dirty="0"/>
              <a:t>, </a:t>
            </a:r>
            <a:r>
              <a:rPr lang="en-US" dirty="0" err="1"/>
              <a:t>spiegando</a:t>
            </a:r>
            <a:r>
              <a:rPr lang="en-US" dirty="0"/>
              <a:t> le </a:t>
            </a:r>
            <a:r>
              <a:rPr lang="en-US" b="1" dirty="0" err="1"/>
              <a:t>scelte</a:t>
            </a:r>
            <a:r>
              <a:rPr lang="en-US" b="1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;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avverrà</a:t>
            </a:r>
            <a:r>
              <a:rPr lang="en-US" dirty="0"/>
              <a:t> </a:t>
            </a:r>
            <a:r>
              <a:rPr lang="en-US" dirty="0" err="1"/>
              <a:t>particolarmente</a:t>
            </a:r>
            <a:r>
              <a:rPr lang="en-US" dirty="0"/>
              <a:t> per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riguarda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b="1" dirty="0" err="1"/>
              <a:t>obiettivi</a:t>
            </a:r>
            <a:r>
              <a:rPr lang="en-US" b="1" dirty="0"/>
              <a:t> </a:t>
            </a:r>
            <a:r>
              <a:rPr lang="en-US" b="1" dirty="0" err="1"/>
              <a:t>formativi</a:t>
            </a:r>
            <a:r>
              <a:rPr lang="en-US" dirty="0"/>
              <a:t> e la </a:t>
            </a:r>
            <a:r>
              <a:rPr lang="en-US" b="1" dirty="0" err="1"/>
              <a:t>programmazione</a:t>
            </a:r>
            <a:r>
              <a:rPr lang="en-US" b="1" dirty="0"/>
              <a:t> </a:t>
            </a:r>
            <a:r>
              <a:rPr lang="en-US" b="1" dirty="0" err="1"/>
              <a:t>disciplinare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Iniziamo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discutendo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b="1" dirty="0"/>
              <a:t> </a:t>
            </a:r>
            <a:r>
              <a:rPr lang="en-US" b="1" dirty="0" err="1"/>
              <a:t>finalità</a:t>
            </a:r>
            <a:r>
              <a:rPr lang="en-US" dirty="0"/>
              <a:t>, </a:t>
            </a:r>
            <a:r>
              <a:rPr lang="en-US" dirty="0" err="1"/>
              <a:t>ovvero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b="1" dirty="0" err="1"/>
              <a:t>obiettivi</a:t>
            </a:r>
            <a:r>
              <a:rPr lang="en-US" b="1" dirty="0"/>
              <a:t> </a:t>
            </a:r>
            <a:r>
              <a:rPr lang="en-US" b="1" dirty="0" err="1"/>
              <a:t>specifici</a:t>
            </a:r>
            <a:r>
              <a:rPr lang="en-US" b="1" dirty="0"/>
              <a:t> </a:t>
            </a:r>
            <a:r>
              <a:rPr lang="en-US" dirty="0"/>
              <a:t>di </a:t>
            </a:r>
            <a:r>
              <a:rPr lang="en-US" dirty="0" err="1"/>
              <a:t>apprendimento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936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A7354E2-37E2-43D5-A33D-4C85FC373F28}"/>
              </a:ext>
            </a:extLst>
          </p:cNvPr>
          <p:cNvSpPr/>
          <p:nvPr/>
        </p:nvSpPr>
        <p:spPr>
          <a:xfrm>
            <a:off x="5532120" y="-376"/>
            <a:ext cx="6659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4E702B-BF6A-4A85-A091-F4ED84C8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0" y="513556"/>
            <a:ext cx="4018839" cy="837318"/>
          </a:xfrm>
        </p:spPr>
        <p:txBody>
          <a:bodyPr>
            <a:normAutofit/>
          </a:bodyPr>
          <a:lstStyle/>
          <a:p>
            <a:r>
              <a:rPr lang="it-IT" b="1" dirty="0"/>
              <a:t>Finalità |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1F559-E943-446E-99F7-CD03B841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4" y="1649187"/>
            <a:ext cx="4010296" cy="4491841"/>
          </a:xfrm>
        </p:spPr>
        <p:txBody>
          <a:bodyPr>
            <a:normAutofit/>
          </a:bodyPr>
          <a:lstStyle/>
          <a:p>
            <a:r>
              <a:rPr lang="it-IT" sz="1500" dirty="0"/>
              <a:t>Le finalità che abbiamo inserito nella programmazione, sono state prelevate dagli obiettivi specifici delle </a:t>
            </a:r>
            <a:r>
              <a:rPr lang="it-IT" sz="1500" b="1" dirty="0"/>
              <a:t>indicazioni nazionali; </a:t>
            </a:r>
            <a:r>
              <a:rPr lang="it-IT" sz="1500" dirty="0"/>
              <a:t>le uniche modifiche presenti riguardano la loro divisione a seconda dei temi trattati dai due anni;</a:t>
            </a:r>
          </a:p>
          <a:p>
            <a:endParaRPr lang="it-IT" sz="1500" dirty="0"/>
          </a:p>
          <a:p>
            <a:r>
              <a:rPr lang="it-IT" sz="1500" dirty="0"/>
              <a:t>Qui di fianco sono raffigurate le finalità del </a:t>
            </a:r>
            <a:r>
              <a:rPr lang="it-IT" sz="1500" b="1" dirty="0"/>
              <a:t>primo anno</a:t>
            </a:r>
            <a:r>
              <a:rPr lang="it-IT" sz="1500" dirty="0"/>
              <a:t>:</a:t>
            </a:r>
          </a:p>
          <a:p>
            <a:endParaRPr lang="it-IT" sz="1500" dirty="0"/>
          </a:p>
          <a:p>
            <a:r>
              <a:rPr lang="it-IT" sz="1500" dirty="0"/>
              <a:t>Come si può notare vengono trattati i temi che riguardano i </a:t>
            </a:r>
            <a:r>
              <a:rPr lang="it-IT" sz="1500" b="1" dirty="0"/>
              <a:t>sistemi operativi</a:t>
            </a:r>
            <a:r>
              <a:rPr lang="it-IT" sz="1500" dirty="0"/>
              <a:t>, </a:t>
            </a:r>
            <a:r>
              <a:rPr lang="it-IT" sz="1500" b="1" dirty="0"/>
              <a:t>l’hardware il software</a:t>
            </a:r>
            <a:r>
              <a:rPr lang="it-IT" sz="1500" dirty="0"/>
              <a:t>, la </a:t>
            </a:r>
            <a:r>
              <a:rPr lang="it-IT" sz="1500" b="1" dirty="0"/>
              <a:t>trasmissione delle informazioni</a:t>
            </a:r>
            <a:r>
              <a:rPr lang="it-IT" sz="1500" dirty="0"/>
              <a:t>, i </a:t>
            </a:r>
            <a:r>
              <a:rPr lang="it-IT" sz="1500" b="1" dirty="0"/>
              <a:t>fogli di testo </a:t>
            </a:r>
            <a:r>
              <a:rPr lang="it-IT" sz="1500" dirty="0"/>
              <a:t>e </a:t>
            </a:r>
            <a:r>
              <a:rPr lang="it-IT" sz="1500" b="1" dirty="0"/>
              <a:t>multimediali</a:t>
            </a:r>
            <a:r>
              <a:rPr lang="it-IT" sz="1500" dirty="0"/>
              <a:t> e </a:t>
            </a:r>
            <a:r>
              <a:rPr lang="it-IT" sz="1500" b="1" dirty="0"/>
              <a:t>un’introduzione alla programmazione.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31AC3-CDDA-442F-B591-80CA16F9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0" y="1649187"/>
            <a:ext cx="5919928" cy="38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A7354E2-37E2-43D5-A33D-4C85FC373F28}"/>
              </a:ext>
            </a:extLst>
          </p:cNvPr>
          <p:cNvSpPr/>
          <p:nvPr/>
        </p:nvSpPr>
        <p:spPr>
          <a:xfrm>
            <a:off x="5532120" y="0"/>
            <a:ext cx="6659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4E702B-BF6A-4A85-A091-F4ED84C8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0" y="513556"/>
            <a:ext cx="4018839" cy="837318"/>
          </a:xfrm>
        </p:spPr>
        <p:txBody>
          <a:bodyPr>
            <a:normAutofit/>
          </a:bodyPr>
          <a:lstStyle/>
          <a:p>
            <a:r>
              <a:rPr lang="it-IT" b="1" dirty="0"/>
              <a:t>Finalità |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1F559-E943-446E-99F7-CD03B841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4" y="1649187"/>
            <a:ext cx="4010296" cy="4491841"/>
          </a:xfrm>
        </p:spPr>
        <p:txBody>
          <a:bodyPr>
            <a:normAutofit/>
          </a:bodyPr>
          <a:lstStyle/>
          <a:p>
            <a:r>
              <a:rPr lang="it-IT" sz="1500" dirty="0"/>
              <a:t>Le finalità che abbiamo inserito nella programmazione, sono state prelevate dagli obiettivi specifici delle </a:t>
            </a:r>
            <a:r>
              <a:rPr lang="it-IT" sz="1500" b="1" dirty="0"/>
              <a:t>indicazioni nazionali; </a:t>
            </a:r>
            <a:r>
              <a:rPr lang="it-IT" sz="1500" dirty="0"/>
              <a:t>le uniche modifiche presenti riguardano la loro divisione a seconda dei temi trattati dai due anni;</a:t>
            </a:r>
          </a:p>
          <a:p>
            <a:endParaRPr lang="it-IT" sz="1500" dirty="0"/>
          </a:p>
          <a:p>
            <a:r>
              <a:rPr lang="it-IT" sz="1500" dirty="0"/>
              <a:t>Qui di fianco sono raffigurate le finalità del </a:t>
            </a:r>
            <a:r>
              <a:rPr lang="it-IT" sz="1500" b="1" dirty="0"/>
              <a:t>secondo anno</a:t>
            </a:r>
            <a:r>
              <a:rPr lang="it-IT" sz="1500" dirty="0"/>
              <a:t>:</a:t>
            </a:r>
          </a:p>
          <a:p>
            <a:endParaRPr lang="it-IT" sz="1500" dirty="0"/>
          </a:p>
          <a:p>
            <a:r>
              <a:rPr lang="it-IT" sz="1500" dirty="0"/>
              <a:t>In questo caso invece sono presenti gli obiettivi riguardanti l’utilizzo dei </a:t>
            </a:r>
            <a:r>
              <a:rPr lang="it-IT" sz="1500" b="1" dirty="0"/>
              <a:t>fogli di calcolo,</a:t>
            </a:r>
            <a:r>
              <a:rPr lang="it-IT" sz="1500" dirty="0"/>
              <a:t> </a:t>
            </a:r>
            <a:r>
              <a:rPr lang="it-IT" sz="1500" b="1" dirty="0"/>
              <a:t>le reti e la sicurezza su internet</a:t>
            </a:r>
            <a:r>
              <a:rPr lang="it-IT" sz="1500" dirty="0"/>
              <a:t>; le strutture </a:t>
            </a:r>
            <a:r>
              <a:rPr lang="it-IT" sz="1500" b="1" dirty="0"/>
              <a:t>della programmazione </a:t>
            </a:r>
            <a:r>
              <a:rPr lang="it-IT" sz="1500" dirty="0"/>
              <a:t>(</a:t>
            </a:r>
            <a:r>
              <a:rPr lang="it-IT" sz="1500" b="1" dirty="0"/>
              <a:t>Diagrammi a blocchi, SCF</a:t>
            </a:r>
            <a:r>
              <a:rPr lang="it-IT" sz="1500" dirty="0"/>
              <a:t>) e costrutti della stessa.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71B9EDE-0FF5-4E83-8D92-E1F1F7C7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9526"/>
            <a:ext cx="5692767" cy="37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B0E0-B962-4E92-8B55-5939274F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2515"/>
          </a:xfrm>
        </p:spPr>
        <p:txBody>
          <a:bodyPr/>
          <a:lstStyle/>
          <a:p>
            <a:r>
              <a:rPr lang="it-IT" b="1" dirty="0"/>
              <a:t>Situazione di Partenza delle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01A7CA-E4B0-4106-8939-5662EF37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775"/>
            <a:ext cx="9601200" cy="3480448"/>
          </a:xfrm>
        </p:spPr>
        <p:txBody>
          <a:bodyPr>
            <a:normAutofit/>
          </a:bodyPr>
          <a:lstStyle/>
          <a:p>
            <a:r>
              <a:rPr lang="it-IT" sz="1800" dirty="0"/>
              <a:t>Per quanto riguarda la situazione di partenza, abbiamo pensato, oltre a dare i nostri pareri sulla situazione generale di come si presenta la classe, di effettuare un </a:t>
            </a:r>
            <a:r>
              <a:rPr lang="it-IT" sz="1800" b="1" dirty="0"/>
              <a:t>«test di ingresso» </a:t>
            </a:r>
            <a:r>
              <a:rPr lang="it-IT" sz="1800" dirty="0"/>
              <a:t>composto di </a:t>
            </a:r>
            <a:r>
              <a:rPr lang="it-IT" sz="1800" b="1" dirty="0"/>
              <a:t>25</a:t>
            </a:r>
            <a:r>
              <a:rPr lang="it-IT" sz="1800" dirty="0"/>
              <a:t> domande a scelta multipla e </a:t>
            </a:r>
            <a:r>
              <a:rPr lang="it-IT" sz="1800" b="1" dirty="0"/>
              <a:t>5</a:t>
            </a:r>
            <a:r>
              <a:rPr lang="it-IT" sz="1800" dirty="0"/>
              <a:t> domande aperte, con valore rispettivamente del </a:t>
            </a:r>
            <a:r>
              <a:rPr lang="it-IT" sz="1800" b="1" dirty="0"/>
              <a:t>60% </a:t>
            </a:r>
            <a:r>
              <a:rPr lang="it-IT" sz="1800" dirty="0"/>
              <a:t>e il </a:t>
            </a:r>
            <a:r>
              <a:rPr lang="it-IT" sz="1800" b="1" dirty="0"/>
              <a:t>40% </a:t>
            </a:r>
            <a:r>
              <a:rPr lang="it-IT" sz="1800" dirty="0"/>
              <a:t>sulla valutazione;</a:t>
            </a:r>
          </a:p>
          <a:p>
            <a:r>
              <a:rPr lang="it-IT" sz="1800" dirty="0"/>
              <a:t>La </a:t>
            </a:r>
            <a:r>
              <a:rPr lang="it-IT" sz="1800" b="1" dirty="0"/>
              <a:t>difficoltà </a:t>
            </a:r>
            <a:r>
              <a:rPr lang="it-IT" sz="1800" dirty="0"/>
              <a:t>della prova per il </a:t>
            </a:r>
            <a:r>
              <a:rPr lang="it-IT" sz="1800" b="1" dirty="0"/>
              <a:t>primo anno </a:t>
            </a:r>
            <a:r>
              <a:rPr lang="it-IT" sz="1800" dirty="0"/>
              <a:t>è stata definita come: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Mentre per il </a:t>
            </a:r>
            <a:r>
              <a:rPr lang="it-IT" sz="1800" b="1" dirty="0"/>
              <a:t>secondo anno </a:t>
            </a:r>
            <a:r>
              <a:rPr lang="it-IT" sz="1800" dirty="0"/>
              <a:t>come:</a:t>
            </a:r>
          </a:p>
          <a:p>
            <a:endParaRPr lang="it-IT" sz="1800" dirty="0"/>
          </a:p>
          <a:p>
            <a:r>
              <a:rPr lang="it-IT" sz="1800" dirty="0"/>
              <a:t>Abbiamo inoltre immaginato che tra i due anni sia </a:t>
            </a:r>
            <a:r>
              <a:rPr lang="it-IT" sz="1800" b="1" dirty="0"/>
              <a:t>aumentato</a:t>
            </a:r>
            <a:r>
              <a:rPr lang="it-IT" sz="1800" dirty="0"/>
              <a:t> l’</a:t>
            </a:r>
            <a:r>
              <a:rPr lang="it-IT" sz="1800" b="1" dirty="0"/>
              <a:t>interesse</a:t>
            </a:r>
            <a:r>
              <a:rPr lang="it-IT" sz="1800" dirty="0"/>
              <a:t> per le materia, ottenendo quindi le seguenti </a:t>
            </a:r>
            <a:r>
              <a:rPr lang="it-IT" sz="1800" b="1" dirty="0"/>
              <a:t>percentuali: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43C536-3481-43DB-AB00-82D083B7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3" y="3266342"/>
            <a:ext cx="5045686" cy="3253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2E79C68-5F0E-4019-8E5C-E5E5D606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83" y="4065791"/>
            <a:ext cx="5379794" cy="38305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9DED854-1C48-4918-AC55-7BF12BBEE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5274403"/>
            <a:ext cx="4448175" cy="89779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3A5BEE-A010-4C4D-A2F9-AA4E4C7FF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95" y="5274403"/>
            <a:ext cx="4659997" cy="897797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C3BC749-538A-41DF-BFC7-D2337D3437A9}"/>
              </a:ext>
            </a:extLst>
          </p:cNvPr>
          <p:cNvCxnSpPr>
            <a:cxnSpLocks/>
          </p:cNvCxnSpPr>
          <p:nvPr/>
        </p:nvCxnSpPr>
        <p:spPr>
          <a:xfrm flipV="1">
            <a:off x="6193997" y="5810734"/>
            <a:ext cx="720969" cy="92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4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A3467D-64F1-4B75-9F54-582A5DF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191B0E"/>
                </a:solidFill>
              </a:rPr>
              <a:t>Obiettivi di Competenza |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C2DFB-3B47-4594-B523-F01CBA51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191B0E"/>
                </a:solidFill>
              </a:rPr>
              <a:t>Come si poteva già evincere dalle finalità, per il </a:t>
            </a:r>
            <a:r>
              <a:rPr lang="it-IT" sz="1800" b="1" dirty="0">
                <a:solidFill>
                  <a:srgbClr val="191B0E"/>
                </a:solidFill>
              </a:rPr>
              <a:t>primo anno </a:t>
            </a:r>
            <a:r>
              <a:rPr lang="it-IT" sz="1800" dirty="0">
                <a:solidFill>
                  <a:srgbClr val="191B0E"/>
                </a:solidFill>
              </a:rPr>
              <a:t>abbiamo deciso di trattare gli argomenti di cui a lato;</a:t>
            </a:r>
          </a:p>
          <a:p>
            <a:endParaRPr lang="it-IT" sz="1800" dirty="0">
              <a:solidFill>
                <a:srgbClr val="191B0E"/>
              </a:solidFill>
            </a:endParaRPr>
          </a:p>
          <a:p>
            <a:r>
              <a:rPr lang="it-IT" sz="1800" dirty="0">
                <a:solidFill>
                  <a:srgbClr val="191B0E"/>
                </a:solidFill>
              </a:rPr>
              <a:t>Per quanto riguarda le </a:t>
            </a:r>
            <a:r>
              <a:rPr lang="it-IT" sz="1800" b="1" dirty="0">
                <a:solidFill>
                  <a:srgbClr val="191B0E"/>
                </a:solidFill>
              </a:rPr>
              <a:t>motivazioni</a:t>
            </a:r>
            <a:r>
              <a:rPr lang="it-IT" sz="1800" dirty="0">
                <a:solidFill>
                  <a:srgbClr val="191B0E"/>
                </a:solidFill>
              </a:rPr>
              <a:t> in dettaglio per le nostre scelte procederemo a fornirle </a:t>
            </a:r>
            <a:r>
              <a:rPr lang="it-IT" sz="1800" b="1" dirty="0">
                <a:solidFill>
                  <a:srgbClr val="191B0E"/>
                </a:solidFill>
              </a:rPr>
              <a:t>nelle slide finali;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7776C3A-8FE0-49CC-A5CC-B7538D73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2" y="631373"/>
            <a:ext cx="4633184" cy="58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9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B82B54C-682E-4E97-B4DF-51770EA0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35" y="857650"/>
            <a:ext cx="5117025" cy="52958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A3467D-64F1-4B75-9F54-582A5DF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191B0E"/>
                </a:solidFill>
              </a:rPr>
              <a:t>Obiettivi di Competenza |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C2DFB-3B47-4594-B523-F01CBA51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191B0E"/>
                </a:solidFill>
              </a:rPr>
              <a:t>Per il </a:t>
            </a:r>
            <a:r>
              <a:rPr lang="it-IT" sz="1800" b="1" dirty="0">
                <a:solidFill>
                  <a:srgbClr val="191B0E"/>
                </a:solidFill>
              </a:rPr>
              <a:t>secondo anno </a:t>
            </a:r>
            <a:r>
              <a:rPr lang="it-IT" sz="1800" dirty="0">
                <a:solidFill>
                  <a:srgbClr val="191B0E"/>
                </a:solidFill>
              </a:rPr>
              <a:t>invece abbiamo deciso di trattare gli argomenti di cui a lato;</a:t>
            </a:r>
          </a:p>
          <a:p>
            <a:endParaRPr lang="it-IT" sz="1800" dirty="0">
              <a:solidFill>
                <a:srgbClr val="191B0E"/>
              </a:solidFill>
            </a:endParaRPr>
          </a:p>
          <a:p>
            <a:r>
              <a:rPr lang="it-IT" sz="1800" dirty="0">
                <a:solidFill>
                  <a:srgbClr val="191B0E"/>
                </a:solidFill>
              </a:rPr>
              <a:t>Anche qui per quanto riguarda le motivazione in dettaglio per le nostre scelte procederemo a fornirle nelle </a:t>
            </a:r>
            <a:r>
              <a:rPr lang="it-IT" sz="1800" b="1" dirty="0">
                <a:solidFill>
                  <a:srgbClr val="191B0E"/>
                </a:solidFill>
              </a:rPr>
              <a:t>slide finali;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24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F1F0F1-1906-461A-B111-A2BD8BB4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35" y="513873"/>
            <a:ext cx="4910741" cy="1560024"/>
          </a:xfrm>
        </p:spPr>
        <p:txBody>
          <a:bodyPr>
            <a:normAutofit/>
          </a:bodyPr>
          <a:lstStyle/>
          <a:p>
            <a:r>
              <a:rPr lang="it-IT" b="1" dirty="0"/>
              <a:t>Contenuti del programma |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557495-2CCE-42E9-A8EC-1FA782DC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41" y="2309553"/>
            <a:ext cx="5793475" cy="1217434"/>
          </a:xfrm>
        </p:spPr>
        <p:txBody>
          <a:bodyPr>
            <a:normAutofit/>
          </a:bodyPr>
          <a:lstStyle/>
          <a:p>
            <a:r>
              <a:rPr lang="it-IT" dirty="0"/>
              <a:t>Questi di seguito sono i </a:t>
            </a:r>
            <a:r>
              <a:rPr lang="it-IT" b="1" dirty="0"/>
              <a:t>contenuti </a:t>
            </a:r>
            <a:r>
              <a:rPr lang="it-IT" dirty="0"/>
              <a:t>del </a:t>
            </a:r>
            <a:r>
              <a:rPr lang="it-IT" b="1" dirty="0"/>
              <a:t>programma </a:t>
            </a:r>
            <a:r>
              <a:rPr lang="it-IT" dirty="0"/>
              <a:t>del </a:t>
            </a:r>
            <a:r>
              <a:rPr lang="it-IT" b="1" dirty="0"/>
              <a:t>primo anno </a:t>
            </a:r>
            <a:r>
              <a:rPr lang="it-IT" dirty="0"/>
              <a:t>del liceo scientifico: scienze applicate, secondo noi: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B5431E-F4B8-40D2-9734-497ECA5B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06" y="513873"/>
            <a:ext cx="3992849" cy="59153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648DC97-4E4C-4042-8908-23CCA879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08" y="3762644"/>
            <a:ext cx="4688143" cy="246127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971966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1778</Words>
  <Application>Microsoft Office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Franklin Gothic Book</vt:lpstr>
      <vt:lpstr>Wingdings</vt:lpstr>
      <vt:lpstr>Ritaglio</vt:lpstr>
      <vt:lpstr>Progettazione disciplinare Primo Biennio liceo Scientifico: Scienze Applicate</vt:lpstr>
      <vt:lpstr>Indice</vt:lpstr>
      <vt:lpstr>Introduzione</vt:lpstr>
      <vt:lpstr>Finalità | 1</vt:lpstr>
      <vt:lpstr>Finalità | 2</vt:lpstr>
      <vt:lpstr>Situazione di Partenza delle classi</vt:lpstr>
      <vt:lpstr>Obiettivi di Competenza | 1</vt:lpstr>
      <vt:lpstr>Obiettivi di Competenza | 2</vt:lpstr>
      <vt:lpstr>Contenuti del programma | 1</vt:lpstr>
      <vt:lpstr>Contenuti del programma | 2</vt:lpstr>
      <vt:lpstr>Moduli Interdisciplinari</vt:lpstr>
      <vt:lpstr>Metodologie didattiche</vt:lpstr>
      <vt:lpstr>Strumenti Didattici</vt:lpstr>
      <vt:lpstr>Modalità di valutazione</vt:lpstr>
      <vt:lpstr>Griglia di Valutazione</vt:lpstr>
      <vt:lpstr>Competenze trasversali di cittadinanza</vt:lpstr>
      <vt:lpstr>Razionale scelte fatte | 1</vt:lpstr>
      <vt:lpstr>Razionale scelte fatte | 2</vt:lpstr>
      <vt:lpstr>Razionale scelte fatte | 3</vt:lpstr>
      <vt:lpstr>Razionale scelte fatte | 4</vt:lpstr>
      <vt:lpstr>Razionale scelte fatte | 5</vt:lpstr>
      <vt:lpstr>Razionale scelte fatte | 6</vt:lpstr>
      <vt:lpstr>Razionale scelte fatte | 7 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disciplinare Primo Biennio liceo Scientifico: Scienze Applicate</dc:title>
  <dc:creator>GERARDO DE ROSA</dc:creator>
  <cp:lastModifiedBy>GERARDO DE ROSA</cp:lastModifiedBy>
  <cp:revision>12</cp:revision>
  <dcterms:created xsi:type="dcterms:W3CDTF">2020-05-10T12:29:42Z</dcterms:created>
  <dcterms:modified xsi:type="dcterms:W3CDTF">2020-05-10T14:10:20Z</dcterms:modified>
</cp:coreProperties>
</file>