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6" r:id="rId3"/>
    <p:sldId id="288" r:id="rId4"/>
    <p:sldId id="289" r:id="rId5"/>
    <p:sldId id="290" r:id="rId6"/>
    <p:sldId id="277" r:id="rId7"/>
    <p:sldId id="291" r:id="rId8"/>
    <p:sldId id="278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285" r:id="rId2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295"/>
    <a:srgbClr val="11AFC9"/>
    <a:srgbClr val="CB7A09"/>
    <a:srgbClr val="F59F26"/>
    <a:srgbClr val="595959"/>
    <a:srgbClr val="FFCCCC"/>
    <a:srgbClr val="11A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17/06/2020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17/06/2020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9513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07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5936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976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0146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3958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0612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8690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4496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51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830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7343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7360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5747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167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747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956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789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484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516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17/06/2020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17/06/2020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17/06/2020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17/06/2020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17/06/2020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17/06/2020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17/06/2020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17/06/2020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17/06/2020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17/06/2020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17/06/2020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17/06/2020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582" y="3733080"/>
            <a:ext cx="9470836" cy="1107996"/>
          </a:xfr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F59F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 the Students’ Misconceptions in Object-Oriented Language Constructs</a:t>
            </a:r>
            <a:endParaRPr lang="it-IT" sz="4000" dirty="0">
              <a:solidFill>
                <a:srgbClr val="F59F2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4E76CB4-1325-403E-90B8-F1D98F4B0772}"/>
              </a:ext>
            </a:extLst>
          </p:cNvPr>
          <p:cNvSpPr/>
          <p:nvPr/>
        </p:nvSpPr>
        <p:spPr>
          <a:xfrm>
            <a:off x="2938943" y="4841076"/>
            <a:ext cx="6314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11AEC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By: Pasquale Ardimento, Mario Luca Bernardi and Marta Cimitile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1596BF-6E8C-442A-BAC8-79B1483A0BD8}"/>
              </a:ext>
            </a:extLst>
          </p:cNvPr>
          <p:cNvSpPr txBox="1"/>
          <p:nvPr/>
        </p:nvSpPr>
        <p:spPr>
          <a:xfrm>
            <a:off x="3063380" y="3124920"/>
            <a:ext cx="606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11AEC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Study of the paper: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C83284F-7549-4F52-A2FC-B0BA3ED1E2E1}"/>
              </a:ext>
            </a:extLst>
          </p:cNvPr>
          <p:cNvSpPr txBox="1"/>
          <p:nvPr/>
        </p:nvSpPr>
        <p:spPr>
          <a:xfrm>
            <a:off x="3790092" y="5649749"/>
            <a:ext cx="496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59F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Gruppo: LesepoX – Didattica dell’Informatica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9528DF5E-04C9-45AA-92F8-4B50D874C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21079" y="-1786987"/>
            <a:ext cx="3541486" cy="3769865"/>
            <a:chOff x="4325258" y="1229517"/>
            <a:chExt cx="3541486" cy="3769865"/>
          </a:xfrm>
        </p:grpSpPr>
        <p:sp>
          <p:nvSpPr>
            <p:cNvPr id="9" name="Rombo 8">
              <a:extLst>
                <a:ext uri="{FF2B5EF4-FFF2-40B4-BE49-F238E27FC236}">
                  <a16:creationId xmlns:a16="http://schemas.microsoft.com/office/drawing/2014/main" id="{D8044EA0-849C-4DDB-BE2E-6BD13A843AF2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0" name="Rombo 9">
              <a:extLst>
                <a:ext uri="{FF2B5EF4-FFF2-40B4-BE49-F238E27FC236}">
                  <a16:creationId xmlns:a16="http://schemas.microsoft.com/office/drawing/2014/main" id="{DE6DCD3E-BBA9-4143-BA64-2E4344A6C7EF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46378" y="522898"/>
            <a:ext cx="39456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00891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 Violations | 1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927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8E24EE-45BB-4FB7-B158-32E7622F0AB7}"/>
              </a:ext>
            </a:extLst>
          </p:cNvPr>
          <p:cNvSpPr txBox="1"/>
          <p:nvPr/>
        </p:nvSpPr>
        <p:spPr>
          <a:xfrm>
            <a:off x="746193" y="1392733"/>
            <a:ext cx="8342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Questa categoria riguarda la definizione o l’uso errato dei campi:</a:t>
            </a:r>
          </a:p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Field Used as Local Variable (</a:t>
            </a:r>
            <a:r>
              <a:rPr lang="en-US" b="1" dirty="0" err="1"/>
              <a:t>fulv</a:t>
            </a:r>
            <a:r>
              <a:rPr lang="en-US" b="1" dirty="0"/>
              <a:t>)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capire</a:t>
            </a:r>
            <a:r>
              <a:rPr lang="en-US" dirty="0"/>
              <a:t> la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locali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metodi</a:t>
            </a:r>
            <a:r>
              <a:rPr lang="en-US" dirty="0"/>
              <a:t>; un campo </a:t>
            </a:r>
            <a:r>
              <a:rPr lang="en-US" dirty="0" err="1"/>
              <a:t>scritto</a:t>
            </a:r>
            <a:r>
              <a:rPr lang="en-US" dirty="0"/>
              <a:t> prima di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letto</a:t>
            </a:r>
            <a:r>
              <a:rPr lang="en-US" dirty="0"/>
              <a:t> è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conseguenze</a:t>
            </a:r>
            <a:r>
              <a:rPr lang="en-US" dirty="0"/>
              <a:t> di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detto</a:t>
            </a:r>
            <a:r>
              <a:rPr lang="en-US" dirty="0"/>
              <a:t>;</a:t>
            </a:r>
          </a:p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/>
              <a:t>Missed</a:t>
            </a:r>
            <a:r>
              <a:rPr lang="it-IT" b="1" dirty="0"/>
              <a:t> Constant (mc) </a:t>
            </a:r>
            <a:r>
              <a:rPr lang="en-US" dirty="0"/>
              <a:t>un campo di una </a:t>
            </a:r>
            <a:r>
              <a:rPr lang="en-US" dirty="0" err="1"/>
              <a:t>classe</a:t>
            </a:r>
            <a:r>
              <a:rPr lang="en-US" dirty="0"/>
              <a:t> read-only, </a:t>
            </a:r>
            <a:r>
              <a:rPr lang="en-US" dirty="0" err="1"/>
              <a:t>dovrebbe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dichiarato</a:t>
            </a:r>
            <a:r>
              <a:rPr lang="en-US" dirty="0"/>
              <a:t> come </a:t>
            </a:r>
            <a:r>
              <a:rPr lang="en-US" dirty="0" err="1"/>
              <a:t>costante</a:t>
            </a:r>
            <a:r>
              <a:rPr lang="en-US" dirty="0"/>
              <a:t>, la misconception è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poichè</a:t>
            </a:r>
            <a:r>
              <a:rPr lang="en-US" dirty="0"/>
              <a:t> a volte </a:t>
            </a:r>
            <a:r>
              <a:rPr lang="en-US" dirty="0" err="1"/>
              <a:t>queste</a:t>
            </a:r>
            <a:r>
              <a:rPr lang="en-US" dirty="0"/>
              <a:t> non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dichiarate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6C5AC4E-7EC6-418C-AEF4-7E0B7387F9D5}"/>
              </a:ext>
            </a:extLst>
          </p:cNvPr>
          <p:cNvSpPr/>
          <p:nvPr/>
        </p:nvSpPr>
        <p:spPr>
          <a:xfrm>
            <a:off x="746193" y="3802178"/>
            <a:ext cx="42519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Local variable shadowing a field (</a:t>
            </a:r>
            <a:r>
              <a:rPr lang="en-US" b="1" dirty="0" err="1"/>
              <a:t>lvsf</a:t>
            </a:r>
            <a:r>
              <a:rPr lang="en-US" b="1" dirty="0"/>
              <a:t>) </a:t>
            </a:r>
            <a:r>
              <a:rPr lang="en-US" dirty="0"/>
              <a:t>shadowing di un campo per la </a:t>
            </a:r>
            <a:r>
              <a:rPr lang="en-US" dirty="0" err="1"/>
              <a:t>definizione</a:t>
            </a:r>
            <a:r>
              <a:rPr lang="en-US" dirty="0"/>
              <a:t> di una </a:t>
            </a:r>
            <a:r>
              <a:rPr lang="en-US" dirty="0" err="1"/>
              <a:t>variabile</a:t>
            </a:r>
            <a:r>
              <a:rPr lang="en-US" dirty="0"/>
              <a:t> locale con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, ha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 problem del </a:t>
            </a:r>
            <a:r>
              <a:rPr lang="en-US" dirty="0" err="1"/>
              <a:t>fulv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EF21515-DB9B-4023-B68F-D621A69FC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700" y="1978167"/>
            <a:ext cx="2055386" cy="167596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45F7DF9-FCC1-4420-8423-F3E7DC38A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196" y="3991918"/>
            <a:ext cx="4778128" cy="22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1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46378" y="522898"/>
            <a:ext cx="39456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00891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 Violations | 2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927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8E24EE-45BB-4FB7-B158-32E7622F0AB7}"/>
              </a:ext>
            </a:extLst>
          </p:cNvPr>
          <p:cNvSpPr txBox="1"/>
          <p:nvPr/>
        </p:nvSpPr>
        <p:spPr>
          <a:xfrm>
            <a:off x="647349" y="1843176"/>
            <a:ext cx="8342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Questa categoria riguarda la definizione o l’uso errato dei campi: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Public Field Changed by private methods (</a:t>
            </a:r>
            <a:r>
              <a:rPr lang="en-US" b="1" dirty="0" err="1"/>
              <a:t>pfc</a:t>
            </a:r>
            <a:r>
              <a:rPr lang="en-US" b="1" dirty="0"/>
              <a:t>) </a:t>
            </a:r>
            <a:r>
              <a:rPr lang="en-US" dirty="0"/>
              <a:t>la</a:t>
            </a:r>
            <a:r>
              <a:rPr lang="en-US" b="1" dirty="0"/>
              <a:t> </a:t>
            </a:r>
            <a:r>
              <a:rPr lang="en-US" dirty="0" err="1"/>
              <a:t>difficoltà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capire</a:t>
            </a:r>
            <a:r>
              <a:rPr lang="en-US" dirty="0"/>
              <a:t> </a:t>
            </a:r>
            <a:r>
              <a:rPr lang="en-US" dirty="0" err="1"/>
              <a:t>l’influenza</a:t>
            </a:r>
            <a:r>
              <a:rPr lang="en-US" dirty="0"/>
              <a:t> </a:t>
            </a:r>
            <a:r>
              <a:rPr lang="en-US" dirty="0" err="1"/>
              <a:t>dell’esecuzione</a:t>
            </a:r>
            <a:r>
              <a:rPr lang="en-US" dirty="0"/>
              <a:t> di un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sullo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dell’oggetto</a:t>
            </a:r>
            <a:r>
              <a:rPr lang="en-US" dirty="0"/>
              <a:t>, è un </a:t>
            </a:r>
            <a:r>
              <a:rPr lang="en-US" dirty="0" err="1"/>
              <a:t>altro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al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oggetto</a:t>
            </a:r>
            <a:r>
              <a:rPr lang="en-US" dirty="0"/>
              <a:t> e </a:t>
            </a:r>
            <a:r>
              <a:rPr lang="en-US" dirty="0" err="1"/>
              <a:t>classe</a:t>
            </a:r>
            <a:r>
              <a:rPr lang="en-US" dirty="0"/>
              <a:t>;</a:t>
            </a:r>
          </a:p>
          <a:p>
            <a:endParaRPr lang="it-IT" dirty="0"/>
          </a:p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/>
              <a:t>Unused</a:t>
            </a:r>
            <a:r>
              <a:rPr lang="it-IT" b="1" dirty="0"/>
              <a:t> Private Field (</a:t>
            </a:r>
            <a:r>
              <a:rPr lang="it-IT" b="1" dirty="0" err="1"/>
              <a:t>upf</a:t>
            </a:r>
            <a:r>
              <a:rPr lang="it-IT" dirty="0"/>
              <a:t>) è conosciuto come warning, ed è segnalato da tutti gli IDE più popolari, ma poiché gli studenti continuano a commettere questa violazione bisognerebbe focalizzarsi di più su quest’aspetto; anche qui le regioni sono riconducibili allo stesso </a:t>
            </a:r>
            <a:r>
              <a:rPr lang="it-IT" b="1" dirty="0" err="1"/>
              <a:t>fulv</a:t>
            </a:r>
            <a:r>
              <a:rPr lang="it-IT" b="1" dirty="0"/>
              <a:t>.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9F14070-9AD2-4F8A-A902-E582AB2B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490" y="2662125"/>
            <a:ext cx="1935397" cy="10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4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46378" y="522898"/>
            <a:ext cx="39456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00891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 Violations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927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8E24EE-45BB-4FB7-B158-32E7622F0AB7}"/>
              </a:ext>
            </a:extLst>
          </p:cNvPr>
          <p:cNvSpPr txBox="1"/>
          <p:nvPr/>
        </p:nvSpPr>
        <p:spPr>
          <a:xfrm>
            <a:off x="594944" y="1641842"/>
            <a:ext cx="8342705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Questa categoria riguarda la definizione ed uso sbagliato dell’ereditarietà: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Inheritance to Extend Values (</a:t>
            </a:r>
            <a:r>
              <a:rPr lang="en-US" b="1" dirty="0" err="1"/>
              <a:t>iev</a:t>
            </a:r>
            <a:r>
              <a:rPr lang="en-US" b="1" dirty="0"/>
              <a:t>) </a:t>
            </a:r>
            <a:r>
              <a:rPr lang="en-US" dirty="0" err="1"/>
              <a:t>l’ereditarietà</a:t>
            </a:r>
            <a:r>
              <a:rPr lang="en-US" dirty="0"/>
              <a:t> ,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spesso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</a:t>
            </a:r>
            <a:r>
              <a:rPr lang="en-US" dirty="0" err="1"/>
              <a:t>erroneamente</a:t>
            </a:r>
            <a:r>
              <a:rPr lang="en-US" dirty="0"/>
              <a:t> per “</a:t>
            </a:r>
            <a:r>
              <a:rPr lang="en-US" dirty="0" err="1"/>
              <a:t>estendere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”. Ad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pensano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per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di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,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per </a:t>
            </a: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o </a:t>
            </a:r>
            <a:r>
              <a:rPr lang="en-US" dirty="0" err="1"/>
              <a:t>operazioni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/>
              <a:t>Constructor</a:t>
            </a:r>
            <a:r>
              <a:rPr lang="it-IT" b="1" dirty="0"/>
              <a:t> </a:t>
            </a:r>
            <a:r>
              <a:rPr lang="it-IT" b="1" dirty="0" err="1"/>
              <a:t>Chaining</a:t>
            </a:r>
            <a:r>
              <a:rPr lang="it-IT" b="1" dirty="0"/>
              <a:t> (cc) </a:t>
            </a:r>
            <a:r>
              <a:rPr lang="it-IT" dirty="0"/>
              <a:t>alcuni studenti falliscono nel capire il concatenamento delle chiamate al costruttore quando si crea un oggetto. Conseguenza di questo fallimento è il produrre codice che non seleziona quale costruttore utilizzare, facendo ripiegare il programma su quello di default, con diverse conseguenze.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b="1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7CC1C55-BA25-4AA7-A121-C31160F8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007" y="2172454"/>
            <a:ext cx="2414606" cy="144840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90D442C-113F-432F-8D07-8F156EE81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724" y="4124603"/>
            <a:ext cx="164592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3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46378" y="522898"/>
            <a:ext cx="39456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00891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Interaction Violations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927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8E24EE-45BB-4FB7-B158-32E7622F0AB7}"/>
              </a:ext>
            </a:extLst>
          </p:cNvPr>
          <p:cNvSpPr txBox="1"/>
          <p:nvPr/>
        </p:nvSpPr>
        <p:spPr>
          <a:xfrm>
            <a:off x="698481" y="1616675"/>
            <a:ext cx="67208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Questa categoria riguarda violazioni nelle interazioni: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Unused Private Method (</a:t>
            </a:r>
            <a:r>
              <a:rPr lang="en-US" b="1" dirty="0" err="1"/>
              <a:t>upm</a:t>
            </a:r>
            <a:r>
              <a:rPr lang="en-US" b="1" dirty="0"/>
              <a:t>) </a:t>
            </a:r>
            <a:r>
              <a:rPr lang="en-US" dirty="0"/>
              <a:t>un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privato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chiamato</a:t>
            </a:r>
            <a:r>
              <a:rPr lang="en-US" dirty="0"/>
              <a:t>,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violazione</a:t>
            </a:r>
            <a:r>
              <a:rPr lang="en-US" dirty="0"/>
              <a:t> è </a:t>
            </a:r>
            <a:r>
              <a:rPr lang="en-US" dirty="0" err="1"/>
              <a:t>collegata</a:t>
            </a:r>
            <a:r>
              <a:rPr lang="en-US" dirty="0"/>
              <a:t> con le </a:t>
            </a:r>
            <a:r>
              <a:rPr lang="en-US" dirty="0" err="1"/>
              <a:t>difficoltà</a:t>
            </a:r>
            <a:r>
              <a:rPr lang="en-US" dirty="0"/>
              <a:t> </a:t>
            </a:r>
            <a:r>
              <a:rPr lang="en-US" dirty="0" err="1"/>
              <a:t>riguardanti</a:t>
            </a:r>
            <a:r>
              <a:rPr lang="en-US" dirty="0"/>
              <a:t> lo scope, </a:t>
            </a:r>
            <a:r>
              <a:rPr lang="en-US" dirty="0" err="1"/>
              <a:t>soprattutto</a:t>
            </a:r>
            <a:r>
              <a:rPr lang="en-US" dirty="0"/>
              <a:t> con la </a:t>
            </a:r>
            <a:r>
              <a:rPr lang="en-US" dirty="0" err="1"/>
              <a:t>kewyword</a:t>
            </a:r>
            <a:r>
              <a:rPr lang="en-US" dirty="0"/>
              <a:t> private;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Static Invocation Through Instance (</a:t>
            </a:r>
            <a:r>
              <a:rPr lang="en-US" b="1" dirty="0" err="1"/>
              <a:t>siti</a:t>
            </a:r>
            <a:r>
              <a:rPr lang="en-US" b="1" dirty="0"/>
              <a:t>) </a:t>
            </a:r>
            <a:r>
              <a:rPr lang="en-US" dirty="0" err="1"/>
              <a:t>accedere</a:t>
            </a:r>
            <a:r>
              <a:rPr lang="en-US" dirty="0"/>
              <a:t> in un modo non </a:t>
            </a:r>
            <a:r>
              <a:rPr lang="en-US" dirty="0" err="1"/>
              <a:t>statico</a:t>
            </a:r>
            <a:r>
              <a:rPr lang="en-US" dirty="0"/>
              <a:t> ad un determinate </a:t>
            </a:r>
            <a:r>
              <a:rPr lang="en-US" dirty="0" err="1"/>
              <a:t>metodo</a:t>
            </a:r>
            <a:r>
              <a:rPr lang="en-US" dirty="0"/>
              <a:t>, 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al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doSmthStat</a:t>
            </a:r>
            <a:r>
              <a:rPr lang="en-US" dirty="0"/>
              <a:t>(),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acceduto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this.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3A76DAB-4D10-4FAE-AE63-769E3D69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658" y="4124472"/>
            <a:ext cx="2730179" cy="15821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48054A3-57EC-49ED-998C-2662F5B8F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873" y="2154229"/>
            <a:ext cx="2571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3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90021" y="522898"/>
            <a:ext cx="38019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0424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/>
              <a:t>Polymorphism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Violations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896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8E24EE-45BB-4FB7-B158-32E7622F0AB7}"/>
              </a:ext>
            </a:extLst>
          </p:cNvPr>
          <p:cNvSpPr txBox="1"/>
          <p:nvPr/>
        </p:nvSpPr>
        <p:spPr>
          <a:xfrm>
            <a:off x="688595" y="1517075"/>
            <a:ext cx="83130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polimorfismo è gestito, al livello di codice sorgente, con casting espliciti, ecco gli errori principali: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/>
              <a:t>Wrong</a:t>
            </a:r>
            <a:r>
              <a:rPr lang="it-IT" b="1" dirty="0"/>
              <a:t> </a:t>
            </a:r>
            <a:r>
              <a:rPr lang="it-IT" b="1" dirty="0" err="1"/>
              <a:t>Explicit</a:t>
            </a:r>
            <a:r>
              <a:rPr lang="it-IT" b="1" dirty="0"/>
              <a:t> </a:t>
            </a:r>
            <a:r>
              <a:rPr lang="it-IT" b="1" dirty="0" err="1"/>
              <a:t>downCast</a:t>
            </a:r>
            <a:r>
              <a:rPr lang="it-IT" b="1" dirty="0"/>
              <a:t> </a:t>
            </a:r>
            <a:r>
              <a:rPr lang="it-IT" dirty="0"/>
              <a:t>gli studenti potrebbero pensare che tutti i down cast in una gerarchia ereditaria siano legali e questo conduce ad effettuare il </a:t>
            </a:r>
            <a:r>
              <a:rPr lang="it-IT" dirty="0" err="1"/>
              <a:t>downcasting</a:t>
            </a:r>
            <a:r>
              <a:rPr lang="it-IT" dirty="0"/>
              <a:t> di alcune classi, il che è sbagliato;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Unneeded Explicit Cast </a:t>
            </a:r>
            <a:r>
              <a:rPr lang="en-US" dirty="0"/>
              <a:t>un </a:t>
            </a:r>
            <a:r>
              <a:rPr lang="en-US" dirty="0" err="1"/>
              <a:t>altro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del </a:t>
            </a:r>
            <a:r>
              <a:rPr lang="en-US" dirty="0" err="1"/>
              <a:t>polimorfismo</a:t>
            </a:r>
            <a:r>
              <a:rPr lang="en-US" dirty="0"/>
              <a:t> è </a:t>
            </a:r>
            <a:r>
              <a:rPr lang="en-US" dirty="0" err="1"/>
              <a:t>utilizzare</a:t>
            </a:r>
            <a:r>
              <a:rPr lang="en-US" dirty="0"/>
              <a:t> type-casting </a:t>
            </a:r>
            <a:r>
              <a:rPr lang="en-US" dirty="0" err="1"/>
              <a:t>esplicitamente</a:t>
            </a:r>
            <a:r>
              <a:rPr lang="en-US" dirty="0"/>
              <a:t>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non </a:t>
            </a:r>
            <a:r>
              <a:rPr lang="en-US" dirty="0" err="1"/>
              <a:t>c’è</a:t>
            </a:r>
            <a:r>
              <a:rPr lang="en-US" dirty="0"/>
              <a:t> </a:t>
            </a:r>
            <a:r>
              <a:rPr lang="en-US" dirty="0" err="1"/>
              <a:t>bisogno</a:t>
            </a:r>
            <a:r>
              <a:rPr lang="en-US" dirty="0"/>
              <a:t>. </a:t>
            </a:r>
            <a:r>
              <a:rPr lang="en-US" dirty="0" err="1"/>
              <a:t>Inoltre</a:t>
            </a:r>
            <a:r>
              <a:rPr lang="en-US" dirty="0"/>
              <a:t>, di </a:t>
            </a:r>
            <a:r>
              <a:rPr lang="en-US" dirty="0" err="1"/>
              <a:t>solito</a:t>
            </a:r>
            <a:r>
              <a:rPr lang="en-US" dirty="0"/>
              <a:t>, </a:t>
            </a:r>
            <a:r>
              <a:rPr lang="en-US" dirty="0" err="1"/>
              <a:t>utilzzare</a:t>
            </a:r>
            <a:r>
              <a:rPr lang="en-US" dirty="0"/>
              <a:t> </a:t>
            </a:r>
            <a:r>
              <a:rPr lang="en-US" dirty="0" err="1"/>
              <a:t>costrutti</a:t>
            </a:r>
            <a:r>
              <a:rPr lang="en-US" dirty="0"/>
              <a:t> </a:t>
            </a:r>
            <a:r>
              <a:rPr lang="en-US" dirty="0" err="1"/>
              <a:t>condizionali</a:t>
            </a:r>
            <a:r>
              <a:rPr lang="en-US" dirty="0"/>
              <a:t> per </a:t>
            </a:r>
            <a:r>
              <a:rPr lang="en-US" dirty="0" err="1"/>
              <a:t>simulare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dispatch </a:t>
            </a:r>
            <a:r>
              <a:rPr lang="en-US" dirty="0" err="1"/>
              <a:t>dinamico</a:t>
            </a:r>
            <a:r>
              <a:rPr lang="en-US" dirty="0"/>
              <a:t> e </a:t>
            </a:r>
            <a:r>
              <a:rPr lang="en-US" dirty="0" err="1"/>
              <a:t>il</a:t>
            </a:r>
            <a:r>
              <a:rPr lang="en-US" dirty="0"/>
              <a:t> late binding  è </a:t>
            </a:r>
            <a:r>
              <a:rPr lang="en-US" dirty="0" err="1"/>
              <a:t>tipico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programmatori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pienamente</a:t>
            </a:r>
            <a:r>
              <a:rPr lang="en-US" dirty="0"/>
              <a:t> </a:t>
            </a:r>
            <a:r>
              <a:rPr lang="en-US" dirty="0" err="1"/>
              <a:t>compreso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O.O.</a:t>
            </a:r>
            <a:endParaRPr lang="it-IT" b="1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9AFBAFA-85E4-4AC7-95F8-A574A5250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693" y="4237621"/>
            <a:ext cx="20478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0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90021" y="522898"/>
            <a:ext cx="38019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0424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 err="1"/>
              <a:t>Relationship</a:t>
            </a:r>
            <a:r>
              <a:rPr lang="it-IT" sz="2800" b="1" dirty="0"/>
              <a:t> 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Violations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896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2390E00-5E42-46AC-AE63-06FD15C217EB}"/>
              </a:ext>
            </a:extLst>
          </p:cNvPr>
          <p:cNvSpPr txBox="1"/>
          <p:nvPr/>
        </p:nvSpPr>
        <p:spPr>
          <a:xfrm>
            <a:off x="559928" y="2110700"/>
            <a:ext cx="9077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/>
              <a:t>Unused</a:t>
            </a:r>
            <a:r>
              <a:rPr lang="it-IT" b="1" dirty="0"/>
              <a:t> </a:t>
            </a:r>
            <a:r>
              <a:rPr lang="it-IT" b="1" dirty="0" err="1"/>
              <a:t>Asssociation</a:t>
            </a:r>
            <a:r>
              <a:rPr lang="it-IT" b="1" dirty="0"/>
              <a:t> (</a:t>
            </a:r>
            <a:r>
              <a:rPr lang="it-IT" b="1" dirty="0" err="1"/>
              <a:t>ua</a:t>
            </a:r>
            <a:r>
              <a:rPr lang="it-IT" b="1" dirty="0"/>
              <a:t>): </a:t>
            </a:r>
            <a:r>
              <a:rPr lang="it-IT" dirty="0"/>
              <a:t>È risaputo come una difficoltà aggiuntiva nello scrivere un programma che include molteplici classi è l’includere nello stesso classi linkate e cooperanti. Questa difficoltà potrebbe condurre all’includere associazioni che non sono mai utilizzate come l’associazione alla classe E: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11E56AF-6B79-44DC-B902-54E17BD3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544" y="3538312"/>
            <a:ext cx="3448050" cy="23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7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90021" y="522898"/>
            <a:ext cx="38019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0424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/>
              <a:t>Quality Metrics 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Violations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896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2390E00-5E42-46AC-AE63-06FD15C217EB}"/>
              </a:ext>
            </a:extLst>
          </p:cNvPr>
          <p:cNvSpPr txBox="1"/>
          <p:nvPr/>
        </p:nvSpPr>
        <p:spPr>
          <a:xfrm>
            <a:off x="573681" y="1358309"/>
            <a:ext cx="11044638" cy="4888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Per quanto riguarda la </a:t>
            </a:r>
            <a:r>
              <a:rPr lang="it-IT" b="1" dirty="0"/>
              <a:t>qualità </a:t>
            </a:r>
            <a:r>
              <a:rPr lang="it-IT" dirty="0"/>
              <a:t>del source code prodotto, </a:t>
            </a:r>
            <a:r>
              <a:rPr lang="it-IT" b="1" dirty="0"/>
              <a:t>SPT valuta </a:t>
            </a:r>
            <a:r>
              <a:rPr lang="it-IT" dirty="0"/>
              <a:t>le </a:t>
            </a:r>
            <a:r>
              <a:rPr lang="it-IT" b="1" dirty="0"/>
              <a:t>metriche</a:t>
            </a:r>
            <a:r>
              <a:rPr lang="it-IT" dirty="0"/>
              <a:t> del prodotto; le quali riassumono le proprietà intrinseche dei componenti software. Sono state impiegate le seguenti metriche provenienti dal </a:t>
            </a:r>
            <a:r>
              <a:rPr lang="it-IT" b="1" dirty="0" err="1"/>
              <a:t>Chidamber-Kemerer</a:t>
            </a:r>
            <a:r>
              <a:rPr lang="it-IT" b="1" dirty="0"/>
              <a:t> </a:t>
            </a:r>
            <a:r>
              <a:rPr lang="it-IT" dirty="0"/>
              <a:t>(CK) </a:t>
            </a:r>
            <a:r>
              <a:rPr lang="it-IT" b="1" dirty="0"/>
              <a:t>Object-</a:t>
            </a:r>
            <a:r>
              <a:rPr lang="it-IT" b="1" dirty="0" err="1"/>
              <a:t>Oriented</a:t>
            </a:r>
            <a:r>
              <a:rPr lang="it-IT" dirty="0"/>
              <a:t> (OO) </a:t>
            </a:r>
            <a:r>
              <a:rPr lang="it-IT" dirty="0" err="1"/>
              <a:t>metric</a:t>
            </a:r>
            <a:r>
              <a:rPr lang="it-IT" dirty="0"/>
              <a:t> suite:</a:t>
            </a:r>
          </a:p>
          <a:p>
            <a:pPr lvl="2"/>
            <a:endParaRPr lang="it-IT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WMC (Weighted Method per Class);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DIT (Depth of Inheritance Tree);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NOC (Number of Children);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RFC (Response for a Class);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LCOM (Lack of Cohesion in Methods);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CE (Efferent Couplings);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NPM (Number of Public Methods);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LCOM3 (Lack of Cohesion in Methods).</a:t>
            </a:r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9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90021" y="522898"/>
            <a:ext cx="38019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0424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/>
              <a:t>Student Profiling Tool | 1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896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2390E00-5E42-46AC-AE63-06FD15C217EB}"/>
              </a:ext>
            </a:extLst>
          </p:cNvPr>
          <p:cNvSpPr txBox="1"/>
          <p:nvPr/>
        </p:nvSpPr>
        <p:spPr>
          <a:xfrm>
            <a:off x="390801" y="1133202"/>
            <a:ext cx="11044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 dirty="0" err="1"/>
              <a:t>utilizzare</a:t>
            </a:r>
            <a:r>
              <a:rPr lang="en-US" dirty="0"/>
              <a:t> le </a:t>
            </a:r>
            <a:r>
              <a:rPr lang="en-US" b="1" dirty="0" err="1"/>
              <a:t>metriche</a:t>
            </a:r>
            <a:r>
              <a:rPr lang="en-US" dirty="0"/>
              <a:t> di cui prima </a:t>
            </a:r>
            <a:r>
              <a:rPr lang="en-US" dirty="0" err="1"/>
              <a:t>all’interno</a:t>
            </a:r>
            <a:r>
              <a:rPr lang="en-US" dirty="0"/>
              <a:t> di SPT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integrato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b="1" dirty="0"/>
              <a:t>CKJM tool;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 </a:t>
            </a:r>
            <a:r>
              <a:rPr lang="en-US" dirty="0" err="1"/>
              <a:t>scopo</a:t>
            </a:r>
            <a:r>
              <a:rPr lang="en-US" dirty="0"/>
              <a:t> di SPT è </a:t>
            </a:r>
            <a:r>
              <a:rPr lang="en-US" b="1" dirty="0" err="1"/>
              <a:t>duplice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Permettere</a:t>
            </a:r>
            <a:r>
              <a:rPr lang="en-US" dirty="0"/>
              <a:t> la </a:t>
            </a:r>
            <a:r>
              <a:rPr lang="en-US" b="1" dirty="0" err="1"/>
              <a:t>produzione</a:t>
            </a:r>
            <a:r>
              <a:rPr lang="en-US" b="1" dirty="0"/>
              <a:t> </a:t>
            </a:r>
            <a:r>
              <a:rPr lang="en-US" dirty="0"/>
              <a:t>di report </a:t>
            </a:r>
            <a:r>
              <a:rPr lang="en-US" dirty="0" err="1"/>
              <a:t>utilizzabili</a:t>
            </a:r>
            <a:r>
              <a:rPr lang="en-US" dirty="0"/>
              <a:t> come </a:t>
            </a:r>
            <a:r>
              <a:rPr lang="en-US" b="1" dirty="0"/>
              <a:t>feedback </a:t>
            </a:r>
            <a:r>
              <a:rPr lang="en-US" dirty="0"/>
              <a:t>per </a:t>
            </a:r>
            <a:r>
              <a:rPr lang="en-US" dirty="0" err="1"/>
              <a:t>pianificare</a:t>
            </a:r>
            <a:r>
              <a:rPr lang="en-US" dirty="0"/>
              <a:t> o </a:t>
            </a:r>
            <a:r>
              <a:rPr lang="en-US" dirty="0" err="1"/>
              <a:t>regolare</a:t>
            </a:r>
            <a:r>
              <a:rPr lang="en-US" dirty="0"/>
              <a:t> le </a:t>
            </a:r>
            <a:r>
              <a:rPr lang="en-US" dirty="0" err="1"/>
              <a:t>nuove</a:t>
            </a:r>
            <a:r>
              <a:rPr lang="en-US" dirty="0"/>
              <a:t> </a:t>
            </a:r>
            <a:r>
              <a:rPr lang="en-US" dirty="0" err="1"/>
              <a:t>strategie</a:t>
            </a:r>
            <a:r>
              <a:rPr lang="en-US" dirty="0"/>
              <a:t> di</a:t>
            </a:r>
            <a:r>
              <a:rPr lang="en-US" b="1" dirty="0"/>
              <a:t> </a:t>
            </a:r>
            <a:r>
              <a:rPr lang="en-US" b="1" dirty="0" err="1"/>
              <a:t>insegnamento</a:t>
            </a:r>
            <a:r>
              <a:rPr lang="en-US" b="1" dirty="0"/>
              <a:t> </a:t>
            </a:r>
            <a:r>
              <a:rPr lang="en-US" dirty="0"/>
              <a:t>per </a:t>
            </a:r>
            <a:r>
              <a:rPr lang="en-US" dirty="0" err="1"/>
              <a:t>l’intera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Fornire</a:t>
            </a:r>
            <a:r>
              <a:rPr lang="en-US" b="1" dirty="0"/>
              <a:t> </a:t>
            </a:r>
            <a:r>
              <a:rPr lang="en-US" b="1" dirty="0" err="1"/>
              <a:t>informazioni</a:t>
            </a:r>
            <a:r>
              <a:rPr lang="en-US" b="1" dirty="0"/>
              <a:t> </a:t>
            </a:r>
            <a:r>
              <a:rPr lang="en-US" dirty="0" err="1"/>
              <a:t>riguardo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 di un </a:t>
            </a:r>
            <a:r>
              <a:rPr lang="en-US" dirty="0" err="1"/>
              <a:t>singolo</a:t>
            </a:r>
            <a:r>
              <a:rPr lang="en-US" dirty="0"/>
              <a:t> </a:t>
            </a:r>
            <a:r>
              <a:rPr lang="en-US" dirty="0" err="1"/>
              <a:t>studente</a:t>
            </a:r>
            <a:r>
              <a:rPr lang="en-US" dirty="0"/>
              <a:t> come </a:t>
            </a:r>
            <a:r>
              <a:rPr lang="en-US" b="1" dirty="0" err="1"/>
              <a:t>strumento</a:t>
            </a:r>
            <a:r>
              <a:rPr lang="en-US" b="1" dirty="0"/>
              <a:t> di </a:t>
            </a:r>
            <a:r>
              <a:rPr lang="en-US" b="1" dirty="0" err="1"/>
              <a:t>verifica</a:t>
            </a:r>
            <a:r>
              <a:rPr lang="en-US" b="1" dirty="0"/>
              <a:t> </a:t>
            </a:r>
            <a:r>
              <a:rPr lang="en-US" dirty="0" err="1"/>
              <a:t>personale</a:t>
            </a:r>
            <a:r>
              <a:rPr lang="en-US" dirty="0"/>
              <a:t>: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infatti</a:t>
            </a:r>
            <a:r>
              <a:rPr lang="en-US" b="1" dirty="0"/>
              <a:t> feedback </a:t>
            </a:r>
            <a:r>
              <a:rPr lang="en-US" dirty="0" err="1"/>
              <a:t>temporizzato</a:t>
            </a:r>
            <a:r>
              <a:rPr lang="en-US" dirty="0"/>
              <a:t> e </a:t>
            </a:r>
            <a:r>
              <a:rPr lang="en-US" dirty="0" err="1"/>
              <a:t>personalizzato</a:t>
            </a:r>
            <a:r>
              <a:rPr lang="en-US" dirty="0"/>
              <a:t> in base al source code </a:t>
            </a:r>
            <a:r>
              <a:rPr lang="en-US" dirty="0" err="1"/>
              <a:t>prodotto</a:t>
            </a:r>
            <a:r>
              <a:rPr lang="en-US" dirty="0"/>
              <a:t> ed </a:t>
            </a:r>
            <a:r>
              <a:rPr lang="en-US" dirty="0" err="1"/>
              <a:t>analizzato</a:t>
            </a:r>
            <a:r>
              <a:rPr lang="en-US" dirty="0"/>
              <a:t>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16A04CF-AEE4-4C72-ACA2-39AD05D1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373" y="3851307"/>
            <a:ext cx="4632095" cy="236039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C9CD2A8F-84B7-4772-8B41-53F9F0FE5212}"/>
              </a:ext>
            </a:extLst>
          </p:cNvPr>
          <p:cNvSpPr/>
          <p:nvPr/>
        </p:nvSpPr>
        <p:spPr>
          <a:xfrm>
            <a:off x="756561" y="3851307"/>
            <a:ext cx="55184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 framework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implementare</a:t>
            </a:r>
            <a:r>
              <a:rPr lang="en-US" dirty="0"/>
              <a:t> SPT, </a:t>
            </a:r>
            <a:r>
              <a:rPr lang="en-US" b="1" dirty="0"/>
              <a:t>SPF (framework), </a:t>
            </a:r>
            <a:r>
              <a:rPr lang="en-US" dirty="0"/>
              <a:t>è un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agnostico</a:t>
            </a:r>
            <a:r>
              <a:rPr lang="en-US" dirty="0"/>
              <a:t> e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b="1" dirty="0" err="1"/>
              <a:t>essere</a:t>
            </a:r>
            <a:r>
              <a:rPr lang="en-US" b="1" dirty="0"/>
              <a:t> </a:t>
            </a:r>
            <a:r>
              <a:rPr lang="en-US" b="1" dirty="0" err="1"/>
              <a:t>istanziato</a:t>
            </a:r>
            <a:r>
              <a:rPr lang="en-US" b="1" dirty="0"/>
              <a:t> </a:t>
            </a:r>
            <a:r>
              <a:rPr lang="en-US" dirty="0"/>
              <a:t>per </a:t>
            </a:r>
            <a:r>
              <a:rPr lang="en-US" b="1" dirty="0" err="1"/>
              <a:t>essere</a:t>
            </a:r>
            <a:r>
              <a:rPr lang="en-US" b="1" dirty="0"/>
              <a:t> </a:t>
            </a:r>
            <a:r>
              <a:rPr lang="en-US" b="1" dirty="0" err="1"/>
              <a:t>applicato</a:t>
            </a:r>
            <a:r>
              <a:rPr lang="en-US" dirty="0"/>
              <a:t>.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autori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scelto</a:t>
            </a:r>
            <a:r>
              <a:rPr lang="en-US" dirty="0"/>
              <a:t> di </a:t>
            </a:r>
            <a:r>
              <a:rPr lang="en-US" dirty="0" err="1"/>
              <a:t>focalizzarsi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Java </a:t>
            </a:r>
            <a:r>
              <a:rPr lang="en-US" dirty="0" err="1"/>
              <a:t>adottando</a:t>
            </a:r>
            <a:r>
              <a:rPr lang="en-US" dirty="0"/>
              <a:t> </a:t>
            </a:r>
            <a:r>
              <a:rPr lang="en-US" b="1" dirty="0"/>
              <a:t>Spoon</a:t>
            </a:r>
            <a:r>
              <a:rPr lang="en-US" dirty="0"/>
              <a:t> per </a:t>
            </a:r>
            <a:r>
              <a:rPr lang="en-US" dirty="0" err="1"/>
              <a:t>costruire</a:t>
            </a:r>
            <a:r>
              <a:rPr lang="en-US" dirty="0"/>
              <a:t> </a:t>
            </a:r>
            <a:r>
              <a:rPr lang="en-US" b="1" dirty="0"/>
              <a:t>Abstract Syntax Tree (AST)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performassero</a:t>
            </a:r>
            <a:r>
              <a:rPr lang="en-US" dirty="0"/>
              <a:t> </a:t>
            </a:r>
            <a:r>
              <a:rPr lang="en-US" dirty="0" err="1"/>
              <a:t>l’analisi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sorgente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2401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90021" y="522898"/>
            <a:ext cx="38019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0424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/>
              <a:t>Student Profiling Tool | 2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896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032124A-B0F2-4772-8A45-EC2ABEB26133}"/>
              </a:ext>
            </a:extLst>
          </p:cNvPr>
          <p:cNvSpPr/>
          <p:nvPr/>
        </p:nvSpPr>
        <p:spPr>
          <a:xfrm>
            <a:off x="731089" y="1278960"/>
            <a:ext cx="105604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sorgente</a:t>
            </a:r>
            <a:r>
              <a:rPr lang="en-US" dirty="0"/>
              <a:t> del </a:t>
            </a:r>
            <a:r>
              <a:rPr lang="en-US" b="1" dirty="0"/>
              <a:t>repository</a:t>
            </a:r>
            <a:r>
              <a:rPr lang="en-US" dirty="0"/>
              <a:t>, </a:t>
            </a:r>
            <a:r>
              <a:rPr lang="en-US" dirty="0" err="1"/>
              <a:t>contiene</a:t>
            </a:r>
            <a:r>
              <a:rPr lang="en-US" dirty="0"/>
              <a:t> le </a:t>
            </a:r>
            <a:r>
              <a:rPr lang="en-US" b="1" dirty="0" err="1"/>
              <a:t>definizioni</a:t>
            </a:r>
            <a:r>
              <a:rPr lang="en-US" b="1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violazioni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sono generate </a:t>
            </a:r>
            <a:r>
              <a:rPr lang="en-US" dirty="0" err="1"/>
              <a:t>dall’analyzer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b="1" dirty="0"/>
              <a:t>dashboard</a:t>
            </a:r>
            <a:r>
              <a:rPr lang="it-IT" dirty="0"/>
              <a:t> dell’</a:t>
            </a:r>
            <a:r>
              <a:rPr lang="it-IT" b="1" dirty="0"/>
              <a:t>insegnante</a:t>
            </a:r>
            <a:r>
              <a:rPr lang="it-IT" dirty="0"/>
              <a:t> fornisce un'immagine </a:t>
            </a:r>
            <a:r>
              <a:rPr lang="it-IT" b="1" dirty="0"/>
              <a:t>istantanea </a:t>
            </a:r>
            <a:r>
              <a:rPr lang="it-IT" dirty="0"/>
              <a:t>della classe, riportando le </a:t>
            </a:r>
            <a:r>
              <a:rPr lang="it-IT" b="1" dirty="0"/>
              <a:t>statistiche</a:t>
            </a:r>
            <a:r>
              <a:rPr lang="it-IT" dirty="0"/>
              <a:t> per categoria in un semplice grafico a barre, </a:t>
            </a:r>
            <a:r>
              <a:rPr lang="it-IT" b="1" dirty="0"/>
              <a:t>top cinque violazioni </a:t>
            </a:r>
            <a:r>
              <a:rPr lang="it-IT" dirty="0"/>
              <a:t>con colori corrispondenti per comprendere la categoria e due </a:t>
            </a:r>
            <a:r>
              <a:rPr lang="it-IT" b="1" dirty="0"/>
              <a:t>tabelle interattive </a:t>
            </a:r>
            <a:r>
              <a:rPr lang="it-IT" dirty="0"/>
              <a:t>che mostrano il numero di violazioni per studente e i relativi dettagli.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7C32E9D-3096-47F1-91BC-A5D86D823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642" y="3242060"/>
            <a:ext cx="6101517" cy="245779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84783BA-5A1A-4CFB-888A-56AAB1509AFA}"/>
              </a:ext>
            </a:extLst>
          </p:cNvPr>
          <p:cNvSpPr txBox="1"/>
          <p:nvPr/>
        </p:nvSpPr>
        <p:spPr>
          <a:xfrm>
            <a:off x="276292" y="3114531"/>
            <a:ext cx="49164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Cliccando su di una particolare </a:t>
            </a:r>
            <a:r>
              <a:rPr lang="it-IT" b="1" dirty="0"/>
              <a:t>tipologia</a:t>
            </a:r>
            <a:r>
              <a:rPr lang="it-IT" dirty="0"/>
              <a:t> di violazione, l’istruttore o l’insegnante può </a:t>
            </a:r>
            <a:r>
              <a:rPr lang="it-IT" b="1" dirty="0"/>
              <a:t>visualizzare </a:t>
            </a:r>
            <a:r>
              <a:rPr lang="it-IT" dirty="0"/>
              <a:t>la descrizione e diverse </a:t>
            </a:r>
            <a:r>
              <a:rPr lang="it-IT" b="1" dirty="0"/>
              <a:t>specifiche informazioni </a:t>
            </a:r>
            <a:r>
              <a:rPr lang="it-IT" dirty="0"/>
              <a:t>per ogni violazione;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Invece selezionando </a:t>
            </a:r>
            <a:r>
              <a:rPr lang="it-IT" b="1" dirty="0"/>
              <a:t>la freccia </a:t>
            </a:r>
            <a:r>
              <a:rPr lang="it-IT" dirty="0"/>
              <a:t>è possibile ottenere il </a:t>
            </a:r>
            <a:r>
              <a:rPr lang="it-IT" b="1" dirty="0"/>
              <a:t>codice Java</a:t>
            </a:r>
            <a:r>
              <a:rPr lang="it-IT" dirty="0"/>
              <a:t> corrispondente, con le violazioni evidenziate.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C8E9164-224D-4AF6-BCA9-7CFBF3F2DA9F}"/>
              </a:ext>
            </a:extLst>
          </p:cNvPr>
          <p:cNvSpPr/>
          <p:nvPr/>
        </p:nvSpPr>
        <p:spPr>
          <a:xfrm>
            <a:off x="276292" y="5908628"/>
            <a:ext cx="8018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SPT permette infine anche la </a:t>
            </a:r>
            <a:r>
              <a:rPr lang="it-IT" b="1" dirty="0"/>
              <a:t>stampa</a:t>
            </a:r>
            <a:r>
              <a:rPr lang="it-IT" dirty="0"/>
              <a:t> in</a:t>
            </a:r>
            <a:r>
              <a:rPr lang="it-IT" b="1" dirty="0"/>
              <a:t> PDF </a:t>
            </a:r>
            <a:r>
              <a:rPr lang="it-IT" dirty="0"/>
              <a:t>di report dettagliati.  </a:t>
            </a:r>
          </a:p>
        </p:txBody>
      </p:sp>
    </p:spTree>
    <p:extLst>
      <p:ext uri="{BB962C8B-B14F-4D97-AF65-F5344CB8AC3E}">
        <p14:creationId xmlns:p14="http://schemas.microsoft.com/office/powerpoint/2010/main" val="48463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37321" y="522898"/>
            <a:ext cx="40546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0424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 err="1"/>
              <a:t>Empirical</a:t>
            </a:r>
            <a:r>
              <a:rPr lang="it-IT" sz="2800" b="1" dirty="0"/>
              <a:t> Study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032124A-B0F2-4772-8A45-EC2ABEB26133}"/>
              </a:ext>
            </a:extLst>
          </p:cNvPr>
          <p:cNvSpPr/>
          <p:nvPr/>
        </p:nvSpPr>
        <p:spPr>
          <a:xfrm>
            <a:off x="815753" y="1385126"/>
            <a:ext cx="105604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</a:t>
            </a:r>
            <a:r>
              <a:rPr lang="it-IT" b="1" dirty="0"/>
              <a:t>obiettivo</a:t>
            </a:r>
            <a:r>
              <a:rPr lang="it-IT" dirty="0"/>
              <a:t> di questo studio condotto utilizzando SPT è quello, come già detto, di </a:t>
            </a:r>
            <a:r>
              <a:rPr lang="it-IT" b="1" dirty="0"/>
              <a:t>investigare</a:t>
            </a:r>
            <a:r>
              <a:rPr lang="it-IT" dirty="0"/>
              <a:t> il volume delle violazioni commesse dagli studenti, con lo</a:t>
            </a:r>
            <a:r>
              <a:rPr lang="it-IT" b="1" dirty="0"/>
              <a:t> scopo </a:t>
            </a:r>
            <a:r>
              <a:rPr lang="it-IT" dirty="0"/>
              <a:t>di capire quali categorie dei costrutti di linguaggio sono direttamente </a:t>
            </a:r>
            <a:r>
              <a:rPr lang="it-IT" b="1" dirty="0"/>
              <a:t>in relazione;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b="1" dirty="0"/>
              <a:t>focus</a:t>
            </a:r>
            <a:r>
              <a:rPr lang="it-IT" dirty="0"/>
              <a:t> è la comprensione dei </a:t>
            </a:r>
            <a:r>
              <a:rPr lang="it-IT" b="1" dirty="0"/>
              <a:t>concetti O.O.</a:t>
            </a:r>
            <a:r>
              <a:rPr lang="it-IT" dirty="0"/>
              <a:t> e la sua relazione con le</a:t>
            </a:r>
            <a:r>
              <a:rPr lang="it-IT" b="1" dirty="0"/>
              <a:t> abilità </a:t>
            </a:r>
            <a:r>
              <a:rPr lang="it-IT" dirty="0"/>
              <a:t>dello studente nell’applicarli;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 studio si </a:t>
            </a:r>
            <a:r>
              <a:rPr lang="it-IT" b="1" dirty="0"/>
              <a:t>rivolge </a:t>
            </a:r>
            <a:r>
              <a:rPr lang="it-IT" dirty="0"/>
              <a:t>sia agli</a:t>
            </a:r>
            <a:r>
              <a:rPr lang="it-IT" b="1" dirty="0"/>
              <a:t> insegnanti </a:t>
            </a:r>
            <a:r>
              <a:rPr lang="it-IT" dirty="0"/>
              <a:t>che anelano a migliorare i loro metodi di insegnamento, che ai </a:t>
            </a:r>
            <a:r>
              <a:rPr lang="it-IT" b="1" dirty="0"/>
              <a:t>ricercatori </a:t>
            </a:r>
            <a:r>
              <a:rPr lang="it-IT" dirty="0"/>
              <a:t>interessati nell’investigare come, nei progetti degli studenti</a:t>
            </a:r>
            <a:r>
              <a:rPr lang="it-IT" b="1" dirty="0"/>
              <a:t>, incomprensioni </a:t>
            </a:r>
            <a:r>
              <a:rPr lang="it-IT" dirty="0"/>
              <a:t>del linguaggio O.O. e dei suoi costrutti possano </a:t>
            </a:r>
            <a:r>
              <a:rPr lang="it-IT" b="1" dirty="0"/>
              <a:t>favorire errori </a:t>
            </a:r>
            <a:r>
              <a:rPr lang="it-IT" dirty="0"/>
              <a:t>nell’applicare i concetti ad altre categorie di costrutti;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 questo punto di vista SPT permette l’i</a:t>
            </a:r>
            <a:r>
              <a:rPr lang="it-IT" b="1" dirty="0"/>
              <a:t>dentificazione </a:t>
            </a:r>
            <a:r>
              <a:rPr lang="it-IT" dirty="0"/>
              <a:t>di quali costrutti del linguaggio sono i più </a:t>
            </a:r>
            <a:r>
              <a:rPr lang="it-IT" b="1" dirty="0"/>
              <a:t>problematici </a:t>
            </a:r>
            <a:r>
              <a:rPr lang="it-IT" dirty="0"/>
              <a:t>all’interno di una classe in un determinato periodo di tempo </a:t>
            </a:r>
            <a:r>
              <a:rPr lang="it-IT" b="1" dirty="0"/>
              <a:t>durante il corso </a:t>
            </a:r>
            <a:r>
              <a:rPr lang="it-IT" dirty="0"/>
              <a:t>e per studiare l’evoluzione della comprensione e abilità nell’ applicare i costrutti di linguaggio nel tempo;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b="1" dirty="0"/>
              <a:t>contesto</a:t>
            </a:r>
            <a:r>
              <a:rPr lang="it-IT" dirty="0"/>
              <a:t> dello studio copre dei dati estratti da</a:t>
            </a:r>
            <a:r>
              <a:rPr lang="it-IT" b="1" dirty="0"/>
              <a:t> Blackbox</a:t>
            </a:r>
            <a:r>
              <a:rPr lang="it-IT" dirty="0"/>
              <a:t>, che è un dataset formato da collezioni di dati finalizzati alla ricerca accademica, provenienti da utenti che utilizzano il software online </a:t>
            </a:r>
            <a:r>
              <a:rPr lang="it-IT" dirty="0" err="1"/>
              <a:t>BlueJ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3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86225" y="154468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37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del paper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4122" y="2715145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500" b="1" dirty="0">
                <a:latin typeface="+mj-lt"/>
              </a:rPr>
              <a:t>PROGETTO</a:t>
            </a:r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72242" y="2820110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11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it-IT" sz="1600" b="1" dirty="0"/>
              <a:t>  RISULTATI E DISCUSSIONI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1117" y="2720708"/>
            <a:ext cx="939800" cy="939800"/>
          </a:xfrm>
          <a:prstGeom prst="ellipse">
            <a:avLst/>
          </a:prstGeom>
          <a:solidFill>
            <a:srgbClr val="0D8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9" name="Rettangolo: Angoli arrotondati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88850" y="4156442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it-IT" sz="1600" dirty="0"/>
              <a:t>      </a:t>
            </a:r>
            <a:r>
              <a:rPr lang="it-IT" sz="1600" b="1" dirty="0"/>
              <a:t>CONCLUSIONI E </a:t>
            </a:r>
          </a:p>
          <a:p>
            <a:pPr algn="r" rtl="0"/>
            <a:r>
              <a:rPr lang="it-IT" sz="1600" b="1" dirty="0"/>
              <a:t>LAVORI FUTURI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86089" y="4057040"/>
            <a:ext cx="939800" cy="939800"/>
          </a:xfrm>
          <a:prstGeom prst="ellipse">
            <a:avLst/>
          </a:prstGeom>
          <a:solidFill>
            <a:srgbClr val="CB7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8983" y="281454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600" b="1" dirty="0"/>
              <a:t>INTRODUZIONE DEL PAPER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1083" y="271514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: Angoli arrotondati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817" y="409182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600" b="1" dirty="0"/>
              <a:t>RELATED WORK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0917" y="399242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dirty="0"/>
              <a:t>‘</a:t>
            </a:r>
          </a:p>
        </p:txBody>
      </p:sp>
      <p:sp>
        <p:nvSpPr>
          <p:cNvPr id="29" name="Rettangolo: Angoli arrotondati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88226" y="5370200"/>
            <a:ext cx="342002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600" b="1" dirty="0"/>
              <a:t>METODOLOGIA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6189" y="524688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Figura a mano libera 1676" descr="Icona di casella di controll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758138" y="3017729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35" name="Figura a mano libera 4665" descr="Icona di gra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588215" y="4353100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grpSp>
        <p:nvGrpSpPr>
          <p:cNvPr id="39" name="Gruppo 38" descr="Icona di ingranaggi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 rot="11323369">
            <a:off x="7125008" y="5542042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igura a mano libera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1" name="Figura a mano libera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43" name="Rettangolo: Angoli arrotondati 20">
            <a:extLst>
              <a:ext uri="{FF2B5EF4-FFF2-40B4-BE49-F238E27FC236}">
                <a16:creationId xmlns:a16="http://schemas.microsoft.com/office/drawing/2014/main" id="{FA02FAF3-9CDB-411B-A4B6-53F98A9A9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72" y="158285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it-IT" sz="1600" b="1" dirty="0"/>
              <a:t>EMPIRICAL STUDY</a:t>
            </a: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A146B8A-D451-44E5-B5DD-613BDC644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8447" y="148345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5" name="Rettangolo: Angoli arrotondati 28">
            <a:extLst>
              <a:ext uri="{FF2B5EF4-FFF2-40B4-BE49-F238E27FC236}">
                <a16:creationId xmlns:a16="http://schemas.microsoft.com/office/drawing/2014/main" id="{5DEDAB58-D450-410D-B26B-C2E056351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2602" y="1537266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600" b="1" dirty="0"/>
              <a:t>INTRODUZIONE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870DC4FB-F673-4C79-B41E-459C988DA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84702" y="1437864"/>
            <a:ext cx="939800" cy="939800"/>
          </a:xfrm>
          <a:prstGeom prst="ellipse">
            <a:avLst/>
          </a:prstGeom>
          <a:solidFill>
            <a:srgbClr val="CB7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47" name="Gruppo 46" descr="Icona di persona e ingranaggio. ">
            <a:extLst>
              <a:ext uri="{FF2B5EF4-FFF2-40B4-BE49-F238E27FC236}">
                <a16:creationId xmlns:a16="http://schemas.microsoft.com/office/drawing/2014/main" id="{F8AE345C-1BFB-47A2-A3B4-D11AFBA2AD78}"/>
              </a:ext>
            </a:extLst>
          </p:cNvPr>
          <p:cNvGrpSpPr/>
          <p:nvPr/>
        </p:nvGrpSpPr>
        <p:grpSpPr>
          <a:xfrm>
            <a:off x="4163327" y="4291500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8" name="Figura a mano libera 3673">
              <a:extLst>
                <a:ext uri="{FF2B5EF4-FFF2-40B4-BE49-F238E27FC236}">
                  <a16:creationId xmlns:a16="http://schemas.microsoft.com/office/drawing/2014/main" id="{31D0B8E1-765A-48E3-A8DF-261B7162B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9" name="Figura a mano libera 3674">
              <a:extLst>
                <a:ext uri="{FF2B5EF4-FFF2-40B4-BE49-F238E27FC236}">
                  <a16:creationId xmlns:a16="http://schemas.microsoft.com/office/drawing/2014/main" id="{24A58BAA-A60B-4C6C-83C9-F2B2A77E9B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42" name="Figura a mano libera 4346" descr="Icona di grafico a scatola e baffi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7065468" y="178047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3CFB85D4-0E11-43E2-9A5D-B9F2403690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7907"/>
          <a:stretch/>
        </p:blipFill>
        <p:spPr>
          <a:xfrm>
            <a:off x="4005470" y="2920096"/>
            <a:ext cx="495930" cy="508904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6C0C32FC-2640-4280-A9FD-4EE6AD2B71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6326"/>
          <a:stretch/>
        </p:blipFill>
        <p:spPr>
          <a:xfrm>
            <a:off x="4299649" y="1643892"/>
            <a:ext cx="531869" cy="5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66852" y="522898"/>
            <a:ext cx="242514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0424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/>
              <a:t>The </a:t>
            </a:r>
            <a:r>
              <a:rPr lang="it-IT" sz="2800" b="1" dirty="0" err="1"/>
              <a:t>Context</a:t>
            </a:r>
            <a:r>
              <a:rPr lang="it-IT" sz="2800" b="1" dirty="0"/>
              <a:t>: </a:t>
            </a:r>
            <a:r>
              <a:rPr lang="it-IT" sz="2800" b="1" dirty="0" err="1"/>
              <a:t>Selection</a:t>
            </a:r>
            <a:r>
              <a:rPr lang="it-IT" sz="2800" b="1" dirty="0"/>
              <a:t> and Clustering |1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3191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032124A-B0F2-4772-8A45-EC2ABEB26133}"/>
              </a:ext>
            </a:extLst>
          </p:cNvPr>
          <p:cNvSpPr/>
          <p:nvPr/>
        </p:nvSpPr>
        <p:spPr>
          <a:xfrm>
            <a:off x="731863" y="1114966"/>
            <a:ext cx="1056049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causa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b="1" dirty="0" err="1"/>
              <a:t>grandi</a:t>
            </a:r>
            <a:r>
              <a:rPr lang="en-US" b="1" dirty="0"/>
              <a:t> </a:t>
            </a:r>
            <a:r>
              <a:rPr lang="en-US" b="1" dirty="0" err="1"/>
              <a:t>dimensioni</a:t>
            </a:r>
            <a:r>
              <a:rPr lang="en-US" b="1" dirty="0"/>
              <a:t> </a:t>
            </a:r>
            <a:r>
              <a:rPr lang="en-US" dirty="0"/>
              <a:t>del dataset,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b="1" dirty="0" err="1"/>
              <a:t>necessario</a:t>
            </a:r>
            <a:r>
              <a:rPr lang="en-US" b="1" dirty="0"/>
              <a:t> </a:t>
            </a:r>
            <a:r>
              <a:rPr lang="en-US" b="1" dirty="0" err="1"/>
              <a:t>e</a:t>
            </a:r>
            <a:r>
              <a:rPr lang="en-US" dirty="0" err="1"/>
              <a:t>seguire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step di </a:t>
            </a:r>
            <a:r>
              <a:rPr lang="en-US" b="1" dirty="0" err="1"/>
              <a:t>clusterizzazione</a:t>
            </a:r>
            <a:r>
              <a:rPr lang="en-US" dirty="0"/>
              <a:t> per </a:t>
            </a:r>
            <a:r>
              <a:rPr lang="en-US" dirty="0" err="1"/>
              <a:t>ottenere</a:t>
            </a:r>
            <a:r>
              <a:rPr lang="en-US" dirty="0"/>
              <a:t> un set di </a:t>
            </a:r>
            <a:r>
              <a:rPr lang="en-US" dirty="0" err="1"/>
              <a:t>progetti</a:t>
            </a:r>
            <a:r>
              <a:rPr lang="en-US" dirty="0"/>
              <a:t> </a:t>
            </a:r>
            <a:r>
              <a:rPr lang="en-US" dirty="0" err="1"/>
              <a:t>adatti</a:t>
            </a:r>
            <a:r>
              <a:rPr lang="en-US" dirty="0"/>
              <a:t> </a:t>
            </a:r>
            <a:r>
              <a:rPr lang="en-US" dirty="0" err="1"/>
              <a:t>allo</a:t>
            </a:r>
            <a:r>
              <a:rPr lang="en-US" dirty="0"/>
              <a:t> studio;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Sono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creati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b="1" dirty="0"/>
              <a:t> script </a:t>
            </a:r>
            <a:r>
              <a:rPr lang="en-US" dirty="0" err="1"/>
              <a:t>scritti</a:t>
            </a:r>
            <a:r>
              <a:rPr lang="en-US" dirty="0"/>
              <a:t> ad-hoc, </a:t>
            </a: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scopo</a:t>
            </a:r>
            <a:r>
              <a:rPr lang="en-US" dirty="0"/>
              <a:t> di </a:t>
            </a:r>
            <a:r>
              <a:rPr lang="en-US" dirty="0" err="1"/>
              <a:t>estrarre</a:t>
            </a:r>
            <a:r>
              <a:rPr lang="en-US" dirty="0"/>
              <a:t> i </a:t>
            </a:r>
            <a:r>
              <a:rPr lang="en-US" dirty="0" err="1"/>
              <a:t>progetti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err="1"/>
              <a:t>Selezionare</a:t>
            </a:r>
            <a:r>
              <a:rPr lang="en-US" b="1" dirty="0"/>
              <a:t> </a:t>
            </a:r>
            <a:r>
              <a:rPr lang="en-US" b="1" dirty="0" err="1"/>
              <a:t>gli</a:t>
            </a:r>
            <a:r>
              <a:rPr lang="en-US" b="1" dirty="0"/>
              <a:t> </a:t>
            </a:r>
            <a:r>
              <a:rPr lang="en-US" b="1" dirty="0" err="1"/>
              <a:t>eventi</a:t>
            </a:r>
            <a:r>
              <a:rPr lang="en-US" b="1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compilano</a:t>
            </a:r>
            <a:r>
              <a:rPr lang="en-US" dirty="0"/>
              <a:t> con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eventi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repository;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err="1"/>
              <a:t>Selezionare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progetti</a:t>
            </a:r>
            <a:r>
              <a:rPr lang="en-US" b="1" dirty="0"/>
              <a:t> </a:t>
            </a:r>
            <a:r>
              <a:rPr lang="en-US" dirty="0"/>
              <a:t>con un </a:t>
            </a:r>
            <a:r>
              <a:rPr lang="en-US" dirty="0" err="1"/>
              <a:t>numero</a:t>
            </a:r>
            <a:r>
              <a:rPr lang="en-US" dirty="0"/>
              <a:t> di file </a:t>
            </a:r>
            <a:r>
              <a:rPr lang="en-US" b="1" dirty="0" err="1"/>
              <a:t>più</a:t>
            </a:r>
            <a:r>
              <a:rPr lang="en-US" b="1" dirty="0"/>
              <a:t> </a:t>
            </a:r>
            <a:r>
              <a:rPr lang="en-US" b="1" dirty="0" err="1"/>
              <a:t>grande</a:t>
            </a:r>
            <a:r>
              <a:rPr lang="en-US" b="1" dirty="0"/>
              <a:t> </a:t>
            </a:r>
            <a:r>
              <a:rPr lang="en-US" dirty="0"/>
              <a:t>di 2, per </a:t>
            </a:r>
            <a:r>
              <a:rPr lang="en-US" dirty="0" err="1"/>
              <a:t>studiare</a:t>
            </a:r>
            <a:r>
              <a:rPr lang="en-US" dirty="0"/>
              <a:t> le </a:t>
            </a:r>
            <a:r>
              <a:rPr lang="en-US" dirty="0" err="1"/>
              <a:t>relazioni</a:t>
            </a:r>
            <a:r>
              <a:rPr lang="en-US" dirty="0"/>
              <a:t> e </a:t>
            </a:r>
            <a:r>
              <a:rPr lang="en-US" b="1" dirty="0" err="1"/>
              <a:t>minori</a:t>
            </a:r>
            <a:r>
              <a:rPr lang="en-US" b="1" dirty="0"/>
              <a:t> </a:t>
            </a:r>
            <a:r>
              <a:rPr lang="en-US" dirty="0"/>
              <a:t>di 15, per </a:t>
            </a:r>
            <a:r>
              <a:rPr lang="en-US" dirty="0" err="1"/>
              <a:t>filtrare</a:t>
            </a:r>
            <a:r>
              <a:rPr lang="en-US" dirty="0"/>
              <a:t> </a:t>
            </a:r>
            <a:r>
              <a:rPr lang="en-US" dirty="0" err="1"/>
              <a:t>progetti</a:t>
            </a:r>
            <a:r>
              <a:rPr lang="en-US" dirty="0"/>
              <a:t> </a:t>
            </a:r>
            <a:r>
              <a:rPr lang="en-US" dirty="0" err="1"/>
              <a:t>troppo</a:t>
            </a:r>
            <a:r>
              <a:rPr lang="en-US" dirty="0"/>
              <a:t> </a:t>
            </a:r>
            <a:r>
              <a:rPr lang="en-US" dirty="0" err="1"/>
              <a:t>grandi</a:t>
            </a:r>
            <a:r>
              <a:rPr lang="en-US" dirty="0"/>
              <a:t>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Per </a:t>
            </a:r>
            <a:r>
              <a:rPr lang="en-US" b="1" dirty="0" err="1"/>
              <a:t>tutti</a:t>
            </a:r>
            <a:r>
              <a:rPr lang="en-US" b="1" dirty="0"/>
              <a:t> </a:t>
            </a:r>
            <a:r>
              <a:rPr lang="en-US" b="1" dirty="0" err="1"/>
              <a:t>gli</a:t>
            </a:r>
            <a:r>
              <a:rPr lang="en-US" b="1" dirty="0"/>
              <a:t> </a:t>
            </a:r>
            <a:r>
              <a:rPr lang="en-US" b="1" dirty="0" err="1"/>
              <a:t>eventi</a:t>
            </a:r>
            <a:r>
              <a:rPr lang="en-US" b="1" dirty="0"/>
              <a:t> </a:t>
            </a:r>
            <a:r>
              <a:rPr lang="en-US" dirty="0"/>
              <a:t>di </a:t>
            </a:r>
            <a:r>
              <a:rPr lang="en-US" dirty="0" err="1"/>
              <a:t>compilazione</a:t>
            </a:r>
            <a:r>
              <a:rPr lang="en-US" dirty="0"/>
              <a:t> associate con file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appartengono</a:t>
            </a:r>
            <a:r>
              <a:rPr lang="en-US" dirty="0"/>
              <a:t> ai </a:t>
            </a:r>
            <a:r>
              <a:rPr lang="en-US" dirty="0" err="1"/>
              <a:t>progetti</a:t>
            </a:r>
            <a:r>
              <a:rPr lang="en-US" dirty="0"/>
              <a:t> </a:t>
            </a:r>
            <a:r>
              <a:rPr lang="en-US" dirty="0" err="1"/>
              <a:t>selezionati</a:t>
            </a:r>
            <a:r>
              <a:rPr lang="en-US" dirty="0"/>
              <a:t>, </a:t>
            </a:r>
            <a:r>
              <a:rPr lang="en-US" dirty="0" err="1"/>
              <a:t>creare</a:t>
            </a:r>
            <a:r>
              <a:rPr lang="en-US" dirty="0"/>
              <a:t> un file </a:t>
            </a:r>
            <a:r>
              <a:rPr lang="en-US" b="1" dirty="0"/>
              <a:t>CSV</a:t>
            </a:r>
            <a:r>
              <a:rPr lang="en-US" dirty="0"/>
              <a:t> con I </a:t>
            </a:r>
            <a:r>
              <a:rPr lang="en-US" dirty="0" err="1"/>
              <a:t>seguenti</a:t>
            </a:r>
            <a:r>
              <a:rPr lang="en-US" dirty="0"/>
              <a:t> data: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 err="1"/>
              <a:t>Identificatore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sorgente</a:t>
            </a:r>
            <a:r>
              <a:rPr lang="en-US" b="1" dirty="0"/>
              <a:t> di </a:t>
            </a:r>
            <a:r>
              <a:rPr lang="en-US" b="1" dirty="0" err="1"/>
              <a:t>codice</a:t>
            </a:r>
            <a:r>
              <a:rPr lang="en-US" b="1" dirty="0"/>
              <a:t> Java;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 err="1"/>
              <a:t>Identificatore</a:t>
            </a:r>
            <a:r>
              <a:rPr lang="en-US" b="1" dirty="0"/>
              <a:t> di un </a:t>
            </a:r>
            <a:r>
              <a:rPr lang="en-US" b="1" dirty="0" err="1"/>
              <a:t>evento</a:t>
            </a:r>
            <a:r>
              <a:rPr lang="en-US" b="1" dirty="0"/>
              <a:t>;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/>
              <a:t>Timestamp di una </a:t>
            </a:r>
            <a:r>
              <a:rPr lang="en-US" b="1" dirty="0" err="1"/>
              <a:t>compilazione</a:t>
            </a:r>
            <a:r>
              <a:rPr lang="en-US" b="1" dirty="0"/>
              <a:t> </a:t>
            </a:r>
            <a:r>
              <a:rPr lang="en-US" b="1" dirty="0" err="1"/>
              <a:t>andata</a:t>
            </a:r>
            <a:r>
              <a:rPr lang="en-US" b="1" dirty="0"/>
              <a:t> a </a:t>
            </a:r>
            <a:r>
              <a:rPr lang="en-US" b="1" dirty="0" err="1"/>
              <a:t>buon</a:t>
            </a:r>
            <a:r>
              <a:rPr lang="en-US" b="1" dirty="0"/>
              <a:t> fine;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 err="1"/>
              <a:t>Identificatore</a:t>
            </a:r>
            <a:r>
              <a:rPr lang="en-US" b="1" dirty="0"/>
              <a:t> di un </a:t>
            </a:r>
            <a:r>
              <a:rPr lang="en-US" b="1" dirty="0" err="1"/>
              <a:t>progetto</a:t>
            </a:r>
            <a:r>
              <a:rPr lang="en-US" b="1" dirty="0"/>
              <a:t> a cui </a:t>
            </a:r>
            <a:r>
              <a:rPr lang="en-US" b="1" dirty="0" err="1"/>
              <a:t>appartiene</a:t>
            </a:r>
            <a:r>
              <a:rPr lang="en-US" b="1" dirty="0"/>
              <a:t> </a:t>
            </a:r>
            <a:r>
              <a:rPr lang="en-US" b="1" dirty="0" err="1"/>
              <a:t>il</a:t>
            </a:r>
            <a:r>
              <a:rPr lang="en-US" b="1" dirty="0"/>
              <a:t> </a:t>
            </a:r>
            <a:r>
              <a:rPr lang="en-US" b="1" dirty="0" err="1"/>
              <a:t>codice</a:t>
            </a:r>
            <a:r>
              <a:rPr lang="en-US" b="1" dirty="0"/>
              <a:t> </a:t>
            </a:r>
            <a:r>
              <a:rPr lang="en-US" b="1" dirty="0" err="1"/>
              <a:t>sorgente</a:t>
            </a:r>
            <a:r>
              <a:rPr lang="en-US" b="1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, </a:t>
            </a:r>
            <a:r>
              <a:rPr lang="en-US" dirty="0" err="1"/>
              <a:t>usando</a:t>
            </a:r>
            <a:r>
              <a:rPr lang="en-US" dirty="0"/>
              <a:t> le </a:t>
            </a:r>
            <a:r>
              <a:rPr lang="en-US" dirty="0" err="1"/>
              <a:t>informazioni</a:t>
            </a:r>
            <a:r>
              <a:rPr lang="en-US" dirty="0"/>
              <a:t> di cui sopra per </a:t>
            </a:r>
            <a:r>
              <a:rPr lang="en-US" dirty="0" err="1"/>
              <a:t>accedere</a:t>
            </a:r>
            <a:r>
              <a:rPr lang="en-US" dirty="0"/>
              <a:t> </a:t>
            </a:r>
            <a:r>
              <a:rPr lang="en-US" dirty="0" err="1"/>
              <a:t>all’</a:t>
            </a:r>
            <a:r>
              <a:rPr lang="en-US" b="1" dirty="0" err="1"/>
              <a:t>index</a:t>
            </a:r>
            <a:r>
              <a:rPr lang="en-US" b="1" dirty="0"/>
              <a:t>-payload </a:t>
            </a:r>
            <a:r>
              <a:rPr lang="en-US" dirty="0" err="1"/>
              <a:t>nella</a:t>
            </a:r>
            <a:r>
              <a:rPr lang="en-US" dirty="0"/>
              <a:t> repository, per </a:t>
            </a:r>
            <a:r>
              <a:rPr lang="en-US" b="1" dirty="0" err="1"/>
              <a:t>estrarre</a:t>
            </a:r>
            <a:r>
              <a:rPr lang="en-US" b="1" dirty="0"/>
              <a:t> </a:t>
            </a:r>
            <a:r>
              <a:rPr lang="en-US" dirty="0"/>
              <a:t>i file di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sorgente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progetti</a:t>
            </a:r>
            <a:r>
              <a:rPr lang="en-US" dirty="0"/>
              <a:t> </a:t>
            </a:r>
            <a:r>
              <a:rPr lang="en-US" dirty="0" err="1"/>
              <a:t>utilizzati</a:t>
            </a:r>
            <a:r>
              <a:rPr lang="en-US" dirty="0"/>
              <a:t> per </a:t>
            </a:r>
            <a:r>
              <a:rPr lang="en-US" b="1" dirty="0" err="1"/>
              <a:t>l'analisi</a:t>
            </a:r>
            <a:r>
              <a:rPr lang="en-US" b="1" dirty="0"/>
              <a:t> </a:t>
            </a:r>
            <a:r>
              <a:rPr lang="en-US" b="1" dirty="0" err="1"/>
              <a:t>statistica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503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66852" y="522898"/>
            <a:ext cx="242514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0424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/>
              <a:t>The </a:t>
            </a:r>
            <a:r>
              <a:rPr lang="it-IT" sz="2800" b="1" dirty="0" err="1"/>
              <a:t>Context</a:t>
            </a:r>
            <a:r>
              <a:rPr lang="it-IT" sz="2800" b="1" dirty="0"/>
              <a:t>: </a:t>
            </a:r>
            <a:r>
              <a:rPr lang="it-IT" sz="2800" b="1" dirty="0" err="1"/>
              <a:t>Selection</a:t>
            </a:r>
            <a:r>
              <a:rPr lang="it-IT" sz="2800" b="1" dirty="0"/>
              <a:t> and Clustering |2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3191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032124A-B0F2-4772-8A45-EC2ABEB26133}"/>
              </a:ext>
            </a:extLst>
          </p:cNvPr>
          <p:cNvSpPr/>
          <p:nvPr/>
        </p:nvSpPr>
        <p:spPr>
          <a:xfrm>
            <a:off x="797577" y="1427689"/>
            <a:ext cx="105604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Dopo</a:t>
            </a:r>
            <a:r>
              <a:rPr lang="en-US" dirty="0"/>
              <a:t>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passi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arrivati</a:t>
            </a:r>
            <a:r>
              <a:rPr lang="en-US" dirty="0"/>
              <a:t> ad un dataset di </a:t>
            </a:r>
            <a:r>
              <a:rPr lang="en-US" b="1" dirty="0"/>
              <a:t>1627 </a:t>
            </a:r>
            <a:r>
              <a:rPr lang="en-US" b="1" dirty="0" err="1"/>
              <a:t>progetti</a:t>
            </a:r>
            <a:r>
              <a:rPr lang="en-US" b="1" dirty="0"/>
              <a:t>, </a:t>
            </a:r>
            <a:r>
              <a:rPr lang="en-US" dirty="0" err="1"/>
              <a:t>ognuno</a:t>
            </a:r>
            <a:r>
              <a:rPr lang="en-US" dirty="0"/>
              <a:t> di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contenente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costrutti</a:t>
            </a:r>
            <a:r>
              <a:rPr lang="en-US" dirty="0"/>
              <a:t> del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senza </a:t>
            </a:r>
            <a:r>
              <a:rPr lang="en-US" dirty="0" err="1"/>
              <a:t>avere</a:t>
            </a:r>
            <a:r>
              <a:rPr lang="en-US" dirty="0"/>
              <a:t> la </a:t>
            </a:r>
            <a:r>
              <a:rPr lang="en-US" dirty="0" err="1"/>
              <a:t>certezza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potesse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b="1" dirty="0" err="1"/>
              <a:t>analizzato</a:t>
            </a:r>
            <a:r>
              <a:rPr lang="en-US" b="1" dirty="0"/>
              <a:t> </a:t>
            </a:r>
            <a:r>
              <a:rPr lang="en-US" dirty="0"/>
              <a:t>per </a:t>
            </a: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categorie</a:t>
            </a:r>
            <a:r>
              <a:rPr lang="en-US" dirty="0"/>
              <a:t> considerate;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motivo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necessario</a:t>
            </a:r>
            <a:r>
              <a:rPr lang="en-US" dirty="0"/>
              <a:t>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b="1" dirty="0"/>
              <a:t>clustering,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 SPT </a:t>
            </a:r>
            <a:r>
              <a:rPr lang="en-US" dirty="0" err="1"/>
              <a:t>esegue</a:t>
            </a:r>
            <a:r>
              <a:rPr lang="en-US" dirty="0"/>
              <a:t> </a:t>
            </a:r>
            <a:r>
              <a:rPr lang="en-US" dirty="0" err="1"/>
              <a:t>un’analisi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 per </a:t>
            </a:r>
            <a:r>
              <a:rPr lang="en-US" dirty="0" err="1"/>
              <a:t>individuare</a:t>
            </a:r>
            <a:r>
              <a:rPr lang="en-US" dirty="0"/>
              <a:t> le </a:t>
            </a:r>
            <a:r>
              <a:rPr lang="en-US" b="1" dirty="0" err="1"/>
              <a:t>categorie</a:t>
            </a:r>
            <a:r>
              <a:rPr lang="en-US" dirty="0"/>
              <a:t> di </a:t>
            </a:r>
            <a:r>
              <a:rPr lang="en-US" dirty="0" err="1"/>
              <a:t>costrutti</a:t>
            </a:r>
            <a:r>
              <a:rPr lang="en-US" dirty="0"/>
              <a:t> </a:t>
            </a:r>
            <a:r>
              <a:rPr lang="en-US" dirty="0" err="1"/>
              <a:t>incluse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L’analisi</a:t>
            </a:r>
            <a:r>
              <a:rPr lang="en-US" b="1" dirty="0"/>
              <a:t> </a:t>
            </a:r>
            <a:r>
              <a:rPr lang="en-US" b="1" dirty="0" err="1"/>
              <a:t>successiva</a:t>
            </a:r>
            <a:r>
              <a:rPr lang="en-US" b="1" dirty="0"/>
              <a:t> </a:t>
            </a:r>
            <a:r>
              <a:rPr lang="en-US" dirty="0" err="1"/>
              <a:t>trova</a:t>
            </a:r>
            <a:r>
              <a:rPr lang="en-US" dirty="0"/>
              <a:t>, per </a:t>
            </a:r>
            <a:r>
              <a:rPr lang="en-US" dirty="0" err="1"/>
              <a:t>ciascuna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identificata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step del clustering, </a:t>
            </a:r>
            <a:r>
              <a:rPr lang="en-US" b="1" dirty="0"/>
              <a:t>le </a:t>
            </a:r>
            <a:r>
              <a:rPr lang="en-US" b="1" dirty="0" err="1"/>
              <a:t>violazioni</a:t>
            </a:r>
            <a:r>
              <a:rPr lang="en-US" b="1" dirty="0"/>
              <a:t> </a:t>
            </a:r>
            <a:r>
              <a:rPr lang="en-US" dirty="0" err="1"/>
              <a:t>descritte</a:t>
            </a:r>
            <a:r>
              <a:rPr lang="en-US" dirty="0"/>
              <a:t> in </a:t>
            </a:r>
            <a:r>
              <a:rPr lang="en-US" dirty="0" err="1"/>
              <a:t>precedenza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sinistra del </a:t>
            </a:r>
            <a:r>
              <a:rPr lang="en-US" b="1" dirty="0" err="1"/>
              <a:t>grafo</a:t>
            </a:r>
            <a:r>
              <a:rPr lang="en-US" b="1" dirty="0"/>
              <a:t> </a:t>
            </a:r>
            <a:r>
              <a:rPr lang="en-US" b="1" dirty="0" err="1"/>
              <a:t>prodotto</a:t>
            </a:r>
            <a:r>
              <a:rPr lang="en-US" dirty="0"/>
              <a:t>, è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b="1" dirty="0" err="1"/>
              <a:t>numero</a:t>
            </a:r>
            <a:r>
              <a:rPr lang="en-US" b="1" dirty="0"/>
              <a:t> </a:t>
            </a:r>
            <a:r>
              <a:rPr lang="en-US" b="1" dirty="0" err="1"/>
              <a:t>dei</a:t>
            </a:r>
            <a:r>
              <a:rPr lang="en-US" b="1" dirty="0"/>
              <a:t> </a:t>
            </a:r>
            <a:r>
              <a:rPr lang="en-US" b="1" dirty="0" err="1"/>
              <a:t>progetti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verticali</a:t>
            </a:r>
            <a:r>
              <a:rPr lang="en-US" dirty="0"/>
              <a:t>) </a:t>
            </a:r>
            <a:r>
              <a:rPr lang="en-US" dirty="0" err="1"/>
              <a:t>contenuti</a:t>
            </a:r>
            <a:r>
              <a:rPr lang="en-US" dirty="0"/>
              <a:t> in </a:t>
            </a:r>
            <a:r>
              <a:rPr lang="en-US" dirty="0" err="1"/>
              <a:t>ognuna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combinazioni</a:t>
            </a:r>
            <a:r>
              <a:rPr lang="en-US" dirty="0"/>
              <a:t> di </a:t>
            </a:r>
            <a:r>
              <a:rPr lang="en-US" b="1" dirty="0" err="1"/>
              <a:t>intersezioni</a:t>
            </a:r>
            <a:r>
              <a:rPr lang="en-US" b="1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progetti</a:t>
            </a:r>
            <a:r>
              <a:rPr lang="en-US" dirty="0"/>
              <a:t> </a:t>
            </a:r>
            <a:r>
              <a:rPr lang="en-US" dirty="0" err="1"/>
              <a:t>associati</a:t>
            </a:r>
            <a:r>
              <a:rPr lang="en-US" dirty="0"/>
              <a:t> con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di </a:t>
            </a:r>
            <a:r>
              <a:rPr lang="en-US" dirty="0" err="1"/>
              <a:t>costrutti</a:t>
            </a:r>
            <a:r>
              <a:rPr lang="en-US" dirty="0"/>
              <a:t> di </a:t>
            </a:r>
            <a:r>
              <a:rPr lang="en-US" dirty="0" err="1"/>
              <a:t>linguaggio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appartenere</a:t>
            </a:r>
            <a:r>
              <a:rPr lang="en-US" dirty="0"/>
              <a:t> a </a:t>
            </a:r>
            <a:r>
              <a:rPr lang="en-US" b="1" dirty="0"/>
              <a:t>multiple </a:t>
            </a:r>
            <a:r>
              <a:rPr lang="en-US" b="1" dirty="0" err="1"/>
              <a:t>categorie</a:t>
            </a:r>
            <a:r>
              <a:rPr lang="en-US" b="1" dirty="0"/>
              <a:t> </a:t>
            </a:r>
            <a:r>
              <a:rPr lang="en-US" dirty="0"/>
              <a:t>e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così</a:t>
            </a:r>
            <a:r>
              <a:rPr lang="en-US" dirty="0"/>
              <a:t> un’ </a:t>
            </a:r>
            <a:r>
              <a:rPr lang="en-US" dirty="0" err="1"/>
              <a:t>intersezione</a:t>
            </a:r>
            <a:r>
              <a:rPr lang="en-US" dirty="0"/>
              <a:t>; un punto </a:t>
            </a:r>
            <a:r>
              <a:rPr lang="en-US" dirty="0" err="1"/>
              <a:t>nero</a:t>
            </a:r>
            <a:r>
              <a:rPr lang="en-US" dirty="0"/>
              <a:t> in una </a:t>
            </a:r>
            <a:r>
              <a:rPr lang="en-US" dirty="0" err="1"/>
              <a:t>riga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set </a:t>
            </a:r>
            <a:r>
              <a:rPr lang="en-US" dirty="0" err="1"/>
              <a:t>corrispondente</a:t>
            </a:r>
            <a:r>
              <a:rPr lang="en-US" dirty="0"/>
              <a:t> </a:t>
            </a:r>
            <a:r>
              <a:rPr lang="en-US" b="1" dirty="0" err="1"/>
              <a:t>partecipa</a:t>
            </a:r>
            <a:r>
              <a:rPr lang="en-US" b="1" dirty="0"/>
              <a:t> </a:t>
            </a:r>
            <a:r>
              <a:rPr lang="en-US" dirty="0" err="1"/>
              <a:t>all’intersezione</a:t>
            </a:r>
            <a:r>
              <a:rPr lang="en-US" dirty="0"/>
              <a:t> e per </a:t>
            </a:r>
            <a:r>
              <a:rPr lang="en-US" dirty="0" err="1"/>
              <a:t>ognuna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valutare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b="1" dirty="0" err="1"/>
              <a:t>progetti</a:t>
            </a:r>
            <a:r>
              <a:rPr lang="en-US" b="1" dirty="0"/>
              <a:t> </a:t>
            </a:r>
            <a:r>
              <a:rPr lang="en-US" b="1" dirty="0" err="1"/>
              <a:t>associati</a:t>
            </a:r>
            <a:r>
              <a:rPr lang="en-US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48803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42400" y="522898"/>
            <a:ext cx="3149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0424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/>
              <a:t>Top </a:t>
            </a:r>
            <a:r>
              <a:rPr lang="it-IT" sz="2800" b="1" dirty="0" err="1"/>
              <a:t>Categories</a:t>
            </a:r>
            <a:r>
              <a:rPr lang="it-IT" sz="2800" b="1" dirty="0"/>
              <a:t> and Violations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0861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032124A-B0F2-4772-8A45-EC2ABEB26133}"/>
              </a:ext>
            </a:extLst>
          </p:cNvPr>
          <p:cNvSpPr/>
          <p:nvPr/>
        </p:nvSpPr>
        <p:spPr>
          <a:xfrm>
            <a:off x="814355" y="1480776"/>
            <a:ext cx="102641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violate, </a:t>
            </a:r>
            <a:r>
              <a:rPr lang="en-US" dirty="0" err="1"/>
              <a:t>esaminando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I </a:t>
            </a:r>
            <a:r>
              <a:rPr lang="en-US" dirty="0" err="1"/>
              <a:t>progetti</a:t>
            </a:r>
            <a:r>
              <a:rPr lang="en-US" dirty="0"/>
              <a:t>, sono </a:t>
            </a:r>
            <a:r>
              <a:rPr lang="en-US" b="1" dirty="0"/>
              <a:t>Abstraction (42,17%) e </a:t>
            </a:r>
            <a:r>
              <a:rPr lang="en-US" b="1" dirty="0" err="1"/>
              <a:t>Attributi</a:t>
            </a:r>
            <a:r>
              <a:rPr lang="en-US" b="1" dirty="0"/>
              <a:t> (38,40%), </a:t>
            </a:r>
            <a:r>
              <a:rPr lang="en-US" dirty="0" err="1"/>
              <a:t>seguiti</a:t>
            </a:r>
            <a:r>
              <a:rPr lang="en-US" dirty="0"/>
              <a:t> da </a:t>
            </a:r>
            <a:r>
              <a:rPr lang="en-US" b="1" dirty="0"/>
              <a:t>Relationship </a:t>
            </a:r>
            <a:r>
              <a:rPr lang="en-US" dirty="0" err="1"/>
              <a:t>mentre</a:t>
            </a:r>
            <a:r>
              <a:rPr lang="en-US" dirty="0"/>
              <a:t> le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sono </a:t>
            </a:r>
            <a:r>
              <a:rPr lang="en-US" dirty="0" err="1"/>
              <a:t>classificate</a:t>
            </a:r>
            <a:r>
              <a:rPr lang="en-US" dirty="0"/>
              <a:t> al di </a:t>
            </a:r>
            <a:r>
              <a:rPr lang="en-US" b="1" dirty="0"/>
              <a:t>sotto</a:t>
            </a:r>
            <a:r>
              <a:rPr lang="en-US" dirty="0"/>
              <a:t> del 6%;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mostrano</a:t>
            </a:r>
            <a:r>
              <a:rPr lang="en-US" dirty="0"/>
              <a:t> </a:t>
            </a:r>
            <a:r>
              <a:rPr lang="en-US" dirty="0" err="1"/>
              <a:t>inoltre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una </a:t>
            </a:r>
            <a:r>
              <a:rPr lang="en-US" b="1" dirty="0" err="1"/>
              <a:t>piccola</a:t>
            </a:r>
            <a:r>
              <a:rPr lang="en-US" b="1" dirty="0"/>
              <a:t> </a:t>
            </a:r>
            <a:r>
              <a:rPr lang="en-US" b="1" dirty="0" err="1"/>
              <a:t>parte</a:t>
            </a:r>
            <a:r>
              <a:rPr lang="en-US" b="1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senza </a:t>
            </a:r>
            <a:r>
              <a:rPr lang="en-US" dirty="0" err="1"/>
              <a:t>commettere</a:t>
            </a:r>
            <a:r>
              <a:rPr lang="en-US" dirty="0"/>
              <a:t> </a:t>
            </a:r>
            <a:r>
              <a:rPr lang="en-US" dirty="0" err="1"/>
              <a:t>errori</a:t>
            </a:r>
            <a:r>
              <a:rPr lang="en-US" dirty="0"/>
              <a:t> di </a:t>
            </a:r>
            <a:r>
              <a:rPr lang="en-US" dirty="0" err="1"/>
              <a:t>semantica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applicano</a:t>
            </a:r>
            <a:r>
              <a:rPr lang="en-US" dirty="0"/>
              <a:t> </a:t>
            </a:r>
            <a:r>
              <a:rPr lang="en-US" b="1" dirty="0" err="1"/>
              <a:t>l’eriditarietà</a:t>
            </a:r>
            <a:r>
              <a:rPr lang="en-US" b="1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362BCF4-396D-4100-99F0-E6E8CD9A185E}"/>
              </a:ext>
            </a:extLst>
          </p:cNvPr>
          <p:cNvSpPr txBox="1"/>
          <p:nvPr/>
        </p:nvSpPr>
        <p:spPr>
          <a:xfrm>
            <a:off x="422944" y="3443681"/>
            <a:ext cx="596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Nella tabella a sinistra è riportata l’analisi delle </a:t>
            </a:r>
            <a:r>
              <a:rPr lang="it-IT" b="1" dirty="0"/>
              <a:t>top 7 violazioni </a:t>
            </a:r>
            <a:r>
              <a:rPr lang="it-IT" dirty="0"/>
              <a:t>che riguardano progetti che appartengono a tutte le categorie;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La categoria più presente è </a:t>
            </a:r>
            <a:r>
              <a:rPr lang="it-IT" b="1" dirty="0"/>
              <a:t>Attributes</a:t>
            </a:r>
            <a:r>
              <a:rPr lang="it-IT" dirty="0"/>
              <a:t>, gli studenti sembrano avere problemi con diversi aspetti del gestire attributi correlati al tipo di variabili dichiarato;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C1AF16A-F341-4350-B996-A4E8D1C4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03" y="3182015"/>
            <a:ext cx="3910083" cy="24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47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0900" y="522898"/>
            <a:ext cx="37211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0424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/>
              <a:t>Risultati e Discussione | 1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57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032124A-B0F2-4772-8A45-EC2ABEB26133}"/>
              </a:ext>
            </a:extLst>
          </p:cNvPr>
          <p:cNvSpPr/>
          <p:nvPr/>
        </p:nvSpPr>
        <p:spPr>
          <a:xfrm>
            <a:off x="660400" y="1256789"/>
            <a:ext cx="50063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 dirty="0" err="1"/>
              <a:t>rispondere</a:t>
            </a:r>
            <a:r>
              <a:rPr lang="en-US" dirty="0"/>
              <a:t> alla </a:t>
            </a:r>
            <a:r>
              <a:rPr lang="en-US" b="1" dirty="0"/>
              <a:t>prima </a:t>
            </a:r>
            <a:r>
              <a:rPr lang="en-US" b="1" dirty="0" err="1"/>
              <a:t>domanda</a:t>
            </a:r>
            <a:r>
              <a:rPr lang="en-US" dirty="0"/>
              <a:t>,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autori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considerato</a:t>
            </a:r>
            <a:r>
              <a:rPr lang="en-US" dirty="0"/>
              <a:t> di </a:t>
            </a:r>
            <a:r>
              <a:rPr lang="en-US" dirty="0" err="1"/>
              <a:t>estrarre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I </a:t>
            </a:r>
            <a:r>
              <a:rPr lang="en-US" dirty="0" err="1"/>
              <a:t>progetti</a:t>
            </a:r>
            <a:r>
              <a:rPr lang="en-US" dirty="0"/>
              <a:t> dal dataset </a:t>
            </a:r>
            <a:r>
              <a:rPr lang="en-US" dirty="0" err="1"/>
              <a:t>blackbox</a:t>
            </a:r>
            <a:r>
              <a:rPr lang="en-US" dirty="0"/>
              <a:t> </a:t>
            </a:r>
            <a:r>
              <a:rPr lang="en-US" dirty="0" err="1"/>
              <a:t>appartenenti</a:t>
            </a:r>
            <a:r>
              <a:rPr lang="en-US" dirty="0"/>
              <a:t> a </a:t>
            </a:r>
            <a:r>
              <a:rPr lang="en-US" b="1" dirty="0" err="1"/>
              <a:t>tutte</a:t>
            </a:r>
            <a:r>
              <a:rPr lang="en-US" b="1" dirty="0"/>
              <a:t> le </a:t>
            </a:r>
            <a:r>
              <a:rPr lang="en-US" b="1" dirty="0" err="1"/>
              <a:t>categorie</a:t>
            </a:r>
            <a:r>
              <a:rPr lang="en-US" b="1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valutata</a:t>
            </a:r>
            <a:r>
              <a:rPr lang="en-US" dirty="0"/>
              <a:t> la </a:t>
            </a:r>
            <a:r>
              <a:rPr lang="en-US" b="1" dirty="0" err="1"/>
              <a:t>distribuzione</a:t>
            </a:r>
            <a:r>
              <a:rPr lang="en-US" dirty="0"/>
              <a:t> del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violazione</a:t>
            </a:r>
            <a:r>
              <a:rPr lang="en-US" dirty="0"/>
              <a:t> di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utilizzando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boxplots, per </a:t>
            </a:r>
            <a:r>
              <a:rPr lang="en-US" b="1" dirty="0" err="1"/>
              <a:t>ogni</a:t>
            </a:r>
            <a:r>
              <a:rPr lang="en-US" b="1" dirty="0"/>
              <a:t> </a:t>
            </a:r>
            <a:r>
              <a:rPr lang="en-US" b="1" dirty="0" err="1"/>
              <a:t>categoria</a:t>
            </a:r>
            <a:r>
              <a:rPr lang="en-US" dirty="0"/>
              <a:t>, la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mostra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b="1" dirty="0" err="1"/>
              <a:t>numero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distribuzione</a:t>
            </a:r>
            <a:r>
              <a:rPr lang="en-US" dirty="0"/>
              <a:t> di </a:t>
            </a:r>
            <a:r>
              <a:rPr lang="en-US" dirty="0" err="1"/>
              <a:t>violazioni</a:t>
            </a:r>
            <a:r>
              <a:rPr lang="en-US" dirty="0"/>
              <a:t> 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b="1" dirty="0"/>
              <a:t>range inter-quartile </a:t>
            </a:r>
            <a:r>
              <a:rPr lang="en-US" dirty="0"/>
              <a:t>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b="1" dirty="0" err="1"/>
              <a:t>valore</a:t>
            </a:r>
            <a:r>
              <a:rPr lang="en-US" b="1" dirty="0"/>
              <a:t> </a:t>
            </a:r>
            <a:r>
              <a:rPr lang="en-US" b="1" dirty="0" err="1"/>
              <a:t>mediano</a:t>
            </a:r>
            <a:r>
              <a:rPr lang="en-US" dirty="0"/>
              <a:t>. Il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mediano</a:t>
            </a:r>
            <a:r>
              <a:rPr lang="en-US" dirty="0"/>
              <a:t> di </a:t>
            </a:r>
            <a:r>
              <a:rPr lang="en-US" dirty="0" err="1"/>
              <a:t>violazioni</a:t>
            </a:r>
            <a:r>
              <a:rPr lang="en-US" dirty="0"/>
              <a:t> del </a:t>
            </a:r>
            <a:r>
              <a:rPr lang="en-US" dirty="0" err="1"/>
              <a:t>progetto</a:t>
            </a:r>
            <a:r>
              <a:rPr lang="en-US" dirty="0"/>
              <a:t>, segue un trend simile a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visto per le </a:t>
            </a:r>
            <a:r>
              <a:rPr lang="en-US" b="1" dirty="0" err="1"/>
              <a:t>violazioni</a:t>
            </a:r>
            <a:r>
              <a:rPr lang="en-US" b="1" dirty="0"/>
              <a:t> </a:t>
            </a:r>
            <a:r>
              <a:rPr lang="en-US" b="1" dirty="0" err="1"/>
              <a:t>totali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Infatti</a:t>
            </a:r>
            <a:r>
              <a:rPr lang="en-US" dirty="0"/>
              <a:t> </a:t>
            </a:r>
            <a:r>
              <a:rPr lang="en-US" b="1" dirty="0"/>
              <a:t>Abstraction (∼15 violations), Attributes (∼13 violations) </a:t>
            </a:r>
            <a:r>
              <a:rPr lang="en-US" dirty="0"/>
              <a:t>sono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inflazionate</a:t>
            </a:r>
            <a:r>
              <a:rPr lang="en-US" dirty="0"/>
              <a:t>, </a:t>
            </a:r>
            <a:r>
              <a:rPr lang="en-US" dirty="0" err="1"/>
              <a:t>seguite</a:t>
            </a:r>
            <a:r>
              <a:rPr lang="en-US" dirty="0"/>
              <a:t> da </a:t>
            </a:r>
            <a:r>
              <a:rPr lang="en-US" b="1" dirty="0"/>
              <a:t>Relationships,</a:t>
            </a:r>
            <a:r>
              <a:rPr lang="en-US" dirty="0"/>
              <a:t> </a:t>
            </a:r>
            <a:r>
              <a:rPr lang="en-US" b="1" dirty="0"/>
              <a:t>Interactions, Inheritance and Polymorphism.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35EE4EC-4658-4633-A505-D2CA1529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118" y="1691415"/>
            <a:ext cx="6164117" cy="443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0900" y="522898"/>
            <a:ext cx="37211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0424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/>
              <a:t>Risultati e Discussione | 2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57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032124A-B0F2-4772-8A45-EC2ABEB26133}"/>
              </a:ext>
            </a:extLst>
          </p:cNvPr>
          <p:cNvSpPr/>
          <p:nvPr/>
        </p:nvSpPr>
        <p:spPr>
          <a:xfrm>
            <a:off x="660400" y="1256789"/>
            <a:ext cx="11010900" cy="480131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 dirty="0" err="1"/>
              <a:t>rispondere</a:t>
            </a:r>
            <a:r>
              <a:rPr lang="en-US" dirty="0"/>
              <a:t> alla </a:t>
            </a:r>
            <a:r>
              <a:rPr lang="en-US" b="1" dirty="0" err="1"/>
              <a:t>seconda</a:t>
            </a:r>
            <a:r>
              <a:rPr lang="en-US" b="1" dirty="0"/>
              <a:t> </a:t>
            </a:r>
            <a:r>
              <a:rPr lang="en-US" b="1" dirty="0" err="1"/>
              <a:t>domanda</a:t>
            </a:r>
            <a:r>
              <a:rPr lang="en-US" b="1" dirty="0"/>
              <a:t> </a:t>
            </a:r>
            <a:r>
              <a:rPr lang="en-US" dirty="0" err="1"/>
              <a:t>concernente</a:t>
            </a:r>
            <a:r>
              <a:rPr lang="en-US" dirty="0"/>
              <a:t> le </a:t>
            </a:r>
            <a:r>
              <a:rPr lang="en-US" dirty="0" err="1"/>
              <a:t>relazioni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 </a:t>
            </a:r>
            <a:r>
              <a:rPr lang="en-US" dirty="0" err="1"/>
              <a:t>costrutti</a:t>
            </a:r>
            <a:r>
              <a:rPr lang="en-US" dirty="0"/>
              <a:t> di </a:t>
            </a:r>
            <a:r>
              <a:rPr lang="en-US" dirty="0" err="1"/>
              <a:t>linguaggio</a:t>
            </a:r>
            <a:r>
              <a:rPr lang="en-US" dirty="0"/>
              <a:t>, sono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considerati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progetti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b="1" dirty="0" err="1"/>
              <a:t>violavano</a:t>
            </a:r>
            <a:r>
              <a:rPr lang="en-US" dirty="0"/>
              <a:t> </a:t>
            </a:r>
            <a:r>
              <a:rPr lang="en-US" dirty="0" err="1"/>
              <a:t>ciascuna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a </a:t>
            </a:r>
            <a:r>
              <a:rPr lang="en-US" dirty="0" err="1"/>
              <a:t>turno</a:t>
            </a:r>
            <a:r>
              <a:rPr lang="en-US" dirty="0"/>
              <a:t> ed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calcolato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b="1" dirty="0" err="1"/>
              <a:t>numero</a:t>
            </a:r>
            <a:r>
              <a:rPr lang="en-US" b="1" dirty="0"/>
              <a:t> di </a:t>
            </a:r>
            <a:r>
              <a:rPr lang="en-US" b="1" dirty="0" err="1"/>
              <a:t>violazioni</a:t>
            </a:r>
            <a:r>
              <a:rPr lang="en-US" b="1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restanti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Utilizzando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it-IT" b="1" dirty="0"/>
              <a:t>Mann-Whitney test </a:t>
            </a:r>
            <a:r>
              <a:rPr lang="it-IT" dirty="0"/>
              <a:t>e il </a:t>
            </a:r>
            <a:r>
              <a:rPr lang="it-IT" b="1" dirty="0"/>
              <a:t>delta di Cliff, </a:t>
            </a:r>
            <a:r>
              <a:rPr lang="it-IT" dirty="0"/>
              <a:t>sono stati </a:t>
            </a:r>
            <a:r>
              <a:rPr lang="it-IT" b="1" dirty="0"/>
              <a:t>comparat</a:t>
            </a:r>
            <a:r>
              <a:rPr lang="it-IT" dirty="0"/>
              <a:t>i il numero di violazioni di cui sopra con il numero delle distribuzioni delle violazioni valutati su tutti i progetti, già calcolato per rispondere alla prima domanda;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È stata poi performata una comparazione a </a:t>
            </a:r>
            <a:r>
              <a:rPr lang="it-IT" b="1" dirty="0"/>
              <a:t>coppie</a:t>
            </a:r>
            <a:r>
              <a:rPr lang="it-IT" dirty="0"/>
              <a:t> applicando il test di cui prima e correggendo i</a:t>
            </a:r>
            <a:r>
              <a:rPr lang="it-IT" b="1" dirty="0"/>
              <a:t> p-</a:t>
            </a:r>
            <a:r>
              <a:rPr lang="it-IT" b="1" dirty="0" err="1"/>
              <a:t>value</a:t>
            </a:r>
            <a:r>
              <a:rPr lang="it-IT" b="1" dirty="0"/>
              <a:t> </a:t>
            </a:r>
            <a:r>
              <a:rPr lang="it-IT" dirty="0"/>
              <a:t>utilizzando la procedura di </a:t>
            </a:r>
            <a:r>
              <a:rPr lang="it-IT" b="1" dirty="0"/>
              <a:t>correzione di Holm;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Questa procedura </a:t>
            </a:r>
            <a:r>
              <a:rPr lang="it-IT" b="1" dirty="0"/>
              <a:t>ordina</a:t>
            </a:r>
            <a:r>
              <a:rPr lang="it-IT" dirty="0"/>
              <a:t> tutti i p-</a:t>
            </a:r>
            <a:r>
              <a:rPr lang="it-IT" dirty="0" err="1"/>
              <a:t>values</a:t>
            </a:r>
            <a:r>
              <a:rPr lang="it-IT" dirty="0"/>
              <a:t> risultati da n test in ordine </a:t>
            </a:r>
            <a:r>
              <a:rPr lang="it-IT" b="1" dirty="0"/>
              <a:t>ascendente,</a:t>
            </a:r>
            <a:r>
              <a:rPr lang="it-IT" dirty="0"/>
              <a:t> moltiplicando il più piccolo per n, quello dopo per n-1 e cosi via;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Infine oltre alla </a:t>
            </a:r>
            <a:r>
              <a:rPr lang="it-IT" b="1" dirty="0"/>
              <a:t>comparazione statistica</a:t>
            </a:r>
            <a:r>
              <a:rPr lang="it-IT" dirty="0"/>
              <a:t>, è stato calcolato l’effetto della differenza utilizzando il delta di Cliff, definito come la probabilità che un numero selezionato </a:t>
            </a:r>
            <a:r>
              <a:rPr lang="it-IT" b="1" dirty="0" err="1"/>
              <a:t>randomicamente</a:t>
            </a:r>
            <a:r>
              <a:rPr lang="it-IT" dirty="0"/>
              <a:t> di un campione abbia una risposta </a:t>
            </a:r>
            <a:r>
              <a:rPr lang="it-IT" b="1" dirty="0"/>
              <a:t>più alta </a:t>
            </a:r>
            <a:r>
              <a:rPr lang="it-IT" dirty="0"/>
              <a:t>di un numero selezionato </a:t>
            </a:r>
            <a:r>
              <a:rPr lang="it-IT" dirty="0" err="1"/>
              <a:t>randomicamente</a:t>
            </a:r>
            <a:r>
              <a:rPr lang="it-IT" dirty="0"/>
              <a:t> del secondo campione meno la </a:t>
            </a:r>
            <a:r>
              <a:rPr lang="it-IT" b="1" dirty="0"/>
              <a:t>probabilità inversa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50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592F11FB-5255-413C-BD21-1D5EAC3F3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0900" y="522898"/>
            <a:ext cx="37211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C7A77C9E-D0A3-448A-85A2-26BF86164CAB}"/>
              </a:ext>
            </a:extLst>
          </p:cNvPr>
          <p:cNvSpPr txBox="1">
            <a:spLocks/>
          </p:cNvSpPr>
          <p:nvPr/>
        </p:nvSpPr>
        <p:spPr>
          <a:xfrm>
            <a:off x="210424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/>
              <a:t>Risultati e Discussione | 3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39A2584C-B3A6-4D5A-80E5-932E82865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57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66938A0B-CF79-4014-83AD-4D1FC33ECBC1}"/>
              </a:ext>
            </a:extLst>
          </p:cNvPr>
          <p:cNvSpPr/>
          <p:nvPr/>
        </p:nvSpPr>
        <p:spPr>
          <a:xfrm>
            <a:off x="797577" y="1367300"/>
            <a:ext cx="105604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I </a:t>
            </a:r>
            <a:r>
              <a:rPr lang="it-IT" b="1" dirty="0" err="1"/>
              <a:t>boxplot</a:t>
            </a:r>
            <a:r>
              <a:rPr lang="it-IT" b="1" dirty="0"/>
              <a:t> </a:t>
            </a:r>
            <a:r>
              <a:rPr lang="it-IT" dirty="0"/>
              <a:t>mostrano la comparazione del </a:t>
            </a:r>
            <a:r>
              <a:rPr lang="it-IT" b="1" dirty="0"/>
              <a:t>numero</a:t>
            </a:r>
            <a:r>
              <a:rPr lang="it-IT" dirty="0"/>
              <a:t> della distribuzione di violazioni per i progetti che </a:t>
            </a:r>
            <a:r>
              <a:rPr lang="it-IT" b="1" dirty="0"/>
              <a:t>violano </a:t>
            </a:r>
            <a:r>
              <a:rPr lang="it-IT" dirty="0"/>
              <a:t>una sola della categoria con quelli valutati su tutti i progetti;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Come si </a:t>
            </a:r>
            <a:r>
              <a:rPr lang="it-IT" b="1" dirty="0"/>
              <a:t>evince </a:t>
            </a:r>
            <a:r>
              <a:rPr lang="it-IT" dirty="0"/>
              <a:t>da essi, i progetti che </a:t>
            </a:r>
            <a:r>
              <a:rPr lang="it-IT" b="1" dirty="0"/>
              <a:t>violano</a:t>
            </a:r>
            <a:r>
              <a:rPr lang="it-IT" dirty="0"/>
              <a:t> la categoria </a:t>
            </a:r>
            <a:r>
              <a:rPr lang="it-IT" b="1" dirty="0"/>
              <a:t>Attributes,</a:t>
            </a:r>
            <a:r>
              <a:rPr lang="it-IT" dirty="0"/>
              <a:t> hanno un numero significativamente </a:t>
            </a:r>
            <a:r>
              <a:rPr lang="it-IT" b="1" dirty="0"/>
              <a:t>più alto </a:t>
            </a:r>
            <a:r>
              <a:rPr lang="it-IT" dirty="0"/>
              <a:t>di violazioni rispetto a tutti i progetti nel dataset;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Questo vuol dire che gli studenti che hanno </a:t>
            </a:r>
            <a:r>
              <a:rPr lang="it-IT" b="1" dirty="0"/>
              <a:t>misconceptions</a:t>
            </a:r>
            <a:r>
              <a:rPr lang="it-IT" dirty="0"/>
              <a:t> riguardo gli attributi e la gestione delle </a:t>
            </a:r>
            <a:r>
              <a:rPr lang="it-IT" b="1" dirty="0"/>
              <a:t>variabili</a:t>
            </a:r>
            <a:r>
              <a:rPr lang="it-IT" dirty="0"/>
              <a:t>, sono più portati a commettere errori legati </a:t>
            </a:r>
            <a:r>
              <a:rPr lang="it-IT" b="1" dirty="0"/>
              <a:t>all’interazione con gli oggetti</a:t>
            </a:r>
            <a:r>
              <a:rPr lang="it-IT" dirty="0"/>
              <a:t>, alla gestione di </a:t>
            </a:r>
            <a:r>
              <a:rPr lang="it-IT" b="1" dirty="0"/>
              <a:t>relazioni</a:t>
            </a:r>
            <a:r>
              <a:rPr lang="it-IT" dirty="0"/>
              <a:t> tra classi e ad applicare il </a:t>
            </a:r>
            <a:r>
              <a:rPr lang="it-IT" b="1" dirty="0"/>
              <a:t>polimorfismo correttamente;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quanto riguarda i progetti con violazioni di</a:t>
            </a:r>
            <a:r>
              <a:rPr lang="it-IT" b="1" dirty="0"/>
              <a:t> ereditarietà</a:t>
            </a:r>
            <a:r>
              <a:rPr lang="it-IT" dirty="0"/>
              <a:t>, i risultati evidenziano un numero di violazioni più alto per </a:t>
            </a:r>
            <a:r>
              <a:rPr lang="it-IT" b="1" dirty="0"/>
              <a:t>polimorfismo e relazioni;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Infine, per le metriche, i </a:t>
            </a:r>
            <a:r>
              <a:rPr lang="it-IT" b="1" dirty="0" err="1"/>
              <a:t>boxplots</a:t>
            </a:r>
            <a:r>
              <a:rPr lang="it-IT" dirty="0"/>
              <a:t> della distribuzione di violazione sono riportati nella </a:t>
            </a:r>
            <a:r>
              <a:rPr lang="it-IT" b="1" dirty="0"/>
              <a:t>pagina seguente;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Come si nota nelle figure, le violazioni sono per lo più legate a problemi di </a:t>
            </a:r>
            <a:r>
              <a:rPr lang="it-IT" b="1" dirty="0"/>
              <a:t>accoppiamento</a:t>
            </a:r>
            <a:r>
              <a:rPr lang="it-IT" dirty="0"/>
              <a:t> </a:t>
            </a:r>
            <a:r>
              <a:rPr lang="en-US" dirty="0"/>
              <a:t>(Ce, CBO and LCOM, NPM)</a:t>
            </a:r>
            <a:r>
              <a:rPr lang="it-IT" dirty="0"/>
              <a:t>, seguiti dalla </a:t>
            </a:r>
            <a:r>
              <a:rPr lang="it-IT" b="1" dirty="0"/>
              <a:t>complessità </a:t>
            </a:r>
            <a:r>
              <a:rPr lang="it-IT" dirty="0"/>
              <a:t>(WMC) e (DIT).</a:t>
            </a:r>
          </a:p>
        </p:txBody>
      </p:sp>
    </p:spTree>
    <p:extLst>
      <p:ext uri="{BB962C8B-B14F-4D97-AF65-F5344CB8AC3E}">
        <p14:creationId xmlns:p14="http://schemas.microsoft.com/office/powerpoint/2010/main" val="2793166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E5E0ACFF-BBC0-4DD0-B79A-5BA91F22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0900" y="522898"/>
            <a:ext cx="37211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6E6E292B-1BEF-4D85-89C0-098FB876962E}"/>
              </a:ext>
            </a:extLst>
          </p:cNvPr>
          <p:cNvSpPr txBox="1">
            <a:spLocks/>
          </p:cNvSpPr>
          <p:nvPr/>
        </p:nvSpPr>
        <p:spPr>
          <a:xfrm>
            <a:off x="210424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/>
              <a:t>Risultati e Discussione | 4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070BDF9-33F7-499C-8E79-D84FF06D7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57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5EB35817-B6B4-40CE-BFDE-24ED5B34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46" y="1173162"/>
            <a:ext cx="6166138" cy="19145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98C973A-2FF4-4F0A-B640-23BDFB23F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556" y="3136131"/>
            <a:ext cx="6263986" cy="20028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A4BF843-1196-40C5-82B8-EFE42CD85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83" y="4319777"/>
            <a:ext cx="4865542" cy="21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41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E5E0ACFF-BBC0-4DD0-B79A-5BA91F22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0900" y="522898"/>
            <a:ext cx="37211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6E6E292B-1BEF-4D85-89C0-098FB876962E}"/>
              </a:ext>
            </a:extLst>
          </p:cNvPr>
          <p:cNvSpPr txBox="1">
            <a:spLocks/>
          </p:cNvSpPr>
          <p:nvPr/>
        </p:nvSpPr>
        <p:spPr>
          <a:xfrm>
            <a:off x="210424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/>
              <a:t>Conclusioni e lavori futuri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070BDF9-33F7-499C-8E79-D84FF06D7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57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D8064DA3-689B-4CBE-89A1-4841106610D9}"/>
              </a:ext>
            </a:extLst>
          </p:cNvPr>
          <p:cNvSpPr/>
          <p:nvPr/>
        </p:nvSpPr>
        <p:spPr>
          <a:xfrm>
            <a:off x="815753" y="1880555"/>
            <a:ext cx="10560493" cy="39703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Alla fine dello studio viene riassunto </a:t>
            </a:r>
            <a:r>
              <a:rPr lang="it-IT" b="1" dirty="0"/>
              <a:t>tutto il percorso </a:t>
            </a:r>
            <a:r>
              <a:rPr lang="it-IT" dirty="0"/>
              <a:t>che ha portato ai risultati ottenuti, dalla ricerca dello stato dell’arte, allo sviluppo del </a:t>
            </a:r>
            <a:r>
              <a:rPr lang="it-IT" b="1" dirty="0"/>
              <a:t>tool </a:t>
            </a:r>
            <a:r>
              <a:rPr lang="it-IT" dirty="0"/>
              <a:t>fino ad arrivare </a:t>
            </a:r>
            <a:r>
              <a:rPr lang="it-IT" b="1" dirty="0"/>
              <a:t>all’analisi dei risultati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principali violazioni si confermano appartenere alle classi </a:t>
            </a:r>
            <a:r>
              <a:rPr lang="it-IT" b="1" dirty="0"/>
              <a:t>Abstraction e Attributes, ciò implica che i docenti che affrontano la programmazione OO dovrebbero semplificare e rendere più accessibili le lezioni che riguardano questi argomenti in particolari, essendo comunque la base della programmazione OO;</a:t>
            </a:r>
            <a:endParaRPr lang="it-IT" b="1" dirty="0"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lavori futuri secondo il gruppo si focalizzeranno sull’</a:t>
            </a:r>
            <a:r>
              <a:rPr lang="it-IT" b="1" dirty="0"/>
              <a:t>estendere la lista delle violazioni</a:t>
            </a:r>
            <a:r>
              <a:rPr lang="it-IT" dirty="0"/>
              <a:t>, </a:t>
            </a:r>
            <a:r>
              <a:rPr lang="it-IT" b="1" dirty="0"/>
              <a:t>integrare</a:t>
            </a:r>
            <a:r>
              <a:rPr lang="it-IT" dirty="0"/>
              <a:t> </a:t>
            </a:r>
            <a:r>
              <a:rPr lang="it-IT" b="1" dirty="0"/>
              <a:t>STP </a:t>
            </a:r>
            <a:r>
              <a:rPr lang="it-IT" dirty="0"/>
              <a:t>all’</a:t>
            </a:r>
            <a:r>
              <a:rPr lang="it-IT" b="1" dirty="0"/>
              <a:t>interno</a:t>
            </a:r>
            <a:r>
              <a:rPr lang="it-IT" dirty="0"/>
              <a:t> degli </a:t>
            </a:r>
            <a:r>
              <a:rPr lang="it-IT" b="1" dirty="0"/>
              <a:t>IDE </a:t>
            </a:r>
            <a:r>
              <a:rPr lang="it-IT" dirty="0"/>
              <a:t>esistenti e creare un </a:t>
            </a:r>
            <a:r>
              <a:rPr lang="it-IT" b="1" dirty="0"/>
              <a:t>interfaccia</a:t>
            </a:r>
            <a:r>
              <a:rPr lang="it-IT" dirty="0"/>
              <a:t> per gli studenti, per migliorare </a:t>
            </a:r>
            <a:r>
              <a:rPr lang="it-IT" b="1" dirty="0"/>
              <a:t>l’intuitività </a:t>
            </a:r>
            <a:r>
              <a:rPr lang="it-IT" dirty="0"/>
              <a:t>del programma.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0630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Grazie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8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Introduzione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8E24EE-45BB-4FB7-B158-32E7622F0AB7}"/>
              </a:ext>
            </a:extLst>
          </p:cNvPr>
          <p:cNvSpPr txBox="1"/>
          <p:nvPr/>
        </p:nvSpPr>
        <p:spPr>
          <a:xfrm>
            <a:off x="826653" y="1370824"/>
            <a:ext cx="1053869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il nostro </a:t>
            </a:r>
            <a:r>
              <a:rPr lang="it-IT" b="1" dirty="0"/>
              <a:t>approfondimento</a:t>
            </a:r>
            <a:r>
              <a:rPr lang="it-IT" dirty="0"/>
              <a:t> abbiamo deciso di prendere in esame una delle </a:t>
            </a:r>
            <a:r>
              <a:rPr lang="en-US" b="1" dirty="0">
                <a:latin typeface="Segoe UI Light"/>
                <a:cs typeface="Segoe UI Light"/>
              </a:rPr>
              <a:t>Misconception</a:t>
            </a:r>
            <a:r>
              <a:rPr lang="it-IT" dirty="0"/>
              <a:t> presenti sulla piattaforma E-learning, il paper: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9252C93-D072-4A80-90D9-280E5A0353DE}"/>
              </a:ext>
            </a:extLst>
          </p:cNvPr>
          <p:cNvSpPr/>
          <p:nvPr/>
        </p:nvSpPr>
        <p:spPr>
          <a:xfrm>
            <a:off x="3047998" y="22724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i="1" dirty="0">
                <a:solidFill>
                  <a:srgbClr val="F59F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“On the Students’ Misconceptions in Object-Oriented Language Constructs”</a:t>
            </a:r>
            <a:endParaRPr lang="it-IT" b="1" i="1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3178C48-5C2B-4C19-A524-FFB685707B43}"/>
              </a:ext>
            </a:extLst>
          </p:cNvPr>
          <p:cNvSpPr txBox="1"/>
          <p:nvPr/>
        </p:nvSpPr>
        <p:spPr>
          <a:xfrm>
            <a:off x="826654" y="3173990"/>
            <a:ext cx="10538691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Abbiamo deciso di discutere di questo studio, poiché interessati alle </a:t>
            </a:r>
            <a:r>
              <a:rPr lang="it-IT" b="1" dirty="0"/>
              <a:t>implicazioni</a:t>
            </a:r>
            <a:r>
              <a:rPr lang="it-IT" dirty="0"/>
              <a:t> che scaturiscono da paper di questo tipo;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 studio consiste infatti in una ricerca di </a:t>
            </a:r>
            <a:r>
              <a:rPr lang="it-IT" b="1" dirty="0"/>
              <a:t>errori </a:t>
            </a:r>
            <a:r>
              <a:rPr lang="it-IT" dirty="0"/>
              <a:t>e </a:t>
            </a:r>
            <a:r>
              <a:rPr lang="it-IT" b="1" dirty="0"/>
              <a:t>concezioni errate </a:t>
            </a:r>
            <a:r>
              <a:rPr lang="it-IT" dirty="0"/>
              <a:t>che si formano nella mente degli studenti durante lo studio della </a:t>
            </a:r>
            <a:r>
              <a:rPr lang="it-IT" b="1" dirty="0"/>
              <a:t>programmazione ad oggetti;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Comprendendo quindi al meglio gli stessi, sarà possibile improntare al meglio la didattica futura fornendone una </a:t>
            </a:r>
            <a:r>
              <a:rPr lang="it-IT" b="1" dirty="0"/>
              <a:t>«cucita addosso» </a:t>
            </a:r>
            <a:r>
              <a:rPr lang="it-IT" dirty="0"/>
              <a:t>agli studenti;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Iniziamo quindi con l’</a:t>
            </a:r>
            <a:r>
              <a:rPr lang="it-IT" b="1" dirty="0"/>
              <a:t>analizzare</a:t>
            </a:r>
            <a:r>
              <a:rPr lang="it-IT" dirty="0"/>
              <a:t> il paper che abbiamo preso in questione in tutte le sue sezioni.</a:t>
            </a:r>
          </a:p>
        </p:txBody>
      </p:sp>
    </p:spTree>
    <p:extLst>
      <p:ext uri="{BB962C8B-B14F-4D97-AF65-F5344CB8AC3E}">
        <p14:creationId xmlns:p14="http://schemas.microsoft.com/office/powerpoint/2010/main" val="382846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olation Stamp Stock Illustrations – 671 Violation Stamp Stock ...">
            <a:extLst>
              <a:ext uri="{FF2B5EF4-FFF2-40B4-BE49-F238E27FC236}">
                <a16:creationId xmlns:a16="http://schemas.microsoft.com/office/drawing/2014/main" id="{5A26AB0E-3FB8-4804-AF78-14E5A167E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rgbClr val="F59F2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2" b="89744" l="3750" r="92875">
                        <a14:foregroundMark x1="3750" y1="51567" x2="12125" y2="48148"/>
                        <a14:foregroundMark x1="27125" y1="42165" x2="40250" y2="35328"/>
                        <a14:foregroundMark x1="40250" y1="35328" x2="40250" y2="35328"/>
                        <a14:foregroundMark x1="7000" y1="60969" x2="11875" y2="71795"/>
                        <a14:foregroundMark x1="13125" y1="57835" x2="13125" y2="57835"/>
                        <a14:foregroundMark x1="20250" y1="57835" x2="20250" y2="57835"/>
                        <a14:foregroundMark x1="25000" y1="56695" x2="25000" y2="56695"/>
                        <a14:foregroundMark x1="31625" y1="56695" x2="31625" y2="56695"/>
                        <a14:foregroundMark x1="37500" y1="53846" x2="37500" y2="53846"/>
                        <a14:foregroundMark x1="50500" y1="46439" x2="50500" y2="46439"/>
                        <a14:foregroundMark x1="46125" y1="64387" x2="46125" y2="64387"/>
                        <a14:foregroundMark x1="46625" y1="34758" x2="46625" y2="34758"/>
                        <a14:foregroundMark x1="91875" y1="14530" x2="91875" y2="14530"/>
                        <a14:foregroundMark x1="74125" y1="23077" x2="74125" y2="23077"/>
                        <a14:foregroundMark x1="73375" y1="37607" x2="73375" y2="37607"/>
                        <a14:foregroundMark x1="81000" y1="36467" x2="81000" y2="36467"/>
                        <a14:foregroundMark x1="88625" y1="36467" x2="88625" y2="36467"/>
                        <a14:foregroundMark x1="91125" y1="23077" x2="91125" y2="23077"/>
                        <a14:foregroundMark x1="85500" y1="48148" x2="85500" y2="48148"/>
                        <a14:foregroundMark x1="67750" y1="38746" x2="67750" y2="38746"/>
                        <a14:foregroundMark x1="58875" y1="45299" x2="58875" y2="45299"/>
                        <a14:foregroundMark x1="62875" y1="37037" x2="62875" y2="37037"/>
                        <a14:foregroundMark x1="54500" y1="39886" x2="54500" y2="39886"/>
                        <a14:foregroundMark x1="56875" y1="30769" x2="56875" y2="30769"/>
                        <a14:foregroundMark x1="54000" y1="29630" x2="54000" y2="29630"/>
                        <a14:foregroundMark x1="52000" y1="32479" x2="52000" y2="32479"/>
                        <a14:foregroundMark x1="92875" y1="50997" x2="92875" y2="50997"/>
                        <a14:foregroundMark x1="68000" y1="25356" x2="68000" y2="25356"/>
                        <a14:foregroundMark x1="81250" y1="19088" x2="81250" y2="19088"/>
                        <a14:foregroundMark x1="87125" y1="17379" x2="87125" y2="17379"/>
                        <a14:foregroundMark x1="23250" y1="44729" x2="23250" y2="44729"/>
                        <a14:backgroundMark x1="40000" y1="35328" x2="40000" y2="35328"/>
                      </a14:backgroundRemoval>
                    </a14:imgEffect>
                    <a14:imgEffect>
                      <a14:artisticPaintStrokes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24" y="3776133"/>
            <a:ext cx="3670710" cy="161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09108" y="522898"/>
            <a:ext cx="328289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00891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Introduzione del Paper | 1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17633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8E24EE-45BB-4FB7-B158-32E7622F0AB7}"/>
              </a:ext>
            </a:extLst>
          </p:cNvPr>
          <p:cNvSpPr txBox="1"/>
          <p:nvPr/>
        </p:nvSpPr>
        <p:spPr>
          <a:xfrm>
            <a:off x="837755" y="1369302"/>
            <a:ext cx="10461072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Nell’introduzione del paper si parla principalmente di come, essendo i corsi di programmazione orientati ad un </a:t>
            </a:r>
            <a:r>
              <a:rPr lang="it-IT" b="1" dirty="0"/>
              <a:t>vasto pubblico </a:t>
            </a:r>
            <a:r>
              <a:rPr lang="it-IT" dirty="0"/>
              <a:t>di studenti, è  importante essere sempre alla ricerca di </a:t>
            </a:r>
            <a:r>
              <a:rPr lang="it-IT" b="1" dirty="0"/>
              <a:t>nuove tecniche </a:t>
            </a:r>
            <a:r>
              <a:rPr lang="it-IT" dirty="0"/>
              <a:t>e metodologie di insegnamento che possono rispondere in modo </a:t>
            </a:r>
            <a:r>
              <a:rPr lang="it-IT" b="1" dirty="0"/>
              <a:t>adeguato</a:t>
            </a:r>
            <a:r>
              <a:rPr lang="it-IT" dirty="0"/>
              <a:t> alle richieste degli studenti;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fare ciò è ovviamente necessaria una </a:t>
            </a:r>
            <a:r>
              <a:rPr lang="it-IT" b="1" dirty="0"/>
              <a:t>grande comprensione </a:t>
            </a:r>
            <a:r>
              <a:rPr lang="it-IT" dirty="0"/>
              <a:t>delle </a:t>
            </a:r>
            <a:r>
              <a:rPr lang="it-IT" b="1" dirty="0"/>
              <a:t>difficoltà </a:t>
            </a:r>
            <a:r>
              <a:rPr lang="it-IT" dirty="0"/>
              <a:t>principali incontrate dagli studenti;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E3748E7-7323-4277-9410-4179C0597A3A}"/>
              </a:ext>
            </a:extLst>
          </p:cNvPr>
          <p:cNvSpPr/>
          <p:nvPr/>
        </p:nvSpPr>
        <p:spPr>
          <a:xfrm>
            <a:off x="837755" y="3123628"/>
            <a:ext cx="6725598" cy="286232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Basandosi su questo presupposto, l’obiettivo del paper risulta quello di capire come gli studenti utilizzano </a:t>
            </a:r>
            <a:r>
              <a:rPr lang="it-IT" b="1" dirty="0"/>
              <a:t>Java </a:t>
            </a:r>
            <a:r>
              <a:rPr lang="it-IT" dirty="0"/>
              <a:t>e i </a:t>
            </a:r>
            <a:r>
              <a:rPr lang="it-IT" b="1" dirty="0"/>
              <a:t>costrutti </a:t>
            </a:r>
            <a:r>
              <a:rPr lang="it-IT" dirty="0"/>
              <a:t>del linguaggio, analizzando le</a:t>
            </a:r>
            <a:r>
              <a:rPr lang="it-IT" b="1" dirty="0"/>
              <a:t> violazioni </a:t>
            </a:r>
            <a:r>
              <a:rPr lang="it-IT" dirty="0"/>
              <a:t>più comuni del paradigma OO e stabilire oltre a quelle </a:t>
            </a:r>
            <a:r>
              <a:rPr lang="it-IT" b="1" dirty="0"/>
              <a:t>principali</a:t>
            </a:r>
            <a:r>
              <a:rPr lang="it-IT" dirty="0"/>
              <a:t>, le </a:t>
            </a:r>
            <a:r>
              <a:rPr lang="it-IT" b="1" dirty="0"/>
              <a:t>relazioni </a:t>
            </a:r>
            <a:r>
              <a:rPr lang="it-IT" dirty="0"/>
              <a:t>che intercorrono tra le stesse;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identificare queste ultime, viene utilizzato un </a:t>
            </a:r>
            <a:r>
              <a:rPr lang="it-IT" b="1" dirty="0"/>
              <a:t>campione</a:t>
            </a:r>
            <a:r>
              <a:rPr lang="it-IT" dirty="0"/>
              <a:t> di </a:t>
            </a:r>
            <a:r>
              <a:rPr lang="it-IT" b="1" dirty="0"/>
              <a:t>codice </a:t>
            </a:r>
            <a:r>
              <a:rPr lang="it-IT" dirty="0"/>
              <a:t>prodotto da </a:t>
            </a:r>
            <a:r>
              <a:rPr lang="it-IT" b="1" dirty="0"/>
              <a:t>studenti</a:t>
            </a:r>
            <a:r>
              <a:rPr lang="it-IT" dirty="0"/>
              <a:t>, organizzato in categorie, in modo da coprire i costrutti principali del linguaggio.</a:t>
            </a:r>
          </a:p>
        </p:txBody>
      </p:sp>
    </p:spTree>
    <p:extLst>
      <p:ext uri="{BB962C8B-B14F-4D97-AF65-F5344CB8AC3E}">
        <p14:creationId xmlns:p14="http://schemas.microsoft.com/office/powerpoint/2010/main" val="45643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09108" y="522898"/>
            <a:ext cx="328289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00891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Introduzione del Paper | 2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17633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8E24EE-45BB-4FB7-B158-32E7622F0AB7}"/>
              </a:ext>
            </a:extLst>
          </p:cNvPr>
          <p:cNvSpPr txBox="1"/>
          <p:nvPr/>
        </p:nvSpPr>
        <p:spPr>
          <a:xfrm>
            <a:off x="837755" y="1369302"/>
            <a:ext cx="104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</a:t>
            </a:r>
            <a:r>
              <a:rPr lang="it-IT" b="1" dirty="0"/>
              <a:t>domande</a:t>
            </a:r>
            <a:r>
              <a:rPr lang="it-IT" dirty="0"/>
              <a:t> al quale il paper si propone di rispondere risultano quindi essere: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E3748E7-7323-4277-9410-4179C0597A3A}"/>
              </a:ext>
            </a:extLst>
          </p:cNvPr>
          <p:cNvSpPr/>
          <p:nvPr/>
        </p:nvSpPr>
        <p:spPr>
          <a:xfrm>
            <a:off x="837755" y="3872735"/>
            <a:ext cx="10323304" cy="20313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</a:t>
            </a:r>
            <a:r>
              <a:rPr lang="it-IT" b="1" dirty="0"/>
              <a:t>trovare </a:t>
            </a:r>
            <a:r>
              <a:rPr lang="it-IT" dirty="0"/>
              <a:t>ed </a:t>
            </a:r>
            <a:r>
              <a:rPr lang="it-IT" b="1" dirty="0"/>
              <a:t>evidenziare</a:t>
            </a:r>
            <a:r>
              <a:rPr lang="it-IT" dirty="0"/>
              <a:t> le violazioni, gli autori hanno sviluppato un </a:t>
            </a:r>
            <a:r>
              <a:rPr lang="it-IT" b="1" dirty="0"/>
              <a:t>framework</a:t>
            </a:r>
            <a:r>
              <a:rPr lang="it-IT" dirty="0"/>
              <a:t> in grado di analizzare un codice sorgente statico ed uno strumento di supporto chiamato </a:t>
            </a:r>
            <a:r>
              <a:rPr lang="it-IT" b="1" dirty="0"/>
              <a:t>Student Profiling Tool (SPT);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Tramite SPT sono stati analizzati </a:t>
            </a:r>
            <a:r>
              <a:rPr lang="it-IT" b="1" dirty="0"/>
              <a:t>1627 progetti </a:t>
            </a:r>
            <a:r>
              <a:rPr lang="it-IT" dirty="0"/>
              <a:t>scritti in Java estratti dal dataset </a:t>
            </a:r>
            <a:r>
              <a:rPr lang="it-IT" b="1" dirty="0"/>
              <a:t>Blackbox;</a:t>
            </a:r>
            <a:endParaRPr lang="it-IT" b="1" dirty="0"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</a:t>
            </a:r>
            <a:r>
              <a:rPr lang="it-IT" b="1" dirty="0"/>
              <a:t>risultati</a:t>
            </a:r>
            <a:r>
              <a:rPr lang="it-IT" dirty="0"/>
              <a:t> dell’analisi hanno evidenziato interessanti </a:t>
            </a:r>
            <a:r>
              <a:rPr lang="it-IT" b="1" dirty="0"/>
              <a:t>correlazioni </a:t>
            </a:r>
            <a:r>
              <a:rPr lang="it-IT" dirty="0"/>
              <a:t>tra le violazioni, che saranno poi d’aiuto ai docenti per attuare metodologie di insegnamento più efficaci.  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6176612-0DD6-4B6F-8BD9-7F5E1B4EDD58}"/>
              </a:ext>
            </a:extLst>
          </p:cNvPr>
          <p:cNvSpPr/>
          <p:nvPr/>
        </p:nvSpPr>
        <p:spPr>
          <a:xfrm>
            <a:off x="2265476" y="2067020"/>
            <a:ext cx="8234082" cy="14773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b="1" dirty="0">
                <a:solidFill>
                  <a:srgbClr val="F59F26"/>
                </a:solidFill>
              </a:rPr>
              <a:t>Quante sono le violazioni dei costrutti della programmazione OO presenti nel codice sorgente degli studenti?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dirty="0">
              <a:solidFill>
                <a:srgbClr val="11AEC7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b="1" dirty="0">
                <a:solidFill>
                  <a:srgbClr val="11AEC7"/>
                </a:solidFill>
              </a:rPr>
              <a:t>Gli studenti che commettono errori in una categoria sono inclini a commetterli anche in altre categorie?</a:t>
            </a:r>
          </a:p>
        </p:txBody>
      </p:sp>
    </p:spTree>
    <p:extLst>
      <p:ext uri="{BB962C8B-B14F-4D97-AF65-F5344CB8AC3E}">
        <p14:creationId xmlns:p14="http://schemas.microsoft.com/office/powerpoint/2010/main" val="393573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3848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Related Work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io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37247" y="3008678"/>
            <a:ext cx="3752469" cy="2022634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3" name="Trapezio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03414" y="2990974"/>
            <a:ext cx="4350903" cy="2044685"/>
          </a:xfrm>
          <a:prstGeom prst="trapezoid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4" name="Trapezio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160938" y="2977973"/>
            <a:ext cx="3778445" cy="2110021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5" name="Trapezio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135173" y="2992052"/>
            <a:ext cx="4192885" cy="2044685"/>
          </a:xfrm>
          <a:prstGeom prst="trapezoid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6" name="Trapezio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577773" y="2967347"/>
            <a:ext cx="3691853" cy="2044685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863901" y="2320311"/>
            <a:ext cx="1743940" cy="9935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Common logic errors made by novice programmers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001647" y="2320311"/>
            <a:ext cx="1752599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Code quality issues in student programs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105265" y="2324634"/>
            <a:ext cx="1891292" cy="1239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Checklists for grading object-oriented CS1 programs: </a:t>
            </a:r>
            <a:endParaRPr lang="it-IT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concepts and misconceptions</a:t>
            </a:r>
            <a:endParaRPr lang="it-IT" sz="1600" b="1">
              <a:solidFill>
                <a:schemeClr val="bg1"/>
              </a:solidFill>
              <a:cs typeface="Segoe UI Light"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335329" y="2236538"/>
            <a:ext cx="1787127" cy="147732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Identifying and correcting Java programming errors for introductory computer science students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548553" y="2320311"/>
            <a:ext cx="165707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Evaluation of student attitudes to learning the Java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language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63047" y="3530302"/>
            <a:ext cx="1752042" cy="2172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/>
              </a:rPr>
              <a:t>Analizzati più di 15,000 frammenti di codice creati da giovani programmatori; gli errori sono stati classificati come: algoritmici, </a:t>
            </a:r>
            <a:r>
              <a:rPr lang="it-IT" sz="1400" b="1" dirty="0" err="1">
                <a:solidFill>
                  <a:schemeClr val="bg1"/>
                </a:solidFill>
              </a:rPr>
              <a:t>misinterpretations</a:t>
            </a:r>
            <a:r>
              <a:rPr lang="it-IT" sz="1400" b="1" dirty="0">
                <a:solidFill>
                  <a:schemeClr val="bg1"/>
                </a:solidFill>
              </a:rPr>
              <a:t> </a:t>
            </a:r>
            <a:r>
              <a:rPr lang="it-IT" sz="1400" dirty="0">
                <a:solidFill>
                  <a:schemeClr val="bg1"/>
                </a:solidFill>
              </a:rPr>
              <a:t>e </a:t>
            </a:r>
            <a:r>
              <a:rPr lang="it-IT" sz="1400" b="1" dirty="0" err="1">
                <a:solidFill>
                  <a:schemeClr val="bg1"/>
                </a:solidFill>
              </a:rPr>
              <a:t>misconceptions</a:t>
            </a:r>
            <a:endParaRPr lang="it-IT" sz="1400" b="1" dirty="0" err="1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01768" y="3560076"/>
            <a:ext cx="1752042" cy="2416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/>
              </a:rPr>
              <a:t>È stata esaminata la qualità dei lavori degli studenti, concludendo che questi hanno una bassa qualità e che gli  strumenti professionali non offrono aiuto poiché anti intuitivi </a:t>
            </a:r>
            <a:r>
              <a:rPr lang="it-IT" sz="1400">
                <a:solidFill>
                  <a:schemeClr val="bg1"/>
                </a:solidFill>
                <a:cs typeface="Segoe UI"/>
              </a:rPr>
              <a:t>anche per esperti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152138" y="3739972"/>
            <a:ext cx="1796043" cy="1928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/>
              </a:rPr>
              <a:t>Propone due checklist per valutare i programmi degli studenti, queste sono ottenute considerando i concetti basilari della programmazione e le tipiche </a:t>
            </a:r>
            <a:r>
              <a:rPr lang="it-IT" sz="1400" b="1" dirty="0" err="1">
                <a:solidFill>
                  <a:schemeClr val="bg1"/>
                </a:solidFill>
                <a:cs typeface="Segoe UI"/>
              </a:rPr>
              <a:t>misconceptions</a:t>
            </a:r>
            <a:endParaRPr lang="it-IT" sz="1400" b="1">
              <a:solidFill>
                <a:schemeClr val="bg1"/>
              </a:solidFill>
              <a:cs typeface="Segoe UI"/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52647" y="3848130"/>
            <a:ext cx="1752042" cy="1928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Viene utilizzato un tool chiamato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Expresso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, il cui scopo è aiutare gli insegnanti a capire i tipici errori semantici, logici e di sintassi degli studenti, ricercandoli in una lista..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47678" y="4034712"/>
            <a:ext cx="1752042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/>
              </a:rPr>
              <a:t>Tratta degli aspetti del linguaggio Java che gli studenti percepiscono come più difficili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8C261D2-9434-4BEB-8DFB-5D8344B1E492}"/>
              </a:ext>
            </a:extLst>
          </p:cNvPr>
          <p:cNvSpPr txBox="1"/>
          <p:nvPr/>
        </p:nvSpPr>
        <p:spPr>
          <a:xfrm>
            <a:off x="878671" y="1097406"/>
            <a:ext cx="507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Gli </a:t>
            </a:r>
            <a:r>
              <a:rPr lang="it-IT" b="1" dirty="0"/>
              <a:t>studi citati </a:t>
            </a:r>
            <a:r>
              <a:rPr lang="it-IT" dirty="0"/>
              <a:t>nel paper sono i seguenti: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44374" y="522898"/>
            <a:ext cx="42476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00891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Metodologia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54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8E24EE-45BB-4FB7-B158-32E7622F0AB7}"/>
              </a:ext>
            </a:extLst>
          </p:cNvPr>
          <p:cNvSpPr txBox="1"/>
          <p:nvPr/>
        </p:nvSpPr>
        <p:spPr>
          <a:xfrm>
            <a:off x="865464" y="1622296"/>
            <a:ext cx="104610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b="1" dirty="0"/>
              <a:t>metodologia</a:t>
            </a:r>
            <a:r>
              <a:rPr lang="it-IT" dirty="0"/>
              <a:t> che è stata seguita nel corso dello studio è costituita da diversi </a:t>
            </a:r>
            <a:r>
              <a:rPr lang="it-IT" b="1" dirty="0"/>
              <a:t>passi: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Per iniziare sono stati ispezionati </a:t>
            </a:r>
            <a:r>
              <a:rPr lang="it-IT" b="1" dirty="0"/>
              <a:t>manualmente </a:t>
            </a:r>
            <a:r>
              <a:rPr lang="it-IT" dirty="0"/>
              <a:t>il </a:t>
            </a:r>
            <a:r>
              <a:rPr lang="it-IT" b="1" dirty="0"/>
              <a:t>10%</a:t>
            </a:r>
            <a:r>
              <a:rPr lang="it-IT" dirty="0"/>
              <a:t> dei progetti Java estratti dal dataset;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Si è poi passato alla </a:t>
            </a:r>
            <a:r>
              <a:rPr lang="it-IT" b="1" dirty="0"/>
              <a:t>evidenziazione</a:t>
            </a:r>
            <a:r>
              <a:rPr lang="it-IT" dirty="0"/>
              <a:t> di quanto in </a:t>
            </a:r>
            <a:r>
              <a:rPr lang="it-IT" b="1" dirty="0"/>
              <a:t>letteratura,</a:t>
            </a:r>
            <a:r>
              <a:rPr lang="it-IT" dirty="0"/>
              <a:t> per ciascun paper, le tipologie di misconceptions ed errori previsti nel codice degli studenti;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Ogni volta che veniva ritrovato un </a:t>
            </a:r>
            <a:r>
              <a:rPr lang="it-IT" b="1" dirty="0"/>
              <a:t>buon candidato </a:t>
            </a:r>
            <a:r>
              <a:rPr lang="it-IT" dirty="0"/>
              <a:t>per una tipologia di «violazione», per un certo costrutto, veniva implementata una «ricetta» per </a:t>
            </a:r>
            <a:r>
              <a:rPr lang="it-IT" b="1" dirty="0"/>
              <a:t>identificare </a:t>
            </a:r>
            <a:r>
              <a:rPr lang="it-IT" dirty="0"/>
              <a:t>automaticamente altre </a:t>
            </a:r>
            <a:r>
              <a:rPr lang="it-IT" b="1" dirty="0"/>
              <a:t>occorrenze</a:t>
            </a:r>
            <a:r>
              <a:rPr lang="it-IT" dirty="0"/>
              <a:t> della stessa nel codice degli studenti;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Alla fine, dopo diverse iterazioni, è stata prodotto </a:t>
            </a:r>
            <a:r>
              <a:rPr lang="it-IT" b="1" dirty="0"/>
              <a:t>la lista </a:t>
            </a:r>
            <a:r>
              <a:rPr lang="it-IT" dirty="0"/>
              <a:t>di categorie che sarà </a:t>
            </a:r>
            <a:r>
              <a:rPr lang="it-IT" b="1" dirty="0"/>
              <a:t>mostrata</a:t>
            </a:r>
            <a:r>
              <a:rPr lang="it-IT" dirty="0"/>
              <a:t> nel prossimo schema.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494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1865" y="1008221"/>
            <a:ext cx="1371470" cy="13245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400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8196" y="2604786"/>
            <a:ext cx="1731775" cy="168647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78" name="Connettore diritto con frecci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1"/>
            <a:endCxn id="3" idx="6"/>
          </p:cNvCxnSpPr>
          <p:nvPr/>
        </p:nvCxnSpPr>
        <p:spPr>
          <a:xfrm flipH="1" flipV="1">
            <a:off x="4183335" y="1670499"/>
            <a:ext cx="2088474" cy="118126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9819235" y="3371813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Pianificazioni</a:t>
            </a: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9819235" y="1550831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Attività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9819235" y="519279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Risorse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6122807" y="3326192"/>
            <a:ext cx="1512737" cy="24365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700" b="1" dirty="0">
                <a:solidFill>
                  <a:schemeClr val="bg1"/>
                </a:solidFill>
                <a:cs typeface="Segoe UI"/>
              </a:rPr>
              <a:t>Misconceptions</a:t>
            </a:r>
          </a:p>
        </p:txBody>
      </p:sp>
      <p:cxnSp>
        <p:nvCxnSpPr>
          <p:cNvPr id="47" name="Connettore diritto con freccia 77">
            <a:extLst>
              <a:ext uri="{FF2B5EF4-FFF2-40B4-BE49-F238E27FC236}">
                <a16:creationId xmlns:a16="http://schemas.microsoft.com/office/drawing/2014/main" id="{2BFDB811-7030-43A9-935E-042AC5EB6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3"/>
            <a:endCxn id="96" idx="6"/>
          </p:cNvCxnSpPr>
          <p:nvPr/>
        </p:nvCxnSpPr>
        <p:spPr>
          <a:xfrm flipH="1">
            <a:off x="4238182" y="4044278"/>
            <a:ext cx="2033627" cy="1301503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>
            <a:extLst>
              <a:ext uri="{FF2B5EF4-FFF2-40B4-BE49-F238E27FC236}">
                <a16:creationId xmlns:a16="http://schemas.microsoft.com/office/drawing/2014/main" id="{C5795CA7-E8D2-497D-998B-A42B9947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6712" y="4683503"/>
            <a:ext cx="1371470" cy="13245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400" dirty="0"/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E225CDF6-F557-45F3-8F8A-71CE6E399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11863" y="2785743"/>
            <a:ext cx="1371470" cy="13245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400" dirty="0"/>
          </a:p>
        </p:txBody>
      </p:sp>
      <p:cxnSp>
        <p:nvCxnSpPr>
          <p:cNvPr id="103" name="Connettore diritto con freccia 77">
            <a:extLst>
              <a:ext uri="{FF2B5EF4-FFF2-40B4-BE49-F238E27FC236}">
                <a16:creationId xmlns:a16="http://schemas.microsoft.com/office/drawing/2014/main" id="{CD8FE986-0E22-4169-B3EE-FE6856C52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2"/>
            <a:endCxn id="102" idx="6"/>
          </p:cNvCxnSpPr>
          <p:nvPr/>
        </p:nvCxnSpPr>
        <p:spPr>
          <a:xfrm flipH="1">
            <a:off x="3683333" y="3448021"/>
            <a:ext cx="2334863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e 113">
            <a:extLst>
              <a:ext uri="{FF2B5EF4-FFF2-40B4-BE49-F238E27FC236}">
                <a16:creationId xmlns:a16="http://schemas.microsoft.com/office/drawing/2014/main" id="{A0EFF1F5-48F7-4E96-936D-92E0A1E3B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981" y="1009078"/>
            <a:ext cx="1371470" cy="1324555"/>
          </a:xfrm>
          <a:prstGeom prst="ellipse">
            <a:avLst/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400" dirty="0"/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2012BCDA-C0EC-4A8C-8CF6-77968CBB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23449" y="2759135"/>
            <a:ext cx="1371470" cy="1324555"/>
          </a:xfrm>
          <a:prstGeom prst="ellipse">
            <a:avLst/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400" dirty="0"/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92801C71-F04F-4D85-9D49-6C721A184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13852" y="4739699"/>
            <a:ext cx="1371470" cy="1324555"/>
          </a:xfrm>
          <a:prstGeom prst="ellipse">
            <a:avLst/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400" dirty="0">
              <a:solidFill>
                <a:srgbClr val="F59F26"/>
              </a:solidFill>
            </a:endParaRPr>
          </a:p>
        </p:txBody>
      </p:sp>
      <p:cxnSp>
        <p:nvCxnSpPr>
          <p:cNvPr id="117" name="Connettore diritto con freccia 77">
            <a:extLst>
              <a:ext uri="{FF2B5EF4-FFF2-40B4-BE49-F238E27FC236}">
                <a16:creationId xmlns:a16="http://schemas.microsoft.com/office/drawing/2014/main" id="{DCFE16EE-F54F-47A5-AFA7-032E5BD89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7"/>
            <a:endCxn id="114" idx="2"/>
          </p:cNvCxnSpPr>
          <p:nvPr/>
        </p:nvCxnSpPr>
        <p:spPr>
          <a:xfrm flipV="1">
            <a:off x="7496358" y="1671356"/>
            <a:ext cx="1611623" cy="1180408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diritto con freccia 77">
            <a:extLst>
              <a:ext uri="{FF2B5EF4-FFF2-40B4-BE49-F238E27FC236}">
                <a16:creationId xmlns:a16="http://schemas.microsoft.com/office/drawing/2014/main" id="{99460F16-C95C-45FD-B5F9-949A8A373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146" idx="1"/>
          </p:cNvCxnSpPr>
          <p:nvPr/>
        </p:nvCxnSpPr>
        <p:spPr>
          <a:xfrm flipV="1">
            <a:off x="7749971" y="3442737"/>
            <a:ext cx="2173478" cy="528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con freccia 77">
            <a:extLst>
              <a:ext uri="{FF2B5EF4-FFF2-40B4-BE49-F238E27FC236}">
                <a16:creationId xmlns:a16="http://schemas.microsoft.com/office/drawing/2014/main" id="{CBFDAAFA-A3DC-45A7-9968-01648467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5"/>
            <a:endCxn id="116" idx="2"/>
          </p:cNvCxnSpPr>
          <p:nvPr/>
        </p:nvCxnSpPr>
        <p:spPr>
          <a:xfrm>
            <a:off x="7496358" y="4044278"/>
            <a:ext cx="2117494" cy="1357699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ttangolo 141">
            <a:extLst>
              <a:ext uri="{FF2B5EF4-FFF2-40B4-BE49-F238E27FC236}">
                <a16:creationId xmlns:a16="http://schemas.microsoft.com/office/drawing/2014/main" id="{8B79DAAB-AFBE-43FD-A975-A9154B06CC3A}"/>
              </a:ext>
            </a:extLst>
          </p:cNvPr>
          <p:cNvSpPr/>
          <p:nvPr/>
        </p:nvSpPr>
        <p:spPr>
          <a:xfrm>
            <a:off x="2715712" y="1404829"/>
            <a:ext cx="1512737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600" b="1" dirty="0">
                <a:solidFill>
                  <a:schemeClr val="bg1"/>
                </a:solidFill>
                <a:cs typeface="Segoe UI" panose="020B0502040204020203" pitchFamily="34" charset="0"/>
              </a:rPr>
              <a:t>Abstraction Violations</a:t>
            </a:r>
          </a:p>
        </p:txBody>
      </p:sp>
      <p:sp>
        <p:nvSpPr>
          <p:cNvPr id="143" name="Rettangolo 142">
            <a:extLst>
              <a:ext uri="{FF2B5EF4-FFF2-40B4-BE49-F238E27FC236}">
                <a16:creationId xmlns:a16="http://schemas.microsoft.com/office/drawing/2014/main" id="{0F1701BA-4B30-4F84-83DF-CD8114FC34E5}"/>
              </a:ext>
            </a:extLst>
          </p:cNvPr>
          <p:cNvSpPr/>
          <p:nvPr/>
        </p:nvSpPr>
        <p:spPr>
          <a:xfrm>
            <a:off x="2207342" y="3204364"/>
            <a:ext cx="1512737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600" b="1" dirty="0">
                <a:solidFill>
                  <a:schemeClr val="bg1"/>
                </a:solidFill>
                <a:cs typeface="Segoe UI" panose="020B0502040204020203" pitchFamily="34" charset="0"/>
              </a:rPr>
              <a:t>Attribute Violations</a:t>
            </a:r>
          </a:p>
        </p:txBody>
      </p:sp>
      <p:sp>
        <p:nvSpPr>
          <p:cNvPr id="144" name="Rettangolo 143">
            <a:extLst>
              <a:ext uri="{FF2B5EF4-FFF2-40B4-BE49-F238E27FC236}">
                <a16:creationId xmlns:a16="http://schemas.microsoft.com/office/drawing/2014/main" id="{5FB04751-4A31-4288-A6A3-C8116E6DF525}"/>
              </a:ext>
            </a:extLst>
          </p:cNvPr>
          <p:cNvSpPr/>
          <p:nvPr/>
        </p:nvSpPr>
        <p:spPr>
          <a:xfrm>
            <a:off x="2802690" y="5095252"/>
            <a:ext cx="1512737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600" b="1" dirty="0">
                <a:solidFill>
                  <a:schemeClr val="bg1"/>
                </a:solidFill>
                <a:cs typeface="Segoe UI" panose="020B0502040204020203" pitchFamily="34" charset="0"/>
              </a:rPr>
              <a:t>Inheritance Violations</a:t>
            </a:r>
          </a:p>
        </p:txBody>
      </p:sp>
      <p:sp>
        <p:nvSpPr>
          <p:cNvPr id="145" name="Rettangolo 144">
            <a:extLst>
              <a:ext uri="{FF2B5EF4-FFF2-40B4-BE49-F238E27FC236}">
                <a16:creationId xmlns:a16="http://schemas.microsoft.com/office/drawing/2014/main" id="{B93DBFE4-C44C-43DF-9B82-622A60A5DE8D}"/>
              </a:ext>
            </a:extLst>
          </p:cNvPr>
          <p:cNvSpPr/>
          <p:nvPr/>
        </p:nvSpPr>
        <p:spPr>
          <a:xfrm>
            <a:off x="9476479" y="5107896"/>
            <a:ext cx="16462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</a:rPr>
              <a:t>Polymorphism Violations</a:t>
            </a:r>
          </a:p>
        </p:txBody>
      </p:sp>
      <p:sp>
        <p:nvSpPr>
          <p:cNvPr id="146" name="Rettangolo 145">
            <a:extLst>
              <a:ext uri="{FF2B5EF4-FFF2-40B4-BE49-F238E27FC236}">
                <a16:creationId xmlns:a16="http://schemas.microsoft.com/office/drawing/2014/main" id="{79245010-6DAD-4953-950F-ABAAA6A304AC}"/>
              </a:ext>
            </a:extLst>
          </p:cNvPr>
          <p:cNvSpPr/>
          <p:nvPr/>
        </p:nvSpPr>
        <p:spPr>
          <a:xfrm>
            <a:off x="9923449" y="3199080"/>
            <a:ext cx="1408653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600" b="1" dirty="0">
                <a:solidFill>
                  <a:schemeClr val="bg1"/>
                </a:solidFill>
                <a:cs typeface="Segoe UI" panose="020B0502040204020203" pitchFamily="34" charset="0"/>
              </a:rPr>
              <a:t>Relatiosnhip Violations</a:t>
            </a:r>
          </a:p>
        </p:txBody>
      </p:sp>
      <p:cxnSp>
        <p:nvCxnSpPr>
          <p:cNvPr id="148" name="Connettore diritto con freccia 77">
            <a:extLst>
              <a:ext uri="{FF2B5EF4-FFF2-40B4-BE49-F238E27FC236}">
                <a16:creationId xmlns:a16="http://schemas.microsoft.com/office/drawing/2014/main" id="{1798E08B-B0C5-4D59-97E3-CCC41E17D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4"/>
            <a:endCxn id="149" idx="0"/>
          </p:cNvCxnSpPr>
          <p:nvPr/>
        </p:nvCxnSpPr>
        <p:spPr>
          <a:xfrm>
            <a:off x="6884084" y="4291256"/>
            <a:ext cx="0" cy="64246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e 148">
            <a:extLst>
              <a:ext uri="{FF2B5EF4-FFF2-40B4-BE49-F238E27FC236}">
                <a16:creationId xmlns:a16="http://schemas.microsoft.com/office/drawing/2014/main" id="{67621BB6-62E4-4CA1-BAD5-33E913932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98349" y="4933723"/>
            <a:ext cx="1371470" cy="13245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400" dirty="0"/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7C6A26A9-DDAB-4C9A-BDBB-6570595C887E}"/>
              </a:ext>
            </a:extLst>
          </p:cNvPr>
          <p:cNvSpPr/>
          <p:nvPr/>
        </p:nvSpPr>
        <p:spPr>
          <a:xfrm>
            <a:off x="6130542" y="5347022"/>
            <a:ext cx="1512737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600" b="1" dirty="0">
                <a:solidFill>
                  <a:schemeClr val="bg1"/>
                </a:solidFill>
                <a:cs typeface="Segoe UI" panose="020B0502040204020203" pitchFamily="34" charset="0"/>
              </a:rPr>
              <a:t>Interaction Violations</a:t>
            </a:r>
          </a:p>
        </p:txBody>
      </p:sp>
      <p:sp>
        <p:nvSpPr>
          <p:cNvPr id="173" name="Ovale 172">
            <a:extLst>
              <a:ext uri="{FF2B5EF4-FFF2-40B4-BE49-F238E27FC236}">
                <a16:creationId xmlns:a16="http://schemas.microsoft.com/office/drawing/2014/main" id="{05A04374-661D-4FEC-9F41-448788D5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1175" y="617333"/>
            <a:ext cx="1371470" cy="13245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400" dirty="0"/>
          </a:p>
        </p:txBody>
      </p:sp>
      <p:cxnSp>
        <p:nvCxnSpPr>
          <p:cNvPr id="175" name="Connettore diritto con freccia 77">
            <a:extLst>
              <a:ext uri="{FF2B5EF4-FFF2-40B4-BE49-F238E27FC236}">
                <a16:creationId xmlns:a16="http://schemas.microsoft.com/office/drawing/2014/main" id="{3A6E0608-7585-4CA8-89DD-7575AE7CA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0"/>
            <a:endCxn id="173" idx="4"/>
          </p:cNvCxnSpPr>
          <p:nvPr/>
        </p:nvCxnSpPr>
        <p:spPr>
          <a:xfrm flipV="1">
            <a:off x="6884084" y="1941888"/>
            <a:ext cx="2826" cy="662898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>
            <a:extLst>
              <a:ext uri="{FF2B5EF4-FFF2-40B4-BE49-F238E27FC236}">
                <a16:creationId xmlns:a16="http://schemas.microsoft.com/office/drawing/2014/main" id="{2B515AF0-865A-4BFE-885B-A81F47D593DF}"/>
              </a:ext>
            </a:extLst>
          </p:cNvPr>
          <p:cNvSpPr/>
          <p:nvPr/>
        </p:nvSpPr>
        <p:spPr>
          <a:xfrm>
            <a:off x="9062866" y="1400882"/>
            <a:ext cx="1512737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600" b="1" dirty="0">
                <a:solidFill>
                  <a:schemeClr val="bg1"/>
                </a:solidFill>
                <a:cs typeface="Segoe UI" panose="020B0502040204020203" pitchFamily="34" charset="0"/>
              </a:rPr>
              <a:t>Quality Metrics Violations</a:t>
            </a:r>
          </a:p>
        </p:txBody>
      </p:sp>
      <p:sp>
        <p:nvSpPr>
          <p:cNvPr id="194" name="Rettangolo 193">
            <a:extLst>
              <a:ext uri="{FF2B5EF4-FFF2-40B4-BE49-F238E27FC236}">
                <a16:creationId xmlns:a16="http://schemas.microsoft.com/office/drawing/2014/main" id="{CE6A75AB-4196-44BE-B710-D81C61ABF1FF}"/>
              </a:ext>
            </a:extLst>
          </p:cNvPr>
          <p:cNvSpPr/>
          <p:nvPr/>
        </p:nvSpPr>
        <p:spPr>
          <a:xfrm>
            <a:off x="6193440" y="939598"/>
            <a:ext cx="1371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</a:rPr>
              <a:t>Student Profiling Tool</a:t>
            </a:r>
          </a:p>
        </p:txBody>
      </p:sp>
      <p:cxnSp>
        <p:nvCxnSpPr>
          <p:cNvPr id="231" name="Connettore diritto 230">
            <a:extLst>
              <a:ext uri="{FF2B5EF4-FFF2-40B4-BE49-F238E27FC236}">
                <a16:creationId xmlns:a16="http://schemas.microsoft.com/office/drawing/2014/main" id="{C0B3EB26-F081-4A9A-A37E-6C50F85B1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9901" y="100363"/>
            <a:ext cx="0" cy="163645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ttore diritto 234">
            <a:extLst>
              <a:ext uri="{FF2B5EF4-FFF2-40B4-BE49-F238E27FC236}">
                <a16:creationId xmlns:a16="http://schemas.microsoft.com/office/drawing/2014/main" id="{868693F7-5A18-4BB8-B28F-ED1325CD1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89901" y="5345781"/>
            <a:ext cx="0" cy="152317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itolo 1">
            <a:extLst>
              <a:ext uri="{FF2B5EF4-FFF2-40B4-BE49-F238E27FC236}">
                <a16:creationId xmlns:a16="http://schemas.microsoft.com/office/drawing/2014/main" id="{ADF3A8E7-FD35-4C74-9196-845C5CFEE7FE}"/>
              </a:ext>
            </a:extLst>
          </p:cNvPr>
          <p:cNvSpPr txBox="1">
            <a:spLocks/>
          </p:cNvSpPr>
          <p:nvPr/>
        </p:nvSpPr>
        <p:spPr>
          <a:xfrm flipH="1">
            <a:off x="859898" y="1941888"/>
            <a:ext cx="268407" cy="3242529"/>
          </a:xfrm>
          <a:prstGeom prst="rect">
            <a:avLst/>
          </a:prstGeom>
        </p:spPr>
        <p:txBody>
          <a:bodyPr vert="wordArtVert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Metodologia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46378" y="522898"/>
            <a:ext cx="39456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00891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Abstraction Violations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927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8E24EE-45BB-4FB7-B158-32E7622F0AB7}"/>
              </a:ext>
            </a:extLst>
          </p:cNvPr>
          <p:cNvSpPr txBox="1"/>
          <p:nvPr/>
        </p:nvSpPr>
        <p:spPr>
          <a:xfrm>
            <a:off x="865463" y="1395793"/>
            <a:ext cx="8010089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Questa categoria riguardo l’uso errato delle astrazioni: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Empty </a:t>
            </a:r>
            <a:r>
              <a:rPr lang="en-US" b="1" dirty="0" err="1"/>
              <a:t>NOn-ABstract</a:t>
            </a:r>
            <a:r>
              <a:rPr lang="en-US" b="1" dirty="0"/>
              <a:t> method in root class (</a:t>
            </a:r>
            <a:r>
              <a:rPr lang="en-US" b="1" dirty="0" err="1"/>
              <a:t>enoab</a:t>
            </a:r>
            <a:r>
              <a:rPr lang="en-US" b="1" dirty="0"/>
              <a:t>)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b="1" dirty="0" err="1"/>
              <a:t>printSmth</a:t>
            </a:r>
            <a:r>
              <a:rPr lang="en-US" b="1" dirty="0"/>
              <a:t>()</a:t>
            </a:r>
            <a:r>
              <a:rPr lang="en-US" dirty="0"/>
              <a:t> è un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vuoto</a:t>
            </a:r>
            <a:r>
              <a:rPr lang="en-US" dirty="0"/>
              <a:t> non </a:t>
            </a:r>
            <a:r>
              <a:rPr lang="en-US" dirty="0" err="1"/>
              <a:t>astratto</a:t>
            </a:r>
            <a:r>
              <a:rPr lang="en-US" dirty="0"/>
              <a:t> e non ha </a:t>
            </a:r>
            <a:r>
              <a:rPr lang="en-US" dirty="0" err="1"/>
              <a:t>senso</a:t>
            </a:r>
            <a:r>
              <a:rPr lang="en-US" dirty="0"/>
              <a:t>, </a:t>
            </a:r>
            <a:r>
              <a:rPr lang="en-US" dirty="0" err="1"/>
              <a:t>poichè</a:t>
            </a:r>
            <a:r>
              <a:rPr lang="en-US" dirty="0"/>
              <a:t> non </a:t>
            </a:r>
            <a:r>
              <a:rPr lang="en-US" dirty="0" err="1"/>
              <a:t>viene</a:t>
            </a:r>
            <a:r>
              <a:rPr lang="en-US" dirty="0"/>
              <a:t> poi </a:t>
            </a:r>
            <a:r>
              <a:rPr lang="en-US" dirty="0" err="1"/>
              <a:t>proposto</a:t>
            </a:r>
            <a:r>
              <a:rPr lang="en-US" dirty="0"/>
              <a:t> </a:t>
            </a:r>
            <a:r>
              <a:rPr lang="en-US" dirty="0" err="1"/>
              <a:t>nessun</a:t>
            </a:r>
            <a:r>
              <a:rPr lang="en-US" b="1" dirty="0"/>
              <a:t> overriding, </a:t>
            </a:r>
            <a:r>
              <a:rPr lang="en-US" dirty="0" err="1"/>
              <a:t>essendo</a:t>
            </a:r>
            <a:r>
              <a:rPr lang="en-US" dirty="0"/>
              <a:t> </a:t>
            </a:r>
            <a:r>
              <a:rPr lang="en-US" dirty="0" err="1"/>
              <a:t>Enoab</a:t>
            </a:r>
            <a:r>
              <a:rPr lang="en-US" dirty="0"/>
              <a:t> una </a:t>
            </a:r>
            <a:r>
              <a:rPr lang="en-US" dirty="0" err="1"/>
              <a:t>classe</a:t>
            </a:r>
            <a:r>
              <a:rPr lang="en-US" dirty="0"/>
              <a:t> root;</a:t>
            </a:r>
            <a:endParaRPr lang="it-IT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98108CB-B521-428D-AB03-E8489C54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834" y="1654071"/>
            <a:ext cx="2022407" cy="1171781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26C5AC4E-7EC6-418C-AEF4-7E0B7387F9D5}"/>
              </a:ext>
            </a:extLst>
          </p:cNvPr>
          <p:cNvSpPr/>
          <p:nvPr/>
        </p:nvSpPr>
        <p:spPr>
          <a:xfrm>
            <a:off x="861269" y="2769626"/>
            <a:ext cx="10321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Class With Implicit Constructor (</a:t>
            </a:r>
            <a:r>
              <a:rPr lang="en-US" b="1" dirty="0" err="1"/>
              <a:t>cwic</a:t>
            </a:r>
            <a:r>
              <a:rPr lang="en-US" b="1" dirty="0"/>
              <a:t>) </a:t>
            </a:r>
            <a:r>
              <a:rPr lang="en-US" dirty="0"/>
              <a:t>le </a:t>
            </a:r>
            <a:r>
              <a:rPr lang="en-US" dirty="0" err="1"/>
              <a:t>classi</a:t>
            </a:r>
            <a:r>
              <a:rPr lang="en-US" dirty="0"/>
              <a:t> con </a:t>
            </a:r>
            <a:r>
              <a:rPr lang="en-US" dirty="0" err="1"/>
              <a:t>costruttore</a:t>
            </a:r>
            <a:r>
              <a:rPr lang="en-US" dirty="0"/>
              <a:t> </a:t>
            </a:r>
            <a:r>
              <a:rPr lang="en-US" dirty="0" err="1"/>
              <a:t>implicito</a:t>
            </a:r>
            <a:r>
              <a:rPr lang="en-US" dirty="0"/>
              <a:t>, </a:t>
            </a:r>
            <a:r>
              <a:rPr lang="en-US" dirty="0" err="1"/>
              <a:t>listate</a:t>
            </a:r>
            <a:r>
              <a:rPr lang="en-US" dirty="0"/>
              <a:t> in </a:t>
            </a:r>
            <a:r>
              <a:rPr lang="en-US" dirty="0" err="1"/>
              <a:t>stili</a:t>
            </a:r>
            <a:r>
              <a:rPr lang="en-US" dirty="0"/>
              <a:t> </a:t>
            </a:r>
            <a:r>
              <a:rPr lang="en-US" dirty="0" err="1"/>
              <a:t>semplici</a:t>
            </a:r>
            <a:r>
              <a:rPr lang="en-US" dirty="0"/>
              <a:t>, </a:t>
            </a:r>
            <a:r>
              <a:rPr lang="en-US" dirty="0" err="1"/>
              <a:t>dovrebbero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evitate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Class Without Instance Fields (</a:t>
            </a:r>
            <a:r>
              <a:rPr lang="en-US" b="1" dirty="0" err="1"/>
              <a:t>cwif</a:t>
            </a:r>
            <a:r>
              <a:rPr lang="en-US" b="1" dirty="0"/>
              <a:t>)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difficoltà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capire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concetti</a:t>
            </a:r>
            <a:r>
              <a:rPr lang="en-US" dirty="0"/>
              <a:t> di </a:t>
            </a:r>
            <a:r>
              <a:rPr lang="en-US" dirty="0" err="1"/>
              <a:t>classe</a:t>
            </a:r>
            <a:r>
              <a:rPr lang="en-US" dirty="0"/>
              <a:t> ed </a:t>
            </a:r>
            <a:r>
              <a:rPr lang="en-US" dirty="0" err="1"/>
              <a:t>oggetto</a:t>
            </a:r>
            <a:r>
              <a:rPr lang="en-US" dirty="0"/>
              <a:t>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capire</a:t>
            </a:r>
            <a:r>
              <a:rPr lang="en-US" dirty="0"/>
              <a:t> </a:t>
            </a:r>
            <a:r>
              <a:rPr lang="en-US" dirty="0" err="1"/>
              <a:t>l’aspetto</a:t>
            </a:r>
            <a:r>
              <a:rPr lang="en-US" dirty="0"/>
              <a:t> “</a:t>
            </a:r>
            <a:r>
              <a:rPr lang="en-US" dirty="0" err="1"/>
              <a:t>statico</a:t>
            </a:r>
            <a:r>
              <a:rPr lang="en-US" dirty="0"/>
              <a:t>”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definizione</a:t>
            </a:r>
            <a:r>
              <a:rPr lang="en-US" dirty="0"/>
              <a:t>, una </a:t>
            </a:r>
            <a:r>
              <a:rPr lang="en-US" dirty="0" err="1"/>
              <a:t>classe</a:t>
            </a:r>
            <a:r>
              <a:rPr lang="en-US" dirty="0"/>
              <a:t> senza </a:t>
            </a:r>
            <a:r>
              <a:rPr lang="en-US" dirty="0" err="1"/>
              <a:t>campi</a:t>
            </a:r>
            <a:r>
              <a:rPr lang="en-US" dirty="0"/>
              <a:t> di </a:t>
            </a:r>
            <a:r>
              <a:rPr lang="en-US" dirty="0" err="1"/>
              <a:t>istanza</a:t>
            </a:r>
            <a:r>
              <a:rPr lang="en-US" dirty="0"/>
              <a:t> è </a:t>
            </a:r>
            <a:r>
              <a:rPr lang="en-US" dirty="0" err="1"/>
              <a:t>probabilmente</a:t>
            </a:r>
            <a:r>
              <a:rPr lang="en-US" dirty="0"/>
              <a:t> la </a:t>
            </a:r>
            <a:r>
              <a:rPr lang="en-US" dirty="0" err="1"/>
              <a:t>conseguenza</a:t>
            </a:r>
            <a:r>
              <a:rPr lang="en-US" dirty="0"/>
              <a:t> di </a:t>
            </a:r>
            <a:r>
              <a:rPr lang="en-US" dirty="0" err="1"/>
              <a:t>questo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Poor Interface usages and definitions (pi) </a:t>
            </a:r>
            <a:r>
              <a:rPr lang="en-US" dirty="0"/>
              <a:t>come </a:t>
            </a:r>
            <a:r>
              <a:rPr lang="en-US" dirty="0" err="1"/>
              <a:t>buona</a:t>
            </a:r>
            <a:r>
              <a:rPr lang="en-US" dirty="0"/>
              <a:t> </a:t>
            </a:r>
            <a:r>
              <a:rPr lang="en-US" dirty="0" err="1"/>
              <a:t>norma</a:t>
            </a:r>
            <a:r>
              <a:rPr lang="en-US" dirty="0"/>
              <a:t> </a:t>
            </a:r>
            <a:r>
              <a:rPr lang="en-US" dirty="0" err="1"/>
              <a:t>sarebbe</a:t>
            </a:r>
            <a:r>
              <a:rPr lang="en-US" dirty="0"/>
              <a:t> </a:t>
            </a:r>
            <a:r>
              <a:rPr lang="en-US" dirty="0" err="1"/>
              <a:t>indicato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tipi di </a:t>
            </a:r>
            <a:r>
              <a:rPr lang="en-US" dirty="0" err="1"/>
              <a:t>interfaccia</a:t>
            </a:r>
            <a:r>
              <a:rPr lang="en-US" dirty="0"/>
              <a:t> per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tipi </a:t>
            </a:r>
            <a:r>
              <a:rPr lang="en-US" dirty="0" err="1"/>
              <a:t>dichiarati</a:t>
            </a:r>
            <a:r>
              <a:rPr lang="en-US" dirty="0"/>
              <a:t>, </a:t>
            </a:r>
            <a:r>
              <a:rPr lang="en-US" dirty="0" err="1"/>
              <a:t>inoltre</a:t>
            </a:r>
            <a:r>
              <a:rPr lang="en-US" dirty="0"/>
              <a:t> </a:t>
            </a:r>
            <a:r>
              <a:rPr lang="en-US" dirty="0" err="1"/>
              <a:t>sarebbe</a:t>
            </a:r>
            <a:r>
              <a:rPr lang="en-US" dirty="0"/>
              <a:t> </a:t>
            </a:r>
            <a:r>
              <a:rPr lang="en-US" dirty="0" err="1"/>
              <a:t>preferibile</a:t>
            </a:r>
            <a:r>
              <a:rPr lang="en-US" dirty="0"/>
              <a:t> </a:t>
            </a:r>
            <a:r>
              <a:rPr lang="en-US" dirty="0" err="1"/>
              <a:t>evitare</a:t>
            </a:r>
            <a:r>
              <a:rPr lang="en-US" dirty="0"/>
              <a:t> le </a:t>
            </a:r>
            <a:r>
              <a:rPr lang="en-US" dirty="0" err="1"/>
              <a:t>interfacce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c’è</a:t>
            </a:r>
            <a:r>
              <a:rPr lang="en-US" dirty="0"/>
              <a:t> una sola </a:t>
            </a:r>
            <a:r>
              <a:rPr lang="en-US" dirty="0" err="1"/>
              <a:t>implementazione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6602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0</TotalTime>
  <Words>2899</Words>
  <Application>Microsoft Office PowerPoint</Application>
  <PresentationFormat>Widescreen</PresentationFormat>
  <Paragraphs>293</Paragraphs>
  <Slides>28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Courier New</vt:lpstr>
      <vt:lpstr>Segoe UI Light</vt:lpstr>
      <vt:lpstr>Tema di Office</vt:lpstr>
      <vt:lpstr>On the Students’ Misconceptions in Object-Oriented Language Constructs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3</vt:lpstr>
      <vt:lpstr>Analisi progetto diapositiva 2</vt:lpstr>
      <vt:lpstr>Analisi progetto diapositiva 4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Presentazione standard di PowerPoint</vt:lpstr>
      <vt:lpstr>Presentazione standard di PowerPoint</vt:lpstr>
      <vt:lpstr>Presentazione standard di PowerPoint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Students’ Misconceptions in Object-Oriented Language Constructs</dc:title>
  <dc:creator/>
  <cp:lastModifiedBy/>
  <cp:revision>119</cp:revision>
  <dcterms:created xsi:type="dcterms:W3CDTF">2020-06-05T09:49:06Z</dcterms:created>
  <dcterms:modified xsi:type="dcterms:W3CDTF">2020-06-16T22:32:48Z</dcterms:modified>
</cp:coreProperties>
</file>