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9" r:id="rId21"/>
    <p:sldId id="278" r:id="rId22"/>
    <p:sldId id="280" r:id="rId23"/>
    <p:sldId id="261" r:id="rId2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743AB-03B3-37EF-A111-4EF9A30F571A}" v="211" dt="2020-06-15T13:11:18.712"/>
    <p1510:client id="{E26D162B-05FF-36AE-9895-E19FB00259BE}" v="1067" dt="2020-06-15T08:08:56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E906FD-6881-4366-9765-3727540146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5EBB45-DEA1-4092-9A4D-FB77416A6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F24F-FB0C-4955-86B1-D84CCEE093B8}" type="datetimeFigureOut">
              <a:rPr lang="it-IT" smtClean="0"/>
              <a:t>15/06/2020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23A93-03FF-4A9A-BDB8-1DF22826E8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4AB64D-485B-438E-8A53-6119552D9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DB9D-1BA0-4675-A730-BEC9B59A0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51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30957-D169-4482-9E4C-64DD704B0EED}" type="datetimeFigureOut">
              <a:rPr lang="it-IT" smtClean="0"/>
              <a:t>15/06/2020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B6D90-6739-420C-80FE-A37997EE36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0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tango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23100-EE6A-45AB-B6CD-AA654C8376EC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EE88A-4191-4573-B865-7A9655276282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D62D5-E9CE-4451-A376-CCA0FDDBAFBB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7467CF-2C29-4EB4-9FEC-677AD4274B43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413D1-80EA-4858-B6D8-CBA310D9CF42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37A7EB-C5C6-4325-B0EC-E412C27D5BE3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19F9AE-DAD1-4517-B204-E4E9B1A98F61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0C02B-2784-4DFE-8159-8C4331A254D9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1946AF-7A0B-4FC6-883A-FD670389B048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6FF9D-AB9F-41D3-9657-D508D4C11080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200957-CD5F-4DE4-96C3-6DBBC5BFD2B1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</a:t>
            </a:r>
            <a:endParaRPr lang="en-US" dirty="0"/>
          </a:p>
        </p:txBody>
      </p:sp>
      <p:sp>
        <p:nvSpPr>
          <p:cNvPr id="38" name="Rettango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Modifica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37AD844-4346-46AE-A3E3-3C3B92AAEEE6}" type="datetime1">
              <a:rPr lang="it-IT" smtClean="0"/>
              <a:t>15/06/2020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drive.google.com/file/d/1Zh5ZFDrv3Qk_Udr9DoKTczcPeZL_Gdmi/view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erardoderosa.netlify.ap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erardoderosa.netlify.app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_table.asp" TargetMode="External"/><Relationship Id="rId3" Type="http://schemas.openxmlformats.org/officeDocument/2006/relationships/hyperlink" Target="https://www.w3schools.com/css/css_background.asp" TargetMode="External"/><Relationship Id="rId7" Type="http://schemas.openxmlformats.org/officeDocument/2006/relationships/hyperlink" Target="https://www.w3schools.com/css/css_text.asp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padding.asp" TargetMode="External"/><Relationship Id="rId5" Type="http://schemas.openxmlformats.org/officeDocument/2006/relationships/hyperlink" Target="https://www.w3schools.com/css/css_margin.asp" TargetMode="External"/><Relationship Id="rId4" Type="http://schemas.openxmlformats.org/officeDocument/2006/relationships/hyperlink" Target="https://www.w3schools.com/css/css_border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91" y="2218352"/>
            <a:ext cx="6486436" cy="2421293"/>
          </a:xfrm>
        </p:spPr>
        <p:txBody>
          <a:bodyPr rtlCol="0">
            <a:noAutofit/>
          </a:bodyPr>
          <a:lstStyle/>
          <a:p>
            <a:pPr rtl="0"/>
            <a:r>
              <a:rPr lang="it-IT" sz="5400" b="1" dirty="0">
                <a:solidFill>
                  <a:schemeClr val="tx1"/>
                </a:solidFill>
                <a:latin typeface="Abadi" panose="020B0604020104020204" pitchFamily="34" charset="0"/>
              </a:rPr>
              <a:t>&lt;h1&gt; </a:t>
            </a:r>
            <a:r>
              <a:rPr lang="it-IT" sz="5400" dirty="0">
                <a:latin typeface="Abadi" panose="020B0604020104020204" pitchFamily="34" charset="0"/>
              </a:rPr>
              <a:t>Progettazione di pagine statiche con HTML e CSS</a:t>
            </a:r>
            <a:r>
              <a:rPr lang="it-IT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5400" b="1" dirty="0">
                <a:solidFill>
                  <a:schemeClr val="tx1"/>
                </a:solidFill>
                <a:latin typeface="Abadi" panose="020B0604020104020204" pitchFamily="34" charset="0"/>
              </a:rPr>
              <a:t>&lt;/h1&gt;</a:t>
            </a:r>
            <a:endParaRPr lang="it" sz="54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Altri selettori CSS | 2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611826" y="6043686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B72E47-9E74-4242-B42D-4C572F6B24D1}"/>
              </a:ext>
            </a:extLst>
          </p:cNvPr>
          <p:cNvSpPr txBox="1"/>
          <p:nvPr/>
        </p:nvSpPr>
        <p:spPr>
          <a:xfrm>
            <a:off x="4017515" y="194908"/>
            <a:ext cx="8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&lt;img&gt;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95212AE-D988-4BF8-9248-65F1064E4463}"/>
              </a:ext>
            </a:extLst>
          </p:cNvPr>
          <p:cNvSpPr txBox="1"/>
          <p:nvPr/>
        </p:nvSpPr>
        <p:spPr>
          <a:xfrm>
            <a:off x="4019275" y="3116131"/>
            <a:ext cx="9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&lt;/img&gt;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F39469C-8EF8-4142-BDF9-3B69A45A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133" y="537742"/>
            <a:ext cx="4577035" cy="257839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709677" y="3652456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1A0E701-CAD3-4089-9AEB-54A4D617D588}"/>
              </a:ext>
            </a:extLst>
          </p:cNvPr>
          <p:cNvSpPr txBox="1"/>
          <p:nvPr/>
        </p:nvSpPr>
        <p:spPr>
          <a:xfrm>
            <a:off x="3988030" y="3990012"/>
            <a:ext cx="7076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 Extra Light" panose="020B0204020104020204" pitchFamily="34" charset="0"/>
              </a:rPr>
              <a:t>Come possiamo vedere, con le modifiche effettuate sui file, abbiamo fatto in modo che il primo elemento di body sia di </a:t>
            </a:r>
            <a:r>
              <a:rPr lang="it-IT" b="1" dirty="0">
                <a:latin typeface="Abadi Extra Light" panose="020B0204020104020204" pitchFamily="34" charset="0"/>
              </a:rPr>
              <a:t>colore giallo</a:t>
            </a:r>
            <a:r>
              <a:rPr lang="it-IT" dirty="0">
                <a:latin typeface="Abadi Extra Light" panose="020B0204020104020204" pitchFamily="34" charset="0"/>
              </a:rPr>
              <a:t>, e che una volta che il mouse si posiziona sull’immagine, questa </a:t>
            </a:r>
            <a:r>
              <a:rPr lang="it-IT" b="1" dirty="0">
                <a:latin typeface="Abadi Extra Light" panose="020B0204020104020204" pitchFamily="34" charset="0"/>
              </a:rPr>
              <a:t>cambi sia contenuto che dimensione.</a:t>
            </a:r>
          </a:p>
          <a:p>
            <a:endParaRPr lang="it-IT" dirty="0">
              <a:latin typeface="Abadi Extra Light" panose="020B0204020104020204" pitchFamily="34" charset="0"/>
            </a:endParaRPr>
          </a:p>
          <a:p>
            <a:r>
              <a:rPr lang="it-IT" b="1" dirty="0">
                <a:latin typeface="Abadi Extra Light" panose="020B0204020104020204" pitchFamily="34" charset="0"/>
              </a:rPr>
              <a:t>Che ne pensate di queste modiche? Avete altre idee? Avanti a coppie realizzate qualcosa di simile!</a:t>
            </a:r>
          </a:p>
        </p:txBody>
      </p:sp>
    </p:spTree>
    <p:extLst>
      <p:ext uri="{BB962C8B-B14F-4D97-AF65-F5344CB8AC3E}">
        <p14:creationId xmlns:p14="http://schemas.microsoft.com/office/powerpoint/2010/main" val="289709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La console di Google | 1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567867" y="6087079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567906" y="506039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1A0E701-CAD3-4089-9AEB-54A4D617D588}"/>
              </a:ext>
            </a:extLst>
          </p:cNvPr>
          <p:cNvSpPr txBox="1"/>
          <p:nvPr/>
        </p:nvSpPr>
        <p:spPr>
          <a:xfrm>
            <a:off x="3862314" y="975456"/>
            <a:ext cx="7527492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Avete fatto, tutti un ottimo lavoro, congratulazioni a tutti!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Ora, scrivere file HTML e CSS è </a:t>
            </a:r>
            <a:r>
              <a:rPr lang="it-IT" sz="1750" b="1" dirty="0">
                <a:latin typeface="Abadi Extra Light"/>
              </a:rPr>
              <a:t>divertente</a:t>
            </a:r>
            <a:r>
              <a:rPr lang="it-IT" sz="1750" dirty="0">
                <a:latin typeface="Abadi Extra Light"/>
              </a:rPr>
              <a:t> ma non sempre sappiamo cosa </a:t>
            </a:r>
            <a:r>
              <a:rPr lang="it-IT" sz="1750" b="1" dirty="0">
                <a:latin typeface="Abadi Extra Light"/>
              </a:rPr>
              <a:t>effettivamente</a:t>
            </a:r>
            <a:r>
              <a:rPr lang="it-IT" sz="1750" dirty="0">
                <a:latin typeface="Abadi Extra Light"/>
              </a:rPr>
              <a:t> le modifiche che effettuiamo sui file, specialmente su quello di stile, producono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Ecco che ci viene in aiuto la </a:t>
            </a:r>
            <a:r>
              <a:rPr lang="it-IT" sz="1750" b="1" dirty="0">
                <a:latin typeface="Abadi Extra Light"/>
              </a:rPr>
              <a:t>console</a:t>
            </a:r>
            <a:r>
              <a:rPr lang="it-IT" sz="1750" dirty="0">
                <a:latin typeface="Abadi Extra Light"/>
              </a:rPr>
              <a:t> del nostro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Come? Non sapete cos’è la console?</a:t>
            </a:r>
            <a:r>
              <a:rPr lang="it-IT" sz="1750" dirty="0">
                <a:latin typeface="Abadi Extra Light"/>
              </a:rPr>
              <a:t> Provata ad aprire la pagina WEB che avete create e fate </a:t>
            </a:r>
            <a:r>
              <a:rPr lang="it-IT" sz="1750" b="1" dirty="0">
                <a:latin typeface="Abadi Extra Light"/>
              </a:rPr>
              <a:t>tasto destro </a:t>
            </a:r>
            <a:r>
              <a:rPr lang="it-IT" sz="1750" dirty="0">
                <a:latin typeface="Abadi Extra Light"/>
              </a:rPr>
              <a:t>su di un elemento e poi </a:t>
            </a:r>
            <a:r>
              <a:rPr lang="it-IT" sz="1750" b="1" dirty="0">
                <a:latin typeface="Abadi Extra Light"/>
              </a:rPr>
              <a:t>ispeziona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Quella che viene fuori è proprio la </a:t>
            </a:r>
            <a:r>
              <a:rPr lang="it-IT" sz="1750" b="1" dirty="0">
                <a:latin typeface="Abadi Extra Light"/>
              </a:rPr>
              <a:t>console </a:t>
            </a:r>
            <a:r>
              <a:rPr lang="it-IT" sz="1750" dirty="0">
                <a:latin typeface="Abadi Extra Light"/>
              </a:rPr>
              <a:t>del nostro browser, nel nostro caso quella di </a:t>
            </a:r>
            <a:r>
              <a:rPr lang="it-IT" sz="1750" b="1" dirty="0">
                <a:latin typeface="Abadi Extra Light"/>
              </a:rPr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La console è un </a:t>
            </a:r>
            <a:r>
              <a:rPr lang="it-IT" sz="1750" b="1" dirty="0">
                <a:latin typeface="Abadi Extra Light"/>
              </a:rPr>
              <a:t>tool</a:t>
            </a:r>
            <a:r>
              <a:rPr lang="it-IT" sz="1750" dirty="0">
                <a:latin typeface="Abadi Extra Light"/>
              </a:rPr>
              <a:t> molto utile che ci offrono i nostri browser, ma a cosa serve effettivamente? Si, possiamo vedere il codice della pagina HTML, ma questo possiamo farlo benissimo dal </a:t>
            </a:r>
            <a:r>
              <a:rPr lang="it-IT" sz="1750" b="1" dirty="0">
                <a:latin typeface="Abadi Extra Light"/>
              </a:rPr>
              <a:t>nostro file, in che modo questo può aiutarci? Qualche idea?</a:t>
            </a:r>
          </a:p>
        </p:txBody>
      </p:sp>
    </p:spTree>
    <p:extLst>
      <p:ext uri="{BB962C8B-B14F-4D97-AF65-F5344CB8AC3E}">
        <p14:creationId xmlns:p14="http://schemas.microsoft.com/office/powerpoint/2010/main" val="235589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La console di Google | 2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694771" y="5762940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697129" y="754144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1A0E701-CAD3-4089-9AEB-54A4D617D588}"/>
              </a:ext>
            </a:extLst>
          </p:cNvPr>
          <p:cNvSpPr txBox="1"/>
          <p:nvPr/>
        </p:nvSpPr>
        <p:spPr>
          <a:xfrm>
            <a:off x="3950437" y="1151499"/>
            <a:ext cx="386523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Queste sono tutte </a:t>
            </a:r>
            <a:r>
              <a:rPr lang="it-IT" b="1" dirty="0">
                <a:latin typeface="Abadi Extra Light"/>
              </a:rPr>
              <a:t>ottime intuizioni</a:t>
            </a:r>
            <a:r>
              <a:rPr lang="it-IT" dirty="0">
                <a:latin typeface="Abadi Extra Light"/>
              </a:rPr>
              <a:t>, analizziamole un po’</a:t>
            </a: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 panose="020B0204020104020204" pitchFamily="34" charset="0"/>
              </a:rPr>
              <a:t>«Spiare» </a:t>
            </a:r>
            <a:r>
              <a:rPr lang="it-IT" dirty="0">
                <a:latin typeface="Abadi Extra Light" panose="020B0204020104020204" pitchFamily="34" charset="0"/>
              </a:rPr>
              <a:t>altre pagine web per </a:t>
            </a:r>
            <a:r>
              <a:rPr lang="it-IT" b="1" dirty="0">
                <a:latin typeface="Abadi Extra Light" panose="020B0204020104020204" pitchFamily="34" charset="0"/>
              </a:rPr>
              <a:t>copiare struttura o stile </a:t>
            </a:r>
            <a:r>
              <a:rPr lang="it-IT" dirty="0">
                <a:latin typeface="Abadi Extra Light" panose="020B0204020104020204" pitchFamily="34" charset="0"/>
              </a:rPr>
              <a:t>della stessa: si la console è utile anche a questo e dopo vedremo </a:t>
            </a:r>
            <a:r>
              <a:rPr lang="it-IT" b="1" dirty="0">
                <a:latin typeface="Abadi Extra Light" panose="020B0204020104020204" pitchFamily="34" charset="0"/>
              </a:rPr>
              <a:t>qualche esempio </a:t>
            </a:r>
            <a:r>
              <a:rPr lang="it-IT" dirty="0">
                <a:latin typeface="Abadi Extra Light" panose="020B0204020104020204" pitchFamily="34" charset="0"/>
              </a:rPr>
              <a:t>in particolare, ma non è il motivo </a:t>
            </a:r>
            <a:r>
              <a:rPr lang="it-IT" b="1" dirty="0">
                <a:latin typeface="Abadi Extra Light" panose="020B0204020104020204" pitchFamily="34" charset="0"/>
              </a:rPr>
              <a:t>principale </a:t>
            </a:r>
            <a:r>
              <a:rPr lang="it-IT" dirty="0">
                <a:latin typeface="Abadi Extra Light" panose="020B0204020104020204" pitchFamily="34" charset="0"/>
              </a:rPr>
              <a:t>per cui ci interessa…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Alcuni di voi ci hanno visto giusto, </a:t>
            </a:r>
            <a:r>
              <a:rPr lang="it-IT" b="1" dirty="0">
                <a:latin typeface="Abadi Extra Light"/>
              </a:rPr>
              <a:t>esatto! </a:t>
            </a:r>
            <a:r>
              <a:rPr lang="it-IT" dirty="0">
                <a:latin typeface="Abadi Extra Light"/>
              </a:rPr>
              <a:t>È possibile modificare </a:t>
            </a:r>
            <a:r>
              <a:rPr lang="it-IT" b="1" dirty="0">
                <a:latin typeface="Abadi Extra Light"/>
              </a:rPr>
              <a:t>interattivamente</a:t>
            </a:r>
            <a:r>
              <a:rPr lang="it-IT" dirty="0">
                <a:latin typeface="Abadi Extra Light"/>
              </a:rPr>
              <a:t> sia l’HTML della pagina e, </a:t>
            </a:r>
            <a:r>
              <a:rPr lang="it-IT" b="1" dirty="0">
                <a:latin typeface="Abadi Extra Light"/>
              </a:rPr>
              <a:t>soprattutto, </a:t>
            </a:r>
            <a:r>
              <a:rPr lang="it-IT" dirty="0">
                <a:latin typeface="Abadi Extra Light"/>
              </a:rPr>
              <a:t>il file CSS, per verificare in </a:t>
            </a:r>
            <a:r>
              <a:rPr lang="it-IT" b="1" dirty="0">
                <a:latin typeface="Abadi Extra Light"/>
              </a:rPr>
              <a:t>anteprima</a:t>
            </a:r>
            <a:r>
              <a:rPr lang="it-IT" dirty="0">
                <a:latin typeface="Abadi Extra Light"/>
              </a:rPr>
              <a:t> cosa stiamo modificando e come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07E45E-C851-4A14-BB3A-6AE5EA7F62F3}"/>
              </a:ext>
            </a:extLst>
          </p:cNvPr>
          <p:cNvSpPr txBox="1"/>
          <p:nvPr/>
        </p:nvSpPr>
        <p:spPr>
          <a:xfrm>
            <a:off x="7819367" y="572836"/>
            <a:ext cx="8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&lt;img&gt;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0A4C2B-BB59-4CE6-8896-37C5A6342429}"/>
              </a:ext>
            </a:extLst>
          </p:cNvPr>
          <p:cNvSpPr txBox="1"/>
          <p:nvPr/>
        </p:nvSpPr>
        <p:spPr>
          <a:xfrm>
            <a:off x="7852123" y="6006694"/>
            <a:ext cx="9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&lt;/img&gt;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876189-0297-467D-848A-C41AE979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365" y="1094639"/>
            <a:ext cx="2800045" cy="48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La console di Google | 3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1A0E701-CAD3-4089-9AEB-54A4D617D588}"/>
              </a:ext>
            </a:extLst>
          </p:cNvPr>
          <p:cNvSpPr txBox="1"/>
          <p:nvPr/>
        </p:nvSpPr>
        <p:spPr>
          <a:xfrm>
            <a:off x="3764498" y="1121736"/>
            <a:ext cx="3865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Queste modifiche possiamo farle sia in basso, dove è posizionato il </a:t>
            </a:r>
            <a:r>
              <a:rPr lang="it-IT" b="1" dirty="0">
                <a:latin typeface="Abadi Extra Light" panose="020B0204020104020204" pitchFamily="34" charset="0"/>
              </a:rPr>
              <a:t>cerchio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rosso, </a:t>
            </a:r>
            <a:r>
              <a:rPr lang="it-IT" dirty="0">
                <a:latin typeface="Abadi Extra Light" panose="020B0204020104020204" pitchFamily="34" charset="0"/>
              </a:rPr>
              <a:t>sia cliccando su style, facendo cosi la console ci </a:t>
            </a:r>
            <a:r>
              <a:rPr lang="it-IT" b="1" dirty="0">
                <a:latin typeface="Abadi Extra Light" panose="020B0204020104020204" pitchFamily="34" charset="0"/>
              </a:rPr>
              <a:t>reindirizzerà</a:t>
            </a:r>
            <a:r>
              <a:rPr lang="it-IT" dirty="0">
                <a:latin typeface="Abadi Extra Light" panose="020B0204020104020204" pitchFamily="34" charset="0"/>
              </a:rPr>
              <a:t> alla pagine stile, dove abbiamo appunto tutta la pagina css e dove possiamo modificare o </a:t>
            </a:r>
            <a:r>
              <a:rPr lang="it-IT" b="1" dirty="0">
                <a:latin typeface="Abadi Extra Light" panose="020B0204020104020204" pitchFamily="34" charset="0"/>
              </a:rPr>
              <a:t>aggiungere </a:t>
            </a:r>
            <a:r>
              <a:rPr lang="it-IT" dirty="0">
                <a:latin typeface="Abadi Extra Light" panose="020B0204020104020204" pitchFamily="34" charset="0"/>
              </a:rPr>
              <a:t>altri stili alla pagina;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Ma le </a:t>
            </a:r>
            <a:r>
              <a:rPr lang="it-IT" b="1" dirty="0">
                <a:latin typeface="Abadi Extra Light" panose="020B0204020104020204" pitchFamily="34" charset="0"/>
              </a:rPr>
              <a:t>modifiche </a:t>
            </a:r>
            <a:r>
              <a:rPr lang="it-IT" dirty="0">
                <a:latin typeface="Abadi Extra Light" panose="020B0204020104020204" pitchFamily="34" charset="0"/>
              </a:rPr>
              <a:t>che eseguiamo sulla console, come </a:t>
            </a:r>
            <a:r>
              <a:rPr lang="it-IT" b="1" dirty="0">
                <a:latin typeface="Abadi Extra Light" panose="020B0204020104020204" pitchFamily="34" charset="0"/>
              </a:rPr>
              <a:t>si replicano </a:t>
            </a:r>
            <a:r>
              <a:rPr lang="it-IT" dirty="0">
                <a:latin typeface="Abadi Extra Light" panose="020B0204020104020204" pitchFamily="34" charset="0"/>
              </a:rPr>
              <a:t>sul nostro </a:t>
            </a:r>
            <a:r>
              <a:rPr lang="it-IT" b="1" dirty="0">
                <a:latin typeface="Abadi Extra Light" panose="020B0204020104020204" pitchFamily="34" charset="0"/>
              </a:rPr>
              <a:t>codice </a:t>
            </a:r>
            <a:r>
              <a:rPr lang="it-IT" dirty="0">
                <a:latin typeface="Abadi Extra Light" panose="020B0204020104020204" pitchFamily="34" charset="0"/>
              </a:rPr>
              <a:t>in Notepad++?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Semplice </a:t>
            </a:r>
            <a:r>
              <a:rPr lang="it-IT" b="1" dirty="0">
                <a:latin typeface="Abadi Extra Light" panose="020B0204020104020204" pitchFamily="34" charset="0"/>
              </a:rPr>
              <a:t>non lo fanno; </a:t>
            </a:r>
            <a:r>
              <a:rPr lang="it-IT" dirty="0">
                <a:latin typeface="Abadi Extra Light" panose="020B0204020104020204" pitchFamily="34" charset="0"/>
              </a:rPr>
              <a:t>sta a noi </a:t>
            </a:r>
            <a:r>
              <a:rPr lang="it-IT" b="1" dirty="0">
                <a:latin typeface="Abadi Extra Light" panose="020B0204020104020204" pitchFamily="34" charset="0"/>
              </a:rPr>
              <a:t>selezionare</a:t>
            </a:r>
            <a:r>
              <a:rPr lang="it-IT" dirty="0">
                <a:latin typeface="Abadi Extra Light" panose="020B0204020104020204" pitchFamily="34" charset="0"/>
              </a:rPr>
              <a:t> quello che abbiamo modificato, copiarlo e </a:t>
            </a:r>
            <a:r>
              <a:rPr lang="it-IT" b="1" dirty="0">
                <a:latin typeface="Abadi Extra Light" panose="020B0204020104020204" pitchFamily="34" charset="0"/>
              </a:rPr>
              <a:t>incollarlo </a:t>
            </a:r>
            <a:r>
              <a:rPr lang="it-IT" dirty="0">
                <a:latin typeface="Abadi Extra Light" panose="020B0204020104020204" pitchFamily="34" charset="0"/>
              </a:rPr>
              <a:t>poi nei nostri file.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AF19F9A-3ABE-403E-98E6-B85691DC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965" y="1095566"/>
            <a:ext cx="2800045" cy="4809672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47B31358-F660-4A26-98EC-E7B56B5F967B}"/>
              </a:ext>
            </a:extLst>
          </p:cNvPr>
          <p:cNvSpPr/>
          <p:nvPr/>
        </p:nvSpPr>
        <p:spPr>
          <a:xfrm>
            <a:off x="8252608" y="4469846"/>
            <a:ext cx="2033474" cy="723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73FEB6-B2BD-4319-8D53-6234EC0C8EE8}"/>
              </a:ext>
            </a:extLst>
          </p:cNvPr>
          <p:cNvSpPr txBox="1"/>
          <p:nvPr/>
        </p:nvSpPr>
        <p:spPr>
          <a:xfrm>
            <a:off x="3694771" y="5762940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76989B-964F-407E-876A-47B3BB7111BE}"/>
              </a:ext>
            </a:extLst>
          </p:cNvPr>
          <p:cNvSpPr txBox="1"/>
          <p:nvPr/>
        </p:nvSpPr>
        <p:spPr>
          <a:xfrm>
            <a:off x="3697129" y="754144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F96EDF-887B-414C-80C2-28049BB3497F}"/>
              </a:ext>
            </a:extLst>
          </p:cNvPr>
          <p:cNvSpPr txBox="1"/>
          <p:nvPr/>
        </p:nvSpPr>
        <p:spPr>
          <a:xfrm>
            <a:off x="7819367" y="572836"/>
            <a:ext cx="8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&lt;img&gt;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377E8-2E32-46D3-B263-3A5D860C952B}"/>
              </a:ext>
            </a:extLst>
          </p:cNvPr>
          <p:cNvSpPr txBox="1"/>
          <p:nvPr/>
        </p:nvSpPr>
        <p:spPr>
          <a:xfrm>
            <a:off x="7852123" y="6006694"/>
            <a:ext cx="9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&lt;/img&gt;</a:t>
            </a:r>
          </a:p>
        </p:txBody>
      </p:sp>
    </p:spTree>
    <p:extLst>
      <p:ext uri="{BB962C8B-B14F-4D97-AF65-F5344CB8AC3E}">
        <p14:creationId xmlns:p14="http://schemas.microsoft.com/office/powerpoint/2010/main" val="292510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La console di Google | 4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10755576" y="3134516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697877" y="165022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1A0E701-CAD3-4089-9AEB-54A4D617D588}"/>
              </a:ext>
            </a:extLst>
          </p:cNvPr>
          <p:cNvSpPr txBox="1"/>
          <p:nvPr/>
        </p:nvSpPr>
        <p:spPr>
          <a:xfrm>
            <a:off x="4096340" y="471346"/>
            <a:ext cx="7492856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Abadi Extra Light"/>
              </a:rPr>
              <a:t>Forza proviamo </a:t>
            </a:r>
            <a:r>
              <a:rPr lang="it-IT" sz="1700" b="1" dirty="0">
                <a:latin typeface="Abadi Extra Light"/>
              </a:rPr>
              <a:t>insieme </a:t>
            </a:r>
            <a:r>
              <a:rPr lang="it-IT" sz="1700" dirty="0">
                <a:latin typeface="Abadi Extra Light"/>
              </a:rPr>
              <a:t>ad effettuare alcune modifiche, al </a:t>
            </a:r>
            <a:r>
              <a:rPr lang="it-IT" sz="1700" b="1" dirty="0">
                <a:latin typeface="Abadi Extra Light"/>
              </a:rPr>
              <a:t>nostro file </a:t>
            </a:r>
            <a:r>
              <a:rPr lang="it-IT" sz="1700" dirty="0">
                <a:latin typeface="Abadi Extra Light"/>
              </a:rPr>
              <a:t>dalla console, con </a:t>
            </a:r>
            <a:r>
              <a:rPr lang="it-IT" sz="1700" b="1" dirty="0">
                <a:latin typeface="Abadi Extra Light"/>
              </a:rPr>
              <a:t>W3C </a:t>
            </a:r>
            <a:r>
              <a:rPr lang="it-IT" sz="1700" dirty="0">
                <a:latin typeface="Abadi Extra Light"/>
              </a:rPr>
              <a:t>alla mano;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b="1" dirty="0">
                <a:latin typeface="Abadi Extra Light"/>
              </a:rPr>
              <a:t>Come va? È più comodo lavorare cosi vero?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Abadi Extra Light"/>
              </a:rPr>
              <a:t>Ecco basta cosi, vediamo cosa ho modificato io; Ho caricato un </a:t>
            </a:r>
            <a:r>
              <a:rPr lang="it-IT" sz="1700" b="1" dirty="0">
                <a:latin typeface="Abadi Extra Light"/>
              </a:rPr>
              <a:t>breve video </a:t>
            </a:r>
            <a:r>
              <a:rPr lang="it-IT" sz="1700" dirty="0">
                <a:latin typeface="Abadi Extra Light"/>
              </a:rPr>
              <a:t>sul nostro </a:t>
            </a:r>
            <a:r>
              <a:rPr lang="it-IT" sz="1700" b="1" dirty="0">
                <a:latin typeface="Abadi Extra Light"/>
                <a:hlinkClick r:id="rId2"/>
              </a:rPr>
              <a:t>e-learning</a:t>
            </a:r>
            <a:r>
              <a:rPr lang="it-IT" sz="1700" b="1" dirty="0">
                <a:latin typeface="Abadi Extra Light"/>
              </a:rPr>
              <a:t>, </a:t>
            </a:r>
            <a:r>
              <a:rPr lang="it-IT" sz="1700" dirty="0">
                <a:latin typeface="Abadi Extra Light"/>
              </a:rPr>
              <a:t>dove mostro come </a:t>
            </a:r>
            <a:r>
              <a:rPr lang="it-IT" sz="1700" b="1" dirty="0">
                <a:latin typeface="Abadi Extra Light"/>
              </a:rPr>
              <a:t>ho effettuato </a:t>
            </a:r>
            <a:r>
              <a:rPr lang="it-IT" sz="1700" dirty="0">
                <a:latin typeface="Abadi Extra Light"/>
              </a:rPr>
              <a:t>qualche modifica in diretta dalla console di Google, </a:t>
            </a:r>
            <a:r>
              <a:rPr lang="it-IT" sz="1700" b="1" dirty="0">
                <a:latin typeface="Abadi Extra Light"/>
              </a:rPr>
              <a:t>guardiamolo insieme!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Abadi Extra Light"/>
              </a:rPr>
              <a:t>Sotto abbiamo il </a:t>
            </a:r>
            <a:r>
              <a:rPr lang="it-IT" sz="1700" b="1" dirty="0">
                <a:latin typeface="Abadi Extra Light"/>
              </a:rPr>
              <a:t>risultato finale,</a:t>
            </a:r>
            <a:r>
              <a:rPr lang="it-IT" sz="1700" dirty="0">
                <a:latin typeface="Abadi Extra Light"/>
              </a:rPr>
              <a:t> non si può non dire che sia una pagina elegante…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07E45E-C851-4A14-BB3A-6AE5EA7F62F3}"/>
              </a:ext>
            </a:extLst>
          </p:cNvPr>
          <p:cNvSpPr txBox="1"/>
          <p:nvPr/>
        </p:nvSpPr>
        <p:spPr>
          <a:xfrm>
            <a:off x="3707079" y="3349606"/>
            <a:ext cx="86648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Abadi"/>
              </a:rPr>
              <a:t>&lt;img&gt;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0A4C2B-BB59-4CE6-8896-37C5A6342429}"/>
              </a:ext>
            </a:extLst>
          </p:cNvPr>
          <p:cNvSpPr txBox="1"/>
          <p:nvPr/>
        </p:nvSpPr>
        <p:spPr>
          <a:xfrm>
            <a:off x="10755576" y="6189778"/>
            <a:ext cx="98258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Abadi"/>
              </a:rPr>
              <a:t>&lt;/img&gt;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381A721-B674-426F-96E8-A7746619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78" y="3422024"/>
            <a:ext cx="5041863" cy="28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Abadi" panose="020B0604020104020204" pitchFamily="34" charset="0"/>
              </a:rPr>
              <a:t>An</a:t>
            </a:r>
            <a:r>
              <a:rPr lang="it-IT" dirty="0">
                <a:latin typeface="Abadi" panose="020B0604020104020204" pitchFamily="34" charset="0"/>
              </a:rPr>
              <a:t>alisi di alcune pagine WEB | 1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696470" y="5841491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697129" y="598280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1A0E701-CAD3-4089-9AEB-54A4D617D588}"/>
              </a:ext>
            </a:extLst>
          </p:cNvPr>
          <p:cNvSpPr txBox="1"/>
          <p:nvPr/>
        </p:nvSpPr>
        <p:spPr>
          <a:xfrm>
            <a:off x="3795433" y="1152344"/>
            <a:ext cx="7669696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Abbiamo visto come </a:t>
            </a:r>
            <a:r>
              <a:rPr lang="it-IT" b="1" dirty="0">
                <a:latin typeface="Abadi Extra Light"/>
              </a:rPr>
              <a:t>sfruttare </a:t>
            </a:r>
            <a:r>
              <a:rPr lang="it-IT" dirty="0">
                <a:latin typeface="Abadi Extra Light"/>
              </a:rPr>
              <a:t>la console Google per</a:t>
            </a:r>
            <a:r>
              <a:rPr lang="it-IT" b="1" dirty="0">
                <a:latin typeface="Abadi Extra Light"/>
              </a:rPr>
              <a:t> modificare </a:t>
            </a:r>
            <a:r>
              <a:rPr lang="it-IT" dirty="0">
                <a:latin typeface="Abadi Extra Light"/>
              </a:rPr>
              <a:t>il nostro sito in modo </a:t>
            </a:r>
            <a:r>
              <a:rPr lang="it-IT" b="1" dirty="0">
                <a:latin typeface="Abadi Extra Light"/>
              </a:rPr>
              <a:t>semplice e veloce, </a:t>
            </a:r>
            <a:r>
              <a:rPr lang="it-IT" dirty="0">
                <a:latin typeface="Abadi Extra Light"/>
              </a:rPr>
              <a:t>ma possiamo usare la console su </a:t>
            </a:r>
            <a:r>
              <a:rPr lang="it-IT" b="1" dirty="0">
                <a:latin typeface="Abadi Extra Light"/>
              </a:rPr>
              <a:t>altre pagine WEB</a:t>
            </a:r>
            <a:r>
              <a:rPr lang="it-IT" dirty="0">
                <a:latin typeface="Abadi Extra Light"/>
              </a:rPr>
              <a:t>? Bè la risposta è ovviamente si </a:t>
            </a: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 panose="020B0204020104020204" pitchFamily="34" charset="0"/>
              </a:rPr>
              <a:t>Modificare e copiare</a:t>
            </a:r>
            <a:r>
              <a:rPr lang="it-IT" dirty="0">
                <a:latin typeface="Abadi Extra Light" panose="020B0204020104020204" pitchFamily="34" charset="0"/>
              </a:rPr>
              <a:t> i css da questi siti potrebbe risultare </a:t>
            </a:r>
            <a:r>
              <a:rPr lang="it-IT" b="1" dirty="0">
                <a:latin typeface="Abadi Extra Light" panose="020B0204020104020204" pitchFamily="34" charset="0"/>
              </a:rPr>
              <a:t>complicato</a:t>
            </a:r>
            <a:r>
              <a:rPr lang="it-IT" dirty="0">
                <a:latin typeface="Abadi Extra Light" panose="020B0204020104020204" pitchFamily="34" charset="0"/>
              </a:rPr>
              <a:t>, poiché alcuni indicatori sono </a:t>
            </a:r>
            <a:r>
              <a:rPr lang="it-IT" b="1" dirty="0">
                <a:latin typeface="Abadi Extra Light" panose="020B0204020104020204" pitchFamily="34" charset="0"/>
              </a:rPr>
              <a:t>composti</a:t>
            </a:r>
            <a:r>
              <a:rPr lang="it-IT" dirty="0">
                <a:latin typeface="Abadi Extra Light" panose="020B0204020104020204" pitchFamily="34" charset="0"/>
              </a:rPr>
              <a:t> e gli identificativi spesso </a:t>
            </a:r>
            <a:r>
              <a:rPr lang="it-IT" b="1" dirty="0">
                <a:latin typeface="Abadi Extra Light" panose="020B0204020104020204" pitchFamily="34" charset="0"/>
              </a:rPr>
              <a:t>non sono chiari</a:t>
            </a:r>
            <a:r>
              <a:rPr lang="it-IT" dirty="0">
                <a:latin typeface="Abadi Extra Light" panose="020B0204020104020204" pitchFamily="34" charset="0"/>
              </a:rPr>
              <a:t>; inoltre il file sorgente è molto spesso </a:t>
            </a:r>
            <a:r>
              <a:rPr lang="it-IT" b="1" dirty="0">
                <a:latin typeface="Abadi Extra Light" panose="020B0204020104020204" pitchFamily="34" charset="0"/>
              </a:rPr>
              <a:t>formattato</a:t>
            </a:r>
            <a:r>
              <a:rPr lang="it-IT" dirty="0">
                <a:latin typeface="Abadi Extra Light" panose="020B0204020104020204" pitchFamily="34" charset="0"/>
              </a:rPr>
              <a:t> in modo da impedirne il riutilizzo immediato…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Nonostante ciò analizzare pagine WEB ci </a:t>
            </a:r>
            <a:r>
              <a:rPr lang="it-IT" b="1" dirty="0">
                <a:latin typeface="Abadi Extra Light"/>
              </a:rPr>
              <a:t>aiuta molto </a:t>
            </a:r>
            <a:r>
              <a:rPr lang="it-IT" dirty="0">
                <a:latin typeface="Abadi Extra Light"/>
              </a:rPr>
              <a:t>nel trovare </a:t>
            </a:r>
            <a:r>
              <a:rPr lang="it-IT" b="1" dirty="0">
                <a:latin typeface="Abadi Extra Light"/>
              </a:rPr>
              <a:t>idee replicabili </a:t>
            </a:r>
            <a:r>
              <a:rPr lang="it-IT" dirty="0">
                <a:latin typeface="Abadi Extra Light"/>
              </a:rPr>
              <a:t>poi sulla nostra pagina, che si tratti di </a:t>
            </a:r>
            <a:r>
              <a:rPr lang="it-IT" b="1" dirty="0">
                <a:latin typeface="Abadi Extra Light"/>
              </a:rPr>
              <a:t>animazioni, stili o quant’altro</a:t>
            </a:r>
            <a:endParaRPr lang="it-IT">
              <a:latin typeface="Abadi Extr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</a:rPr>
              <a:t>Rechiamoci</a:t>
            </a:r>
            <a:r>
              <a:rPr lang="it-IT" dirty="0">
                <a:latin typeface="Abadi Extra Light"/>
              </a:rPr>
              <a:t> prima su di un sito «popolare» giusto per farci un idea di come son resi i siti </a:t>
            </a:r>
            <a:r>
              <a:rPr lang="it-IT" b="1" dirty="0">
                <a:latin typeface="Abadi Extra Light"/>
              </a:rPr>
              <a:t>WEB principali </a:t>
            </a:r>
            <a:r>
              <a:rPr lang="it-IT" dirty="0">
                <a:latin typeface="Abadi Extra Light"/>
              </a:rPr>
              <a:t>al giorno d’oggi, per poi prendere in esame, per avere qualcosa di più </a:t>
            </a:r>
            <a:r>
              <a:rPr lang="it-IT" b="1" dirty="0">
                <a:latin typeface="Abadi Extra Light"/>
              </a:rPr>
              <a:t>vicino</a:t>
            </a:r>
            <a:r>
              <a:rPr lang="it-IT" dirty="0">
                <a:latin typeface="Abadi Extra Light"/>
              </a:rPr>
              <a:t> a noi</a:t>
            </a:r>
            <a:r>
              <a:rPr lang="it-IT" b="1" dirty="0">
                <a:latin typeface="Abadi Extra Light"/>
              </a:rPr>
              <a:t>, comprensibile e facilmente editabile,</a:t>
            </a:r>
            <a:r>
              <a:rPr lang="it-IT" dirty="0">
                <a:latin typeface="Abadi Extra Light"/>
              </a:rPr>
              <a:t> il mio sito personale</a:t>
            </a:r>
          </a:p>
        </p:txBody>
      </p:sp>
    </p:spTree>
    <p:extLst>
      <p:ext uri="{BB962C8B-B14F-4D97-AF65-F5344CB8AC3E}">
        <p14:creationId xmlns:p14="http://schemas.microsoft.com/office/powerpoint/2010/main" val="37318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Abadi" panose="020B0604020104020204" pitchFamily="34" charset="0"/>
              </a:rPr>
              <a:t>An</a:t>
            </a:r>
            <a:r>
              <a:rPr lang="it-IT" dirty="0">
                <a:latin typeface="Abadi" panose="020B0604020104020204" pitchFamily="34" charset="0"/>
              </a:rPr>
              <a:t>alisi di alcune pagine WEB | 2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661833" y="5824481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697129" y="754144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CAA24F-EF9D-45F2-97C8-5323E5EE6CA2}"/>
              </a:ext>
            </a:extLst>
          </p:cNvPr>
          <p:cNvSpPr txBox="1"/>
          <p:nvPr/>
        </p:nvSpPr>
        <p:spPr>
          <a:xfrm>
            <a:off x="3794880" y="1196257"/>
            <a:ext cx="7669696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Bene, apriamo la pagina WEB di </a:t>
            </a:r>
            <a:r>
              <a:rPr lang="it-IT" b="1" dirty="0">
                <a:latin typeface="Abadi Extra Light"/>
              </a:rPr>
              <a:t>Instagram</a:t>
            </a:r>
            <a:r>
              <a:rPr lang="it-IT" dirty="0">
                <a:latin typeface="Abadi Extra Light"/>
              </a:rPr>
              <a:t>, facciamo tasto destro su di una sezione della pagina e vediamo </a:t>
            </a:r>
            <a:r>
              <a:rPr lang="it-IT" b="1" dirty="0">
                <a:latin typeface="Abadi Extra Light"/>
              </a:rPr>
              <a:t>cosa si può fare, </a:t>
            </a:r>
            <a:r>
              <a:rPr lang="it-IT" dirty="0">
                <a:latin typeface="Abadi Extra Light"/>
              </a:rPr>
              <a:t>seguitemi sul proiettore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Beh clicchiamo col tasto destro su </a:t>
            </a:r>
            <a:r>
              <a:rPr lang="it-IT" b="1" dirty="0">
                <a:latin typeface="Abadi Extra Light" panose="020B0204020104020204" pitchFamily="34" charset="0"/>
              </a:rPr>
              <a:t>questa foto </a:t>
            </a:r>
            <a:r>
              <a:rPr lang="it-IT" dirty="0">
                <a:latin typeface="Abadi Extra Light" panose="020B0204020104020204" pitchFamily="34" charset="0"/>
              </a:rPr>
              <a:t>e cambiamo la sorgente e poi la descrizione…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Ovviamente </a:t>
            </a:r>
            <a:r>
              <a:rPr lang="it-IT" b="1" dirty="0">
                <a:latin typeface="Abadi Extra Light"/>
              </a:rPr>
              <a:t>si fa per scherzare, </a:t>
            </a:r>
            <a:r>
              <a:rPr lang="it-IT" dirty="0">
                <a:latin typeface="Abadi Extra Light"/>
              </a:rPr>
              <a:t>però grazie ad ispeziona elemento possiamo anche fare </a:t>
            </a:r>
            <a:r>
              <a:rPr lang="it-IT" b="1" dirty="0">
                <a:latin typeface="Abadi Extra Light"/>
              </a:rPr>
              <a:t>scherzi</a:t>
            </a:r>
            <a:r>
              <a:rPr lang="it-IT" dirty="0">
                <a:latin typeface="Abadi Extra Light"/>
              </a:rPr>
              <a:t> ai nostri conoscenti, modificando un post e inviandogli la foto del risultato, lo scherzo durerà poco, perché ovviamente le </a:t>
            </a:r>
            <a:r>
              <a:rPr lang="it-IT" b="1" dirty="0">
                <a:latin typeface="Abadi Extra Light"/>
              </a:rPr>
              <a:t>modifiche</a:t>
            </a:r>
            <a:r>
              <a:rPr lang="it-IT" dirty="0">
                <a:latin typeface="Abadi Extra Light"/>
              </a:rPr>
              <a:t> sono solo sulla pagina che stiamo</a:t>
            </a:r>
            <a:r>
              <a:rPr lang="it-IT" b="1" dirty="0">
                <a:latin typeface="Abadi Extra Light"/>
              </a:rPr>
              <a:t> visualizzando </a:t>
            </a:r>
            <a:r>
              <a:rPr lang="it-IT" dirty="0">
                <a:latin typeface="Abadi Extra Light"/>
              </a:rPr>
              <a:t>noi e</a:t>
            </a:r>
            <a:r>
              <a:rPr lang="it-IT" b="1" dirty="0">
                <a:latin typeface="Abadi Extra Light"/>
              </a:rPr>
              <a:t> non </a:t>
            </a:r>
            <a:r>
              <a:rPr lang="it-IT" dirty="0">
                <a:latin typeface="Abadi Extra Light"/>
              </a:rPr>
              <a:t>si ripercuotono sulla </a:t>
            </a:r>
            <a:r>
              <a:rPr lang="it-IT" b="1" dirty="0">
                <a:latin typeface="Abadi Extra Light"/>
              </a:rPr>
              <a:t>sorgente</a:t>
            </a:r>
            <a:r>
              <a:rPr lang="it-IT" dirty="0">
                <a:latin typeface="Abadi Extra Light"/>
              </a:rPr>
              <a:t> originale del sito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Scherzi a parte proviamo a cliccare su diversi elementi della pagina, </a:t>
            </a:r>
            <a:r>
              <a:rPr lang="it-IT" b="1" dirty="0">
                <a:latin typeface="Abadi Extra Light"/>
              </a:rPr>
              <a:t>riconoscete alcune delle cose che abbiamo visto a lezione? Parliamone insieme </a:t>
            </a:r>
            <a:r>
              <a:rPr lang="it-IT" dirty="0">
                <a:latin typeface="Abadi Extra Light"/>
              </a:rPr>
              <a:t>e soprattutto se notate qualche selettore in particolare di cui volete sapere la funzionalità, prima </a:t>
            </a:r>
            <a:r>
              <a:rPr lang="it-IT" b="1" dirty="0">
                <a:latin typeface="Abadi Extra Light"/>
              </a:rPr>
              <a:t>cercate su W3C </a:t>
            </a:r>
            <a:r>
              <a:rPr lang="it-IT" dirty="0">
                <a:latin typeface="Abadi Extra Light"/>
              </a:rPr>
              <a:t>e poi chiedete a me, </a:t>
            </a:r>
            <a:r>
              <a:rPr lang="it-IT" b="1" dirty="0">
                <a:latin typeface="Abadi Extra Light"/>
              </a:rPr>
              <a:t>per ulteriori spiegazioni e chiarimenti</a:t>
            </a:r>
          </a:p>
        </p:txBody>
      </p:sp>
    </p:spTree>
    <p:extLst>
      <p:ext uri="{BB962C8B-B14F-4D97-AF65-F5344CB8AC3E}">
        <p14:creationId xmlns:p14="http://schemas.microsoft.com/office/powerpoint/2010/main" val="207134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Abadi" panose="020B0604020104020204" pitchFamily="34" charset="0"/>
              </a:rPr>
              <a:t>An</a:t>
            </a:r>
            <a:r>
              <a:rPr lang="it-IT" dirty="0">
                <a:latin typeface="Abadi" panose="020B0604020104020204" pitchFamily="34" charset="0"/>
              </a:rPr>
              <a:t>alisi di alcune pagine WEB | 3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629400" y="6081245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630893" y="382578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CAA24F-EF9D-45F2-97C8-5323E5EE6CA2}"/>
              </a:ext>
            </a:extLst>
          </p:cNvPr>
          <p:cNvSpPr txBox="1"/>
          <p:nvPr/>
        </p:nvSpPr>
        <p:spPr>
          <a:xfrm>
            <a:off x="3630893" y="840735"/>
            <a:ext cx="3864952" cy="5346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Ecco, spostiamoci adesso invece sulla </a:t>
            </a:r>
            <a:r>
              <a:rPr lang="it-IT" sz="1750" b="1" dirty="0">
                <a:latin typeface="Abadi Extra Light"/>
                <a:hlinkClick r:id="rId2"/>
              </a:rPr>
              <a:t>mia pagina personale,</a:t>
            </a:r>
            <a:r>
              <a:rPr lang="it-IT" sz="1750" b="1" dirty="0">
                <a:latin typeface="Abadi Extra Light"/>
              </a:rPr>
              <a:t> </a:t>
            </a:r>
            <a:r>
              <a:rPr lang="it-IT" sz="1750" dirty="0">
                <a:latin typeface="Abadi Extra Light"/>
              </a:rPr>
              <a:t>come al solito seguitemi;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Ecco, chi mi dice quali sono le parti essenziali di queste pagine?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Abbiamo un </a:t>
            </a:r>
            <a:r>
              <a:rPr lang="it-IT" sz="1750" b="1" dirty="0">
                <a:latin typeface="Abadi Extra Light"/>
              </a:rPr>
              <a:t>head</a:t>
            </a:r>
            <a:r>
              <a:rPr lang="it-IT" sz="1750" dirty="0">
                <a:latin typeface="Abadi Extra Light"/>
              </a:rPr>
              <a:t>, con le meta informazioni della pagina;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Un body, </a:t>
            </a:r>
            <a:r>
              <a:rPr lang="it-IT" sz="1750" dirty="0">
                <a:latin typeface="Abadi Extra Light"/>
              </a:rPr>
              <a:t>che contiene il corpo della pagina;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Un nav, </a:t>
            </a:r>
            <a:r>
              <a:rPr lang="it-IT" sz="1750" dirty="0">
                <a:latin typeface="Abadi Extra Light"/>
              </a:rPr>
              <a:t>che contiene la barra di navigazione;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Un header, </a:t>
            </a:r>
            <a:r>
              <a:rPr lang="it-IT" sz="1750" dirty="0">
                <a:latin typeface="Abadi Extra Light"/>
              </a:rPr>
              <a:t>contenuto nel body, con l’intestazione della pagina;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Il footer, </a:t>
            </a:r>
            <a:r>
              <a:rPr lang="it-IT" sz="1750" dirty="0">
                <a:latin typeface="Abadi Extra Light"/>
              </a:rPr>
              <a:t>contenuto nel body, che da alcune informazioni riguardo i contatti;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C’è qualcosa che vi colpisce? </a:t>
            </a:r>
            <a:endParaRPr lang="it-IT" sz="1750" b="1" dirty="0">
              <a:latin typeface="Abadi Extra Light" panose="020B0204020104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D488F5-658B-431C-8808-73BFBD53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564" y="1405378"/>
            <a:ext cx="3747461" cy="406260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7C56D54-790F-4093-BA4D-2BBC8250CB6C}"/>
              </a:ext>
            </a:extLst>
          </p:cNvPr>
          <p:cNvSpPr txBox="1"/>
          <p:nvPr/>
        </p:nvSpPr>
        <p:spPr>
          <a:xfrm>
            <a:off x="7587247" y="860915"/>
            <a:ext cx="8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&lt;img&gt;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C61C1F2-9192-4AFA-A5B6-0D296E84DE5C}"/>
              </a:ext>
            </a:extLst>
          </p:cNvPr>
          <p:cNvSpPr txBox="1"/>
          <p:nvPr/>
        </p:nvSpPr>
        <p:spPr>
          <a:xfrm>
            <a:off x="7626987" y="5581473"/>
            <a:ext cx="9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&lt;/img&gt;</a:t>
            </a:r>
          </a:p>
        </p:txBody>
      </p:sp>
    </p:spTree>
    <p:extLst>
      <p:ext uri="{BB962C8B-B14F-4D97-AF65-F5344CB8AC3E}">
        <p14:creationId xmlns:p14="http://schemas.microsoft.com/office/powerpoint/2010/main" val="25852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Abadi" panose="020B0604020104020204" pitchFamily="34" charset="0"/>
              </a:rPr>
              <a:t>An</a:t>
            </a:r>
            <a:r>
              <a:rPr lang="it-IT" dirty="0">
                <a:latin typeface="Abadi" panose="020B0604020104020204" pitchFamily="34" charset="0"/>
              </a:rPr>
              <a:t>alisi di alcune pagine WEB | 4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698335" y="5867777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692278" y="760384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CAA24F-EF9D-45F2-97C8-5323E5EE6CA2}"/>
              </a:ext>
            </a:extLst>
          </p:cNvPr>
          <p:cNvSpPr txBox="1"/>
          <p:nvPr/>
        </p:nvSpPr>
        <p:spPr>
          <a:xfrm>
            <a:off x="3697129" y="1217614"/>
            <a:ext cx="41214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Diamo adesso un occhiata al </a:t>
            </a:r>
            <a:r>
              <a:rPr lang="it-IT" b="1" dirty="0">
                <a:latin typeface="Abadi Extra Light" panose="020B0204020104020204" pitchFamily="34" charset="0"/>
              </a:rPr>
              <a:t>file CSS, </a:t>
            </a:r>
            <a:r>
              <a:rPr lang="it-IT" dirty="0">
                <a:latin typeface="Abadi Extra Light" panose="020B0204020104020204" pitchFamily="34" charset="0"/>
              </a:rPr>
              <a:t>sapete dirmi a quale parte della pagine appartengono i selettori?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Qui di fianco c’è una foto non completa del codice CSS della pagina, ma potete consultare il sito in tutte le sue parti andando su: </a:t>
            </a:r>
            <a:r>
              <a:rPr lang="it-IT" dirty="0">
                <a:hlinkClick r:id="rId2"/>
              </a:rPr>
              <a:t>https://gerardoderosa.netlify.app/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Abbiamo </a:t>
            </a:r>
            <a:r>
              <a:rPr lang="it-IT" b="1" dirty="0">
                <a:latin typeface="Abadi Extra Light" panose="020B0204020104020204" pitchFamily="34" charset="0"/>
              </a:rPr>
              <a:t>analizzato </a:t>
            </a:r>
            <a:r>
              <a:rPr lang="it-IT" dirty="0">
                <a:latin typeface="Abadi Extra Light" panose="020B0204020104020204" pitchFamily="34" charset="0"/>
              </a:rPr>
              <a:t>insieme soltanto due pagine WEB, ma avete gli strumenti adatti per farlo su quelle che ritenete più interessanti o che hanno elementi che vi sembrano carini e vorreste implementare nel vostro </a:t>
            </a:r>
            <a:r>
              <a:rPr lang="it-IT" b="1" dirty="0">
                <a:latin typeface="Abadi Extra Light" panose="020B0204020104020204" pitchFamily="34" charset="0"/>
              </a:rPr>
              <a:t>progetto;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7C56D54-790F-4093-BA4D-2BBC8250CB6C}"/>
              </a:ext>
            </a:extLst>
          </p:cNvPr>
          <p:cNvSpPr txBox="1"/>
          <p:nvPr/>
        </p:nvSpPr>
        <p:spPr>
          <a:xfrm>
            <a:off x="7933920" y="574286"/>
            <a:ext cx="8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&lt;img&gt;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C61C1F2-9192-4AFA-A5B6-0D296E84DE5C}"/>
              </a:ext>
            </a:extLst>
          </p:cNvPr>
          <p:cNvSpPr txBox="1"/>
          <p:nvPr/>
        </p:nvSpPr>
        <p:spPr>
          <a:xfrm>
            <a:off x="7995202" y="5939343"/>
            <a:ext cx="9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&lt;/img&gt;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EE4397-66DC-49A4-871F-BC571B46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558" y="1035193"/>
            <a:ext cx="2981527" cy="48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Abadi" panose="020B0604020104020204" pitchFamily="34" charset="0"/>
              </a:rPr>
              <a:t>Question time ed esercizi assegnati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10903258" y="6072409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AEBFF7-9BC5-4A17-85B8-7A5CBC151674}"/>
              </a:ext>
            </a:extLst>
          </p:cNvPr>
          <p:cNvSpPr txBox="1"/>
          <p:nvPr/>
        </p:nvSpPr>
        <p:spPr>
          <a:xfrm>
            <a:off x="3650076" y="203811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12B80-5F60-4B17-8ACA-748ECD30E6B8}"/>
              </a:ext>
            </a:extLst>
          </p:cNvPr>
          <p:cNvSpPr txBox="1"/>
          <p:nvPr/>
        </p:nvSpPr>
        <p:spPr>
          <a:xfrm>
            <a:off x="3894652" y="737453"/>
            <a:ext cx="7561818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Allora vi siete </a:t>
            </a:r>
            <a:r>
              <a:rPr lang="it-IT" b="1" dirty="0">
                <a:latin typeface="Abadi Extra Light" panose="020B0204020104020204" pitchFamily="34" charset="0"/>
              </a:rPr>
              <a:t>divertiti</a:t>
            </a:r>
            <a:r>
              <a:rPr lang="it-IT" dirty="0">
                <a:latin typeface="Abadi Extra Light" panose="020B0204020104020204" pitchFamily="34" charset="0"/>
              </a:rPr>
              <a:t> durante la lezione di oggi? </a:t>
            </a:r>
            <a:r>
              <a:rPr lang="it-IT" b="1" dirty="0">
                <a:latin typeface="Abadi Extra Light" panose="020B0204020104020204" pitchFamily="34" charset="0"/>
              </a:rPr>
              <a:t>Ci sono domande?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Beh allora con gli esercizi che vi assegnerò adesso, sarete </a:t>
            </a:r>
            <a:r>
              <a:rPr lang="it-IT" b="1" dirty="0">
                <a:latin typeface="Abadi Extra Light" panose="020B0204020104020204" pitchFamily="34" charset="0"/>
              </a:rPr>
              <a:t>felicissimi!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Abadi Extra Light"/>
              </a:rPr>
              <a:t>Vi ricordo, come già accennato, che il </a:t>
            </a:r>
            <a:r>
              <a:rPr lang="it-IT" b="1" dirty="0">
                <a:latin typeface="Abadi Extra Light"/>
              </a:rPr>
              <a:t>progetto </a:t>
            </a:r>
            <a:r>
              <a:rPr lang="it-IT" dirty="0">
                <a:latin typeface="Abadi Extra Light"/>
              </a:rPr>
              <a:t>va consegnato entro la prima settimana di giugno, sono reperibile per qualsiasi eventuale chiarimento!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</a:rPr>
              <a:t>Ma prima di salutarci, facciamo un piccolo quiz; c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  <a:ea typeface="+mn-lt"/>
                <a:cs typeface="+mn-lt"/>
              </a:rPr>
              <a:t>on il vostro 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  <a:ea typeface="+mn-lt"/>
                <a:cs typeface="+mn-lt"/>
              </a:rPr>
              <a:t>smartphone/tablet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  <a:ea typeface="+mn-lt"/>
                <a:cs typeface="+mn-lt"/>
              </a:rPr>
              <a:t> collegatevi al link: 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  <a:ea typeface="+mn-lt"/>
                <a:cs typeface="+mn-lt"/>
                <a:hlinkClick r:id="rId2"/>
              </a:rPr>
              <a:t>https://quizizz.com/join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  <a:ea typeface="+mn-lt"/>
                <a:cs typeface="+mn-lt"/>
              </a:rPr>
              <a:t>, vi darò un 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  <a:ea typeface="+mn-lt"/>
                <a:cs typeface="+mn-lt"/>
              </a:rPr>
              <a:t>codice 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/>
                <a:ea typeface="+mn-lt"/>
                <a:cs typeface="+mn-lt"/>
              </a:rPr>
              <a:t>da inserire in questa pagina e poi inserite il vostro nome e cognome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Abadi Extra Light"/>
              </a:rPr>
              <a:t>Ecco </a:t>
            </a:r>
            <a:r>
              <a:rPr lang="it-IT" b="1">
                <a:latin typeface="Abadi Extra Light"/>
              </a:rPr>
              <a:t>due esercizi per casa: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Avete notato la struttura di queste slide? Provate a riorganizzare questa presentazione, che trovate già da adesso su e-learning, in una pagine web statica;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204020104020204" pitchFamily="34" charset="0"/>
              </a:rPr>
              <a:t>Mi farebbe piacere se poi preparaste una mini pagina su di voi dove vi presentate;</a:t>
            </a:r>
          </a:p>
          <a:p>
            <a:endParaRPr lang="it-IT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 panose="020B0204020104020204" pitchFamily="34" charset="0"/>
              </a:rPr>
              <a:t>Per oggi è tutto, alla prossima lezione ragazzi e</a:t>
            </a:r>
            <a:r>
              <a:rPr lang="it-IT" dirty="0">
                <a:latin typeface="Abadi Extra Light" panose="020B02040201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13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1128408"/>
            <a:ext cx="3161355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Ricapitoliamo...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HTML &amp; CSS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736058" y="755095"/>
            <a:ext cx="7826268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604020202020204" pitchFamily="34" charset="0"/>
              </a:rPr>
              <a:t>Facciamo un po’ di recap, cosa è un foglio HTML?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604020202020204" pitchFamily="34" charset="0"/>
              </a:rPr>
              <a:t>E cos’è un foglio di stile CSS?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Abadi Extra Light"/>
              </a:rPr>
              <a:t>Bravi! </a:t>
            </a:r>
            <a:r>
              <a:rPr lang="it-IT" dirty="0">
                <a:latin typeface="Abadi Extra Light"/>
              </a:rPr>
              <a:t>Un file </a:t>
            </a:r>
            <a:r>
              <a:rPr lang="it-IT" b="1" dirty="0">
                <a:latin typeface="Abadi Extra Light"/>
              </a:rPr>
              <a:t>HTML </a:t>
            </a:r>
            <a:r>
              <a:rPr lang="it-IT" dirty="0">
                <a:latin typeface="Abadi Extra Light"/>
              </a:rPr>
              <a:t>è un foglio testuale che contiene istruzioni di </a:t>
            </a:r>
            <a:r>
              <a:rPr lang="it-IT" b="1" dirty="0">
                <a:latin typeface="Abadi Extra Light"/>
              </a:rPr>
              <a:t>markup </a:t>
            </a:r>
            <a:r>
              <a:rPr lang="it-IT" dirty="0">
                <a:latin typeface="Abadi Extra Light"/>
              </a:rPr>
              <a:t>(formattazione) applicabili al testo in esso scritto, mentre un foglio di stile </a:t>
            </a:r>
            <a:r>
              <a:rPr lang="it-IT" b="1" dirty="0">
                <a:latin typeface="Abadi Extra Light"/>
              </a:rPr>
              <a:t>CSS </a:t>
            </a:r>
            <a:r>
              <a:rPr lang="it-IT" dirty="0">
                <a:latin typeface="Abadi Extra Light"/>
              </a:rPr>
              <a:t>non è nient’altro che un foglio che permette di gestire il layout di un sito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Grazie ai file </a:t>
            </a:r>
            <a:r>
              <a:rPr lang="it-IT" b="1" dirty="0">
                <a:latin typeface="Abadi Extra Light"/>
              </a:rPr>
              <a:t>HTML </a:t>
            </a:r>
            <a:r>
              <a:rPr lang="it-IT" dirty="0">
                <a:latin typeface="Abadi Extra Light"/>
              </a:rPr>
              <a:t>è possibile descrivere le modalità di impaginazione del testo di una pagina WEB attraverso i </a:t>
            </a:r>
            <a:r>
              <a:rPr lang="it-IT" b="1" dirty="0">
                <a:latin typeface="Abadi Extra Light"/>
              </a:rPr>
              <a:t>tag</a:t>
            </a:r>
            <a:r>
              <a:rPr lang="it-IT" dirty="0">
                <a:latin typeface="Abadi Extra Light"/>
              </a:rPr>
              <a:t> di formattazione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Con i file </a:t>
            </a:r>
            <a:r>
              <a:rPr lang="it-IT" b="1" dirty="0">
                <a:latin typeface="Abadi Extra Light"/>
              </a:rPr>
              <a:t>CSS</a:t>
            </a:r>
            <a:r>
              <a:rPr lang="it-IT" dirty="0">
                <a:latin typeface="Abadi Extra Light"/>
              </a:rPr>
              <a:t>, è possibile, grazie ai </a:t>
            </a:r>
            <a:r>
              <a:rPr lang="it-IT" b="1" dirty="0">
                <a:latin typeface="Abadi Extra Light"/>
              </a:rPr>
              <a:t>selettori, </a:t>
            </a:r>
            <a:r>
              <a:rPr lang="it-IT" dirty="0">
                <a:latin typeface="Abadi Extra Light"/>
              </a:rPr>
              <a:t>intervenire sulla formattazione del testo, sul posizionamento degli elementi grafici e sulla disposizione che questi elementi avranno rispetto ai diversi dispositivi (ovvero come appare il sito web su tablet/smartphone/pc ecc.)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Grazie a queste due tipologie di file possiamo godere delle pagine </a:t>
            </a:r>
            <a:r>
              <a:rPr lang="it-IT" b="1" dirty="0">
                <a:latin typeface="Abadi Extra Light"/>
              </a:rPr>
              <a:t>WEB</a:t>
            </a:r>
            <a:r>
              <a:rPr lang="it-IT" dirty="0">
                <a:latin typeface="Abadi Extra Light"/>
              </a:rPr>
              <a:t> che siamo soliti ritrovare in rete… bè </a:t>
            </a:r>
            <a:r>
              <a:rPr lang="it-IT" b="1" dirty="0">
                <a:latin typeface="Abadi Extra Light"/>
              </a:rPr>
              <a:t>non solo </a:t>
            </a:r>
            <a:r>
              <a:rPr lang="it-IT" dirty="0">
                <a:latin typeface="Abadi Extra Light"/>
              </a:rPr>
              <a:t>grazie a queste due, infatti altre </a:t>
            </a:r>
            <a:r>
              <a:rPr lang="it-IT" b="1" dirty="0">
                <a:latin typeface="Abadi Extra Light"/>
              </a:rPr>
              <a:t>vecchie conoscenze </a:t>
            </a:r>
            <a:r>
              <a:rPr lang="it-IT" dirty="0">
                <a:latin typeface="Abadi Extra Light"/>
              </a:rPr>
              <a:t>vengo utilizzate negli odierni siti WEB, come i </a:t>
            </a:r>
            <a:r>
              <a:rPr lang="it-IT" b="1" dirty="0">
                <a:latin typeface="Abadi Extra Light"/>
              </a:rPr>
              <a:t>Database</a:t>
            </a:r>
            <a:r>
              <a:rPr lang="it-IT" dirty="0">
                <a:latin typeface="Abadi Extra Light"/>
              </a:rPr>
              <a:t> e la </a:t>
            </a:r>
            <a:r>
              <a:rPr lang="it-IT" b="1" dirty="0">
                <a:latin typeface="Abadi Extra Light"/>
              </a:rPr>
              <a:t>programmazione ad oggetti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DCD4A9-C05F-4D33-9038-5EB1355241F9}"/>
              </a:ext>
            </a:extLst>
          </p:cNvPr>
          <p:cNvSpPr txBox="1"/>
          <p:nvPr/>
        </p:nvSpPr>
        <p:spPr>
          <a:xfrm>
            <a:off x="3697129" y="315539"/>
            <a:ext cx="782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77D633-E9D6-4E48-81A0-DB3D51A47302}"/>
              </a:ext>
            </a:extLst>
          </p:cNvPr>
          <p:cNvSpPr txBox="1"/>
          <p:nvPr/>
        </p:nvSpPr>
        <p:spPr>
          <a:xfrm>
            <a:off x="3736057" y="6160414"/>
            <a:ext cx="786519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b="1" dirty="0">
                <a:latin typeface="Abadi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595" y="2702826"/>
            <a:ext cx="5764428" cy="145234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b="1" dirty="0">
                <a:solidFill>
                  <a:schemeClr val="tx1"/>
                </a:solidFill>
              </a:rPr>
              <a:t>&lt;</a:t>
            </a:r>
            <a:r>
              <a:rPr lang="it-IT" b="1" dirty="0">
                <a:solidFill>
                  <a:schemeClr val="tx1"/>
                </a:solidFill>
              </a:rPr>
              <a:t>h1&gt;</a:t>
            </a:r>
            <a:r>
              <a:rPr lang="it" dirty="0"/>
              <a:t>Grazie </a:t>
            </a:r>
            <a:r>
              <a:rPr lang="it-IT" dirty="0"/>
              <a:t>per l’attenzione</a:t>
            </a:r>
            <a:r>
              <a:rPr lang="it-IT" b="1" dirty="0">
                <a:solidFill>
                  <a:schemeClr val="tx1"/>
                </a:solidFill>
              </a:rPr>
              <a:t>&lt;/h1&gt;</a:t>
            </a:r>
            <a:endParaRPr lang="it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1128408"/>
            <a:ext cx="3161355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Ripasso…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Software utilizzati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586578" y="714538"/>
            <a:ext cx="8047372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Quindi </a:t>
            </a:r>
            <a:r>
              <a:rPr lang="it-IT" b="1" dirty="0">
                <a:latin typeface="Abadi Extra Light"/>
              </a:rPr>
              <a:t>sappiamo bene </a:t>
            </a:r>
            <a:r>
              <a:rPr lang="it-IT" dirty="0">
                <a:latin typeface="Abadi Extra Light"/>
              </a:rPr>
              <a:t>di cosa stiamo parlando, ma sapete anche </a:t>
            </a:r>
            <a:r>
              <a:rPr lang="it-IT" b="1" dirty="0">
                <a:latin typeface="Abadi Extra Light"/>
              </a:rPr>
              <a:t>dove e cosa usare </a:t>
            </a:r>
            <a:r>
              <a:rPr lang="it-IT" dirty="0">
                <a:latin typeface="Abadi Extra Light"/>
              </a:rPr>
              <a:t>per </a:t>
            </a:r>
            <a:r>
              <a:rPr lang="it-IT" b="1" dirty="0">
                <a:latin typeface="Abadi Extra Light"/>
              </a:rPr>
              <a:t>scrivere</a:t>
            </a:r>
            <a:r>
              <a:rPr lang="it-IT" dirty="0">
                <a:latin typeface="Abadi Extra Light"/>
              </a:rPr>
              <a:t> file HTML e CSS? Quali sono i programmi che utilizzate?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Semplicemente possiamo utilizzare un </a:t>
            </a:r>
            <a:r>
              <a:rPr lang="it-IT" b="1" dirty="0">
                <a:latin typeface="Abadi Extra Light"/>
              </a:rPr>
              <a:t>file di testo </a:t>
            </a:r>
            <a:r>
              <a:rPr lang="it-IT" dirty="0">
                <a:latin typeface="Abadi Extra Light"/>
              </a:rPr>
              <a:t>di Windows, scrivere i dati e cambiare le estensioni in HTML e CSS; ma è il modo </a:t>
            </a:r>
            <a:r>
              <a:rPr lang="it-IT" b="1" dirty="0">
                <a:latin typeface="Abadi Extra Light"/>
              </a:rPr>
              <a:t>migliore</a:t>
            </a:r>
            <a:r>
              <a:rPr lang="it-IT" dirty="0">
                <a:latin typeface="Abadi Extra Light"/>
              </a:rPr>
              <a:t> per creare un sito web?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</a:rPr>
              <a:t>Ovviamente no, </a:t>
            </a:r>
            <a:r>
              <a:rPr lang="it-IT" dirty="0">
                <a:latin typeface="Abadi Extra Light"/>
              </a:rPr>
              <a:t>sono preferibili quantomeno </a:t>
            </a:r>
            <a:r>
              <a:rPr lang="it-IT" b="1" dirty="0">
                <a:latin typeface="Abadi Extra Light"/>
              </a:rPr>
              <a:t>editor di testo </a:t>
            </a:r>
            <a:r>
              <a:rPr lang="it-IT" dirty="0">
                <a:latin typeface="Abadi Extra Light"/>
              </a:rPr>
              <a:t>votati alla programmazione,</a:t>
            </a:r>
            <a:r>
              <a:rPr lang="it-IT" b="1" dirty="0">
                <a:latin typeface="Abadi Extra Light"/>
              </a:rPr>
              <a:t> </a:t>
            </a:r>
            <a:r>
              <a:rPr lang="it-IT" dirty="0">
                <a:latin typeface="Abadi Extra Light"/>
              </a:rPr>
              <a:t>se non un IDE</a:t>
            </a:r>
            <a:r>
              <a:rPr lang="it-IT" b="1" dirty="0">
                <a:latin typeface="Abadi Extra Light"/>
              </a:rPr>
              <a:t> </a:t>
            </a:r>
            <a:r>
              <a:rPr lang="it-IT" dirty="0">
                <a:latin typeface="Abadi Extra Light"/>
              </a:rPr>
              <a:t>come il nostro caro </a:t>
            </a:r>
            <a:r>
              <a:rPr lang="it-IT" b="1" dirty="0">
                <a:latin typeface="Abadi Extra Light"/>
              </a:rPr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 panose="020B0604020202020204" pitchFamily="34" charset="0"/>
              </a:rPr>
              <a:t>Voi cosa utilizzate per sperimentare la vostra creatività nella creazione di pagine WEB?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</a:rPr>
              <a:t>Vedo che molti di voi utilizzano </a:t>
            </a:r>
            <a:r>
              <a:rPr lang="it-IT" b="1" dirty="0" err="1">
                <a:latin typeface="Abadi Extra Light"/>
              </a:rPr>
              <a:t>Notepad</a:t>
            </a:r>
            <a:r>
              <a:rPr lang="it-IT" b="1" dirty="0">
                <a:latin typeface="Abadi Extra Light"/>
              </a:rPr>
              <a:t>++, </a:t>
            </a:r>
            <a:r>
              <a:rPr lang="it-IT" dirty="0">
                <a:latin typeface="Abadi Extra Light"/>
              </a:rPr>
              <a:t>che abbiamo anche mostrato a lezione; bè non c’è da stupirsi, offre sicuramente un </a:t>
            </a:r>
            <a:r>
              <a:rPr lang="it-IT" b="1" dirty="0">
                <a:latin typeface="Abadi Extra Light"/>
              </a:rPr>
              <a:t>modo facile, divertente ed immediato </a:t>
            </a:r>
            <a:r>
              <a:rPr lang="it-IT" dirty="0">
                <a:latin typeface="Abadi Extra Light"/>
              </a:rPr>
              <a:t>per scrivere codice, e poi si può impostare il </a:t>
            </a:r>
            <a:r>
              <a:rPr lang="it-IT" b="1" dirty="0">
                <a:latin typeface="Abadi Extra Light"/>
              </a:rPr>
              <a:t>tema scuro</a:t>
            </a:r>
            <a:r>
              <a:rPr lang="it-IT" dirty="0">
                <a:latin typeface="Abadi Extra Light"/>
              </a:rPr>
              <a:t>, oltre al </a:t>
            </a:r>
            <a:r>
              <a:rPr lang="it-IT" b="1" dirty="0">
                <a:latin typeface="Abadi Extra Light"/>
              </a:rPr>
              <a:t>linguaggio </a:t>
            </a:r>
            <a:r>
              <a:rPr lang="it-IT" dirty="0">
                <a:latin typeface="Abadi Extra Light"/>
              </a:rPr>
              <a:t>che si sta scrivendo e al tipo di </a:t>
            </a:r>
            <a:r>
              <a:rPr lang="it-IT" b="1" dirty="0">
                <a:latin typeface="Abadi Extra Light"/>
              </a:rPr>
              <a:t>evidenziazione</a:t>
            </a:r>
            <a:r>
              <a:rPr lang="it-IT" dirty="0">
                <a:latin typeface="Abadi Extra Light"/>
              </a:rPr>
              <a:t> del codice che si preferisce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Quindi, apriamo </a:t>
            </a:r>
            <a:r>
              <a:rPr lang="it-IT" b="1" dirty="0" err="1">
                <a:latin typeface="Abadi Extra Light"/>
              </a:rPr>
              <a:t>Notepad</a:t>
            </a:r>
            <a:r>
              <a:rPr lang="it-IT" b="1" dirty="0">
                <a:latin typeface="Abadi Extra Light"/>
              </a:rPr>
              <a:t>++, </a:t>
            </a:r>
            <a:r>
              <a:rPr lang="it-IT" dirty="0">
                <a:latin typeface="Abadi Extra Light"/>
              </a:rPr>
              <a:t>creiamo una </a:t>
            </a:r>
            <a:r>
              <a:rPr lang="it-IT" b="1" dirty="0">
                <a:latin typeface="Abadi Extra Light"/>
              </a:rPr>
              <a:t>cartella </a:t>
            </a:r>
            <a:r>
              <a:rPr lang="it-IT" dirty="0">
                <a:latin typeface="Abadi Extra Light"/>
              </a:rPr>
              <a:t>dove mettere i file, un file </a:t>
            </a:r>
            <a:r>
              <a:rPr lang="it-IT" b="1" dirty="0">
                <a:latin typeface="Abadi Extra Light"/>
              </a:rPr>
              <a:t>HTML </a:t>
            </a:r>
            <a:r>
              <a:rPr lang="it-IT" dirty="0">
                <a:latin typeface="Abadi Extra Light"/>
              </a:rPr>
              <a:t>e uno </a:t>
            </a:r>
            <a:r>
              <a:rPr lang="it-IT" b="1" dirty="0">
                <a:latin typeface="Abadi Extra Light"/>
              </a:rPr>
              <a:t>CSS</a:t>
            </a:r>
            <a:r>
              <a:rPr lang="it-IT" dirty="0">
                <a:latin typeface="Abadi Extra Light"/>
              </a:rPr>
              <a:t> e </a:t>
            </a:r>
            <a:r>
              <a:rPr lang="it-IT" b="1" dirty="0">
                <a:latin typeface="Abadi Extra Light"/>
              </a:rPr>
              <a:t>seguitemi!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DCD4A9-C05F-4D33-9038-5EB1355241F9}"/>
              </a:ext>
            </a:extLst>
          </p:cNvPr>
          <p:cNvSpPr txBox="1"/>
          <p:nvPr/>
        </p:nvSpPr>
        <p:spPr>
          <a:xfrm>
            <a:off x="3697130" y="282825"/>
            <a:ext cx="782626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t-IT" b="1" dirty="0">
              <a:latin typeface="Abad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78FBA5-A794-4F4F-B33C-EFF664C9701A}"/>
              </a:ext>
            </a:extLst>
          </p:cNvPr>
          <p:cNvSpPr txBox="1"/>
          <p:nvPr/>
        </p:nvSpPr>
        <p:spPr>
          <a:xfrm>
            <a:off x="3697129" y="256162"/>
            <a:ext cx="782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9FDB36-063C-40EF-BB0C-71E39574E92A}"/>
              </a:ext>
            </a:extLst>
          </p:cNvPr>
          <p:cNvSpPr txBox="1"/>
          <p:nvPr/>
        </p:nvSpPr>
        <p:spPr>
          <a:xfrm>
            <a:off x="3736057" y="6209895"/>
            <a:ext cx="786519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b="1" dirty="0">
                <a:latin typeface="Abadi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62220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1128408"/>
            <a:ext cx="3127831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Qualche esempio | 1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840133" y="1196257"/>
            <a:ext cx="406744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604020202020204" pitchFamily="34" charset="0"/>
              </a:rPr>
              <a:t>Ecco qui di fianco un semplice esempio di file html, riconoscete le varie parti del documento?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Eh si, oltre alle parti fondamentali del documento, all’interno del </a:t>
            </a:r>
            <a:r>
              <a:rPr lang="it-IT" b="1" dirty="0">
                <a:latin typeface="Abadi Extra Light"/>
              </a:rPr>
              <a:t>body </a:t>
            </a:r>
            <a:r>
              <a:rPr lang="it-IT" dirty="0">
                <a:latin typeface="Abadi Extra Light"/>
              </a:rPr>
              <a:t>troviamo un</a:t>
            </a:r>
            <a:r>
              <a:rPr lang="it-IT" b="1" dirty="0">
                <a:latin typeface="Abadi Extra Light"/>
              </a:rPr>
              <a:t> tag h1</a:t>
            </a:r>
            <a:r>
              <a:rPr lang="it-IT" dirty="0">
                <a:latin typeface="Abadi Extra Light"/>
              </a:rPr>
              <a:t>, un </a:t>
            </a:r>
            <a:r>
              <a:rPr lang="it-IT" b="1" dirty="0">
                <a:latin typeface="Abadi Extra Light"/>
              </a:rPr>
              <a:t>h2</a:t>
            </a:r>
            <a:r>
              <a:rPr lang="it-IT" dirty="0">
                <a:latin typeface="Abadi Extra Light"/>
              </a:rPr>
              <a:t> ed un </a:t>
            </a:r>
            <a:r>
              <a:rPr lang="it-IT" b="1" dirty="0">
                <a:latin typeface="Abadi Extra Light"/>
              </a:rPr>
              <a:t>tag </a:t>
            </a:r>
            <a:r>
              <a:rPr lang="it-IT" b="1" dirty="0" err="1">
                <a:latin typeface="Abadi Extra Light"/>
              </a:rPr>
              <a:t>img</a:t>
            </a:r>
            <a:endParaRPr lang="it-IT" b="1" dirty="0">
              <a:latin typeface="Abadi Extra Light"/>
            </a:endParaRPr>
          </a:p>
          <a:p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Vediamo cosa produce un file di questo tipo, quando viene </a:t>
            </a:r>
            <a:r>
              <a:rPr lang="it-IT" b="1" dirty="0">
                <a:latin typeface="Abadi Extra Light"/>
              </a:rPr>
              <a:t>aperto </a:t>
            </a:r>
            <a:r>
              <a:rPr lang="it-IT" dirty="0">
                <a:latin typeface="Abadi Extra Light"/>
              </a:rPr>
              <a:t>in </a:t>
            </a:r>
            <a:r>
              <a:rPr lang="it-IT" b="1" dirty="0">
                <a:latin typeface="Abadi Extra Light"/>
              </a:rPr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Come abbiamo previsto, la pagina è composta da un </a:t>
            </a:r>
            <a:r>
              <a:rPr lang="it-IT" b="1" dirty="0">
                <a:latin typeface="Abadi Extra Light"/>
              </a:rPr>
              <a:t>titolo</a:t>
            </a:r>
            <a:r>
              <a:rPr lang="it-IT" dirty="0">
                <a:latin typeface="Abadi Extra Light"/>
              </a:rPr>
              <a:t> (h1), un </a:t>
            </a:r>
            <a:r>
              <a:rPr lang="it-IT" b="1" dirty="0">
                <a:latin typeface="Abadi Extra Light"/>
              </a:rPr>
              <a:t>sottotitolo</a:t>
            </a:r>
            <a:r>
              <a:rPr lang="it-IT" dirty="0">
                <a:latin typeface="Abadi Extra Light"/>
              </a:rPr>
              <a:t> (h2) ed un </a:t>
            </a:r>
            <a:r>
              <a:rPr lang="it-IT" b="1" dirty="0">
                <a:latin typeface="Abadi Extra Light"/>
              </a:rPr>
              <a:t>immagine</a:t>
            </a:r>
            <a:r>
              <a:rPr lang="it-IT" dirty="0">
                <a:latin typeface="Abadi Extra Light"/>
              </a:rPr>
              <a:t> (</a:t>
            </a:r>
            <a:r>
              <a:rPr lang="it-IT" dirty="0" err="1">
                <a:latin typeface="Abadi Extra Light"/>
              </a:rPr>
              <a:t>img</a:t>
            </a:r>
            <a:r>
              <a:rPr lang="it-IT" dirty="0">
                <a:latin typeface="Abadi Extra Light"/>
              </a:rPr>
              <a:t>)</a:t>
            </a:r>
            <a:endParaRPr lang="it-IT" dirty="0">
              <a:latin typeface="Abadi Extra Light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DCD4A9-C05F-4D33-9038-5EB1355241F9}"/>
              </a:ext>
            </a:extLst>
          </p:cNvPr>
          <p:cNvSpPr txBox="1"/>
          <p:nvPr/>
        </p:nvSpPr>
        <p:spPr>
          <a:xfrm>
            <a:off x="8541375" y="383528"/>
            <a:ext cx="8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&lt;img&gt;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302F31-F79A-47C0-A207-9D7FB3F0EE36}"/>
              </a:ext>
            </a:extLst>
          </p:cNvPr>
          <p:cNvSpPr txBox="1"/>
          <p:nvPr/>
        </p:nvSpPr>
        <p:spPr>
          <a:xfrm>
            <a:off x="8540418" y="6109193"/>
            <a:ext cx="9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&lt;/img&gt;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8E59CC-D2FE-477E-9B19-6013F57F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52" y="815236"/>
            <a:ext cx="1831390" cy="2113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3AA6CD-62E8-44C4-83AD-6377E9A0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189" y="2913324"/>
            <a:ext cx="2535899" cy="317588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D3CF45-FD84-430E-B7B8-733D9AFDF7C2}"/>
              </a:ext>
            </a:extLst>
          </p:cNvPr>
          <p:cNvSpPr txBox="1"/>
          <p:nvPr/>
        </p:nvSpPr>
        <p:spPr>
          <a:xfrm>
            <a:off x="3840133" y="732024"/>
            <a:ext cx="8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842470" y="5818151"/>
            <a:ext cx="8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0690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1128408"/>
            <a:ext cx="3127831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Qualche esempio | 2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779519" y="1397592"/>
            <a:ext cx="406744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Proviamo ad </a:t>
            </a:r>
            <a:r>
              <a:rPr lang="it-IT" b="1" dirty="0">
                <a:latin typeface="Abadi Extra Light"/>
              </a:rPr>
              <a:t>abbellire</a:t>
            </a:r>
            <a:r>
              <a:rPr lang="it-IT" dirty="0">
                <a:latin typeface="Abadi Extra Light"/>
              </a:rPr>
              <a:t> un po’ il documento HTML precedente, creiamo quindi un file CSS: vogliamo che il titolo sia </a:t>
            </a:r>
            <a:r>
              <a:rPr lang="it-IT" b="1" dirty="0">
                <a:solidFill>
                  <a:srgbClr val="C00000"/>
                </a:solidFill>
                <a:latin typeface="Abadi Extra Light"/>
              </a:rPr>
              <a:t>rosso</a:t>
            </a:r>
            <a:r>
              <a:rPr lang="it-IT" dirty="0">
                <a:latin typeface="Abadi Extra Light"/>
              </a:rPr>
              <a:t>,</a:t>
            </a:r>
            <a:r>
              <a:rPr lang="it-IT" b="1" dirty="0">
                <a:latin typeface="Abadi Extra Light"/>
              </a:rPr>
              <a:t> </a:t>
            </a:r>
            <a:r>
              <a:rPr lang="it-IT" dirty="0">
                <a:latin typeface="Abadi Extra Light"/>
              </a:rPr>
              <a:t>il sottotitolo </a:t>
            </a:r>
            <a:r>
              <a:rPr lang="it-IT" b="1" dirty="0">
                <a:solidFill>
                  <a:schemeClr val="tx2"/>
                </a:solidFill>
                <a:latin typeface="Abadi Extra Light"/>
              </a:rPr>
              <a:t>blu</a:t>
            </a:r>
            <a:r>
              <a:rPr lang="it-IT" dirty="0">
                <a:latin typeface="Abadi Extra Light"/>
              </a:rPr>
              <a:t>, che l’immagine sia più </a:t>
            </a:r>
            <a:r>
              <a:rPr lang="it-IT" b="1" dirty="0">
                <a:latin typeface="Abadi Extra Light"/>
              </a:rPr>
              <a:t>piccola</a:t>
            </a:r>
            <a:r>
              <a:rPr lang="it-IT" dirty="0">
                <a:latin typeface="Abadi Extra Light"/>
              </a:rPr>
              <a:t> in modo da non sfigurare al confronto dei titoli e che il tutto sia </a:t>
            </a:r>
            <a:r>
              <a:rPr lang="it-IT" b="1" dirty="0">
                <a:latin typeface="Abadi Extra Light"/>
              </a:rPr>
              <a:t>centrato </a:t>
            </a:r>
            <a:r>
              <a:rPr lang="it-IT" dirty="0">
                <a:latin typeface="Abadi Extra Light"/>
              </a:rPr>
              <a:t>all’interno della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 panose="020B0604020202020204" pitchFamily="34" charset="0"/>
              </a:rPr>
              <a:t>Come fare? Qualche idea? Ricordate quale proprietà CSS può aiutarci?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Ricordiamoci anche di </a:t>
            </a:r>
            <a:r>
              <a:rPr lang="it-IT" b="1" dirty="0">
                <a:latin typeface="Abadi Extra Light"/>
              </a:rPr>
              <a:t>aggiungere</a:t>
            </a:r>
            <a:r>
              <a:rPr lang="it-IT" dirty="0">
                <a:latin typeface="Abadi Extra Light"/>
              </a:rPr>
              <a:t> il </a:t>
            </a:r>
            <a:r>
              <a:rPr lang="it-IT" b="1" dirty="0">
                <a:latin typeface="Abadi Extra Light"/>
              </a:rPr>
              <a:t>link</a:t>
            </a:r>
            <a:r>
              <a:rPr lang="it-IT" dirty="0">
                <a:latin typeface="Abadi Extra Light"/>
              </a:rPr>
              <a:t> per collegare</a:t>
            </a:r>
            <a:r>
              <a:rPr lang="it-IT" b="1" dirty="0">
                <a:latin typeface="Abadi Extra Light"/>
              </a:rPr>
              <a:t> </a:t>
            </a:r>
            <a:r>
              <a:rPr lang="it-IT" dirty="0">
                <a:latin typeface="Abadi Extra Light"/>
              </a:rPr>
              <a:t>il file CSS all’interno del file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DCD4A9-C05F-4D33-9038-5EB1355241F9}"/>
              </a:ext>
            </a:extLst>
          </p:cNvPr>
          <p:cNvSpPr txBox="1"/>
          <p:nvPr/>
        </p:nvSpPr>
        <p:spPr>
          <a:xfrm>
            <a:off x="7965131" y="563752"/>
            <a:ext cx="86648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1600" dirty="0">
                <a:latin typeface="Abadi"/>
              </a:rPr>
              <a:t>&lt;img&gt;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D3CF45-FD84-430E-B7B8-733D9AFDF7C2}"/>
              </a:ext>
            </a:extLst>
          </p:cNvPr>
          <p:cNvSpPr txBox="1"/>
          <p:nvPr/>
        </p:nvSpPr>
        <p:spPr>
          <a:xfrm>
            <a:off x="3840133" y="936093"/>
            <a:ext cx="8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843582" y="5834582"/>
            <a:ext cx="8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2817C9-665B-44FA-9C89-8E912E2D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497" y="1051579"/>
            <a:ext cx="3646012" cy="8864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BEF13DF-AC38-472E-9A1A-43FF909D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117" y="3590397"/>
            <a:ext cx="1211323" cy="23798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302F31-F79A-47C0-A207-9D7FB3F0EE36}"/>
              </a:ext>
            </a:extLst>
          </p:cNvPr>
          <p:cNvSpPr txBox="1"/>
          <p:nvPr/>
        </p:nvSpPr>
        <p:spPr>
          <a:xfrm>
            <a:off x="7963909" y="2051886"/>
            <a:ext cx="98258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1600" dirty="0">
                <a:latin typeface="Abadi"/>
              </a:rPr>
              <a:t>&lt;/img&gt;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ADF9277-82BE-402F-BE06-C8D314DA221C}"/>
              </a:ext>
            </a:extLst>
          </p:cNvPr>
          <p:cNvSpPr txBox="1"/>
          <p:nvPr/>
        </p:nvSpPr>
        <p:spPr>
          <a:xfrm>
            <a:off x="8215023" y="6085695"/>
            <a:ext cx="98258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1600" dirty="0">
                <a:latin typeface="Abadi"/>
              </a:rPr>
              <a:t>&lt;/img&gt;</a:t>
            </a:r>
            <a:endParaRPr lang="it-IT" sz="160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4B2ADDE-3BD0-4EC6-B7D3-4BDAF00A9787}"/>
              </a:ext>
            </a:extLst>
          </p:cNvPr>
          <p:cNvSpPr txBox="1"/>
          <p:nvPr/>
        </p:nvSpPr>
        <p:spPr>
          <a:xfrm>
            <a:off x="8270703" y="3138633"/>
            <a:ext cx="86648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1600" dirty="0">
                <a:latin typeface="Abadi"/>
              </a:rPr>
              <a:t>&lt;img&gt;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818018-EEA7-474B-B857-8E0A5CF975B2}"/>
              </a:ext>
            </a:extLst>
          </p:cNvPr>
          <p:cNvSpPr txBox="1"/>
          <p:nvPr/>
        </p:nvSpPr>
        <p:spPr>
          <a:xfrm>
            <a:off x="7964276" y="2614197"/>
            <a:ext cx="288325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1600" dirty="0">
                <a:latin typeface="Abadi"/>
              </a:rPr>
              <a:t>&lt;p&gt;</a:t>
            </a:r>
            <a:r>
              <a:rPr lang="it-IT" sz="1600" b="1" dirty="0">
                <a:latin typeface="Abadi"/>
              </a:rPr>
              <a:t> </a:t>
            </a:r>
            <a:r>
              <a:rPr lang="it-IT" b="1" dirty="0">
                <a:latin typeface="Abadi"/>
              </a:rPr>
              <a:t>  </a:t>
            </a:r>
            <a:r>
              <a:rPr lang="it-IT" dirty="0">
                <a:latin typeface="Abadi Extra Light"/>
              </a:rPr>
              <a:t>Ed ecco il CSS:   </a:t>
            </a:r>
            <a:r>
              <a:rPr lang="it-IT" sz="1600" dirty="0">
                <a:latin typeface="Abadi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197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1128408"/>
            <a:ext cx="3127831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Qualche esempio | 3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839195" y="876729"/>
            <a:ext cx="406744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Ecco di fianco il risultato che abbiamo ottenuto con solo </a:t>
            </a:r>
            <a:r>
              <a:rPr lang="it-IT" b="1" dirty="0">
                <a:latin typeface="Abadi Extra Light"/>
              </a:rPr>
              <a:t>poche righe </a:t>
            </a:r>
            <a:r>
              <a:rPr lang="it-IT" dirty="0">
                <a:latin typeface="Abadi Extra Light"/>
              </a:rPr>
              <a:t>di CSS; la nostra pagina web ha già tutto un altro aspetto, perfino il </a:t>
            </a:r>
            <a:r>
              <a:rPr lang="it-IT" b="1" dirty="0">
                <a:latin typeface="Abadi Extra Light"/>
              </a:rPr>
              <a:t>cagnolino </a:t>
            </a:r>
            <a:r>
              <a:rPr lang="it-IT" dirty="0">
                <a:latin typeface="Abadi Extra Light"/>
              </a:rPr>
              <a:t>sembra essere meno confuso!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Adesso che ci siamo rinfrescati un po’ le idee sui file html e css, provvediamo a fare lo stesso riguardo </a:t>
            </a:r>
            <a:r>
              <a:rPr lang="it-IT" b="1" dirty="0">
                <a:latin typeface="Abadi Extra Light"/>
              </a:rPr>
              <a:t>tag </a:t>
            </a:r>
            <a:r>
              <a:rPr lang="it-IT" dirty="0">
                <a:latin typeface="Abadi Extra Light"/>
              </a:rPr>
              <a:t>ed </a:t>
            </a:r>
            <a:r>
              <a:rPr lang="it-IT" b="1" dirty="0">
                <a:latin typeface="Abadi Extra Light"/>
              </a:rPr>
              <a:t>attributi </a:t>
            </a:r>
            <a:r>
              <a:rPr lang="it-IT" dirty="0">
                <a:latin typeface="Abadi Extra Light"/>
              </a:rPr>
              <a:t>di HTML e </a:t>
            </a:r>
            <a:r>
              <a:rPr lang="it-IT" b="1" dirty="0">
                <a:latin typeface="Abadi Extra Light"/>
              </a:rPr>
              <a:t>selettori</a:t>
            </a:r>
            <a:r>
              <a:rPr lang="it-IT" dirty="0">
                <a:latin typeface="Abadi Extra Light"/>
              </a:rPr>
              <a:t>, </a:t>
            </a:r>
            <a:r>
              <a:rPr lang="it-IT" b="1" dirty="0">
                <a:latin typeface="Abadi Extra Light"/>
              </a:rPr>
              <a:t>attributi </a:t>
            </a:r>
            <a:r>
              <a:rPr lang="it-IT" dirty="0">
                <a:latin typeface="Abadi Extra Light"/>
              </a:rPr>
              <a:t>e </a:t>
            </a:r>
            <a:r>
              <a:rPr lang="it-IT" b="1" dirty="0">
                <a:latin typeface="Abadi Extra Light"/>
              </a:rPr>
              <a:t>proprietà </a:t>
            </a:r>
            <a:r>
              <a:rPr lang="it-IT" dirty="0">
                <a:latin typeface="Abadi Extra Light"/>
              </a:rPr>
              <a:t>dei file 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</a:rPr>
              <a:t>Vediamo un po', chi ne ricorda di più?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Mi raccomando, ricordate di usare il sito web </a:t>
            </a:r>
            <a:r>
              <a:rPr lang="it-IT" b="1" dirty="0">
                <a:latin typeface="Abadi Extra Light"/>
              </a:rPr>
              <a:t>W3C School</a:t>
            </a:r>
            <a:r>
              <a:rPr lang="it-IT" dirty="0">
                <a:latin typeface="Abadi Extra Light"/>
              </a:rPr>
              <a:t> per vedere in dettaglio ciò di cui stiamo parlando e per approfondire ogni dettaglio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DCD4A9-C05F-4D33-9038-5EB1355241F9}"/>
              </a:ext>
            </a:extLst>
          </p:cNvPr>
          <p:cNvSpPr txBox="1"/>
          <p:nvPr/>
        </p:nvSpPr>
        <p:spPr>
          <a:xfrm>
            <a:off x="8221882" y="998522"/>
            <a:ext cx="8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&lt;img&gt;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D3CF45-FD84-430E-B7B8-733D9AFDF7C2}"/>
              </a:ext>
            </a:extLst>
          </p:cNvPr>
          <p:cNvSpPr txBox="1"/>
          <p:nvPr/>
        </p:nvSpPr>
        <p:spPr>
          <a:xfrm>
            <a:off x="3790380" y="320484"/>
            <a:ext cx="86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838700" y="6156600"/>
            <a:ext cx="7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ADF9277-82BE-402F-BE06-C8D314DA221C}"/>
              </a:ext>
            </a:extLst>
          </p:cNvPr>
          <p:cNvSpPr txBox="1"/>
          <p:nvPr/>
        </p:nvSpPr>
        <p:spPr>
          <a:xfrm>
            <a:off x="8223564" y="5477382"/>
            <a:ext cx="9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&lt;/img&gt;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4AB4F38-DAD1-42A6-AEDE-C5DB3599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713" y="1526247"/>
            <a:ext cx="3041827" cy="38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4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Ricapitoliamo… I tag HTML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831474" y="527983"/>
            <a:ext cx="7722193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Ottimo, </a:t>
            </a:r>
            <a:r>
              <a:rPr lang="it-IT" sz="1750" dirty="0">
                <a:latin typeface="Abadi Extra Light"/>
              </a:rPr>
              <a:t>vedo che ricordate le scorse lezioni; elenchiamo qualcuno dei tag HTML più importanti e gli attributi principali: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&lt;!DOCTYPE html&gt; </a:t>
            </a:r>
            <a:r>
              <a:rPr lang="it-IT" sz="1750" dirty="0">
                <a:latin typeface="Abadi Extra Light"/>
              </a:rPr>
              <a:t>definisce che il file è un documento HTML5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&lt;html&gt; </a:t>
            </a:r>
            <a:r>
              <a:rPr lang="it-IT" sz="1750" dirty="0">
                <a:latin typeface="Abadi Extra Light"/>
              </a:rPr>
              <a:t>è la radice della pagina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&lt;head&gt; </a:t>
            </a:r>
            <a:r>
              <a:rPr lang="it-IT" sz="1750" dirty="0">
                <a:latin typeface="Abadi Extra Light"/>
              </a:rPr>
              <a:t>contiene le meta informazioni della pagina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</a:t>
            </a:r>
            <a:r>
              <a:rPr lang="it-IT" sz="1750" b="1" dirty="0" err="1">
                <a:latin typeface="Abadi Extra Light"/>
              </a:rPr>
              <a:t>title</a:t>
            </a:r>
            <a:r>
              <a:rPr lang="it-IT" sz="1750" b="1" dirty="0">
                <a:latin typeface="Abadi Extra Light"/>
              </a:rPr>
              <a:t>&gt; </a:t>
            </a:r>
            <a:r>
              <a:rPr lang="it-IT" sz="1750" dirty="0">
                <a:latin typeface="Abadi Extra Light"/>
              </a:rPr>
              <a:t>specifica un titolo per la pagina HTML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&lt;body&gt; </a:t>
            </a:r>
            <a:r>
              <a:rPr lang="it-IT" sz="1750" dirty="0">
                <a:latin typeface="Abadi Extra Light"/>
              </a:rPr>
              <a:t>definisce il corpo di un documento HTML, dove sono contenuti principalmente il testo e le informazioni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&lt;div&gt; </a:t>
            </a:r>
            <a:r>
              <a:rPr lang="it-IT" sz="1750" dirty="0">
                <a:latin typeface="Abadi Extra Light"/>
              </a:rPr>
              <a:t>definisce una divisione o una sezione di un file HTML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&lt;h1&gt;. &lt;h2&gt;, &lt;h3&gt; </a:t>
            </a:r>
            <a:r>
              <a:rPr lang="it-IT" sz="1750" dirty="0">
                <a:latin typeface="Abadi Extra Light"/>
              </a:rPr>
              <a:t>sono utilizzati per i titoli di una pagine HTML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&lt;p&gt; </a:t>
            </a:r>
            <a:r>
              <a:rPr lang="it-IT" sz="1750" dirty="0">
                <a:latin typeface="Abadi Extra Light"/>
              </a:rPr>
              <a:t>utilizzato per rappresentare un paragrafo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&lt;a&gt; </a:t>
            </a:r>
            <a:r>
              <a:rPr lang="it-IT" sz="1750" dirty="0">
                <a:latin typeface="Abadi Extra Light"/>
              </a:rPr>
              <a:t>per i link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</a:t>
            </a:r>
            <a:r>
              <a:rPr lang="it-IT" sz="1750" b="1" dirty="0" err="1">
                <a:latin typeface="Abadi Extra Light"/>
              </a:rPr>
              <a:t>table</a:t>
            </a:r>
            <a:r>
              <a:rPr lang="it-IT" sz="1750" b="1" dirty="0">
                <a:latin typeface="Abadi Extra Light"/>
              </a:rPr>
              <a:t>&gt; </a:t>
            </a:r>
            <a:r>
              <a:rPr lang="it-IT" sz="1750" dirty="0">
                <a:latin typeface="Abadi Extra Light"/>
              </a:rPr>
              <a:t>utilizzato per rappresentare una tabella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</a:t>
            </a:r>
            <a:r>
              <a:rPr lang="it-IT" sz="1750" b="1" dirty="0" err="1">
                <a:latin typeface="Abadi Extra Light"/>
              </a:rPr>
              <a:t>img</a:t>
            </a:r>
            <a:r>
              <a:rPr lang="it-IT" sz="1750" b="1" dirty="0">
                <a:latin typeface="Abadi Extra Light"/>
              </a:rPr>
              <a:t>&gt; </a:t>
            </a:r>
            <a:r>
              <a:rPr lang="it-IT" sz="1750" dirty="0">
                <a:latin typeface="Abadi Extra Light"/>
              </a:rPr>
              <a:t>utilizzato per rappresentare immagini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it-IT" sz="1750" b="1" dirty="0">
                <a:latin typeface="Abadi Extra Light"/>
              </a:rPr>
              <a:t>&lt;</a:t>
            </a:r>
            <a:r>
              <a:rPr lang="it-IT" sz="1750" b="1" dirty="0" err="1">
                <a:latin typeface="Abadi Extra Light"/>
              </a:rPr>
              <a:t>span</a:t>
            </a:r>
            <a:r>
              <a:rPr lang="it-IT" sz="1750" b="1" dirty="0">
                <a:latin typeface="Abadi Extra Light"/>
              </a:rPr>
              <a:t>&gt; </a:t>
            </a:r>
            <a:r>
              <a:rPr lang="it-IT" sz="1750" dirty="0">
                <a:latin typeface="Abadi Extra Light"/>
              </a:rPr>
              <a:t>utilizzato per cambiare parte del testo di un paragrafo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Ai tag vengono poi associati degli attributi, tra i più importanti utili per identificare e categorizzare le varie parti di una pagine HTML, troviamo</a:t>
            </a:r>
            <a:r>
              <a:rPr lang="it-IT" sz="1750" b="1" dirty="0">
                <a:latin typeface="Abadi Extra Light"/>
              </a:rPr>
              <a:t> id </a:t>
            </a:r>
            <a:r>
              <a:rPr lang="it-IT" sz="1750" dirty="0">
                <a:latin typeface="Abadi Extra Light"/>
              </a:rPr>
              <a:t>e </a:t>
            </a:r>
            <a:r>
              <a:rPr lang="it-IT" sz="1750" b="1" dirty="0">
                <a:latin typeface="Abadi Extra Light"/>
              </a:rPr>
              <a:t>class, </a:t>
            </a:r>
            <a:r>
              <a:rPr lang="it-IT" sz="1750" dirty="0">
                <a:latin typeface="Abadi Extra Light"/>
              </a:rPr>
              <a:t>abbiamo poi </a:t>
            </a:r>
            <a:r>
              <a:rPr lang="it-IT" sz="1750" b="1" dirty="0" err="1">
                <a:latin typeface="Abadi Extra Light"/>
              </a:rPr>
              <a:t>src</a:t>
            </a:r>
            <a:r>
              <a:rPr lang="it-IT" sz="1750" dirty="0">
                <a:latin typeface="Abadi Extra Light"/>
              </a:rPr>
              <a:t> che definisce la sorgente di un immagine, ed </a:t>
            </a:r>
            <a:r>
              <a:rPr lang="it-IT" sz="1750" b="1" dirty="0" err="1">
                <a:latin typeface="Abadi Extra Light"/>
              </a:rPr>
              <a:t>href</a:t>
            </a:r>
            <a:r>
              <a:rPr lang="it-IT" sz="1750" dirty="0">
                <a:latin typeface="Abadi Extra Light"/>
              </a:rPr>
              <a:t> quella di un link</a:t>
            </a:r>
            <a:endParaRPr lang="it-IT" sz="1750" b="1" dirty="0">
              <a:latin typeface="Abadi Extr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b="1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Per approfondire il discorso, come al solito il sito </a:t>
            </a:r>
            <a:r>
              <a:rPr lang="it-IT" sz="1750" b="1" dirty="0">
                <a:latin typeface="Abadi Extra Light"/>
                <a:hlinkClick r:id="rId2"/>
              </a:rPr>
              <a:t>W3C</a:t>
            </a:r>
            <a:r>
              <a:rPr lang="it-IT" sz="1750" dirty="0">
                <a:latin typeface="Abadi Extra Light"/>
              </a:rPr>
              <a:t> è vostro amico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D3CF45-FD84-430E-B7B8-733D9AFDF7C2}"/>
              </a:ext>
            </a:extLst>
          </p:cNvPr>
          <p:cNvSpPr txBox="1"/>
          <p:nvPr/>
        </p:nvSpPr>
        <p:spPr>
          <a:xfrm>
            <a:off x="3537678" y="94752"/>
            <a:ext cx="6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481940" y="6324767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104307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Ricapitoliamo… I selettori CSS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831474" y="461578"/>
            <a:ext cx="7722193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604020202020204" pitchFamily="34" charset="0"/>
              </a:rPr>
              <a:t>Facciamo adesso invece, un </a:t>
            </a:r>
            <a:r>
              <a:rPr lang="it-IT" b="1" dirty="0">
                <a:latin typeface="Abadi Extra Light" panose="020B0604020202020204" pitchFamily="34" charset="0"/>
              </a:rPr>
              <a:t>breve ripasso </a:t>
            </a:r>
            <a:r>
              <a:rPr lang="it-IT" dirty="0">
                <a:latin typeface="Abadi Extra Light" panose="020B0604020202020204" pitchFamily="34" charset="0"/>
              </a:rPr>
              <a:t>su quali sono i selettori che CSS utilizza per applicare gli stili ai fogli html: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</a:rPr>
              <a:t>.class, </a:t>
            </a:r>
            <a:r>
              <a:rPr lang="it-IT" dirty="0">
                <a:latin typeface="Abadi Extra Light"/>
              </a:rPr>
              <a:t>seleziona tutti gli elementi HTML di una determinata classe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</a:rPr>
              <a:t>#id, </a:t>
            </a:r>
            <a:r>
              <a:rPr lang="it-IT" dirty="0">
                <a:latin typeface="Abadi Extra Light"/>
              </a:rPr>
              <a:t>seleziona tutti gli elementi con un determinato identificatore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</a:rPr>
              <a:t>*, </a:t>
            </a:r>
            <a:r>
              <a:rPr lang="it-IT" dirty="0">
                <a:latin typeface="Abadi Extra Light"/>
              </a:rPr>
              <a:t>seleziona tutti gli elementi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Abadi Extra Light"/>
              </a:rPr>
              <a:t>element</a:t>
            </a:r>
            <a:r>
              <a:rPr lang="it-IT" b="1" dirty="0">
                <a:latin typeface="Abadi Extra Light"/>
              </a:rPr>
              <a:t> (Es. p), </a:t>
            </a:r>
            <a:r>
              <a:rPr lang="it-IT" dirty="0">
                <a:latin typeface="Abadi Extra Light"/>
              </a:rPr>
              <a:t>seleziona tutti gli elementi di quel tipo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 panose="020B0604020202020204" pitchFamily="34" charset="0"/>
              </a:rPr>
              <a:t>Come ben sappiamo è possibile </a:t>
            </a:r>
            <a:r>
              <a:rPr lang="it-IT" b="1" dirty="0">
                <a:latin typeface="Abadi Extra Light" panose="020B0604020202020204" pitchFamily="34" charset="0"/>
              </a:rPr>
              <a:t>combinare</a:t>
            </a:r>
            <a:r>
              <a:rPr lang="it-IT" dirty="0">
                <a:latin typeface="Abadi Extra Light" panose="020B0604020202020204" pitchFamily="34" charset="0"/>
              </a:rPr>
              <a:t> questi selettori per applicare stili mirati a specifiche sezioni della pagina; Di seguito abbiamo invece alcune delle </a:t>
            </a:r>
            <a:r>
              <a:rPr lang="it-IT" b="1" dirty="0">
                <a:latin typeface="Abadi Extra Light" panose="020B0604020202020204" pitchFamily="34" charset="0"/>
              </a:rPr>
              <a:t>proprietà </a:t>
            </a:r>
            <a:r>
              <a:rPr lang="it-IT" dirty="0">
                <a:latin typeface="Abadi Extra Light" panose="020B0604020202020204" pitchFamily="34" charset="0"/>
              </a:rPr>
              <a:t>più importanti, con relativi link alla pagina </a:t>
            </a:r>
            <a:r>
              <a:rPr lang="it-IT" b="1" dirty="0">
                <a:latin typeface="Abadi Extra Light" panose="020B0604020202020204" pitchFamily="34" charset="0"/>
                <a:hlinkClick r:id="rId2"/>
              </a:rPr>
              <a:t>W3C</a:t>
            </a:r>
            <a:r>
              <a:rPr lang="it-IT" b="1" dirty="0">
                <a:latin typeface="Abadi Extra Light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  <a:hlinkClick r:id="rId3"/>
              </a:rPr>
              <a:t>background</a:t>
            </a:r>
            <a:r>
              <a:rPr lang="it-IT" b="1" dirty="0">
                <a:latin typeface="Abadi Extra Light"/>
              </a:rPr>
              <a:t>, </a:t>
            </a:r>
            <a:r>
              <a:rPr lang="it-IT" dirty="0">
                <a:latin typeface="Abadi Extra Light"/>
              </a:rPr>
              <a:t>che setta impostazioni per quanto riguarda lo sfondo di una determinata parte della pagina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  <a:hlinkClick r:id="rId4"/>
              </a:rPr>
              <a:t>borders</a:t>
            </a:r>
            <a:r>
              <a:rPr lang="it-IT" b="1" dirty="0">
                <a:latin typeface="Abadi Extra Light"/>
              </a:rPr>
              <a:t>, </a:t>
            </a:r>
            <a:r>
              <a:rPr lang="it-IT" dirty="0">
                <a:latin typeface="Abadi Extra Light"/>
              </a:rPr>
              <a:t>fornisce gli stili per quanto riguarda i bordi di un determinato elemento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  <a:hlinkClick r:id="rId5"/>
              </a:rPr>
              <a:t>margin</a:t>
            </a:r>
            <a:r>
              <a:rPr lang="it-IT" b="1" dirty="0">
                <a:latin typeface="Abadi Extra Light"/>
              </a:rPr>
              <a:t>, </a:t>
            </a:r>
            <a:r>
              <a:rPr lang="it-IT" dirty="0">
                <a:latin typeface="Abadi Extra Light"/>
              </a:rPr>
              <a:t>proprietà utilizzata per creare spazio intorno ad un determinato elemento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  <a:hlinkClick r:id="rId6"/>
              </a:rPr>
              <a:t>padding</a:t>
            </a:r>
            <a:r>
              <a:rPr lang="it-IT" b="1" dirty="0">
                <a:latin typeface="Abadi Extra Light"/>
              </a:rPr>
              <a:t>, </a:t>
            </a:r>
            <a:r>
              <a:rPr lang="it-IT" dirty="0">
                <a:latin typeface="Abadi Extra Light"/>
              </a:rPr>
              <a:t>genera spazio intorno al contenuto di un determinato elemento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  <a:hlinkClick r:id="rId7"/>
              </a:rPr>
              <a:t>text</a:t>
            </a:r>
            <a:r>
              <a:rPr lang="it-IT" dirty="0">
                <a:latin typeface="Abadi Extra Light"/>
              </a:rPr>
              <a:t>, utilizzati per settare alcune proprietà riguardo i testi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badi Extra Light"/>
                <a:hlinkClick r:id="rId8"/>
              </a:rPr>
              <a:t>table</a:t>
            </a:r>
            <a:r>
              <a:rPr lang="it-IT" dirty="0">
                <a:latin typeface="Abadi Extra Light"/>
              </a:rPr>
              <a:t>, per lo stile di tabelle, colonne e righe</a:t>
            </a:r>
          </a:p>
          <a:p>
            <a:endParaRPr lang="it-IT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adi Extra Light"/>
              </a:rPr>
              <a:t>Ovviamente questi sono, solo </a:t>
            </a:r>
            <a:r>
              <a:rPr lang="it-IT" b="1" dirty="0">
                <a:latin typeface="Abadi Extra Light"/>
              </a:rPr>
              <a:t>alcune </a:t>
            </a:r>
            <a:r>
              <a:rPr lang="it-IT" dirty="0">
                <a:latin typeface="Abadi Extra Light"/>
              </a:rPr>
              <a:t>delle proprietà più utilizzate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D3CF45-FD84-430E-B7B8-733D9AFDF7C2}"/>
              </a:ext>
            </a:extLst>
          </p:cNvPr>
          <p:cNvSpPr txBox="1"/>
          <p:nvPr/>
        </p:nvSpPr>
        <p:spPr>
          <a:xfrm>
            <a:off x="3700122" y="131757"/>
            <a:ext cx="6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593823" y="6371427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389316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8" y="1153408"/>
            <a:ext cx="3208216" cy="460118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&lt;h2&gt;</a:t>
            </a:r>
            <a:b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it-IT" dirty="0">
                <a:latin typeface="Abadi" panose="020B0604020104020204" pitchFamily="34" charset="0"/>
              </a:rPr>
              <a:t>Altri selettori CSS | 1</a:t>
            </a:r>
            <a:br>
              <a:rPr lang="it-IT" dirty="0">
                <a:latin typeface="Abadi" panose="020B0604020104020204" pitchFamily="34" charset="0"/>
              </a:rPr>
            </a:br>
            <a:r>
              <a:rPr lang="it-IT" b="1" dirty="0">
                <a:solidFill>
                  <a:schemeClr val="tx1"/>
                </a:solidFill>
                <a:latin typeface="Abadi" panose="020B0604020104020204" pitchFamily="34" charset="0"/>
              </a:rPr>
              <a:t>&lt;/h2&gt;</a:t>
            </a:r>
            <a:endParaRPr lang="it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267E9-373C-43F2-9030-8A50D366A465}"/>
              </a:ext>
            </a:extLst>
          </p:cNvPr>
          <p:cNvSpPr txBox="1"/>
          <p:nvPr/>
        </p:nvSpPr>
        <p:spPr>
          <a:xfrm>
            <a:off x="3828831" y="594915"/>
            <a:ext cx="7601793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Approfondiamo adesso alcuni selettori, che potrebbero tornarvi utili, che non abbiamo ancora visto insieme; </a:t>
            </a:r>
            <a:r>
              <a:rPr lang="it-IT" sz="1750" b="1" dirty="0">
                <a:latin typeface="Abadi Extra Light"/>
              </a:rPr>
              <a:t>qualcuno di voi ha già approfondito quest’argomento? Vuole illustrarne alcuni al resto della classe?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50" b="1" dirty="0">
              <a:latin typeface="Abadi Extra Light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I selettori che andremo a presentare sono utilizzati di solito o per catturare alcune azioni che l’utente performa con la pagina ed aggiornare nel modo preferito una o più parti di una pagina, o per raffinare ulteriormente la selezione: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:</a:t>
            </a:r>
            <a:r>
              <a:rPr lang="it-IT" sz="1750" b="1" dirty="0" err="1">
                <a:latin typeface="Abadi Extra Light"/>
              </a:rPr>
              <a:t>active</a:t>
            </a:r>
            <a:r>
              <a:rPr lang="it-IT" sz="1750" dirty="0">
                <a:latin typeface="Abadi Extra Light"/>
              </a:rPr>
              <a:t>, seleziona il link attivo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:first-</a:t>
            </a:r>
            <a:r>
              <a:rPr lang="it-IT" sz="1750" b="1" dirty="0" err="1">
                <a:latin typeface="Abadi Extra Light"/>
              </a:rPr>
              <a:t>child</a:t>
            </a:r>
            <a:r>
              <a:rPr lang="it-IT" sz="1750" b="1" dirty="0">
                <a:latin typeface="Abadi Extra Light"/>
              </a:rPr>
              <a:t>, </a:t>
            </a:r>
            <a:r>
              <a:rPr lang="it-IT" sz="1750" dirty="0">
                <a:latin typeface="Abadi Extra Light"/>
              </a:rPr>
              <a:t>seleziona ogni elemento che è il primo figlio dell’elemento in cui è contenuto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:focus, </a:t>
            </a:r>
            <a:r>
              <a:rPr lang="it-IT" sz="1750" dirty="0">
                <a:latin typeface="Abadi Extra Light"/>
              </a:rPr>
              <a:t>seleziona l’elemento che ha il focus in quel determinato momento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b="1" dirty="0">
                <a:latin typeface="Abadi Extra Light"/>
              </a:rPr>
              <a:t>:</a:t>
            </a:r>
            <a:r>
              <a:rPr lang="it-IT" sz="1750" b="1" dirty="0" err="1">
                <a:latin typeface="Abadi Extra Light"/>
              </a:rPr>
              <a:t>hover</a:t>
            </a:r>
            <a:r>
              <a:rPr lang="it-IT" sz="1750" b="1" dirty="0">
                <a:latin typeface="Abadi Extra Light"/>
              </a:rPr>
              <a:t>, </a:t>
            </a:r>
            <a:r>
              <a:rPr lang="it-IT" sz="1750" dirty="0">
                <a:latin typeface="Abadi Extra Light"/>
              </a:rPr>
              <a:t>una volta inserito si attiva quando il mouse gli passa sopra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50" dirty="0">
              <a:latin typeface="Abadi Extra Light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50" dirty="0">
                <a:latin typeface="Abadi Extra Light"/>
              </a:rPr>
              <a:t>Vediamo sotto un esempio, modificando i file visti in precedenza: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D3CF45-FD84-430E-B7B8-733D9AFDF7C2}"/>
              </a:ext>
            </a:extLst>
          </p:cNvPr>
          <p:cNvSpPr txBox="1"/>
          <p:nvPr/>
        </p:nvSpPr>
        <p:spPr>
          <a:xfrm>
            <a:off x="3740425" y="178677"/>
            <a:ext cx="6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&lt;p&gt;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D4F420-AE2F-4CAD-A339-7ED51BAF0636}"/>
              </a:ext>
            </a:extLst>
          </p:cNvPr>
          <p:cNvSpPr txBox="1"/>
          <p:nvPr/>
        </p:nvSpPr>
        <p:spPr>
          <a:xfrm>
            <a:off x="3831725" y="4485108"/>
            <a:ext cx="8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Abadi" panose="020B0604020104020204" pitchFamily="34" charset="0"/>
              </a:rPr>
              <a:t>&lt;/p&gt;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B72E47-9E74-4242-B42D-4C572F6B24D1}"/>
              </a:ext>
            </a:extLst>
          </p:cNvPr>
          <p:cNvSpPr txBox="1"/>
          <p:nvPr/>
        </p:nvSpPr>
        <p:spPr>
          <a:xfrm>
            <a:off x="3998070" y="4898944"/>
            <a:ext cx="86648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Abadi"/>
              </a:rPr>
              <a:t>&lt;img&gt;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34CD2F3-E69B-4B14-B26A-CC05C0488F7F}"/>
              </a:ext>
            </a:extLst>
          </p:cNvPr>
          <p:cNvSpPr txBox="1"/>
          <p:nvPr/>
        </p:nvSpPr>
        <p:spPr>
          <a:xfrm>
            <a:off x="10167361" y="6248353"/>
            <a:ext cx="98258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Abadi"/>
              </a:rPr>
              <a:t>&lt;/img&gt;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3CBA1C-E96E-4258-AE69-208F4EBD0CC8}"/>
              </a:ext>
            </a:extLst>
          </p:cNvPr>
          <p:cNvSpPr txBox="1"/>
          <p:nvPr/>
        </p:nvSpPr>
        <p:spPr>
          <a:xfrm>
            <a:off x="7752187" y="4963977"/>
            <a:ext cx="86648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Abadi"/>
              </a:rPr>
              <a:t>&lt;img&gt;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95212AE-D988-4BF8-9248-65F1064E4463}"/>
              </a:ext>
            </a:extLst>
          </p:cNvPr>
          <p:cNvSpPr txBox="1"/>
          <p:nvPr/>
        </p:nvSpPr>
        <p:spPr>
          <a:xfrm>
            <a:off x="6690941" y="6214616"/>
            <a:ext cx="98258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latin typeface="Abadi"/>
              </a:rPr>
              <a:t>&lt;/img&gt;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D0937B4-9985-4DFD-BB04-ED29DE84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38" y="5040542"/>
            <a:ext cx="1252088" cy="16288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2322A07-20CF-4C19-83CD-C588B329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63" y="5148643"/>
            <a:ext cx="1910593" cy="11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4825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2002</Words>
  <Application>Microsoft Office PowerPoint</Application>
  <PresentationFormat>Widescreen</PresentationFormat>
  <Paragraphs>235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Abadi</vt:lpstr>
      <vt:lpstr>Abadi Extra Light</vt:lpstr>
      <vt:lpstr>Arial</vt:lpstr>
      <vt:lpstr>Calibri</vt:lpstr>
      <vt:lpstr>Corbel</vt:lpstr>
      <vt:lpstr>Wingdings</vt:lpstr>
      <vt:lpstr>Wingdings 2</vt:lpstr>
      <vt:lpstr>Struttura</vt:lpstr>
      <vt:lpstr>&lt;h1&gt; Progettazione di pagine statiche con HTML e CSS &lt;/h1&gt;</vt:lpstr>
      <vt:lpstr>&lt;h2&gt; Ricapitoliamo... HTML &amp; CSS &lt;/h2&gt;</vt:lpstr>
      <vt:lpstr>&lt;h2&gt; Ripasso… Software utilizzati &lt;/h2&gt;</vt:lpstr>
      <vt:lpstr>&lt;h2&gt; Qualche esempio | 1 &lt;/h2&gt;</vt:lpstr>
      <vt:lpstr>&lt;h2&gt; Qualche esempio | 2 &lt;/h2&gt;</vt:lpstr>
      <vt:lpstr>&lt;h2&gt; Qualche esempio | 3 &lt;/h2&gt;</vt:lpstr>
      <vt:lpstr>&lt;h2&gt; Ricapitoliamo… I tag HTML &lt;/h2&gt;</vt:lpstr>
      <vt:lpstr>&lt;h2&gt; Ricapitoliamo… I selettori CSS &lt;/h2&gt;</vt:lpstr>
      <vt:lpstr>&lt;h2&gt; Altri selettori CSS | 1 &lt;/h2&gt;</vt:lpstr>
      <vt:lpstr>&lt;h2&gt; Altri selettori CSS | 2 &lt;/h2&gt;</vt:lpstr>
      <vt:lpstr>&lt;h2&gt; La console di Google | 1 &lt;/h2&gt;</vt:lpstr>
      <vt:lpstr>&lt;h2&gt; La console di Google | 2 &lt;/h2&gt;</vt:lpstr>
      <vt:lpstr>&lt;h2&gt; La console di Google | 3 &lt;/h2&gt;</vt:lpstr>
      <vt:lpstr>&lt;h2&gt; La console di Google | 4 &lt;/h2&gt;</vt:lpstr>
      <vt:lpstr>&lt;h2&gt; Analisi di alcune pagine WEB | 1 &lt;/h2&gt;</vt:lpstr>
      <vt:lpstr>&lt;h2&gt; Analisi di alcune pagine WEB | 2 &lt;/h2&gt;</vt:lpstr>
      <vt:lpstr>&lt;h2&gt; Analisi di alcune pagine WEB | 3 &lt;/h2&gt;</vt:lpstr>
      <vt:lpstr>&lt;h2&gt; Analisi di alcune pagine WEB | 4 &lt;/h2&gt;</vt:lpstr>
      <vt:lpstr>&lt;h2&gt; Question time ed esercizi assegnati &lt;/h2&gt;</vt:lpstr>
      <vt:lpstr>&lt;h1&gt;Grazie per l’attenzione&lt;/h1&gt;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&lt;h1&gt; Progettazione di pagine statiche con HTML e CSS &lt;/h1&gt;</dc:title>
  <dc:creator/>
  <cp:lastModifiedBy/>
  <cp:revision>364</cp:revision>
  <dcterms:created xsi:type="dcterms:W3CDTF">2020-06-12T21:45:18Z</dcterms:created>
  <dcterms:modified xsi:type="dcterms:W3CDTF">2020-06-15T20:00:07Z</dcterms:modified>
</cp:coreProperties>
</file>