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7B3"/>
    <a:srgbClr val="AD84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6/15/2020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6/15/2020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6/15/2020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6/15/2020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6/15/2020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6/15/2020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2A54C80-263E-416B-A8E0-580EDEADCBDC}" type="datetimeFigureOut">
              <a:rPr lang="en-US" dirty="0"/>
              <a:t>6/15/2020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6/15/2020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6/15/2020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rive.google.com/file/d/1oU_XyomfMbmX9LH1SUgVi8CvYRD5C_u6/view?usp=shar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BE374E-949A-4C47-A4A7-6C42601AEFA2}"/>
              </a:ext>
            </a:extLst>
          </p:cNvPr>
          <p:cNvSpPr>
            <a:spLocks noGrp="1"/>
          </p:cNvSpPr>
          <p:nvPr>
            <p:ph type="ctrTitle"/>
          </p:nvPr>
        </p:nvSpPr>
        <p:spPr>
          <a:xfrm>
            <a:off x="986082" y="2055303"/>
            <a:ext cx="8418326" cy="866028"/>
          </a:xfrm>
        </p:spPr>
        <p:txBody>
          <a:bodyPr/>
          <a:lstStyle/>
          <a:p>
            <a:r>
              <a:rPr lang="it-IT" dirty="0"/>
              <a:t>HTML-CSS: Pagine Statiche</a:t>
            </a:r>
          </a:p>
        </p:txBody>
      </p:sp>
      <p:sp>
        <p:nvSpPr>
          <p:cNvPr id="7" name="Rettangolo 6">
            <a:extLst>
              <a:ext uri="{FF2B5EF4-FFF2-40B4-BE49-F238E27FC236}">
                <a16:creationId xmlns:a16="http://schemas.microsoft.com/office/drawing/2014/main" id="{5F734C83-8BC3-45F7-AB75-03D88313F174}"/>
              </a:ext>
            </a:extLst>
          </p:cNvPr>
          <p:cNvSpPr/>
          <p:nvPr/>
        </p:nvSpPr>
        <p:spPr>
          <a:xfrm>
            <a:off x="1116488" y="2994127"/>
            <a:ext cx="8157514" cy="830997"/>
          </a:xfrm>
          <a:prstGeom prst="rect">
            <a:avLst/>
          </a:prstGeom>
        </p:spPr>
        <p:txBody>
          <a:bodyPr wrap="square">
            <a:spAutoFit/>
          </a:bodyPr>
          <a:lstStyle/>
          <a:p>
            <a:pPr lvl="0" algn="ctr" defTabSz="914400">
              <a:spcBef>
                <a:spcPts val="700"/>
              </a:spcBef>
              <a:buClr>
                <a:srgbClr val="2A1A00"/>
              </a:buClr>
            </a:pPr>
            <a:r>
              <a:rPr lang="it-IT" sz="2400" b="1" cap="all" spc="400" dirty="0">
                <a:solidFill>
                  <a:schemeClr val="accent5">
                    <a:lumMod val="60000"/>
                    <a:lumOff val="40000"/>
                  </a:schemeClr>
                </a:solidFill>
                <a:latin typeface="+mj-lt"/>
              </a:rPr>
              <a:t>Creazione di una pagina statica con  HTML &amp; CSS</a:t>
            </a:r>
            <a:endParaRPr lang="it-IT" sz="2000" b="1" cap="all" spc="400" dirty="0">
              <a:solidFill>
                <a:schemeClr val="accent5">
                  <a:lumMod val="60000"/>
                  <a:lumOff val="40000"/>
                </a:schemeClr>
              </a:solidFill>
              <a:latin typeface="+mj-lt"/>
            </a:endParaRPr>
          </a:p>
        </p:txBody>
      </p:sp>
      <p:sp>
        <p:nvSpPr>
          <p:cNvPr id="8" name="Rettangolo 7">
            <a:extLst>
              <a:ext uri="{FF2B5EF4-FFF2-40B4-BE49-F238E27FC236}">
                <a16:creationId xmlns:a16="http://schemas.microsoft.com/office/drawing/2014/main" id="{2E2A2ED4-291C-45FD-B8C3-AB27C1341AF1}"/>
              </a:ext>
            </a:extLst>
          </p:cNvPr>
          <p:cNvSpPr/>
          <p:nvPr/>
        </p:nvSpPr>
        <p:spPr>
          <a:xfrm>
            <a:off x="3887836" y="4937829"/>
            <a:ext cx="2614818" cy="461665"/>
          </a:xfrm>
          <a:prstGeom prst="rect">
            <a:avLst/>
          </a:prstGeom>
        </p:spPr>
        <p:txBody>
          <a:bodyPr wrap="none">
            <a:spAutoFit/>
          </a:bodyPr>
          <a:lstStyle/>
          <a:p>
            <a:r>
              <a:rPr lang="it-IT" sz="2400" dirty="0">
                <a:solidFill>
                  <a:schemeClr val="accent1">
                    <a:lumMod val="60000"/>
                    <a:lumOff val="40000"/>
                  </a:schemeClr>
                </a:solidFill>
              </a:rPr>
              <a:t>Gruppo - </a:t>
            </a:r>
            <a:r>
              <a:rPr lang="it-IT" sz="2400" dirty="0">
                <a:solidFill>
                  <a:srgbClr val="AD84C6"/>
                </a:solidFill>
              </a:rPr>
              <a:t>LesepoX</a:t>
            </a:r>
          </a:p>
        </p:txBody>
      </p:sp>
      <p:sp>
        <p:nvSpPr>
          <p:cNvPr id="9" name="Rettangolo 8">
            <a:extLst>
              <a:ext uri="{FF2B5EF4-FFF2-40B4-BE49-F238E27FC236}">
                <a16:creationId xmlns:a16="http://schemas.microsoft.com/office/drawing/2014/main" id="{7F4AE135-AD06-42BB-A868-A24F0B512CD5}"/>
              </a:ext>
            </a:extLst>
          </p:cNvPr>
          <p:cNvSpPr/>
          <p:nvPr/>
        </p:nvSpPr>
        <p:spPr>
          <a:xfrm>
            <a:off x="3463010" y="4210614"/>
            <a:ext cx="3464470" cy="707886"/>
          </a:xfrm>
          <a:prstGeom prst="rect">
            <a:avLst/>
          </a:prstGeom>
        </p:spPr>
        <p:txBody>
          <a:bodyPr wrap="square">
            <a:spAutoFit/>
          </a:bodyPr>
          <a:lstStyle/>
          <a:p>
            <a:pPr algn="ctr"/>
            <a:r>
              <a:rPr lang="it-IT" sz="2000" dirty="0">
                <a:solidFill>
                  <a:schemeClr val="accent5">
                    <a:lumMod val="60000"/>
                    <a:lumOff val="40000"/>
                  </a:schemeClr>
                </a:solidFill>
              </a:rPr>
              <a:t>Didattica dell’Informatica</a:t>
            </a:r>
          </a:p>
          <a:p>
            <a:pPr algn="ctr"/>
            <a:r>
              <a:rPr lang="it-IT" sz="2000" dirty="0">
                <a:solidFill>
                  <a:schemeClr val="accent5">
                    <a:lumMod val="60000"/>
                    <a:lumOff val="40000"/>
                  </a:schemeClr>
                </a:solidFill>
              </a:rPr>
              <a:t>Docente: </a:t>
            </a:r>
            <a:r>
              <a:rPr lang="it-IT" sz="2000" dirty="0">
                <a:solidFill>
                  <a:schemeClr val="accent2">
                    <a:lumMod val="60000"/>
                    <a:lumOff val="40000"/>
                  </a:schemeClr>
                </a:solidFill>
              </a:rPr>
              <a:t>Filomena Ferrucci</a:t>
            </a:r>
          </a:p>
        </p:txBody>
      </p:sp>
    </p:spTree>
    <p:extLst>
      <p:ext uri="{BB962C8B-B14F-4D97-AF65-F5344CB8AC3E}">
        <p14:creationId xmlns:p14="http://schemas.microsoft.com/office/powerpoint/2010/main" val="4183722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2390E1-C109-4C5D-A44A-DEB146C92FE0}"/>
              </a:ext>
            </a:extLst>
          </p:cNvPr>
          <p:cNvSpPr>
            <a:spLocks noGrp="1"/>
          </p:cNvSpPr>
          <p:nvPr>
            <p:ph type="title"/>
          </p:nvPr>
        </p:nvSpPr>
        <p:spPr>
          <a:xfrm>
            <a:off x="677334" y="609600"/>
            <a:ext cx="8596668" cy="984308"/>
          </a:xfrm>
        </p:spPr>
        <p:txBody>
          <a:bodyPr/>
          <a:lstStyle/>
          <a:p>
            <a:r>
              <a:rPr lang="it-IT" dirty="0"/>
              <a:t>Esercizi da Realizzare</a:t>
            </a:r>
          </a:p>
        </p:txBody>
      </p:sp>
      <p:sp>
        <p:nvSpPr>
          <p:cNvPr id="3" name="Segnaposto contenuto 2">
            <a:extLst>
              <a:ext uri="{FF2B5EF4-FFF2-40B4-BE49-F238E27FC236}">
                <a16:creationId xmlns:a16="http://schemas.microsoft.com/office/drawing/2014/main" id="{7083935A-5242-4917-A65F-3F03C72755B7}"/>
              </a:ext>
            </a:extLst>
          </p:cNvPr>
          <p:cNvSpPr>
            <a:spLocks noGrp="1"/>
          </p:cNvSpPr>
          <p:nvPr>
            <p:ph idx="1"/>
          </p:nvPr>
        </p:nvSpPr>
        <p:spPr>
          <a:xfrm>
            <a:off x="677334" y="1697795"/>
            <a:ext cx="8596668" cy="4391213"/>
          </a:xfrm>
        </p:spPr>
        <p:txBody>
          <a:bodyPr>
            <a:normAutofit/>
          </a:bodyPr>
          <a:lstStyle/>
          <a:p>
            <a:r>
              <a:rPr lang="it-IT" dirty="0"/>
              <a:t>Oltre gli esercizi da svolgere in classe in gruppo, abbiamo previsto due esercizi da assegnare agli studenti:</a:t>
            </a:r>
          </a:p>
          <a:p>
            <a:pPr lvl="1"/>
            <a:r>
              <a:rPr lang="it-IT" dirty="0"/>
              <a:t>Il primo concerne la realizzazione di una pagina web utilizzando come materiale le slide della lezione; questo esercizio ha una doppia valenza, sia far divertire ed esercitare gli studenti facendogli realizzare una pagina web, sia ripassare gioco forza i concetti espressi a lezione, nel momento in cui per creare la pagina, gli studenti dovranno rileggere e ricopiare le slide;</a:t>
            </a:r>
          </a:p>
          <a:p>
            <a:pPr lvl="1"/>
            <a:r>
              <a:rPr lang="it-IT" dirty="0"/>
              <a:t>Il secondo invece, più generico, tratta della realizzazione di una pagina personale; qui gli studenti potranno esprimere la propria creatività e personalità.</a:t>
            </a:r>
          </a:p>
          <a:p>
            <a:r>
              <a:rPr lang="it-IT" dirty="0"/>
              <a:t>Per quanto riguarda il progetto menzionato, come già spiegato nella progettazione didattica, questo riguarda la creazione da parte degli studenti, di una pagina web statica possibilmente in gruppo. L’oggetto può essere qualunque argomento, agli studenti è consigliato di cercare collegamenti con altre discipline; ad esempio creare una pagina web su di un momento storico, o su di un modulo di economia.</a:t>
            </a:r>
          </a:p>
        </p:txBody>
      </p:sp>
    </p:spTree>
    <p:extLst>
      <p:ext uri="{BB962C8B-B14F-4D97-AF65-F5344CB8AC3E}">
        <p14:creationId xmlns:p14="http://schemas.microsoft.com/office/powerpoint/2010/main" val="1477283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2390E1-C109-4C5D-A44A-DEB146C92FE0}"/>
              </a:ext>
            </a:extLst>
          </p:cNvPr>
          <p:cNvSpPr>
            <a:spLocks noGrp="1"/>
          </p:cNvSpPr>
          <p:nvPr>
            <p:ph type="title"/>
          </p:nvPr>
        </p:nvSpPr>
        <p:spPr>
          <a:xfrm>
            <a:off x="677334" y="428262"/>
            <a:ext cx="8596668" cy="984308"/>
          </a:xfrm>
        </p:spPr>
        <p:txBody>
          <a:bodyPr/>
          <a:lstStyle/>
          <a:p>
            <a:r>
              <a:rPr lang="it-IT" dirty="0"/>
              <a:t>Principi di apprendimento utilizzati | 1</a:t>
            </a:r>
          </a:p>
        </p:txBody>
      </p:sp>
      <p:sp>
        <p:nvSpPr>
          <p:cNvPr id="3" name="Segnaposto contenuto 2">
            <a:extLst>
              <a:ext uri="{FF2B5EF4-FFF2-40B4-BE49-F238E27FC236}">
                <a16:creationId xmlns:a16="http://schemas.microsoft.com/office/drawing/2014/main" id="{7083935A-5242-4917-A65F-3F03C72755B7}"/>
              </a:ext>
            </a:extLst>
          </p:cNvPr>
          <p:cNvSpPr>
            <a:spLocks noGrp="1"/>
          </p:cNvSpPr>
          <p:nvPr>
            <p:ph idx="1"/>
          </p:nvPr>
        </p:nvSpPr>
        <p:spPr>
          <a:xfrm>
            <a:off x="677334" y="1496459"/>
            <a:ext cx="8596668" cy="4812062"/>
          </a:xfrm>
        </p:spPr>
        <p:txBody>
          <a:bodyPr>
            <a:noAutofit/>
          </a:bodyPr>
          <a:lstStyle/>
          <a:p>
            <a:r>
              <a:rPr lang="it-IT" sz="1600" dirty="0"/>
              <a:t>Per quanto riguarda la prima categoria, </a:t>
            </a:r>
            <a:r>
              <a:rPr lang="it-IT" sz="1600" b="1" dirty="0">
                <a:solidFill>
                  <a:srgbClr val="7F77B3"/>
                </a:solidFill>
              </a:rPr>
              <a:t>l’etica dell’apprendimento</a:t>
            </a:r>
            <a:r>
              <a:rPr lang="it-IT" sz="1600" b="1" dirty="0"/>
              <a:t>, </a:t>
            </a:r>
            <a:r>
              <a:rPr lang="it-IT" sz="1600" dirty="0"/>
              <a:t>dalle slide non traspare un uso «massiccio» di questo principio, ciò è dovuto principalmente al fatto che si tratta di comportamenti che devono essere manifestati attraverso l’interazione con la classe ed il modo di porsi con i singoli studenti durante tutto il periodo dell’insegnamento, soprattutto per quanto riguardo il </a:t>
            </a:r>
            <a:r>
              <a:rPr lang="it-IT" sz="1600" b="1" dirty="0">
                <a:solidFill>
                  <a:srgbClr val="7F77B3"/>
                </a:solidFill>
              </a:rPr>
              <a:t>principio della competenza, </a:t>
            </a:r>
            <a:r>
              <a:rPr lang="it-IT" sz="1600" dirty="0"/>
              <a:t>anche se vi sono alcuni richiami all’interno delle slide;</a:t>
            </a:r>
            <a:r>
              <a:rPr lang="it-IT" sz="1600" b="1" dirty="0"/>
              <a:t> </a:t>
            </a:r>
            <a:r>
              <a:rPr lang="it-IT" sz="1600" dirty="0"/>
              <a:t>per il </a:t>
            </a:r>
            <a:r>
              <a:rPr lang="it-IT" sz="1600" b="1" dirty="0">
                <a:solidFill>
                  <a:srgbClr val="7F77B3"/>
                </a:solidFill>
              </a:rPr>
              <a:t>principio del valore, </a:t>
            </a:r>
            <a:r>
              <a:rPr lang="it-IT" sz="1600" dirty="0"/>
              <a:t>in particolare, riteniamo che introducendo l’analisi di pagine web si cerchi di dare un forte sprone agli studenti, poiché si tratta di qualcosa che ognuno di loro, anche solo per divertimento, potrebbe applicare, mostrare a terzi e riceverne soddisfazione personale; questo vale anche per la creazione in sé di un «qualcosa», in questo caso un sito web, ciò fornisce un’indicazione chiara che le conoscenze e l’apprendimento oltre a formarlo come</a:t>
            </a:r>
            <a:r>
              <a:rPr lang="it-IT" sz="1600" b="1" dirty="0">
                <a:solidFill>
                  <a:srgbClr val="7F77B3"/>
                </a:solidFill>
              </a:rPr>
              <a:t> studioso </a:t>
            </a:r>
            <a:r>
              <a:rPr lang="it-IT" sz="1600" dirty="0"/>
              <a:t>lo formano anche come </a:t>
            </a:r>
            <a:r>
              <a:rPr lang="it-IT" sz="1600" b="1" dirty="0">
                <a:solidFill>
                  <a:srgbClr val="7F77B3"/>
                </a:solidFill>
              </a:rPr>
              <a:t>persona.</a:t>
            </a:r>
          </a:p>
          <a:p>
            <a:endParaRPr lang="it-IT" sz="1600" dirty="0"/>
          </a:p>
          <a:p>
            <a:r>
              <a:rPr lang="it-IT" sz="1600" b="1" dirty="0">
                <a:solidFill>
                  <a:srgbClr val="7F77B3"/>
                </a:solidFill>
              </a:rPr>
              <a:t>Aspetti psicologici dell’apprendimento:</a:t>
            </a:r>
          </a:p>
          <a:p>
            <a:pPr lvl="1"/>
            <a:r>
              <a:rPr lang="it-IT" b="1" dirty="0">
                <a:solidFill>
                  <a:srgbClr val="7F77B3"/>
                </a:solidFill>
              </a:rPr>
              <a:t>Principio del divertimento: </a:t>
            </a:r>
            <a:r>
              <a:rPr lang="it-IT" dirty="0"/>
              <a:t>questo principio è molto evidente anche dalla presentazione dove si è cercato per quanto possibile di proporre gli argomenti con l’utilizzo di piccoli sketch, in modo da alleggerire la lezione che sarebbe potuta risultare noiosa a lungo andare;</a:t>
            </a:r>
            <a:endParaRPr lang="it-IT" b="1" dirty="0"/>
          </a:p>
          <a:p>
            <a:endParaRPr lang="it-IT" b="1" dirty="0"/>
          </a:p>
        </p:txBody>
      </p:sp>
    </p:spTree>
    <p:extLst>
      <p:ext uri="{BB962C8B-B14F-4D97-AF65-F5344CB8AC3E}">
        <p14:creationId xmlns:p14="http://schemas.microsoft.com/office/powerpoint/2010/main" val="2731652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2390E1-C109-4C5D-A44A-DEB146C92FE0}"/>
              </a:ext>
            </a:extLst>
          </p:cNvPr>
          <p:cNvSpPr>
            <a:spLocks noGrp="1"/>
          </p:cNvSpPr>
          <p:nvPr>
            <p:ph type="title"/>
          </p:nvPr>
        </p:nvSpPr>
        <p:spPr>
          <a:xfrm>
            <a:off x="677334" y="399876"/>
            <a:ext cx="8596668" cy="984308"/>
          </a:xfrm>
        </p:spPr>
        <p:txBody>
          <a:bodyPr/>
          <a:lstStyle/>
          <a:p>
            <a:r>
              <a:rPr lang="it-IT" dirty="0"/>
              <a:t>Principi di apprendimento utilizzati | 2</a:t>
            </a:r>
          </a:p>
        </p:txBody>
      </p:sp>
      <p:sp>
        <p:nvSpPr>
          <p:cNvPr id="3" name="Segnaposto contenuto 2">
            <a:extLst>
              <a:ext uri="{FF2B5EF4-FFF2-40B4-BE49-F238E27FC236}">
                <a16:creationId xmlns:a16="http://schemas.microsoft.com/office/drawing/2014/main" id="{7083935A-5242-4917-A65F-3F03C72755B7}"/>
              </a:ext>
            </a:extLst>
          </p:cNvPr>
          <p:cNvSpPr>
            <a:spLocks noGrp="1"/>
          </p:cNvSpPr>
          <p:nvPr>
            <p:ph idx="1"/>
          </p:nvPr>
        </p:nvSpPr>
        <p:spPr>
          <a:xfrm>
            <a:off x="677334" y="1635853"/>
            <a:ext cx="8596668" cy="4404221"/>
          </a:xfrm>
        </p:spPr>
        <p:txBody>
          <a:bodyPr>
            <a:normAutofit fontScale="77500" lnSpcReduction="20000"/>
          </a:bodyPr>
          <a:lstStyle/>
          <a:p>
            <a:r>
              <a:rPr lang="it-IT" sz="2100" b="1" dirty="0">
                <a:solidFill>
                  <a:srgbClr val="7F77B3"/>
                </a:solidFill>
              </a:rPr>
              <a:t>Principio dell’adesione:</a:t>
            </a:r>
            <a:r>
              <a:rPr lang="it-IT" sz="2100" dirty="0">
                <a:solidFill>
                  <a:srgbClr val="7F77B3"/>
                </a:solidFill>
              </a:rPr>
              <a:t> </a:t>
            </a:r>
            <a:r>
              <a:rPr lang="it-IT" sz="2100" dirty="0"/>
              <a:t>questo principio è ben rappresentato anche nelle slide, infatti queste richiedono </a:t>
            </a:r>
            <a:r>
              <a:rPr lang="it-IT" sz="2100" b="1" dirty="0">
                <a:solidFill>
                  <a:srgbClr val="7F77B3"/>
                </a:solidFill>
              </a:rPr>
              <a:t>sempre </a:t>
            </a:r>
            <a:r>
              <a:rPr lang="it-IT" sz="2100" dirty="0"/>
              <a:t>la partecipazione degli studenti, che viene richiesta esplicitamente tramite quesiti atti a stimolare la loro curiosità e partecipazione;</a:t>
            </a:r>
          </a:p>
          <a:p>
            <a:endParaRPr lang="it-IT" sz="2100" dirty="0"/>
          </a:p>
          <a:p>
            <a:r>
              <a:rPr lang="it-IT" sz="2100" b="1" dirty="0">
                <a:solidFill>
                  <a:srgbClr val="7F77B3"/>
                </a:solidFill>
              </a:rPr>
              <a:t>Principio della motivazione: </a:t>
            </a:r>
            <a:r>
              <a:rPr lang="it-IT" sz="2100" dirty="0"/>
              <a:t>anche qui ritroviamo sia nelle slide che in quella che poi sarebbe l’esposizione delle stesse, spiegazioni e motivazioni del perché necessitiamo di utilizzare gli strumenti illustrati, con esempi reali che aiutano a comprenderne l’importanza.</a:t>
            </a:r>
          </a:p>
          <a:p>
            <a:endParaRPr lang="it-IT" sz="2100" dirty="0"/>
          </a:p>
          <a:p>
            <a:r>
              <a:rPr lang="it-IT" sz="2100" b="1" dirty="0">
                <a:solidFill>
                  <a:srgbClr val="7F77B3"/>
                </a:solidFill>
              </a:rPr>
              <a:t>Principio della rilevanza soggettiva: </a:t>
            </a:r>
            <a:r>
              <a:rPr lang="it-IT" sz="2100" dirty="0"/>
              <a:t>anche per quanto riguarda l’importanza attribuita alla creazione di pagine WEB, vi sono chiari indicatori della stessa nelle slide, questi sono atti a far crescere nella mente dei discenti la consapevolezza del valore del concetto in esame;</a:t>
            </a:r>
          </a:p>
          <a:p>
            <a:endParaRPr lang="it-IT" sz="2100" dirty="0"/>
          </a:p>
          <a:p>
            <a:r>
              <a:rPr lang="it-IT" sz="2100" b="1" dirty="0">
                <a:solidFill>
                  <a:srgbClr val="7F77B3"/>
                </a:solidFill>
              </a:rPr>
              <a:t>Principio dell’enfatizzazione del positivo: </a:t>
            </a:r>
            <a:r>
              <a:rPr lang="it-IT" sz="2100" dirty="0"/>
              <a:t>questo principio si può riscontrare maggiormente nel rapporto del docente con la classe; sicuramente alle osservazioni degli studenti noi non reagiremmo in modo negativo ma sempre in maniera aperta e partecipe, ciò traspare anche da alcuni passi delle slide.</a:t>
            </a:r>
            <a:endParaRPr lang="it-IT" sz="2100" b="1" dirty="0"/>
          </a:p>
          <a:p>
            <a:pPr lvl="1"/>
            <a:endParaRPr lang="it-IT" b="1" dirty="0"/>
          </a:p>
        </p:txBody>
      </p:sp>
    </p:spTree>
    <p:extLst>
      <p:ext uri="{BB962C8B-B14F-4D97-AF65-F5344CB8AC3E}">
        <p14:creationId xmlns:p14="http://schemas.microsoft.com/office/powerpoint/2010/main" val="2474927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2390E1-C109-4C5D-A44A-DEB146C92FE0}"/>
              </a:ext>
            </a:extLst>
          </p:cNvPr>
          <p:cNvSpPr>
            <a:spLocks noGrp="1"/>
          </p:cNvSpPr>
          <p:nvPr>
            <p:ph type="title"/>
          </p:nvPr>
        </p:nvSpPr>
        <p:spPr>
          <a:xfrm>
            <a:off x="677334" y="609600"/>
            <a:ext cx="8596668" cy="984308"/>
          </a:xfrm>
        </p:spPr>
        <p:txBody>
          <a:bodyPr/>
          <a:lstStyle/>
          <a:p>
            <a:r>
              <a:rPr lang="it-IT" dirty="0"/>
              <a:t>Principi di apprendimento utilizzati | 3</a:t>
            </a:r>
          </a:p>
        </p:txBody>
      </p:sp>
      <p:sp>
        <p:nvSpPr>
          <p:cNvPr id="3" name="Segnaposto contenuto 2">
            <a:extLst>
              <a:ext uri="{FF2B5EF4-FFF2-40B4-BE49-F238E27FC236}">
                <a16:creationId xmlns:a16="http://schemas.microsoft.com/office/drawing/2014/main" id="{7083935A-5242-4917-A65F-3F03C72755B7}"/>
              </a:ext>
            </a:extLst>
          </p:cNvPr>
          <p:cNvSpPr>
            <a:spLocks noGrp="1"/>
          </p:cNvSpPr>
          <p:nvPr>
            <p:ph idx="1"/>
          </p:nvPr>
        </p:nvSpPr>
        <p:spPr>
          <a:xfrm>
            <a:off x="677334" y="1983021"/>
            <a:ext cx="8596668" cy="3755049"/>
          </a:xfrm>
        </p:spPr>
        <p:txBody>
          <a:bodyPr>
            <a:normAutofit/>
          </a:bodyPr>
          <a:lstStyle/>
          <a:p>
            <a:r>
              <a:rPr lang="it-IT" b="1" dirty="0">
                <a:solidFill>
                  <a:srgbClr val="7F77B3"/>
                </a:solidFill>
              </a:rPr>
              <a:t>Come imparare:</a:t>
            </a:r>
          </a:p>
          <a:p>
            <a:pPr lvl="1"/>
            <a:r>
              <a:rPr lang="it-IT" sz="1800" b="1" dirty="0">
                <a:solidFill>
                  <a:srgbClr val="7F77B3"/>
                </a:solidFill>
              </a:rPr>
              <a:t>Principio dell’autonomia: </a:t>
            </a:r>
            <a:r>
              <a:rPr lang="it-IT" sz="1800" dirty="0"/>
              <a:t>questo principio viene incarnato alla perfezione dalla struttura delle slide, infatti si passa dal creare insieme alcuni esempi, ad esercizi da far svolgere agli studenti in autonomia; </a:t>
            </a:r>
          </a:p>
          <a:p>
            <a:pPr lvl="1"/>
            <a:endParaRPr lang="it-IT" sz="1800" dirty="0"/>
          </a:p>
          <a:p>
            <a:pPr lvl="1"/>
            <a:r>
              <a:rPr lang="it-IT" sz="1800" b="1" dirty="0">
                <a:solidFill>
                  <a:srgbClr val="7F77B3"/>
                </a:solidFill>
              </a:rPr>
              <a:t>Principio della continuità: </a:t>
            </a:r>
            <a:r>
              <a:rPr lang="it-IT" sz="1800" dirty="0"/>
              <a:t>questo principio viene agevolato dall’aver fornito i mezzi ovvero gli esercizi e dall’aver opportunamente messo al corrente i discenti del senso e della motivazione dell’argomento in questione, specialmente analizzando alcune pagine WEB si vuole instillare in loro la propensione a, una volta trovatisi, davanti ad un sito per loro di interesse; analizzare lo stesso per ricavarne gli aspetti più accattivanti.</a:t>
            </a:r>
            <a:endParaRPr lang="it-IT" sz="1800" b="1" dirty="0"/>
          </a:p>
        </p:txBody>
      </p:sp>
    </p:spTree>
    <p:extLst>
      <p:ext uri="{BB962C8B-B14F-4D97-AF65-F5344CB8AC3E}">
        <p14:creationId xmlns:p14="http://schemas.microsoft.com/office/powerpoint/2010/main" val="4218475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2390E1-C109-4C5D-A44A-DEB146C92FE0}"/>
              </a:ext>
            </a:extLst>
          </p:cNvPr>
          <p:cNvSpPr>
            <a:spLocks noGrp="1"/>
          </p:cNvSpPr>
          <p:nvPr>
            <p:ph type="title"/>
          </p:nvPr>
        </p:nvSpPr>
        <p:spPr>
          <a:xfrm>
            <a:off x="643778" y="450210"/>
            <a:ext cx="8596668" cy="984308"/>
          </a:xfrm>
        </p:spPr>
        <p:txBody>
          <a:bodyPr/>
          <a:lstStyle/>
          <a:p>
            <a:r>
              <a:rPr lang="it-IT" dirty="0"/>
              <a:t>Principi di apprendimento utilizzati | 4</a:t>
            </a:r>
          </a:p>
        </p:txBody>
      </p:sp>
      <p:sp>
        <p:nvSpPr>
          <p:cNvPr id="3" name="Segnaposto contenuto 2">
            <a:extLst>
              <a:ext uri="{FF2B5EF4-FFF2-40B4-BE49-F238E27FC236}">
                <a16:creationId xmlns:a16="http://schemas.microsoft.com/office/drawing/2014/main" id="{7083935A-5242-4917-A65F-3F03C72755B7}"/>
              </a:ext>
            </a:extLst>
          </p:cNvPr>
          <p:cNvSpPr>
            <a:spLocks noGrp="1"/>
          </p:cNvSpPr>
          <p:nvPr>
            <p:ph idx="1"/>
          </p:nvPr>
        </p:nvSpPr>
        <p:spPr>
          <a:xfrm>
            <a:off x="643778" y="1616701"/>
            <a:ext cx="8596668" cy="4641486"/>
          </a:xfrm>
        </p:spPr>
        <p:txBody>
          <a:bodyPr>
            <a:noAutofit/>
          </a:bodyPr>
          <a:lstStyle/>
          <a:p>
            <a:r>
              <a:rPr lang="it-IT" sz="1600" b="1" dirty="0" err="1">
                <a:solidFill>
                  <a:srgbClr val="7F77B3"/>
                </a:solidFill>
              </a:rPr>
              <a:t>Learn</a:t>
            </a:r>
            <a:r>
              <a:rPr lang="it-IT" sz="1600" b="1" dirty="0">
                <a:solidFill>
                  <a:srgbClr val="7F77B3"/>
                </a:solidFill>
              </a:rPr>
              <a:t> by </a:t>
            </a:r>
            <a:r>
              <a:rPr lang="it-IT" sz="1600" b="1" dirty="0" err="1">
                <a:solidFill>
                  <a:srgbClr val="7F77B3"/>
                </a:solidFill>
              </a:rPr>
              <a:t>doing</a:t>
            </a:r>
            <a:r>
              <a:rPr lang="it-IT" sz="1600" b="1" dirty="0">
                <a:solidFill>
                  <a:srgbClr val="7F77B3"/>
                </a:solidFill>
              </a:rPr>
              <a:t>:</a:t>
            </a:r>
          </a:p>
          <a:p>
            <a:pPr lvl="1"/>
            <a:r>
              <a:rPr lang="it-IT" b="1" dirty="0">
                <a:solidFill>
                  <a:srgbClr val="7F77B3"/>
                </a:solidFill>
              </a:rPr>
              <a:t>Principio del protagonismo: </a:t>
            </a:r>
            <a:r>
              <a:rPr lang="it-IT" dirty="0"/>
              <a:t>questo principio viene enfatizzato diverse volte sulle slide, infatti viene sempre richiesta la partecipazione degli studenti agli esercizi e agli esempi;</a:t>
            </a:r>
          </a:p>
          <a:p>
            <a:pPr lvl="1"/>
            <a:endParaRPr lang="it-IT" dirty="0"/>
          </a:p>
          <a:p>
            <a:pPr lvl="1"/>
            <a:r>
              <a:rPr lang="it-IT" b="1" dirty="0">
                <a:solidFill>
                  <a:srgbClr val="7F77B3"/>
                </a:solidFill>
              </a:rPr>
              <a:t>Principio della partecipazione attiva: </a:t>
            </a:r>
            <a:r>
              <a:rPr lang="it-IT" dirty="0"/>
              <a:t>anche qui, l’importanza da conferire a tutti i partecipanti alla discussione oltre ad essere chiaramente esplicitata sulle slide, sarebbe rispettata anche in classe durante tutti i suddetti momenti;</a:t>
            </a:r>
          </a:p>
          <a:p>
            <a:pPr lvl="1"/>
            <a:endParaRPr lang="it-IT" dirty="0"/>
          </a:p>
          <a:p>
            <a:pPr lvl="1"/>
            <a:r>
              <a:rPr lang="it-IT" b="1" dirty="0">
                <a:solidFill>
                  <a:srgbClr val="7F77B3"/>
                </a:solidFill>
              </a:rPr>
              <a:t>Principio dell’</a:t>
            </a:r>
            <a:r>
              <a:rPr lang="it-IT" b="1" dirty="0" err="1">
                <a:solidFill>
                  <a:srgbClr val="7F77B3"/>
                </a:solidFill>
              </a:rPr>
              <a:t>agentività</a:t>
            </a:r>
            <a:r>
              <a:rPr lang="it-IT" b="1" dirty="0">
                <a:solidFill>
                  <a:srgbClr val="7F77B3"/>
                </a:solidFill>
              </a:rPr>
              <a:t>: </a:t>
            </a:r>
            <a:r>
              <a:rPr lang="it-IT" dirty="0"/>
              <a:t>questa notazione descrive perfettamente il metodo che abbiamo utilizzato nelle slide; dopo aver infatti introdotto con chiari esempi la creazione di pagine Web statiche, degli esempi successivi viene fornito inizialmente solo il «problema» da risolvere e viene richiesta la partecipazione di tutti per arrivare alla soluzione, di cui vorrà mostrata un prototipo dopo un tot di tempo. </a:t>
            </a:r>
            <a:endParaRPr lang="it-IT" b="1" dirty="0"/>
          </a:p>
        </p:txBody>
      </p:sp>
    </p:spTree>
    <p:extLst>
      <p:ext uri="{BB962C8B-B14F-4D97-AF65-F5344CB8AC3E}">
        <p14:creationId xmlns:p14="http://schemas.microsoft.com/office/powerpoint/2010/main" val="1127908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2390E1-C109-4C5D-A44A-DEB146C92FE0}"/>
              </a:ext>
            </a:extLst>
          </p:cNvPr>
          <p:cNvSpPr>
            <a:spLocks noGrp="1"/>
          </p:cNvSpPr>
          <p:nvPr>
            <p:ph type="title"/>
          </p:nvPr>
        </p:nvSpPr>
        <p:spPr>
          <a:xfrm>
            <a:off x="668945" y="492154"/>
            <a:ext cx="8596668" cy="984308"/>
          </a:xfrm>
        </p:spPr>
        <p:txBody>
          <a:bodyPr/>
          <a:lstStyle/>
          <a:p>
            <a:r>
              <a:rPr lang="it-IT" dirty="0"/>
              <a:t>Principi di apprendimento utilizzati | 5</a:t>
            </a:r>
          </a:p>
        </p:txBody>
      </p:sp>
      <p:sp>
        <p:nvSpPr>
          <p:cNvPr id="3" name="Segnaposto contenuto 2">
            <a:extLst>
              <a:ext uri="{FF2B5EF4-FFF2-40B4-BE49-F238E27FC236}">
                <a16:creationId xmlns:a16="http://schemas.microsoft.com/office/drawing/2014/main" id="{7083935A-5242-4917-A65F-3F03C72755B7}"/>
              </a:ext>
            </a:extLst>
          </p:cNvPr>
          <p:cNvSpPr>
            <a:spLocks noGrp="1"/>
          </p:cNvSpPr>
          <p:nvPr>
            <p:ph idx="1"/>
          </p:nvPr>
        </p:nvSpPr>
        <p:spPr>
          <a:xfrm>
            <a:off x="668945" y="1969038"/>
            <a:ext cx="8596668" cy="3987145"/>
          </a:xfrm>
        </p:spPr>
        <p:txBody>
          <a:bodyPr>
            <a:noAutofit/>
          </a:bodyPr>
          <a:lstStyle/>
          <a:p>
            <a:r>
              <a:rPr lang="it-IT" b="1" dirty="0">
                <a:solidFill>
                  <a:srgbClr val="7F77B3"/>
                </a:solidFill>
              </a:rPr>
              <a:t>Principio dell’utilità dell’errore: </a:t>
            </a:r>
            <a:r>
              <a:rPr lang="it-IT" dirty="0"/>
              <a:t>per quanto concerne l’utilità dello sbagliare, questa viene riconosciuta nel momento in cui, dando libero spazio agli studenti di esprimersi, questi sono altrettanto liberi di «sbagliare»; in ogni caso si procede insieme col resto della classe alla revisione delle idee espresse e ciò conduce inevitabilmente al capire «l’errore», giungendo cosi alla soluzione;</a:t>
            </a:r>
          </a:p>
          <a:p>
            <a:endParaRPr lang="it-IT" dirty="0"/>
          </a:p>
          <a:p>
            <a:r>
              <a:rPr lang="it-IT" b="1" dirty="0">
                <a:solidFill>
                  <a:srgbClr val="7F77B3"/>
                </a:solidFill>
              </a:rPr>
              <a:t>Principio del tentar non nuoce: </a:t>
            </a:r>
            <a:r>
              <a:rPr lang="it-IT" dirty="0"/>
              <a:t>questo principio è riassunto nelle motivazioni utilizzate per descrivere quello precedente, non andremo quindi a ripetere per evitare eventuali ridondanze; tutto si può riassumere con «nessuno impara se non prova e sbaglia» e mettersi in gioco è sempre richiesto nel corso della lezione.</a:t>
            </a:r>
          </a:p>
        </p:txBody>
      </p:sp>
    </p:spTree>
    <p:extLst>
      <p:ext uri="{BB962C8B-B14F-4D97-AF65-F5344CB8AC3E}">
        <p14:creationId xmlns:p14="http://schemas.microsoft.com/office/powerpoint/2010/main" val="551099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2390E1-C109-4C5D-A44A-DEB146C92FE0}"/>
              </a:ext>
            </a:extLst>
          </p:cNvPr>
          <p:cNvSpPr>
            <a:spLocks noGrp="1"/>
          </p:cNvSpPr>
          <p:nvPr>
            <p:ph type="title"/>
          </p:nvPr>
        </p:nvSpPr>
        <p:spPr>
          <a:xfrm>
            <a:off x="668945" y="492154"/>
            <a:ext cx="8596668" cy="984308"/>
          </a:xfrm>
        </p:spPr>
        <p:txBody>
          <a:bodyPr/>
          <a:lstStyle/>
          <a:p>
            <a:r>
              <a:rPr lang="it-IT" dirty="0"/>
              <a:t>Principi di apprendimento utilizzati | 6</a:t>
            </a:r>
          </a:p>
        </p:txBody>
      </p:sp>
      <p:sp>
        <p:nvSpPr>
          <p:cNvPr id="3" name="Segnaposto contenuto 2">
            <a:extLst>
              <a:ext uri="{FF2B5EF4-FFF2-40B4-BE49-F238E27FC236}">
                <a16:creationId xmlns:a16="http://schemas.microsoft.com/office/drawing/2014/main" id="{7083935A-5242-4917-A65F-3F03C72755B7}"/>
              </a:ext>
            </a:extLst>
          </p:cNvPr>
          <p:cNvSpPr>
            <a:spLocks noGrp="1"/>
          </p:cNvSpPr>
          <p:nvPr>
            <p:ph idx="1"/>
          </p:nvPr>
        </p:nvSpPr>
        <p:spPr>
          <a:xfrm>
            <a:off x="668945" y="1741137"/>
            <a:ext cx="8596668" cy="4624709"/>
          </a:xfrm>
        </p:spPr>
        <p:txBody>
          <a:bodyPr>
            <a:noAutofit/>
          </a:bodyPr>
          <a:lstStyle/>
          <a:p>
            <a:r>
              <a:rPr lang="it-IT" b="1" dirty="0">
                <a:solidFill>
                  <a:srgbClr val="7F77B3"/>
                </a:solidFill>
              </a:rPr>
              <a:t>Grounding dell’apprendimento: </a:t>
            </a:r>
          </a:p>
          <a:p>
            <a:pPr lvl="1"/>
            <a:r>
              <a:rPr lang="it-IT" sz="1800" b="1" dirty="0">
                <a:solidFill>
                  <a:srgbClr val="7F77B3"/>
                </a:solidFill>
              </a:rPr>
              <a:t>Principio della valorizzazione dell’esperienza dei soggetti:</a:t>
            </a:r>
            <a:r>
              <a:rPr lang="it-IT" sz="1800" dirty="0">
                <a:solidFill>
                  <a:srgbClr val="7F77B3"/>
                </a:solidFill>
              </a:rPr>
              <a:t> </a:t>
            </a:r>
            <a:r>
              <a:rPr lang="it-IT" sz="1800" dirty="0"/>
              <a:t>ritroviamo questo principio molto spesso, in diverse occasioni infatti viene chiesto agli studenti di parlare delle proprie esperienze e di parlarne al resto della classe; in modo che ciò che hanno appreso sia utilizzato anche poi dagli altri, oltre ad essere integrato dagli stessi con le nuove conoscenze;</a:t>
            </a:r>
          </a:p>
          <a:p>
            <a:pPr lvl="1"/>
            <a:endParaRPr lang="it-IT" sz="1800" dirty="0">
              <a:solidFill>
                <a:srgbClr val="7F77B3"/>
              </a:solidFill>
            </a:endParaRPr>
          </a:p>
          <a:p>
            <a:pPr lvl="1"/>
            <a:r>
              <a:rPr lang="it-IT" sz="1800" b="1" dirty="0">
                <a:solidFill>
                  <a:srgbClr val="7F77B3"/>
                </a:solidFill>
              </a:rPr>
              <a:t>Principio della valorizzazione delle conoscenze e competenze pregresse: </a:t>
            </a:r>
            <a:r>
              <a:rPr lang="it-IT" sz="1800" dirty="0"/>
              <a:t>un altro elemento che concorre alla realizzazione del suddetto principio lo ritroviamo nelle slide inziali, dove riprendiamo concetti fondamentali alla comprensione di ciò che andremo poi a spiegare nelle slide successive; ciò da un grande valore alle conoscenze già in possesso dei discenti, perché senza di esse questi non sarebbero in gradi di apprendere in toto l’argomento.</a:t>
            </a:r>
            <a:endParaRPr lang="it-IT" sz="1800" b="1" dirty="0"/>
          </a:p>
        </p:txBody>
      </p:sp>
    </p:spTree>
    <p:extLst>
      <p:ext uri="{BB962C8B-B14F-4D97-AF65-F5344CB8AC3E}">
        <p14:creationId xmlns:p14="http://schemas.microsoft.com/office/powerpoint/2010/main" val="2635157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2390E1-C109-4C5D-A44A-DEB146C92FE0}"/>
              </a:ext>
            </a:extLst>
          </p:cNvPr>
          <p:cNvSpPr>
            <a:spLocks noGrp="1"/>
          </p:cNvSpPr>
          <p:nvPr>
            <p:ph type="title"/>
          </p:nvPr>
        </p:nvSpPr>
        <p:spPr>
          <a:xfrm>
            <a:off x="601833" y="222308"/>
            <a:ext cx="8596668" cy="984308"/>
          </a:xfrm>
        </p:spPr>
        <p:txBody>
          <a:bodyPr/>
          <a:lstStyle/>
          <a:p>
            <a:r>
              <a:rPr lang="it-IT" dirty="0"/>
              <a:t>Principi di apprendimento utilizzati | 7</a:t>
            </a:r>
          </a:p>
        </p:txBody>
      </p:sp>
      <p:sp>
        <p:nvSpPr>
          <p:cNvPr id="3" name="Segnaposto contenuto 2">
            <a:extLst>
              <a:ext uri="{FF2B5EF4-FFF2-40B4-BE49-F238E27FC236}">
                <a16:creationId xmlns:a16="http://schemas.microsoft.com/office/drawing/2014/main" id="{7083935A-5242-4917-A65F-3F03C72755B7}"/>
              </a:ext>
            </a:extLst>
          </p:cNvPr>
          <p:cNvSpPr>
            <a:spLocks noGrp="1"/>
          </p:cNvSpPr>
          <p:nvPr>
            <p:ph idx="1"/>
          </p:nvPr>
        </p:nvSpPr>
        <p:spPr>
          <a:xfrm>
            <a:off x="677334" y="1382785"/>
            <a:ext cx="8596668" cy="4657289"/>
          </a:xfrm>
        </p:spPr>
        <p:txBody>
          <a:bodyPr>
            <a:noAutofit/>
          </a:bodyPr>
          <a:lstStyle/>
          <a:p>
            <a:r>
              <a:rPr lang="it-IT" sz="1600" b="1" dirty="0">
                <a:solidFill>
                  <a:srgbClr val="7F77B3"/>
                </a:solidFill>
              </a:rPr>
              <a:t>Generale e particolare: </a:t>
            </a:r>
          </a:p>
          <a:p>
            <a:pPr lvl="1"/>
            <a:r>
              <a:rPr lang="it-IT" b="1" dirty="0">
                <a:solidFill>
                  <a:srgbClr val="7F77B3"/>
                </a:solidFill>
              </a:rPr>
              <a:t>Principio del particolare e del concreto: </a:t>
            </a:r>
            <a:r>
              <a:rPr lang="it-IT" dirty="0"/>
              <a:t>questo principio è applicato nel momento in cui partiamo da esempi </a:t>
            </a:r>
            <a:r>
              <a:rPr lang="it-IT" b="1" dirty="0"/>
              <a:t>concreti </a:t>
            </a:r>
            <a:r>
              <a:rPr lang="it-IT" dirty="0"/>
              <a:t>nel «</a:t>
            </a:r>
            <a:r>
              <a:rPr lang="it-IT" b="1" dirty="0"/>
              <a:t>particolare»</a:t>
            </a:r>
            <a:r>
              <a:rPr lang="it-IT" dirty="0"/>
              <a:t> per spiegare concetti </a:t>
            </a:r>
            <a:r>
              <a:rPr lang="it-IT" b="1" dirty="0"/>
              <a:t>astratti</a:t>
            </a:r>
            <a:r>
              <a:rPr lang="it-IT" dirty="0"/>
              <a:t> (i vari tag e selettori) per poi chiedere agli studenti di applicare gli stessi in altri contesti, in particolare nella rielaborazione dopo la spiegazioni di nuovi selettori, quindi in «</a:t>
            </a:r>
            <a:r>
              <a:rPr lang="it-IT" b="1" dirty="0"/>
              <a:t>generale»</a:t>
            </a:r>
            <a:r>
              <a:rPr lang="it-IT" dirty="0"/>
              <a:t>;</a:t>
            </a:r>
          </a:p>
          <a:p>
            <a:pPr lvl="1"/>
            <a:endParaRPr lang="it-IT" dirty="0"/>
          </a:p>
          <a:p>
            <a:pPr lvl="1"/>
            <a:r>
              <a:rPr lang="it-IT" b="1" dirty="0">
                <a:solidFill>
                  <a:srgbClr val="7F77B3"/>
                </a:solidFill>
              </a:rPr>
              <a:t>Principio delle unità minime e della scomposizione: </a:t>
            </a:r>
            <a:r>
              <a:rPr lang="it-IT" dirty="0"/>
              <a:t>ritroviamo questa specifica nell’analisi dettagliata effettuata sugli esempi mostrati; infatti, ogni elemento parte del programma viene scomposto e viene ripresa la sua funzione, di aiuto in questo caso è W3C;</a:t>
            </a:r>
          </a:p>
          <a:p>
            <a:pPr lvl="1"/>
            <a:endParaRPr lang="it-IT" dirty="0"/>
          </a:p>
          <a:p>
            <a:pPr lvl="1"/>
            <a:r>
              <a:rPr lang="it-IT" b="1" dirty="0">
                <a:solidFill>
                  <a:srgbClr val="7F77B3"/>
                </a:solidFill>
              </a:rPr>
              <a:t>Principio della ricomposizione e delle capacità di discriminazione: </a:t>
            </a:r>
            <a:r>
              <a:rPr lang="it-IT" dirty="0"/>
              <a:t>come detto sopra grazie agli esempi è possibile per i discenti apprendere gli aspetti essenziali e i vari componenti della costruzione di siti web (tag, selettori ecc.) e discriminarli tra di loro.</a:t>
            </a:r>
            <a:endParaRPr lang="it-IT" b="1" dirty="0"/>
          </a:p>
        </p:txBody>
      </p:sp>
    </p:spTree>
    <p:extLst>
      <p:ext uri="{BB962C8B-B14F-4D97-AF65-F5344CB8AC3E}">
        <p14:creationId xmlns:p14="http://schemas.microsoft.com/office/powerpoint/2010/main" val="4255977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7415F3-D564-412B-8B0D-77987F2AE01C}"/>
              </a:ext>
            </a:extLst>
          </p:cNvPr>
          <p:cNvSpPr>
            <a:spLocks noGrp="1"/>
          </p:cNvSpPr>
          <p:nvPr>
            <p:ph type="ctrTitle"/>
          </p:nvPr>
        </p:nvSpPr>
        <p:spPr>
          <a:xfrm>
            <a:off x="738230" y="3005879"/>
            <a:ext cx="8766495" cy="846242"/>
          </a:xfrm>
        </p:spPr>
        <p:txBody>
          <a:bodyPr/>
          <a:lstStyle/>
          <a:p>
            <a:r>
              <a:rPr lang="it-IT" sz="4800" dirty="0">
                <a:solidFill>
                  <a:srgbClr val="AD84C6"/>
                </a:solidFill>
              </a:rPr>
              <a:t>Grazie a tutti per l’attenzione</a:t>
            </a:r>
          </a:p>
        </p:txBody>
      </p:sp>
    </p:spTree>
    <p:extLst>
      <p:ext uri="{BB962C8B-B14F-4D97-AF65-F5344CB8AC3E}">
        <p14:creationId xmlns:p14="http://schemas.microsoft.com/office/powerpoint/2010/main" val="2071860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A6C78D48-D683-4C5F-8543-7D84432A6AB0}"/>
              </a:ext>
            </a:extLst>
          </p:cNvPr>
          <p:cNvSpPr/>
          <p:nvPr/>
        </p:nvSpPr>
        <p:spPr>
          <a:xfrm>
            <a:off x="1132423" y="1428234"/>
            <a:ext cx="7686490" cy="4820166"/>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it-IT" sz="2600" b="0" i="0" u="none" strike="noStrike" kern="0" cap="all" spc="800" normalizeH="0" baseline="0" noProof="0" dirty="0">
                <a:ln>
                  <a:noFill/>
                </a:ln>
                <a:solidFill>
                  <a:srgbClr val="F3F3F2"/>
                </a:solidFill>
                <a:effectLst/>
                <a:uLnTx/>
                <a:uFillTx/>
                <a:ea typeface="+mj-ea"/>
                <a:cs typeface="+mj-cs"/>
              </a:rPr>
              <a:t>- </a:t>
            </a:r>
            <a:r>
              <a:rPr kumimoji="0" lang="it-IT" sz="2600" b="0" i="0" u="none" strike="noStrike" kern="0" cap="all" spc="800" normalizeH="0" baseline="0" noProof="0" dirty="0">
                <a:ln>
                  <a:noFill/>
                </a:ln>
                <a:solidFill>
                  <a:schemeClr val="accent1">
                    <a:lumMod val="60000"/>
                    <a:lumOff val="40000"/>
                  </a:schemeClr>
                </a:solidFill>
                <a:effectLst/>
                <a:uLnTx/>
                <a:uFillTx/>
                <a:ea typeface="+mj-ea"/>
                <a:cs typeface="+mj-cs"/>
              </a:rPr>
              <a:t>Intro</a:t>
            </a:r>
            <a:r>
              <a:rPr kumimoji="0" lang="it-IT" sz="2600" b="0" i="0" u="none" strike="noStrike" kern="0" cap="all" spc="800" normalizeH="0" baseline="0" noProof="0" dirty="0">
                <a:ln>
                  <a:noFill/>
                </a:ln>
                <a:solidFill>
                  <a:srgbClr val="F3F3F2"/>
                </a:solidFill>
                <a:effectLst/>
                <a:uLnTx/>
                <a:uFillTx/>
                <a:ea typeface="+mj-ea"/>
                <a:cs typeface="+mj-cs"/>
              </a:rPr>
              <a:t>duzione</a:t>
            </a:r>
            <a:br>
              <a:rPr kumimoji="0" lang="it-IT" sz="2600" b="0" i="0" u="none" strike="noStrike" kern="0" cap="all" spc="800" normalizeH="0" baseline="0" noProof="0" dirty="0">
                <a:ln>
                  <a:noFill/>
                </a:ln>
                <a:solidFill>
                  <a:srgbClr val="F3F3F2"/>
                </a:solidFill>
                <a:effectLst/>
                <a:uLnTx/>
                <a:uFillTx/>
                <a:ea typeface="+mj-ea"/>
                <a:cs typeface="+mj-cs"/>
              </a:rPr>
            </a:br>
            <a:r>
              <a:rPr kumimoji="0" lang="it-IT" sz="2600" b="0" i="0" u="none" strike="noStrike" kern="0" cap="all" spc="800" normalizeH="0" baseline="0" noProof="0" dirty="0">
                <a:ln>
                  <a:noFill/>
                </a:ln>
                <a:solidFill>
                  <a:srgbClr val="F3F3F2"/>
                </a:solidFill>
                <a:effectLst/>
                <a:uLnTx/>
                <a:uFillTx/>
                <a:ea typeface="+mj-ea"/>
                <a:cs typeface="+mj-cs"/>
              </a:rPr>
              <a:t>- </a:t>
            </a:r>
            <a:r>
              <a:rPr kumimoji="0" lang="it-IT" sz="2600" b="0" i="0" u="none" strike="noStrike" kern="0" cap="all" spc="800" normalizeH="0" baseline="0" noProof="0" dirty="0">
                <a:ln>
                  <a:noFill/>
                </a:ln>
                <a:solidFill>
                  <a:schemeClr val="accent1">
                    <a:lumMod val="60000"/>
                    <a:lumOff val="40000"/>
                  </a:schemeClr>
                </a:solidFill>
                <a:effectLst/>
                <a:uLnTx/>
                <a:uFillTx/>
                <a:ea typeface="+mj-ea"/>
                <a:cs typeface="+mj-cs"/>
              </a:rPr>
              <a:t>Pre</a:t>
            </a:r>
            <a:r>
              <a:rPr kumimoji="0" lang="it-IT" sz="2600" b="0" i="0" u="none" strike="noStrike" kern="0" cap="all" spc="800" normalizeH="0" baseline="0" noProof="0" dirty="0">
                <a:ln>
                  <a:noFill/>
                </a:ln>
                <a:solidFill>
                  <a:srgbClr val="F3F3F2"/>
                </a:solidFill>
                <a:effectLst/>
                <a:uLnTx/>
                <a:uFillTx/>
                <a:ea typeface="+mj-ea"/>
                <a:cs typeface="+mj-cs"/>
              </a:rPr>
              <a:t>requisiti</a:t>
            </a:r>
            <a:br>
              <a:rPr kumimoji="0" lang="it-IT" sz="2600" b="0" i="0" u="none" strike="noStrike" kern="0" cap="all" spc="800" normalizeH="0" baseline="0" noProof="0" dirty="0">
                <a:ln>
                  <a:noFill/>
                </a:ln>
                <a:solidFill>
                  <a:srgbClr val="F3F3F2"/>
                </a:solidFill>
                <a:effectLst/>
                <a:uLnTx/>
                <a:uFillTx/>
                <a:ea typeface="+mj-ea"/>
                <a:cs typeface="+mj-cs"/>
              </a:rPr>
            </a:br>
            <a:r>
              <a:rPr kumimoji="0" lang="it-IT" sz="2600" b="0" i="0" u="none" strike="noStrike" kern="0" cap="all" spc="800" normalizeH="0" baseline="0" noProof="0" dirty="0">
                <a:ln>
                  <a:noFill/>
                </a:ln>
                <a:solidFill>
                  <a:srgbClr val="F3F3F2"/>
                </a:solidFill>
                <a:effectLst/>
                <a:uLnTx/>
                <a:uFillTx/>
                <a:ea typeface="+mj-ea"/>
                <a:cs typeface="+mj-cs"/>
              </a:rPr>
              <a:t>- obiettivi </a:t>
            </a:r>
            <a:r>
              <a:rPr kumimoji="0" lang="it-IT" sz="2600" b="0" i="0" u="none" strike="noStrike" kern="0" cap="all" spc="800" normalizeH="0" baseline="0" noProof="0" dirty="0">
                <a:ln>
                  <a:noFill/>
                </a:ln>
                <a:solidFill>
                  <a:schemeClr val="accent2">
                    <a:lumMod val="60000"/>
                    <a:lumOff val="40000"/>
                  </a:schemeClr>
                </a:solidFill>
                <a:effectLst/>
                <a:uLnTx/>
                <a:uFillTx/>
                <a:ea typeface="+mj-ea"/>
                <a:cs typeface="+mj-cs"/>
              </a:rPr>
              <a:t>formativi</a:t>
            </a:r>
            <a:br>
              <a:rPr kumimoji="0" lang="it-IT" sz="2600" b="0" i="0" u="none" strike="noStrike" kern="0" cap="all" spc="800" normalizeH="0" baseline="0" noProof="0" dirty="0">
                <a:ln>
                  <a:noFill/>
                </a:ln>
                <a:solidFill>
                  <a:srgbClr val="F3F3F2"/>
                </a:solidFill>
                <a:effectLst/>
                <a:uLnTx/>
                <a:uFillTx/>
                <a:ea typeface="+mj-ea"/>
                <a:cs typeface="+mj-cs"/>
              </a:rPr>
            </a:br>
            <a:r>
              <a:rPr kumimoji="0" lang="it-IT" sz="2600" b="0" i="0" u="none" strike="noStrike" kern="0" cap="all" spc="800" normalizeH="0" baseline="0" noProof="0" dirty="0">
                <a:ln>
                  <a:noFill/>
                </a:ln>
                <a:solidFill>
                  <a:srgbClr val="F3F3F2"/>
                </a:solidFill>
                <a:effectLst/>
                <a:uLnTx/>
                <a:uFillTx/>
                <a:ea typeface="+mj-ea"/>
                <a:cs typeface="+mj-cs"/>
              </a:rPr>
              <a:t>- script della </a:t>
            </a:r>
            <a:r>
              <a:rPr kumimoji="0" lang="it-IT" sz="2600" b="0" i="0" u="none" strike="noStrike" kern="0" cap="all" spc="800" normalizeH="0" baseline="0" noProof="0" dirty="0">
                <a:ln>
                  <a:noFill/>
                </a:ln>
                <a:solidFill>
                  <a:schemeClr val="accent2">
                    <a:lumMod val="60000"/>
                    <a:lumOff val="40000"/>
                  </a:schemeClr>
                </a:solidFill>
                <a:effectLst/>
                <a:uLnTx/>
                <a:uFillTx/>
                <a:ea typeface="+mj-ea"/>
                <a:cs typeface="+mj-cs"/>
              </a:rPr>
              <a:t>lezione</a:t>
            </a:r>
            <a:br>
              <a:rPr kumimoji="0" lang="it-IT" sz="2600" b="0" i="0" u="none" strike="noStrike" kern="0" cap="all" spc="800" normalizeH="0" baseline="0" noProof="0" dirty="0">
                <a:ln>
                  <a:noFill/>
                </a:ln>
                <a:solidFill>
                  <a:srgbClr val="F3F3F2"/>
                </a:solidFill>
                <a:effectLst/>
                <a:uLnTx/>
                <a:uFillTx/>
                <a:ea typeface="+mj-ea"/>
                <a:cs typeface="+mj-cs"/>
              </a:rPr>
            </a:br>
            <a:r>
              <a:rPr kumimoji="0" lang="it-IT" sz="2600" b="0" i="0" u="none" strike="noStrike" kern="0" cap="all" spc="800" normalizeH="0" baseline="0" noProof="0" dirty="0">
                <a:ln>
                  <a:noFill/>
                </a:ln>
                <a:solidFill>
                  <a:srgbClr val="F3F3F2"/>
                </a:solidFill>
                <a:effectLst/>
                <a:uLnTx/>
                <a:uFillTx/>
                <a:ea typeface="+mj-ea"/>
                <a:cs typeface="+mj-cs"/>
              </a:rPr>
              <a:t>- metodologie </a:t>
            </a:r>
            <a:r>
              <a:rPr kumimoji="0" lang="it-IT" sz="2600" b="0" i="0" u="none" strike="noStrike" kern="0" cap="all" spc="800" normalizeH="0" baseline="0" noProof="0" dirty="0">
                <a:ln>
                  <a:noFill/>
                </a:ln>
                <a:solidFill>
                  <a:schemeClr val="accent2">
                    <a:lumMod val="60000"/>
                    <a:lumOff val="40000"/>
                  </a:schemeClr>
                </a:solidFill>
                <a:effectLst/>
                <a:uLnTx/>
                <a:uFillTx/>
                <a:ea typeface="+mj-ea"/>
                <a:cs typeface="+mj-cs"/>
              </a:rPr>
              <a:t>didattiche</a:t>
            </a:r>
            <a:br>
              <a:rPr kumimoji="0" lang="it-IT" sz="2600" b="0" i="0" u="none" strike="noStrike" kern="0" cap="all" spc="800" normalizeH="0" baseline="0" noProof="0" dirty="0">
                <a:ln>
                  <a:noFill/>
                </a:ln>
                <a:solidFill>
                  <a:srgbClr val="F3F3F2"/>
                </a:solidFill>
                <a:effectLst/>
                <a:uLnTx/>
                <a:uFillTx/>
                <a:ea typeface="+mj-ea"/>
                <a:cs typeface="+mj-cs"/>
              </a:rPr>
            </a:br>
            <a:r>
              <a:rPr kumimoji="0" lang="it-IT" sz="2600" b="0" i="0" u="none" strike="noStrike" kern="0" cap="all" spc="800" normalizeH="0" baseline="0" noProof="0" dirty="0">
                <a:ln>
                  <a:noFill/>
                </a:ln>
                <a:solidFill>
                  <a:srgbClr val="F3F3F2"/>
                </a:solidFill>
                <a:effectLst/>
                <a:uLnTx/>
                <a:uFillTx/>
                <a:ea typeface="+mj-ea"/>
                <a:cs typeface="+mj-cs"/>
              </a:rPr>
              <a:t>- </a:t>
            </a:r>
            <a:r>
              <a:rPr kumimoji="0" lang="it-IT" sz="2600" b="0" i="0" u="none" strike="noStrike" kern="0" cap="all" spc="800" normalizeH="0" baseline="0" noProof="0" dirty="0">
                <a:ln>
                  <a:noFill/>
                </a:ln>
                <a:solidFill>
                  <a:schemeClr val="accent1">
                    <a:lumMod val="60000"/>
                    <a:lumOff val="40000"/>
                  </a:schemeClr>
                </a:solidFill>
                <a:effectLst/>
                <a:uLnTx/>
                <a:uFillTx/>
                <a:ea typeface="+mj-ea"/>
                <a:cs typeface="+mj-cs"/>
              </a:rPr>
              <a:t>slide</a:t>
            </a:r>
            <a:r>
              <a:rPr kumimoji="0" lang="it-IT" sz="2600" b="0" i="0" u="none" strike="noStrike" kern="0" cap="all" spc="800" normalizeH="0" baseline="0" noProof="0" dirty="0">
                <a:ln>
                  <a:noFill/>
                </a:ln>
                <a:solidFill>
                  <a:srgbClr val="F3F3F2"/>
                </a:solidFill>
                <a:effectLst/>
                <a:uLnTx/>
                <a:uFillTx/>
                <a:ea typeface="+mj-ea"/>
                <a:cs typeface="+mj-cs"/>
              </a:rPr>
              <a:t> della lezione</a:t>
            </a:r>
            <a:br>
              <a:rPr kumimoji="0" lang="it-IT" sz="2600" b="0" i="0" u="none" strike="noStrike" kern="0" cap="all" spc="800" normalizeH="0" baseline="0" noProof="0" dirty="0">
                <a:ln>
                  <a:noFill/>
                </a:ln>
                <a:solidFill>
                  <a:srgbClr val="F3F3F2"/>
                </a:solidFill>
                <a:effectLst/>
                <a:uLnTx/>
                <a:uFillTx/>
                <a:ea typeface="+mj-ea"/>
                <a:cs typeface="+mj-cs"/>
              </a:rPr>
            </a:br>
            <a:r>
              <a:rPr kumimoji="0" lang="it-IT" sz="2600" b="0" i="0" u="none" strike="noStrike" kern="0" cap="all" spc="800" normalizeH="0" baseline="0" noProof="0" dirty="0">
                <a:ln>
                  <a:noFill/>
                </a:ln>
                <a:solidFill>
                  <a:srgbClr val="F3F3F2"/>
                </a:solidFill>
                <a:effectLst/>
                <a:uLnTx/>
                <a:uFillTx/>
                <a:ea typeface="+mj-ea"/>
                <a:cs typeface="+mj-cs"/>
              </a:rPr>
              <a:t>-</a:t>
            </a:r>
            <a:r>
              <a:rPr kumimoji="0" lang="it-IT" sz="2600" b="0" i="0" u="none" strike="noStrike" kern="0" cap="all" spc="800" normalizeH="0" baseline="0" noProof="0" dirty="0">
                <a:ln>
                  <a:noFill/>
                </a:ln>
                <a:solidFill>
                  <a:srgbClr val="FFC000"/>
                </a:solidFill>
                <a:effectLst/>
                <a:uLnTx/>
                <a:uFillTx/>
                <a:ea typeface="+mj-ea"/>
                <a:cs typeface="+mj-cs"/>
              </a:rPr>
              <a:t> </a:t>
            </a:r>
            <a:r>
              <a:rPr kumimoji="0" lang="it-IT" sz="2600" b="0" i="0" u="none" strike="noStrike" kern="0" cap="all" spc="800" normalizeH="0" baseline="0" noProof="0" dirty="0">
                <a:ln>
                  <a:noFill/>
                </a:ln>
                <a:solidFill>
                  <a:schemeClr val="accent1">
                    <a:lumMod val="60000"/>
                    <a:lumOff val="40000"/>
                  </a:schemeClr>
                </a:solidFill>
                <a:effectLst/>
                <a:uLnTx/>
                <a:uFillTx/>
                <a:ea typeface="+mj-ea"/>
                <a:cs typeface="+mj-cs"/>
              </a:rPr>
              <a:t>esercizi</a:t>
            </a:r>
            <a:r>
              <a:rPr kumimoji="0" lang="it-IT" sz="2600" b="0" i="0" u="none" strike="noStrike" kern="0" cap="all" spc="800" normalizeH="0" baseline="0" noProof="0" dirty="0">
                <a:ln>
                  <a:noFill/>
                </a:ln>
                <a:solidFill>
                  <a:srgbClr val="FFC000"/>
                </a:solidFill>
                <a:effectLst/>
                <a:uLnTx/>
                <a:uFillTx/>
                <a:ea typeface="+mj-ea"/>
                <a:cs typeface="+mj-cs"/>
              </a:rPr>
              <a:t> </a:t>
            </a:r>
            <a:r>
              <a:rPr kumimoji="0" lang="it-IT" sz="2600" b="0" i="0" u="none" strike="noStrike" kern="0" cap="all" spc="800" normalizeH="0" baseline="0" noProof="0" dirty="0">
                <a:ln>
                  <a:noFill/>
                </a:ln>
                <a:solidFill>
                  <a:srgbClr val="F3F3F2"/>
                </a:solidFill>
                <a:effectLst/>
                <a:uLnTx/>
                <a:uFillTx/>
                <a:ea typeface="+mj-ea"/>
                <a:cs typeface="+mj-cs"/>
              </a:rPr>
              <a:t>da realizzare</a:t>
            </a:r>
            <a:br>
              <a:rPr kumimoji="0" lang="it-IT" sz="2600" b="0" i="0" u="none" strike="noStrike" kern="0" cap="all" spc="800" normalizeH="0" baseline="0" noProof="0" dirty="0">
                <a:ln>
                  <a:noFill/>
                </a:ln>
                <a:solidFill>
                  <a:srgbClr val="F3F3F2"/>
                </a:solidFill>
                <a:effectLst/>
                <a:uLnTx/>
                <a:uFillTx/>
                <a:ea typeface="+mj-ea"/>
                <a:cs typeface="+mj-cs"/>
              </a:rPr>
            </a:br>
            <a:r>
              <a:rPr kumimoji="0" lang="it-IT" sz="2600" b="0" i="0" u="none" strike="noStrike" kern="0" cap="all" spc="800" normalizeH="0" baseline="0" noProof="0" dirty="0">
                <a:ln>
                  <a:noFill/>
                </a:ln>
                <a:solidFill>
                  <a:srgbClr val="F3F3F2"/>
                </a:solidFill>
                <a:effectLst/>
                <a:uLnTx/>
                <a:uFillTx/>
                <a:ea typeface="+mj-ea"/>
                <a:cs typeface="+mj-cs"/>
              </a:rPr>
              <a:t>-</a:t>
            </a:r>
            <a:r>
              <a:rPr kumimoji="0" lang="it-IT" sz="2600" b="0" i="0" u="none" strike="noStrike" kern="0" cap="all" spc="800" normalizeH="0" baseline="0" noProof="0" dirty="0">
                <a:ln>
                  <a:noFill/>
                </a:ln>
                <a:solidFill>
                  <a:srgbClr val="FFC000"/>
                </a:solidFill>
                <a:effectLst/>
                <a:uLnTx/>
                <a:uFillTx/>
                <a:ea typeface="+mj-ea"/>
                <a:cs typeface="+mj-cs"/>
              </a:rPr>
              <a:t> </a:t>
            </a:r>
            <a:r>
              <a:rPr kumimoji="0" lang="it-IT" sz="2600" b="0" i="0" u="none" strike="noStrike" kern="0" cap="all" spc="800" normalizeH="0" baseline="0" noProof="0" dirty="0">
                <a:ln>
                  <a:noFill/>
                </a:ln>
                <a:solidFill>
                  <a:schemeClr val="accent1">
                    <a:lumMod val="60000"/>
                    <a:lumOff val="40000"/>
                  </a:schemeClr>
                </a:solidFill>
                <a:effectLst/>
                <a:uLnTx/>
                <a:uFillTx/>
                <a:ea typeface="+mj-ea"/>
                <a:cs typeface="+mj-cs"/>
              </a:rPr>
              <a:t>principi</a:t>
            </a:r>
            <a:r>
              <a:rPr kumimoji="0" lang="it-IT" sz="2600" b="0" i="0" u="none" strike="noStrike" kern="0" cap="all" spc="800" normalizeH="0" baseline="0" noProof="0" dirty="0">
                <a:ln>
                  <a:noFill/>
                </a:ln>
                <a:solidFill>
                  <a:srgbClr val="FFC000"/>
                </a:solidFill>
                <a:effectLst/>
                <a:uLnTx/>
                <a:uFillTx/>
                <a:ea typeface="+mj-ea"/>
                <a:cs typeface="+mj-cs"/>
              </a:rPr>
              <a:t> </a:t>
            </a:r>
            <a:r>
              <a:rPr kumimoji="0" lang="it-IT" sz="2600" b="0" i="0" u="none" strike="noStrike" kern="0" cap="all" spc="800" normalizeH="0" baseline="0" noProof="0" dirty="0">
                <a:ln>
                  <a:noFill/>
                </a:ln>
                <a:solidFill>
                  <a:srgbClr val="F3F3F2"/>
                </a:solidFill>
                <a:effectLst/>
                <a:uLnTx/>
                <a:uFillTx/>
                <a:ea typeface="+mj-ea"/>
                <a:cs typeface="+mj-cs"/>
              </a:rPr>
              <a:t>apprendimento</a:t>
            </a:r>
            <a:endParaRPr kumimoji="0" lang="it-IT" sz="2600" b="0" i="0" u="none" strike="noStrike" kern="0" cap="none" spc="0" normalizeH="0" baseline="0" noProof="0" dirty="0">
              <a:ln>
                <a:noFill/>
              </a:ln>
              <a:solidFill>
                <a:sysClr val="windowText" lastClr="000000"/>
              </a:solidFill>
              <a:effectLst/>
              <a:uLnTx/>
              <a:uFillTx/>
            </a:endParaRPr>
          </a:p>
        </p:txBody>
      </p:sp>
      <p:sp>
        <p:nvSpPr>
          <p:cNvPr id="6" name="Titolo 1">
            <a:extLst>
              <a:ext uri="{FF2B5EF4-FFF2-40B4-BE49-F238E27FC236}">
                <a16:creationId xmlns:a16="http://schemas.microsoft.com/office/drawing/2014/main" id="{8B2CEF87-B1CB-4334-B649-F752DB5EBF1F}"/>
              </a:ext>
            </a:extLst>
          </p:cNvPr>
          <p:cNvSpPr txBox="1">
            <a:spLocks/>
          </p:cNvSpPr>
          <p:nvPr/>
        </p:nvSpPr>
        <p:spPr>
          <a:xfrm>
            <a:off x="677334" y="609600"/>
            <a:ext cx="8596668" cy="72425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4000" dirty="0"/>
              <a:t>Indice</a:t>
            </a:r>
          </a:p>
        </p:txBody>
      </p:sp>
    </p:spTree>
    <p:extLst>
      <p:ext uri="{BB962C8B-B14F-4D97-AF65-F5344CB8AC3E}">
        <p14:creationId xmlns:p14="http://schemas.microsoft.com/office/powerpoint/2010/main" val="2337466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27DA74E-6714-4547-BCED-4DB4A396743A}"/>
              </a:ext>
            </a:extLst>
          </p:cNvPr>
          <p:cNvSpPr>
            <a:spLocks noGrp="1"/>
          </p:cNvSpPr>
          <p:nvPr>
            <p:ph type="title"/>
          </p:nvPr>
        </p:nvSpPr>
        <p:spPr>
          <a:xfrm>
            <a:off x="677334" y="609600"/>
            <a:ext cx="8596668" cy="724250"/>
          </a:xfrm>
        </p:spPr>
        <p:txBody>
          <a:bodyPr>
            <a:normAutofit/>
          </a:bodyPr>
          <a:lstStyle/>
          <a:p>
            <a:r>
              <a:rPr lang="it-IT" sz="4000" dirty="0"/>
              <a:t>Introduzione</a:t>
            </a:r>
          </a:p>
        </p:txBody>
      </p:sp>
      <p:sp>
        <p:nvSpPr>
          <p:cNvPr id="3" name="Segnaposto contenuto 2">
            <a:extLst>
              <a:ext uri="{FF2B5EF4-FFF2-40B4-BE49-F238E27FC236}">
                <a16:creationId xmlns:a16="http://schemas.microsoft.com/office/drawing/2014/main" id="{ECF823C3-110E-48DF-9EF0-39919036F6FC}"/>
              </a:ext>
            </a:extLst>
          </p:cNvPr>
          <p:cNvSpPr>
            <a:spLocks noGrp="1"/>
          </p:cNvSpPr>
          <p:nvPr>
            <p:ph idx="1"/>
          </p:nvPr>
        </p:nvSpPr>
        <p:spPr>
          <a:xfrm>
            <a:off x="677334" y="1577131"/>
            <a:ext cx="8596668" cy="4464232"/>
          </a:xfrm>
        </p:spPr>
        <p:txBody>
          <a:bodyPr>
            <a:normAutofit fontScale="92500" lnSpcReduction="10000"/>
          </a:bodyPr>
          <a:lstStyle/>
          <a:p>
            <a:r>
              <a:rPr lang="it-IT" dirty="0"/>
              <a:t>In questa presentazione discuteremo di una lezione di introduzione alla creazione di pagine statiche, utilizzando </a:t>
            </a:r>
            <a:r>
              <a:rPr lang="it-IT" dirty="0">
                <a:solidFill>
                  <a:srgbClr val="7F77B3"/>
                </a:solidFill>
              </a:rPr>
              <a:t>HTML &amp; CSS.</a:t>
            </a:r>
            <a:endParaRPr lang="it-IT" b="1" dirty="0">
              <a:solidFill>
                <a:srgbClr val="7F77B3"/>
              </a:solidFill>
            </a:endParaRPr>
          </a:p>
          <a:p>
            <a:endParaRPr lang="it-IT" dirty="0"/>
          </a:p>
          <a:p>
            <a:r>
              <a:rPr lang="it-IT" dirty="0"/>
              <a:t>La lezione è pensata per un istituto tecnico settore economico, indirizzo amministrazione, finanza e marketing, indirizzo Sistemi Informativi Aziendali, di cui abbiamo realizzato anche la </a:t>
            </a:r>
            <a:r>
              <a:rPr lang="it-IT" b="1" dirty="0">
                <a:solidFill>
                  <a:srgbClr val="7F77B3"/>
                </a:solidFill>
                <a:hlinkClick r:id="rId2">
                  <a:extLst>
                    <a:ext uri="{A12FA001-AC4F-418D-AE19-62706E023703}">
                      <ahyp:hlinkClr xmlns:ahyp="http://schemas.microsoft.com/office/drawing/2018/hyperlinkcolor" val="tx"/>
                    </a:ext>
                  </a:extLst>
                </a:hlinkClick>
              </a:rPr>
              <a:t>progettazione disciplinare.</a:t>
            </a:r>
            <a:endParaRPr lang="it-IT" b="1" dirty="0">
              <a:solidFill>
                <a:srgbClr val="7F77B3"/>
              </a:solidFill>
            </a:endParaRPr>
          </a:p>
          <a:p>
            <a:endParaRPr lang="it-IT" dirty="0"/>
          </a:p>
          <a:p>
            <a:r>
              <a:rPr lang="it-IT" dirty="0"/>
              <a:t>La scelta della lezione da proporre agli studenti è ricaduta su quella relativa all’argomento di cui sopra fondamentalmente per </a:t>
            </a:r>
            <a:r>
              <a:rPr lang="it-IT" b="1" dirty="0">
                <a:solidFill>
                  <a:srgbClr val="7F77B3"/>
                </a:solidFill>
              </a:rPr>
              <a:t>due motivi:</a:t>
            </a:r>
          </a:p>
          <a:p>
            <a:pPr lvl="1"/>
            <a:r>
              <a:rPr lang="it-IT" dirty="0"/>
              <a:t>Pensiamo l’argomento sia di </a:t>
            </a:r>
            <a:r>
              <a:rPr lang="it-IT" b="1" dirty="0">
                <a:solidFill>
                  <a:srgbClr val="7F77B3"/>
                </a:solidFill>
              </a:rPr>
              <a:t>interesse</a:t>
            </a:r>
            <a:r>
              <a:rPr lang="it-IT" dirty="0"/>
              <a:t> e </a:t>
            </a:r>
            <a:r>
              <a:rPr lang="it-IT" b="1" dirty="0">
                <a:solidFill>
                  <a:srgbClr val="7F77B3"/>
                </a:solidFill>
              </a:rPr>
              <a:t>divertente </a:t>
            </a:r>
            <a:r>
              <a:rPr lang="it-IT" dirty="0"/>
              <a:t>per i ragazzi;</a:t>
            </a:r>
          </a:p>
          <a:p>
            <a:pPr lvl="1"/>
            <a:r>
              <a:rPr lang="it-IT" dirty="0"/>
              <a:t>Ci e ci siamo a nostra volta </a:t>
            </a:r>
            <a:r>
              <a:rPr lang="it-IT" b="1" dirty="0">
                <a:solidFill>
                  <a:srgbClr val="7F77B3"/>
                </a:solidFill>
              </a:rPr>
              <a:t>divertiti da studenti </a:t>
            </a:r>
            <a:r>
              <a:rPr lang="it-IT" dirty="0"/>
              <a:t>nell’apprendere queste tecnologie.</a:t>
            </a:r>
          </a:p>
          <a:p>
            <a:pPr lvl="1"/>
            <a:endParaRPr lang="it-IT" dirty="0"/>
          </a:p>
          <a:p>
            <a:r>
              <a:rPr lang="it-IT" dirty="0"/>
              <a:t>Procediamo quindi elencano i </a:t>
            </a:r>
            <a:r>
              <a:rPr lang="it-IT" dirty="0">
                <a:solidFill>
                  <a:srgbClr val="7F77B3"/>
                </a:solidFill>
              </a:rPr>
              <a:t>prerequisiti</a:t>
            </a:r>
            <a:r>
              <a:rPr lang="it-IT" dirty="0"/>
              <a:t> necessari per gli studenti affinché questi possano affrontare la lezione e comprendere appieno tutte le nozioni proposte.</a:t>
            </a:r>
          </a:p>
        </p:txBody>
      </p:sp>
    </p:spTree>
    <p:extLst>
      <p:ext uri="{BB962C8B-B14F-4D97-AF65-F5344CB8AC3E}">
        <p14:creationId xmlns:p14="http://schemas.microsoft.com/office/powerpoint/2010/main" val="1784656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47C0DF-71A8-46E1-AB53-0A7536E3A710}"/>
              </a:ext>
            </a:extLst>
          </p:cNvPr>
          <p:cNvSpPr>
            <a:spLocks noGrp="1"/>
          </p:cNvSpPr>
          <p:nvPr>
            <p:ph type="title"/>
          </p:nvPr>
        </p:nvSpPr>
        <p:spPr/>
        <p:txBody>
          <a:bodyPr/>
          <a:lstStyle/>
          <a:p>
            <a:r>
              <a:rPr lang="it-IT" dirty="0"/>
              <a:t>Prerequisiti</a:t>
            </a:r>
          </a:p>
        </p:txBody>
      </p:sp>
      <p:sp>
        <p:nvSpPr>
          <p:cNvPr id="3" name="Segnaposto contenuto 2">
            <a:extLst>
              <a:ext uri="{FF2B5EF4-FFF2-40B4-BE49-F238E27FC236}">
                <a16:creationId xmlns:a16="http://schemas.microsoft.com/office/drawing/2014/main" id="{40083C89-636C-43AD-9EDB-598A199D5505}"/>
              </a:ext>
            </a:extLst>
          </p:cNvPr>
          <p:cNvSpPr>
            <a:spLocks noGrp="1"/>
          </p:cNvSpPr>
          <p:nvPr>
            <p:ph idx="1"/>
          </p:nvPr>
        </p:nvSpPr>
        <p:spPr>
          <a:xfrm>
            <a:off x="677334" y="1930400"/>
            <a:ext cx="8596668" cy="4110962"/>
          </a:xfrm>
        </p:spPr>
        <p:txBody>
          <a:bodyPr/>
          <a:lstStyle/>
          <a:p>
            <a:r>
              <a:rPr lang="it-IT" dirty="0"/>
              <a:t>Trattandosi di una </a:t>
            </a:r>
            <a:r>
              <a:rPr lang="it-IT" b="1" dirty="0">
                <a:solidFill>
                  <a:srgbClr val="7F77B3"/>
                </a:solidFill>
              </a:rPr>
              <a:t>lezione conclusiva </a:t>
            </a:r>
            <a:r>
              <a:rPr lang="it-IT" dirty="0"/>
              <a:t>dell’argomento HTML e CSS, nonché pressoché conclusiva dell’intero anno scolastico, le conosce che si richiedono da parte degli alunni, dovrebbero essere </a:t>
            </a:r>
            <a:r>
              <a:rPr lang="it-IT" b="1" dirty="0">
                <a:solidFill>
                  <a:srgbClr val="7F77B3"/>
                </a:solidFill>
              </a:rPr>
              <a:t>tutte</a:t>
            </a:r>
            <a:r>
              <a:rPr lang="it-IT" dirty="0">
                <a:solidFill>
                  <a:srgbClr val="7F77B3"/>
                </a:solidFill>
              </a:rPr>
              <a:t> </a:t>
            </a:r>
            <a:r>
              <a:rPr lang="it-IT" dirty="0"/>
              <a:t>quelle insegnate a partire da settembre, quindi </a:t>
            </a:r>
            <a:r>
              <a:rPr lang="it-IT" b="1" dirty="0">
                <a:solidFill>
                  <a:srgbClr val="7F77B3"/>
                </a:solidFill>
              </a:rPr>
              <a:t>struttura di un algoritmo, programmazione O.O ed </a:t>
            </a:r>
            <a:r>
              <a:rPr lang="it-IT" b="1" dirty="0" err="1">
                <a:solidFill>
                  <a:srgbClr val="7F77B3"/>
                </a:solidFill>
              </a:rPr>
              <a:t>sql</a:t>
            </a:r>
            <a:r>
              <a:rPr lang="it-IT" b="1" dirty="0">
                <a:solidFill>
                  <a:srgbClr val="7F77B3"/>
                </a:solidFill>
              </a:rPr>
              <a:t>; </a:t>
            </a:r>
          </a:p>
          <a:p>
            <a:endParaRPr lang="it-IT" dirty="0"/>
          </a:p>
          <a:p>
            <a:r>
              <a:rPr lang="it-IT" dirty="0"/>
              <a:t>Ma poiché la lezione riprende soltanto concetti di </a:t>
            </a:r>
            <a:r>
              <a:rPr lang="it-IT" b="1" dirty="0">
                <a:solidFill>
                  <a:srgbClr val="7F77B3"/>
                </a:solidFill>
              </a:rPr>
              <a:t>html e css</a:t>
            </a:r>
            <a:r>
              <a:rPr lang="it-IT" dirty="0"/>
              <a:t>, integrandoli tra loro, come prerequisiti abbiamo stabilito come </a:t>
            </a:r>
            <a:r>
              <a:rPr lang="it-IT" b="1" dirty="0"/>
              <a:t>necessari </a:t>
            </a:r>
            <a:r>
              <a:rPr lang="it-IT" dirty="0"/>
              <a:t>i seguenti:</a:t>
            </a:r>
          </a:p>
          <a:p>
            <a:pPr lvl="1"/>
            <a:r>
              <a:rPr lang="it-IT" dirty="0"/>
              <a:t>Conoscenza del linguaggio HTML e dei suoi tag/contenitori principali;</a:t>
            </a:r>
          </a:p>
          <a:p>
            <a:pPr lvl="1"/>
            <a:r>
              <a:rPr lang="it-IT" dirty="0"/>
              <a:t>Conoscenza dei fogli di stile CSS e dei suoi selettori;</a:t>
            </a:r>
          </a:p>
          <a:p>
            <a:pPr lvl="1"/>
            <a:r>
              <a:rPr lang="it-IT" dirty="0"/>
              <a:t>Conoscenze del WEB e delle strutture di una pagina WEB;</a:t>
            </a:r>
          </a:p>
          <a:p>
            <a:pPr lvl="1"/>
            <a:endParaRPr lang="it-IT" dirty="0"/>
          </a:p>
          <a:p>
            <a:pPr lvl="1"/>
            <a:endParaRPr lang="it-IT" dirty="0"/>
          </a:p>
        </p:txBody>
      </p:sp>
    </p:spTree>
    <p:extLst>
      <p:ext uri="{BB962C8B-B14F-4D97-AF65-F5344CB8AC3E}">
        <p14:creationId xmlns:p14="http://schemas.microsoft.com/office/powerpoint/2010/main" val="2548804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183721-4B49-412C-B718-3F698236B1EA}"/>
              </a:ext>
            </a:extLst>
          </p:cNvPr>
          <p:cNvSpPr>
            <a:spLocks noGrp="1"/>
          </p:cNvSpPr>
          <p:nvPr>
            <p:ph type="title"/>
          </p:nvPr>
        </p:nvSpPr>
        <p:spPr>
          <a:xfrm>
            <a:off x="677334" y="517321"/>
            <a:ext cx="8902895" cy="1001086"/>
          </a:xfrm>
        </p:spPr>
        <p:txBody>
          <a:bodyPr/>
          <a:lstStyle/>
          <a:p>
            <a:r>
              <a:rPr lang="it-IT" dirty="0"/>
              <a:t>Obiettivi Formativi: Conoscenze ed Abilità</a:t>
            </a:r>
          </a:p>
        </p:txBody>
      </p:sp>
      <p:sp>
        <p:nvSpPr>
          <p:cNvPr id="3" name="Segnaposto contenuto 2">
            <a:extLst>
              <a:ext uri="{FF2B5EF4-FFF2-40B4-BE49-F238E27FC236}">
                <a16:creationId xmlns:a16="http://schemas.microsoft.com/office/drawing/2014/main" id="{0B896125-AD93-446A-BF1C-3C56B5A7A9F5}"/>
              </a:ext>
            </a:extLst>
          </p:cNvPr>
          <p:cNvSpPr>
            <a:spLocks noGrp="1"/>
          </p:cNvSpPr>
          <p:nvPr>
            <p:ph idx="1"/>
          </p:nvPr>
        </p:nvSpPr>
        <p:spPr/>
        <p:txBody>
          <a:bodyPr/>
          <a:lstStyle/>
          <a:p>
            <a:endParaRPr lang="it-IT" dirty="0"/>
          </a:p>
          <a:p>
            <a:endParaRPr lang="it-IT" dirty="0"/>
          </a:p>
        </p:txBody>
      </p:sp>
      <p:sp>
        <p:nvSpPr>
          <p:cNvPr id="4" name="Segnaposto contenuto 2">
            <a:extLst>
              <a:ext uri="{FF2B5EF4-FFF2-40B4-BE49-F238E27FC236}">
                <a16:creationId xmlns:a16="http://schemas.microsoft.com/office/drawing/2014/main" id="{56663AE4-E8C5-465A-BEAC-26DB24A8CCD3}"/>
              </a:ext>
            </a:extLst>
          </p:cNvPr>
          <p:cNvSpPr txBox="1">
            <a:spLocks/>
          </p:cNvSpPr>
          <p:nvPr/>
        </p:nvSpPr>
        <p:spPr>
          <a:xfrm>
            <a:off x="684352" y="1768656"/>
            <a:ext cx="8596668" cy="443080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it-IT" b="1" dirty="0">
                <a:solidFill>
                  <a:srgbClr val="7F77B3"/>
                </a:solidFill>
              </a:rPr>
              <a:t>Le conoscenze </a:t>
            </a:r>
            <a:r>
              <a:rPr lang="it-IT" dirty="0"/>
              <a:t>che ci si propone di far acquisire agli studenti dopo aver compreso l’argomento nel suo insieme ed appieno sono le seguenti:</a:t>
            </a:r>
          </a:p>
          <a:p>
            <a:pPr lvl="1"/>
            <a:r>
              <a:rPr lang="it-IT" dirty="0"/>
              <a:t>Conoscere i principali selettori CSS;</a:t>
            </a:r>
          </a:p>
          <a:p>
            <a:pPr lvl="1"/>
            <a:r>
              <a:rPr lang="it-IT" dirty="0"/>
              <a:t>Conoscere i principali tag HTML;</a:t>
            </a:r>
          </a:p>
          <a:p>
            <a:pPr lvl="1"/>
            <a:r>
              <a:rPr lang="it-IT" dirty="0"/>
              <a:t>Saper riconoscere quali tag HTML sono messi in relazione con i selettori CSS;</a:t>
            </a:r>
          </a:p>
          <a:p>
            <a:pPr lvl="1"/>
            <a:r>
              <a:rPr lang="it-IT" dirty="0"/>
              <a:t>Conoscere la console di Google;</a:t>
            </a:r>
          </a:p>
          <a:p>
            <a:pPr marL="457200" lvl="1" indent="0">
              <a:buNone/>
            </a:pPr>
            <a:endParaRPr lang="it-IT" dirty="0"/>
          </a:p>
          <a:p>
            <a:pPr indent="-285750"/>
            <a:r>
              <a:rPr lang="it-IT" b="1" dirty="0">
                <a:solidFill>
                  <a:srgbClr val="7F77B3"/>
                </a:solidFill>
              </a:rPr>
              <a:t>Le abilità </a:t>
            </a:r>
            <a:r>
              <a:rPr lang="it-IT" dirty="0"/>
              <a:t>sono invece:</a:t>
            </a:r>
          </a:p>
          <a:p>
            <a:pPr lvl="1"/>
            <a:r>
              <a:rPr lang="it-IT" dirty="0"/>
              <a:t>Saper scrivere e modificare un semplice file HTML;</a:t>
            </a:r>
          </a:p>
          <a:p>
            <a:pPr lvl="1"/>
            <a:r>
              <a:rPr lang="it-IT" dirty="0"/>
              <a:t>Saper aggiungere e comporre un file CSS ad un file HTML;</a:t>
            </a:r>
          </a:p>
          <a:p>
            <a:pPr lvl="1"/>
            <a:r>
              <a:rPr lang="it-IT" dirty="0"/>
              <a:t>Saper analizzare siti web utilizzando la console di Google;</a:t>
            </a:r>
          </a:p>
          <a:p>
            <a:pPr lvl="1"/>
            <a:r>
              <a:rPr lang="it-IT" dirty="0"/>
              <a:t>Saper migliorare le pagine web integrando contenuti da altre fonti.</a:t>
            </a:r>
          </a:p>
        </p:txBody>
      </p:sp>
    </p:spTree>
    <p:extLst>
      <p:ext uri="{BB962C8B-B14F-4D97-AF65-F5344CB8AC3E}">
        <p14:creationId xmlns:p14="http://schemas.microsoft.com/office/powerpoint/2010/main" val="3663504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183721-4B49-412C-B718-3F698236B1EA}"/>
              </a:ext>
            </a:extLst>
          </p:cNvPr>
          <p:cNvSpPr>
            <a:spLocks noGrp="1"/>
          </p:cNvSpPr>
          <p:nvPr>
            <p:ph type="title"/>
          </p:nvPr>
        </p:nvSpPr>
        <p:spPr>
          <a:xfrm>
            <a:off x="702501" y="584433"/>
            <a:ext cx="8596668" cy="774583"/>
          </a:xfrm>
        </p:spPr>
        <p:txBody>
          <a:bodyPr/>
          <a:lstStyle/>
          <a:p>
            <a:r>
              <a:rPr lang="it-IT" dirty="0"/>
              <a:t>Script della lezione</a:t>
            </a:r>
          </a:p>
        </p:txBody>
      </p:sp>
      <p:sp>
        <p:nvSpPr>
          <p:cNvPr id="4" name="Segnaposto contenuto 2">
            <a:extLst>
              <a:ext uri="{FF2B5EF4-FFF2-40B4-BE49-F238E27FC236}">
                <a16:creationId xmlns:a16="http://schemas.microsoft.com/office/drawing/2014/main" id="{56663AE4-E8C5-465A-BEAC-26DB24A8CCD3}"/>
              </a:ext>
            </a:extLst>
          </p:cNvPr>
          <p:cNvSpPr txBox="1">
            <a:spLocks/>
          </p:cNvSpPr>
          <p:nvPr/>
        </p:nvSpPr>
        <p:spPr>
          <a:xfrm>
            <a:off x="767501" y="1695508"/>
            <a:ext cx="6757423" cy="4227119"/>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pPr>
            <a:r>
              <a:rPr lang="it-IT" sz="1900" b="1" dirty="0">
                <a:solidFill>
                  <a:srgbClr val="7F77B3"/>
                </a:solidFill>
              </a:rPr>
              <a:t>Riprendere</a:t>
            </a:r>
            <a:r>
              <a:rPr lang="it-IT" sz="1900" b="1" dirty="0"/>
              <a:t> concetti fondamentali:</a:t>
            </a:r>
            <a:r>
              <a:rPr lang="it-IT" sz="1900" dirty="0"/>
              <a:t> fogli </a:t>
            </a:r>
            <a:r>
              <a:rPr lang="it-IT" sz="1900" b="1" dirty="0"/>
              <a:t>HTML</a:t>
            </a:r>
            <a:r>
              <a:rPr lang="it-IT" sz="1900" dirty="0"/>
              <a:t> e </a:t>
            </a:r>
            <a:r>
              <a:rPr lang="it-IT" sz="1900" b="1" dirty="0"/>
              <a:t>CSS</a:t>
            </a:r>
            <a:r>
              <a:rPr lang="it-IT" sz="1900" dirty="0"/>
              <a:t>;</a:t>
            </a:r>
          </a:p>
          <a:p>
            <a:pPr>
              <a:lnSpc>
                <a:spcPct val="150000"/>
              </a:lnSpc>
            </a:pPr>
            <a:r>
              <a:rPr lang="it-IT" sz="1900" b="1" dirty="0">
                <a:solidFill>
                  <a:srgbClr val="7F77B3"/>
                </a:solidFill>
              </a:rPr>
              <a:t>Ripasso</a:t>
            </a:r>
            <a:r>
              <a:rPr lang="it-IT" sz="1900" b="1" dirty="0"/>
              <a:t> sulle tecnologie e software utilizzati;</a:t>
            </a:r>
            <a:endParaRPr lang="it-IT" sz="1900" dirty="0"/>
          </a:p>
          <a:p>
            <a:pPr>
              <a:lnSpc>
                <a:spcPct val="150000"/>
              </a:lnSpc>
            </a:pPr>
            <a:r>
              <a:rPr lang="it-IT" sz="1900" b="1" dirty="0">
                <a:solidFill>
                  <a:srgbClr val="7F77B3"/>
                </a:solidFill>
              </a:rPr>
              <a:t>Riprendere </a:t>
            </a:r>
            <a:r>
              <a:rPr lang="it-IT" sz="1900" b="1" dirty="0"/>
              <a:t>i tag HTML;</a:t>
            </a:r>
            <a:endParaRPr lang="it-IT" sz="1900" dirty="0"/>
          </a:p>
          <a:p>
            <a:pPr>
              <a:lnSpc>
                <a:spcPct val="150000"/>
              </a:lnSpc>
            </a:pPr>
            <a:r>
              <a:rPr lang="it-IT" sz="1900" b="1" dirty="0">
                <a:solidFill>
                  <a:srgbClr val="7F77B3"/>
                </a:solidFill>
              </a:rPr>
              <a:t>Riprendere </a:t>
            </a:r>
            <a:r>
              <a:rPr lang="it-IT" sz="1900" b="1" dirty="0"/>
              <a:t>i</a:t>
            </a:r>
            <a:r>
              <a:rPr lang="it-IT" sz="1900" dirty="0"/>
              <a:t> </a:t>
            </a:r>
            <a:r>
              <a:rPr lang="it-IT" sz="1900" b="1" dirty="0"/>
              <a:t>selettori e gli attributi CSS;</a:t>
            </a:r>
          </a:p>
          <a:p>
            <a:pPr>
              <a:lnSpc>
                <a:spcPct val="150000"/>
              </a:lnSpc>
            </a:pPr>
            <a:r>
              <a:rPr lang="it-IT" sz="1900" b="1" dirty="0">
                <a:solidFill>
                  <a:srgbClr val="7F77B3"/>
                </a:solidFill>
              </a:rPr>
              <a:t>Riprendere ed approfondire </a:t>
            </a:r>
            <a:r>
              <a:rPr lang="it-IT" sz="1900" b="1" dirty="0"/>
              <a:t>le proprietà CSS;</a:t>
            </a:r>
          </a:p>
          <a:p>
            <a:pPr>
              <a:lnSpc>
                <a:spcPct val="150000"/>
              </a:lnSpc>
            </a:pPr>
            <a:r>
              <a:rPr lang="it-IT" sz="1900" b="1" dirty="0">
                <a:solidFill>
                  <a:srgbClr val="7F77B3"/>
                </a:solidFill>
              </a:rPr>
              <a:t>Utilizzo</a:t>
            </a:r>
            <a:r>
              <a:rPr lang="it-IT" sz="1900" dirty="0"/>
              <a:t> della </a:t>
            </a:r>
            <a:r>
              <a:rPr lang="it-IT" sz="1900" b="1" dirty="0"/>
              <a:t>console di Google;</a:t>
            </a:r>
          </a:p>
          <a:p>
            <a:pPr>
              <a:lnSpc>
                <a:spcPct val="150000"/>
              </a:lnSpc>
            </a:pPr>
            <a:r>
              <a:rPr lang="it-IT" sz="1900" b="1" dirty="0">
                <a:solidFill>
                  <a:srgbClr val="7F77B3"/>
                </a:solidFill>
              </a:rPr>
              <a:t>Analisi</a:t>
            </a:r>
            <a:r>
              <a:rPr lang="it-IT" sz="1900" b="1" dirty="0"/>
              <a:t> di alcune pagine WEB</a:t>
            </a:r>
          </a:p>
          <a:p>
            <a:pPr>
              <a:lnSpc>
                <a:spcPct val="150000"/>
              </a:lnSpc>
            </a:pPr>
            <a:r>
              <a:rPr lang="it-IT" sz="1900" b="1" dirty="0">
                <a:solidFill>
                  <a:srgbClr val="7F77B3"/>
                </a:solidFill>
              </a:rPr>
              <a:t>Question time ed esercizi </a:t>
            </a:r>
            <a:r>
              <a:rPr lang="it-IT" sz="1900" dirty="0"/>
              <a:t>assegnati.</a:t>
            </a:r>
          </a:p>
          <a:p>
            <a:pPr lvl="1"/>
            <a:endParaRPr lang="it-IT" dirty="0"/>
          </a:p>
        </p:txBody>
      </p:sp>
    </p:spTree>
    <p:extLst>
      <p:ext uri="{BB962C8B-B14F-4D97-AF65-F5344CB8AC3E}">
        <p14:creationId xmlns:p14="http://schemas.microsoft.com/office/powerpoint/2010/main" val="4005471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2390E1-C109-4C5D-A44A-DEB146C92FE0}"/>
              </a:ext>
            </a:extLst>
          </p:cNvPr>
          <p:cNvSpPr>
            <a:spLocks noGrp="1"/>
          </p:cNvSpPr>
          <p:nvPr>
            <p:ph type="title"/>
          </p:nvPr>
        </p:nvSpPr>
        <p:spPr>
          <a:xfrm>
            <a:off x="677334" y="609600"/>
            <a:ext cx="8596668" cy="984308"/>
          </a:xfrm>
        </p:spPr>
        <p:txBody>
          <a:bodyPr/>
          <a:lstStyle/>
          <a:p>
            <a:r>
              <a:rPr lang="it-IT" dirty="0"/>
              <a:t>Metodologie Didattiche | 1</a:t>
            </a:r>
          </a:p>
        </p:txBody>
      </p:sp>
      <p:sp>
        <p:nvSpPr>
          <p:cNvPr id="3" name="Segnaposto contenuto 2">
            <a:extLst>
              <a:ext uri="{FF2B5EF4-FFF2-40B4-BE49-F238E27FC236}">
                <a16:creationId xmlns:a16="http://schemas.microsoft.com/office/drawing/2014/main" id="{7083935A-5242-4917-A65F-3F03C72755B7}"/>
              </a:ext>
            </a:extLst>
          </p:cNvPr>
          <p:cNvSpPr>
            <a:spLocks noGrp="1"/>
          </p:cNvSpPr>
          <p:nvPr>
            <p:ph idx="1"/>
          </p:nvPr>
        </p:nvSpPr>
        <p:spPr>
          <a:xfrm>
            <a:off x="677334" y="1857187"/>
            <a:ext cx="8596668" cy="4147932"/>
          </a:xfrm>
        </p:spPr>
        <p:txBody>
          <a:bodyPr>
            <a:normAutofit/>
          </a:bodyPr>
          <a:lstStyle/>
          <a:p>
            <a:r>
              <a:rPr lang="it-IT" b="1" dirty="0">
                <a:solidFill>
                  <a:srgbClr val="7F77B3"/>
                </a:solidFill>
              </a:rPr>
              <a:t>Lezione Frontale, </a:t>
            </a:r>
            <a:r>
              <a:rPr lang="it-IT" dirty="0"/>
              <a:t>poiché alcuni concetti verranno esposti secondo questa modalità, soprattutto quelli che riguardano il ripasso di concetti già affrontati;</a:t>
            </a:r>
          </a:p>
          <a:p>
            <a:endParaRPr lang="it-IT" dirty="0"/>
          </a:p>
          <a:p>
            <a:r>
              <a:rPr lang="it-IT" b="1" dirty="0">
                <a:solidFill>
                  <a:srgbClr val="7F77B3"/>
                </a:solidFill>
              </a:rPr>
              <a:t>Modellamento o apprendistato, </a:t>
            </a:r>
            <a:r>
              <a:rPr lang="it-IT" dirty="0"/>
              <a:t>poiché nel corso della lezione verranno esplicati i </a:t>
            </a:r>
            <a:r>
              <a:rPr lang="it-IT" b="1" dirty="0"/>
              <a:t>nuovi concetti </a:t>
            </a:r>
            <a:r>
              <a:rPr lang="it-IT" dirty="0"/>
              <a:t>e </a:t>
            </a:r>
            <a:r>
              <a:rPr lang="it-IT" b="1" dirty="0"/>
              <a:t>approfonditi</a:t>
            </a:r>
            <a:r>
              <a:rPr lang="it-IT" dirty="0"/>
              <a:t> parte di quelli già insegnati, utilizzando esempi pratici ed esercizi, mostrando il come fare allo studente;</a:t>
            </a:r>
          </a:p>
          <a:p>
            <a:endParaRPr lang="it-IT" dirty="0"/>
          </a:p>
          <a:p>
            <a:r>
              <a:rPr lang="it-IT" b="1" dirty="0">
                <a:solidFill>
                  <a:srgbClr val="7F77B3"/>
                </a:solidFill>
              </a:rPr>
              <a:t>Approccio Tutoriale e drill &amp; practice, </a:t>
            </a:r>
            <a:r>
              <a:rPr lang="it-IT" dirty="0"/>
              <a:t>poiché i programmi ed esercizi mostrati verranno in prima istanza portati a termine dall’insegnante con </a:t>
            </a:r>
            <a:r>
              <a:rPr lang="it-IT" b="1" dirty="0"/>
              <a:t>l’ausilio e feedback</a:t>
            </a:r>
            <a:r>
              <a:rPr lang="it-IT" dirty="0"/>
              <a:t> degli alunni e verranno inoltre poste diverse domande per assicurarsi dell’avvenuta comprensione;</a:t>
            </a:r>
          </a:p>
        </p:txBody>
      </p:sp>
    </p:spTree>
    <p:extLst>
      <p:ext uri="{BB962C8B-B14F-4D97-AF65-F5344CB8AC3E}">
        <p14:creationId xmlns:p14="http://schemas.microsoft.com/office/powerpoint/2010/main" val="2384518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2390E1-C109-4C5D-A44A-DEB146C92FE0}"/>
              </a:ext>
            </a:extLst>
          </p:cNvPr>
          <p:cNvSpPr>
            <a:spLocks noGrp="1"/>
          </p:cNvSpPr>
          <p:nvPr>
            <p:ph type="title"/>
          </p:nvPr>
        </p:nvSpPr>
        <p:spPr>
          <a:xfrm>
            <a:off x="677334" y="609600"/>
            <a:ext cx="8596668" cy="942363"/>
          </a:xfrm>
        </p:spPr>
        <p:txBody>
          <a:bodyPr/>
          <a:lstStyle/>
          <a:p>
            <a:r>
              <a:rPr lang="it-IT" dirty="0"/>
              <a:t>Metodologie Didattiche | 2</a:t>
            </a:r>
          </a:p>
        </p:txBody>
      </p:sp>
      <p:sp>
        <p:nvSpPr>
          <p:cNvPr id="3" name="Segnaposto contenuto 2">
            <a:extLst>
              <a:ext uri="{FF2B5EF4-FFF2-40B4-BE49-F238E27FC236}">
                <a16:creationId xmlns:a16="http://schemas.microsoft.com/office/drawing/2014/main" id="{7083935A-5242-4917-A65F-3F03C72755B7}"/>
              </a:ext>
            </a:extLst>
          </p:cNvPr>
          <p:cNvSpPr>
            <a:spLocks noGrp="1"/>
          </p:cNvSpPr>
          <p:nvPr>
            <p:ph idx="1"/>
          </p:nvPr>
        </p:nvSpPr>
        <p:spPr>
          <a:xfrm>
            <a:off x="677334" y="1892141"/>
            <a:ext cx="8596668" cy="3880773"/>
          </a:xfrm>
        </p:spPr>
        <p:txBody>
          <a:bodyPr>
            <a:normAutofit lnSpcReduction="10000"/>
          </a:bodyPr>
          <a:lstStyle/>
          <a:p>
            <a:r>
              <a:rPr lang="it-IT" b="1" dirty="0">
                <a:solidFill>
                  <a:srgbClr val="7F77B3"/>
                </a:solidFill>
              </a:rPr>
              <a:t>Discussione, </a:t>
            </a:r>
            <a:r>
              <a:rPr lang="it-IT" dirty="0"/>
              <a:t>perché ci si avvarrà di questo strumento per guidare gli studenti alla comprensione, allo svolgimento dei primi esercizi e, appunto, alla discussione corale dei temi introdotti durante la lezione;</a:t>
            </a:r>
          </a:p>
          <a:p>
            <a:endParaRPr lang="it-IT" dirty="0"/>
          </a:p>
          <a:p>
            <a:r>
              <a:rPr lang="it-IT" b="1" dirty="0">
                <a:solidFill>
                  <a:srgbClr val="7F77B3"/>
                </a:solidFill>
              </a:rPr>
              <a:t>Problem Solving, </a:t>
            </a:r>
            <a:r>
              <a:rPr lang="it-IT" dirty="0"/>
              <a:t>fondamentale perché per far comprendere agli studenti la realizzazione della pagine web; verranno forniti solo gli elementi e le indicazioni per arrivare alla soluzione desiderata; ad esempio realizzare una pagina web riguardo un determinato argomento;</a:t>
            </a:r>
          </a:p>
          <a:p>
            <a:endParaRPr lang="it-IT" dirty="0"/>
          </a:p>
          <a:p>
            <a:r>
              <a:rPr lang="it-IT" b="1" dirty="0">
                <a:solidFill>
                  <a:srgbClr val="7F77B3"/>
                </a:solidFill>
              </a:rPr>
              <a:t>Espressione libera e Brain Storming, </a:t>
            </a:r>
            <a:r>
              <a:rPr lang="it-IT" dirty="0"/>
              <a:t>accompagnerà la totalità della lezione, soprattutto quella degli esercizi da svolgere insieme in classe, dove ognuno apporterà il proprio contributo per la risoluzione dei problemi.</a:t>
            </a:r>
          </a:p>
        </p:txBody>
      </p:sp>
    </p:spTree>
    <p:extLst>
      <p:ext uri="{BB962C8B-B14F-4D97-AF65-F5344CB8AC3E}">
        <p14:creationId xmlns:p14="http://schemas.microsoft.com/office/powerpoint/2010/main" val="93839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520EC0-D3EE-4355-9F93-FC5F327801EA}"/>
              </a:ext>
            </a:extLst>
          </p:cNvPr>
          <p:cNvSpPr>
            <a:spLocks noGrp="1"/>
          </p:cNvSpPr>
          <p:nvPr>
            <p:ph type="title"/>
          </p:nvPr>
        </p:nvSpPr>
        <p:spPr>
          <a:xfrm>
            <a:off x="677334" y="609600"/>
            <a:ext cx="8596668" cy="841695"/>
          </a:xfrm>
        </p:spPr>
        <p:txBody>
          <a:bodyPr/>
          <a:lstStyle/>
          <a:p>
            <a:r>
              <a:rPr lang="it-IT" dirty="0"/>
              <a:t>Metodologie Didattiche | 3</a:t>
            </a:r>
          </a:p>
        </p:txBody>
      </p:sp>
      <p:sp>
        <p:nvSpPr>
          <p:cNvPr id="3" name="Segnaposto contenuto 2">
            <a:extLst>
              <a:ext uri="{FF2B5EF4-FFF2-40B4-BE49-F238E27FC236}">
                <a16:creationId xmlns:a16="http://schemas.microsoft.com/office/drawing/2014/main" id="{6638B5D8-33FD-42D1-8470-8389601D6F82}"/>
              </a:ext>
            </a:extLst>
          </p:cNvPr>
          <p:cNvSpPr>
            <a:spLocks noGrp="1"/>
          </p:cNvSpPr>
          <p:nvPr>
            <p:ph idx="1"/>
          </p:nvPr>
        </p:nvSpPr>
        <p:spPr>
          <a:xfrm>
            <a:off x="677334" y="1875363"/>
            <a:ext cx="8596668" cy="4156321"/>
          </a:xfrm>
        </p:spPr>
        <p:txBody>
          <a:bodyPr>
            <a:normAutofit/>
          </a:bodyPr>
          <a:lstStyle/>
          <a:p>
            <a:r>
              <a:rPr lang="it-IT" b="1" dirty="0">
                <a:solidFill>
                  <a:srgbClr val="7F77B3"/>
                </a:solidFill>
              </a:rPr>
              <a:t>Studio del caso</a:t>
            </a:r>
            <a:r>
              <a:rPr lang="it-IT" dirty="0">
                <a:solidFill>
                  <a:srgbClr val="7F77B3"/>
                </a:solidFill>
              </a:rPr>
              <a:t>, </a:t>
            </a:r>
            <a:r>
              <a:rPr lang="it-IT" dirty="0"/>
              <a:t>useremo questa metodologia poiché durante la lezione è prevista l’analisi di alcune web-page esistenti, per far capire al meglio, partendo dal generale e dal reale i concetti proposti allo studente;</a:t>
            </a:r>
          </a:p>
          <a:p>
            <a:endParaRPr lang="it-IT" dirty="0"/>
          </a:p>
          <a:p>
            <a:r>
              <a:rPr lang="it-IT" b="1" dirty="0">
                <a:solidFill>
                  <a:srgbClr val="7F77B3"/>
                </a:solidFill>
              </a:rPr>
              <a:t>Apprendimento di gruppo o cooperativo</a:t>
            </a:r>
            <a:r>
              <a:rPr lang="it-IT" b="1" dirty="0"/>
              <a:t>, </a:t>
            </a:r>
            <a:r>
              <a:rPr lang="it-IT" dirty="0"/>
              <a:t>la lezione verrà svolta in laboratorio e dove possibile gli studenti potranno lavorare insieme per risolvere alcuni degli esercizi proposti;</a:t>
            </a:r>
          </a:p>
          <a:p>
            <a:endParaRPr lang="it-IT" dirty="0"/>
          </a:p>
          <a:p>
            <a:r>
              <a:rPr lang="it-IT" b="1" dirty="0">
                <a:solidFill>
                  <a:srgbClr val="7F77B3"/>
                </a:solidFill>
              </a:rPr>
              <a:t>Progetto, </a:t>
            </a:r>
            <a:r>
              <a:rPr lang="it-IT" dirty="0"/>
              <a:t>questa modalità non è intrinsecamente contenuta nella nostra lezione, ovvero, non è richiesto agli studenti di completare un progetto durante la lezione, ma alla fine della stessa, insieme agli esercizi, ne verrà assegnato uno, da consegnare poi prima dell’ultima lezione dell’anno.</a:t>
            </a:r>
          </a:p>
        </p:txBody>
      </p:sp>
    </p:spTree>
    <p:extLst>
      <p:ext uri="{BB962C8B-B14F-4D97-AF65-F5344CB8AC3E}">
        <p14:creationId xmlns:p14="http://schemas.microsoft.com/office/powerpoint/2010/main" val="2263629232"/>
      </p:ext>
    </p:extLst>
  </p:cSld>
  <p:clrMapOvr>
    <a:masterClrMapping/>
  </p:clrMapOvr>
</p:sld>
</file>

<file path=ppt/theme/theme1.xml><?xml version="1.0" encoding="utf-8"?>
<a:theme xmlns:a="http://schemas.openxmlformats.org/drawingml/2006/main" name="Sfaccettatura">
  <a:themeElements>
    <a:clrScheme name="Viola">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407</TotalTime>
  <Words>2012</Words>
  <Application>Microsoft Office PowerPoint</Application>
  <PresentationFormat>Widescreen</PresentationFormat>
  <Paragraphs>110</Paragraphs>
  <Slides>18</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18</vt:i4>
      </vt:variant>
    </vt:vector>
  </HeadingPairs>
  <TitlesOfParts>
    <vt:vector size="22" baseType="lpstr">
      <vt:lpstr>Arial</vt:lpstr>
      <vt:lpstr>Trebuchet MS</vt:lpstr>
      <vt:lpstr>Wingdings 3</vt:lpstr>
      <vt:lpstr>Sfaccettatura</vt:lpstr>
      <vt:lpstr>HTML-CSS: Pagine Statiche</vt:lpstr>
      <vt:lpstr>Presentazione standard di PowerPoint</vt:lpstr>
      <vt:lpstr>Introduzione</vt:lpstr>
      <vt:lpstr>Prerequisiti</vt:lpstr>
      <vt:lpstr>Obiettivi Formativi: Conoscenze ed Abilità</vt:lpstr>
      <vt:lpstr>Script della lezione</vt:lpstr>
      <vt:lpstr>Metodologie Didattiche | 1</vt:lpstr>
      <vt:lpstr>Metodologie Didattiche | 2</vt:lpstr>
      <vt:lpstr>Metodologie Didattiche | 3</vt:lpstr>
      <vt:lpstr>Esercizi da Realizzare</vt:lpstr>
      <vt:lpstr>Principi di apprendimento utilizzati | 1</vt:lpstr>
      <vt:lpstr>Principi di apprendimento utilizzati | 2</vt:lpstr>
      <vt:lpstr>Principi di apprendimento utilizzati | 3</vt:lpstr>
      <vt:lpstr>Principi di apprendimento utilizzati | 4</vt:lpstr>
      <vt:lpstr>Principi di apprendimento utilizzati | 5</vt:lpstr>
      <vt:lpstr>Principi di apprendimento utilizzati | 6</vt:lpstr>
      <vt:lpstr>Principi di apprendimento utilizzati | 7</vt:lpstr>
      <vt:lpstr>Grazie a tutti per l’attenzione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HTML-CSS: Pagine Statiche</dc:title>
  <dc:creator>GERARDO DE ROSA</dc:creator>
  <cp:lastModifiedBy>GERARDO DE ROSA</cp:lastModifiedBy>
  <cp:revision>33</cp:revision>
  <dcterms:created xsi:type="dcterms:W3CDTF">2020-06-12T15:44:48Z</dcterms:created>
  <dcterms:modified xsi:type="dcterms:W3CDTF">2020-06-15T20:00:03Z</dcterms:modified>
</cp:coreProperties>
</file>