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4"/>
  </p:sldMasterIdLst>
  <p:sldIdLst>
    <p:sldId id="256" r:id="rId5"/>
    <p:sldId id="257" r:id="rId6"/>
    <p:sldId id="258" r:id="rId7"/>
    <p:sldId id="259" r:id="rId8"/>
    <p:sldId id="260" r:id="rId9"/>
    <p:sldId id="262" r:id="rId10"/>
    <p:sldId id="263" r:id="rId11"/>
    <p:sldId id="264" r:id="rId12"/>
    <p:sldId id="265" r:id="rId13"/>
    <p:sldId id="266" r:id="rId14"/>
    <p:sldId id="267" r:id="rId15"/>
    <p:sldId id="268" r:id="rId16"/>
    <p:sldId id="269" r:id="rId17"/>
    <p:sldId id="270" r:id="rId18"/>
    <p:sldId id="272" r:id="rId19"/>
    <p:sldId id="273" r:id="rId20"/>
    <p:sldId id="274" r:id="rId21"/>
    <p:sldId id="276" r:id="rId22"/>
    <p:sldId id="275" r:id="rId23"/>
    <p:sldId id="277" r:id="rId24"/>
    <p:sldId id="278" r:id="rId25"/>
    <p:sldId id="27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CAAC"/>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16" autoAdjust="0"/>
    <p:restoredTop sz="96357" autoAdjust="0"/>
  </p:normalViewPr>
  <p:slideViewPr>
    <p:cSldViewPr snapToGrid="0">
      <p:cViewPr varScale="1">
        <p:scale>
          <a:sx n="110" d="100"/>
          <a:sy n="110" d="100"/>
        </p:scale>
        <p:origin x="100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6/16/2020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6/16/2020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7" name="Date Placeholder 6"/>
          <p:cNvSpPr>
            <a:spLocks noGrp="1"/>
          </p:cNvSpPr>
          <p:nvPr>
            <p:ph type="dt" sz="half" idx="10"/>
          </p:nvPr>
        </p:nvSpPr>
        <p:spPr/>
        <p:txBody>
          <a:bodyPr/>
          <a:lstStyle/>
          <a:p>
            <a:fld id="{1160EA64-D806-43AC-9DF2-F8C432F32B4C}" type="datetimeFigureOut">
              <a:rPr lang="en-US" dirty="0"/>
              <a:t>6/16/2020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6/16/2020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583436" y="3143250"/>
            <a:ext cx="4270248" cy="2596776"/>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7" name="Date Placeholder 6"/>
          <p:cNvSpPr>
            <a:spLocks noGrp="1"/>
          </p:cNvSpPr>
          <p:nvPr>
            <p:ph type="dt" sz="half" idx="10"/>
          </p:nvPr>
        </p:nvSpPr>
        <p:spPr/>
        <p:txBody>
          <a:bodyPr/>
          <a:lstStyle/>
          <a:p>
            <a:fld id="{4F7D4976-E339-4826-83B7-FBD03F55ECF8}" type="datetimeFigureOut">
              <a:rPr lang="en-US" dirty="0"/>
              <a:t>6/16/2020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‹N›</a:t>
            </a:fld>
            <a:endParaRPr lang="en-US" dirty="0"/>
          </a:p>
        </p:txBody>
      </p:sp>
      <p:sp>
        <p:nvSpPr>
          <p:cNvPr id="10" name="Title 9"/>
          <p:cNvSpPr>
            <a:spLocks noGrp="1"/>
          </p:cNvSpPr>
          <p:nvPr>
            <p:ph type="title"/>
          </p:nvPr>
        </p:nvSpPr>
        <p:spPr/>
        <p:txBody>
          <a:bodyPr/>
          <a:lstStyle/>
          <a:p>
            <a:r>
              <a:rPr lang="it-IT"/>
              <a:t>Fare clic per modificare lo stile del titolo dello schema</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6/16/2020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6/16/2020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9" name="Date Placeholder 8"/>
          <p:cNvSpPr>
            <a:spLocks noGrp="1"/>
          </p:cNvSpPr>
          <p:nvPr>
            <p:ph type="dt" sz="half" idx="10"/>
          </p:nvPr>
        </p:nvSpPr>
        <p:spPr/>
        <p:txBody>
          <a:bodyPr/>
          <a:lstStyle/>
          <a:p>
            <a:fld id="{D1BE4249-C0D0-4B06-8692-E8BB871AF643}" type="datetimeFigureOut">
              <a:rPr lang="en-US" dirty="0"/>
              <a:t>6/16/2020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6/16/2020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6/16/2020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615757-77E1-4DF5-909B-6CC42DF2FFC4}"/>
              </a:ext>
            </a:extLst>
          </p:cNvPr>
          <p:cNvSpPr>
            <a:spLocks noGrp="1"/>
          </p:cNvSpPr>
          <p:nvPr>
            <p:ph type="ctrTitle"/>
          </p:nvPr>
        </p:nvSpPr>
        <p:spPr>
          <a:xfrm>
            <a:off x="1409700" y="755009"/>
            <a:ext cx="9372600" cy="3344767"/>
          </a:xfrm>
        </p:spPr>
        <p:txBody>
          <a:bodyPr>
            <a:normAutofit/>
          </a:bodyPr>
          <a:lstStyle/>
          <a:p>
            <a:pPr>
              <a:lnSpc>
                <a:spcPct val="110000"/>
              </a:lnSpc>
            </a:pPr>
            <a:r>
              <a:rPr lang="it-IT" sz="3100" dirty="0"/>
              <a:t>Programmazione disciplinare 3 anno</a:t>
            </a:r>
            <a:br>
              <a:rPr lang="it-IT" sz="3100" dirty="0"/>
            </a:br>
            <a:br>
              <a:rPr lang="it-IT" sz="2800" dirty="0"/>
            </a:br>
            <a:r>
              <a:rPr lang="it-IT" sz="2000" dirty="0"/>
              <a:t>ISTITUTO TECNICO, settore ECONOMICO</a:t>
            </a:r>
            <a:br>
              <a:rPr lang="it-IT" sz="2000" dirty="0"/>
            </a:br>
            <a:r>
              <a:rPr lang="it-IT" sz="2000" dirty="0"/>
              <a:t>indirizzo AMMINISTRAZIONE, FINANZA E MARKETING, articolazione SISTEMI INFORMATIVI E AZIENDALI</a:t>
            </a:r>
          </a:p>
        </p:txBody>
      </p:sp>
      <p:sp>
        <p:nvSpPr>
          <p:cNvPr id="3" name="Sottotitolo 2">
            <a:extLst>
              <a:ext uri="{FF2B5EF4-FFF2-40B4-BE49-F238E27FC236}">
                <a16:creationId xmlns:a16="http://schemas.microsoft.com/office/drawing/2014/main" id="{32CDC327-9252-494E-A839-CB7A2256B58C}"/>
              </a:ext>
            </a:extLst>
          </p:cNvPr>
          <p:cNvSpPr>
            <a:spLocks noGrp="1"/>
          </p:cNvSpPr>
          <p:nvPr>
            <p:ph type="subTitle" idx="1"/>
          </p:nvPr>
        </p:nvSpPr>
        <p:spPr>
          <a:xfrm>
            <a:off x="2695194" y="4646159"/>
            <a:ext cx="6801612" cy="1239894"/>
          </a:xfrm>
        </p:spPr>
        <p:txBody>
          <a:bodyPr>
            <a:normAutofit lnSpcReduction="10000"/>
          </a:bodyPr>
          <a:lstStyle/>
          <a:p>
            <a:r>
              <a:rPr lang="it-IT" dirty="0"/>
              <a:t>Didattica dell’Informatica</a:t>
            </a:r>
          </a:p>
          <a:p>
            <a:r>
              <a:rPr lang="it-IT" dirty="0"/>
              <a:t>Docente: Filomena Ferrucci</a:t>
            </a:r>
          </a:p>
          <a:p>
            <a:r>
              <a:rPr lang="it-IT" dirty="0"/>
              <a:t>Team: LesepoX</a:t>
            </a:r>
          </a:p>
        </p:txBody>
      </p:sp>
    </p:spTree>
    <p:extLst>
      <p:ext uri="{BB962C8B-B14F-4D97-AF65-F5344CB8AC3E}">
        <p14:creationId xmlns:p14="http://schemas.microsoft.com/office/powerpoint/2010/main" val="2651098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E29E38-0070-44C1-9F34-E98EB8506A42}"/>
              </a:ext>
            </a:extLst>
          </p:cNvPr>
          <p:cNvSpPr>
            <a:spLocks noGrp="1"/>
          </p:cNvSpPr>
          <p:nvPr>
            <p:ph type="title"/>
          </p:nvPr>
        </p:nvSpPr>
        <p:spPr>
          <a:xfrm>
            <a:off x="1813419" y="939525"/>
            <a:ext cx="8565159" cy="1188720"/>
          </a:xfrm>
        </p:spPr>
        <p:txBody>
          <a:bodyPr>
            <a:normAutofit/>
          </a:bodyPr>
          <a:lstStyle/>
          <a:p>
            <a:r>
              <a:rPr lang="it-IT" dirty="0"/>
              <a:t>Strumenti didattici</a:t>
            </a:r>
          </a:p>
        </p:txBody>
      </p:sp>
      <p:sp>
        <p:nvSpPr>
          <p:cNvPr id="3" name="Segnaposto contenuto 2">
            <a:extLst>
              <a:ext uri="{FF2B5EF4-FFF2-40B4-BE49-F238E27FC236}">
                <a16:creationId xmlns:a16="http://schemas.microsoft.com/office/drawing/2014/main" id="{B72318FD-79D1-4F08-BEED-6BC312C3AF34}"/>
              </a:ext>
            </a:extLst>
          </p:cNvPr>
          <p:cNvSpPr>
            <a:spLocks noGrp="1"/>
          </p:cNvSpPr>
          <p:nvPr>
            <p:ph idx="1"/>
          </p:nvPr>
        </p:nvSpPr>
        <p:spPr>
          <a:xfrm>
            <a:off x="2007063" y="2619608"/>
            <a:ext cx="8177869" cy="3298867"/>
          </a:xfrm>
        </p:spPr>
        <p:txBody>
          <a:bodyPr>
            <a:noAutofit/>
          </a:bodyPr>
          <a:lstStyle/>
          <a:p>
            <a:pPr marL="457200" indent="-457200">
              <a:buFont typeface="Wingdings" panose="05000000000000000000" pitchFamily="2" charset="2"/>
              <a:buChar char="§"/>
            </a:pPr>
            <a:r>
              <a:rPr lang="it-IT" sz="2000" dirty="0"/>
              <a:t>Testi adottati: Informatica per Sistemi Informativi Aziendali 3. </a:t>
            </a:r>
          </a:p>
          <a:p>
            <a:pPr marL="457200" indent="-457200">
              <a:buFont typeface="Wingdings" panose="05000000000000000000" pitchFamily="2" charset="2"/>
              <a:buChar char="§"/>
            </a:pPr>
            <a:r>
              <a:rPr lang="it-IT" sz="2000" dirty="0"/>
              <a:t>Eventuali sussidi didattici o testi di approfondimento: Forniti dal docente, in particolare per quanto riguarda SQL e MySQL, non presenti sul libro di testo. </a:t>
            </a:r>
          </a:p>
          <a:p>
            <a:pPr marL="457200" indent="-457200">
              <a:buFont typeface="Wingdings" panose="05000000000000000000" pitchFamily="2" charset="2"/>
              <a:buChar char="§"/>
            </a:pPr>
            <a:r>
              <a:rPr lang="it-IT" sz="2000" dirty="0"/>
              <a:t>Attrezzature e spazi didattici utilizzati: Laboratorio di Informatica con uso di PC. </a:t>
            </a:r>
          </a:p>
          <a:p>
            <a:pPr marL="457200" indent="-457200">
              <a:buFont typeface="Wingdings" panose="05000000000000000000" pitchFamily="2" charset="2"/>
              <a:buChar char="§"/>
            </a:pPr>
            <a:r>
              <a:rPr lang="it-IT" sz="2000" dirty="0"/>
              <a:t>Altro: slide a supporto. </a:t>
            </a:r>
          </a:p>
          <a:p>
            <a:pPr marL="457200" indent="-457200">
              <a:buFont typeface="Wingdings" panose="05000000000000000000" pitchFamily="2" charset="2"/>
              <a:buChar char="§"/>
            </a:pPr>
            <a:r>
              <a:rPr lang="it-IT" sz="2000" dirty="0"/>
              <a:t>IDE: Eclipse, MySQL. </a:t>
            </a:r>
            <a:endParaRPr lang="en-US" sz="2000" dirty="0">
              <a:solidFill>
                <a:srgbClr val="000000">
                  <a:lumMod val="85000"/>
                  <a:lumOff val="15000"/>
                </a:srgbClr>
              </a:solidFill>
            </a:endParaRPr>
          </a:p>
        </p:txBody>
      </p:sp>
    </p:spTree>
    <p:extLst>
      <p:ext uri="{BB962C8B-B14F-4D97-AF65-F5344CB8AC3E}">
        <p14:creationId xmlns:p14="http://schemas.microsoft.com/office/powerpoint/2010/main" val="495876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C052F3-6EAB-4289-A442-3E47EC81A294}"/>
              </a:ext>
            </a:extLst>
          </p:cNvPr>
          <p:cNvSpPr>
            <a:spLocks noGrp="1"/>
          </p:cNvSpPr>
          <p:nvPr>
            <p:ph type="title"/>
          </p:nvPr>
        </p:nvSpPr>
        <p:spPr>
          <a:xfrm>
            <a:off x="632871" y="583550"/>
            <a:ext cx="4678933" cy="1710005"/>
          </a:xfrm>
        </p:spPr>
        <p:txBody>
          <a:bodyPr vert="horz" lIns="182880" tIns="182880" rIns="182880" bIns="182880" rtlCol="0" anchor="ctr" anchorCtr="1">
            <a:normAutofit/>
          </a:bodyPr>
          <a:lstStyle/>
          <a:p>
            <a:r>
              <a:rPr lang="en-US" dirty="0"/>
              <a:t>Modalità di valutazione</a:t>
            </a:r>
          </a:p>
        </p:txBody>
      </p:sp>
      <p:sp>
        <p:nvSpPr>
          <p:cNvPr id="16" name="Rectangle 15">
            <a:extLst>
              <a:ext uri="{FF2B5EF4-FFF2-40B4-BE49-F238E27FC236}">
                <a16:creationId xmlns:a16="http://schemas.microsoft.com/office/drawing/2014/main" id="{56533F40-045E-4E3D-9243-864CD4E58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3605" y="964692"/>
            <a:ext cx="5440680"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30402EC6-D845-41B3-BEBE-CB34D9BFE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699" y="1128683"/>
            <a:ext cx="5106493"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magine 6">
            <a:extLst>
              <a:ext uri="{FF2B5EF4-FFF2-40B4-BE49-F238E27FC236}">
                <a16:creationId xmlns:a16="http://schemas.microsoft.com/office/drawing/2014/main" id="{07DEC017-50C2-42B2-9B25-D801E45F8442}"/>
              </a:ext>
            </a:extLst>
          </p:cNvPr>
          <p:cNvPicPr>
            <a:picLocks noChangeAspect="1"/>
          </p:cNvPicPr>
          <p:nvPr/>
        </p:nvPicPr>
        <p:blipFill>
          <a:blip r:embed="rId2"/>
          <a:stretch>
            <a:fillRect/>
          </a:stretch>
        </p:blipFill>
        <p:spPr>
          <a:xfrm>
            <a:off x="6663329" y="1293275"/>
            <a:ext cx="4049412" cy="4330922"/>
          </a:xfrm>
          <a:prstGeom prst="rect">
            <a:avLst/>
          </a:prstGeom>
        </p:spPr>
      </p:pic>
      <p:sp>
        <p:nvSpPr>
          <p:cNvPr id="5" name="Rettangolo 4">
            <a:extLst>
              <a:ext uri="{FF2B5EF4-FFF2-40B4-BE49-F238E27FC236}">
                <a16:creationId xmlns:a16="http://schemas.microsoft.com/office/drawing/2014/main" id="{827C3C5E-D58A-4D20-8920-177CA2393ADC}"/>
              </a:ext>
            </a:extLst>
          </p:cNvPr>
          <p:cNvSpPr/>
          <p:nvPr/>
        </p:nvSpPr>
        <p:spPr>
          <a:xfrm>
            <a:off x="580963" y="2712096"/>
            <a:ext cx="4782748" cy="3416320"/>
          </a:xfrm>
          <a:prstGeom prst="rect">
            <a:avLst/>
          </a:prstGeom>
        </p:spPr>
        <p:txBody>
          <a:bodyPr wrap="square">
            <a:spAutoFit/>
          </a:bodyPr>
          <a:lstStyle/>
          <a:p>
            <a:pPr marL="342900" indent="-342900">
              <a:spcAft>
                <a:spcPts val="600"/>
              </a:spcAft>
              <a:buFont typeface="Arial" panose="020B0604020202020204" pitchFamily="34" charset="0"/>
              <a:buChar char="•"/>
            </a:pPr>
            <a:r>
              <a:rPr lang="it-IT" dirty="0"/>
              <a:t>Di seguito abbiamo le modalità di valutazione e recupero; come possiamo notare sono abbastanza «classiche», di quanto a fianco ci sentiamo di aggiungere che il progetto riguarderà la creazione di una pagina WEB in gruppo o in singolo e chi si potrà essere esonerati dalle prove orali in caso di risposte frequenti durante le lezioni; pensiamo che in particolar modo questo possa diminuire l’ansia delle verifiche da parte degli studenti e che li sproni ad essere sempre preparati ed attenti.</a:t>
            </a:r>
          </a:p>
        </p:txBody>
      </p:sp>
    </p:spTree>
    <p:extLst>
      <p:ext uri="{BB962C8B-B14F-4D97-AF65-F5344CB8AC3E}">
        <p14:creationId xmlns:p14="http://schemas.microsoft.com/office/powerpoint/2010/main" val="780790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7300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C052F3-6EAB-4289-A442-3E47EC81A294}"/>
              </a:ext>
            </a:extLst>
          </p:cNvPr>
          <p:cNvSpPr>
            <a:spLocks noGrp="1"/>
          </p:cNvSpPr>
          <p:nvPr>
            <p:ph type="title"/>
          </p:nvPr>
        </p:nvSpPr>
        <p:spPr>
          <a:xfrm>
            <a:off x="807715" y="785229"/>
            <a:ext cx="4476806" cy="1564863"/>
          </a:xfrm>
        </p:spPr>
        <p:txBody>
          <a:bodyPr vert="horz" lIns="182880" tIns="182880" rIns="182880" bIns="182880" rtlCol="0" anchor="ctr" anchorCtr="1">
            <a:normAutofit/>
          </a:bodyPr>
          <a:lstStyle/>
          <a:p>
            <a:r>
              <a:rPr lang="en-US" dirty="0"/>
              <a:t>Griglia di valutazione</a:t>
            </a:r>
          </a:p>
        </p:txBody>
      </p:sp>
      <p:sp>
        <p:nvSpPr>
          <p:cNvPr id="5" name="Rettangolo 4">
            <a:extLst>
              <a:ext uri="{FF2B5EF4-FFF2-40B4-BE49-F238E27FC236}">
                <a16:creationId xmlns:a16="http://schemas.microsoft.com/office/drawing/2014/main" id="{827C3C5E-D58A-4D20-8920-177CA2393ADC}"/>
              </a:ext>
            </a:extLst>
          </p:cNvPr>
          <p:cNvSpPr/>
          <p:nvPr/>
        </p:nvSpPr>
        <p:spPr>
          <a:xfrm>
            <a:off x="1157467" y="2910895"/>
            <a:ext cx="3777302" cy="2661772"/>
          </a:xfrm>
          <a:prstGeom prst="rect">
            <a:avLst/>
          </a:prstGeom>
        </p:spPr>
        <p:txBody>
          <a:bodyPr vert="horz" lIns="91440" tIns="45720" rIns="91440" bIns="45720" rtlCol="0">
            <a:normAutofit lnSpcReduction="10000"/>
          </a:bodyPr>
          <a:lstStyle/>
          <a:p>
            <a:pPr marL="342900" indent="-228600" defTabSz="914400">
              <a:spcBef>
                <a:spcPts val="1000"/>
              </a:spcBef>
              <a:spcAft>
                <a:spcPts val="600"/>
              </a:spcAft>
              <a:buClr>
                <a:schemeClr val="accent2"/>
              </a:buClr>
              <a:buFont typeface="Arial" panose="020B0604020202020204" pitchFamily="34" charset="0"/>
              <a:buChar char="•"/>
            </a:pPr>
            <a:r>
              <a:rPr lang="en-US" sz="2000" dirty="0">
                <a:solidFill>
                  <a:schemeClr val="tx1">
                    <a:lumMod val="85000"/>
                    <a:lumOff val="15000"/>
                  </a:schemeClr>
                </a:solidFill>
              </a:rPr>
              <a:t>Per la griglia di valutazione, </a:t>
            </a:r>
            <a:r>
              <a:rPr lang="en-US" sz="2000" dirty="0" err="1">
                <a:solidFill>
                  <a:schemeClr val="tx1">
                    <a:lumMod val="85000"/>
                    <a:lumOff val="15000"/>
                  </a:schemeClr>
                </a:solidFill>
              </a:rPr>
              <a:t>abbiamo</a:t>
            </a:r>
            <a:r>
              <a:rPr lang="en-US" sz="2000" dirty="0">
                <a:solidFill>
                  <a:schemeClr val="tx1">
                    <a:lumMod val="85000"/>
                    <a:lumOff val="15000"/>
                  </a:schemeClr>
                </a:solidFill>
              </a:rPr>
              <a:t> </a:t>
            </a:r>
            <a:r>
              <a:rPr lang="en-US" sz="2000" dirty="0" err="1">
                <a:solidFill>
                  <a:schemeClr val="tx1">
                    <a:lumMod val="85000"/>
                    <a:lumOff val="15000"/>
                  </a:schemeClr>
                </a:solidFill>
              </a:rPr>
              <a:t>pensato</a:t>
            </a:r>
            <a:r>
              <a:rPr lang="en-US" sz="2000" dirty="0">
                <a:solidFill>
                  <a:schemeClr val="tx1">
                    <a:lumMod val="85000"/>
                    <a:lumOff val="15000"/>
                  </a:schemeClr>
                </a:solidFill>
              </a:rPr>
              <a:t> </a:t>
            </a:r>
            <a:r>
              <a:rPr lang="en-US" sz="2000" dirty="0" err="1">
                <a:solidFill>
                  <a:schemeClr val="tx1">
                    <a:lumMod val="85000"/>
                    <a:lumOff val="15000"/>
                  </a:schemeClr>
                </a:solidFill>
              </a:rPr>
              <a:t>alle</a:t>
            </a:r>
            <a:r>
              <a:rPr lang="en-US" sz="2000" dirty="0">
                <a:solidFill>
                  <a:schemeClr val="tx1">
                    <a:lumMod val="85000"/>
                    <a:lumOff val="15000"/>
                  </a:schemeClr>
                </a:solidFill>
              </a:rPr>
              <a:t> </a:t>
            </a:r>
            <a:r>
              <a:rPr lang="en-US" sz="2000" dirty="0" err="1">
                <a:solidFill>
                  <a:schemeClr val="tx1">
                    <a:lumMod val="85000"/>
                    <a:lumOff val="15000"/>
                  </a:schemeClr>
                </a:solidFill>
              </a:rPr>
              <a:t>fasce</a:t>
            </a:r>
            <a:r>
              <a:rPr lang="en-US" sz="2000" dirty="0">
                <a:solidFill>
                  <a:schemeClr val="tx1">
                    <a:lumMod val="85000"/>
                    <a:lumOff val="15000"/>
                  </a:schemeClr>
                </a:solidFill>
              </a:rPr>
              <a:t> di cui a </a:t>
            </a:r>
            <a:r>
              <a:rPr lang="en-US" sz="2000" dirty="0" err="1">
                <a:solidFill>
                  <a:schemeClr val="tx1">
                    <a:lumMod val="85000"/>
                    <a:lumOff val="15000"/>
                  </a:schemeClr>
                </a:solidFill>
              </a:rPr>
              <a:t>lato</a:t>
            </a:r>
            <a:r>
              <a:rPr lang="en-US" sz="2000" dirty="0">
                <a:solidFill>
                  <a:schemeClr val="tx1">
                    <a:lumMod val="85000"/>
                    <a:lumOff val="15000"/>
                  </a:schemeClr>
                </a:solidFill>
              </a:rPr>
              <a:t>; </a:t>
            </a:r>
            <a:r>
              <a:rPr lang="en-US" sz="2000" dirty="0" err="1">
                <a:solidFill>
                  <a:schemeClr val="tx1">
                    <a:lumMod val="85000"/>
                    <a:lumOff val="15000"/>
                  </a:schemeClr>
                </a:solidFill>
              </a:rPr>
              <a:t>riteniamo</a:t>
            </a:r>
            <a:r>
              <a:rPr lang="en-US" sz="2000" dirty="0">
                <a:solidFill>
                  <a:schemeClr val="tx1">
                    <a:lumMod val="85000"/>
                    <a:lumOff val="15000"/>
                  </a:schemeClr>
                </a:solidFill>
              </a:rPr>
              <a:t> </a:t>
            </a:r>
            <a:r>
              <a:rPr lang="en-US" sz="2000" dirty="0" err="1">
                <a:solidFill>
                  <a:schemeClr val="tx1">
                    <a:lumMod val="85000"/>
                    <a:lumOff val="15000"/>
                  </a:schemeClr>
                </a:solidFill>
              </a:rPr>
              <a:t>che</a:t>
            </a:r>
            <a:r>
              <a:rPr lang="en-US" sz="2000" dirty="0">
                <a:solidFill>
                  <a:schemeClr val="tx1">
                    <a:lumMod val="85000"/>
                    <a:lumOff val="15000"/>
                  </a:schemeClr>
                </a:solidFill>
              </a:rPr>
              <a:t> la </a:t>
            </a:r>
            <a:r>
              <a:rPr lang="en-US" sz="2000" dirty="0" err="1">
                <a:solidFill>
                  <a:schemeClr val="tx1">
                    <a:lumMod val="85000"/>
                    <a:lumOff val="15000"/>
                  </a:schemeClr>
                </a:solidFill>
              </a:rPr>
              <a:t>descrizione</a:t>
            </a:r>
            <a:r>
              <a:rPr lang="en-US" sz="2000" dirty="0">
                <a:solidFill>
                  <a:schemeClr val="tx1">
                    <a:lumMod val="85000"/>
                    <a:lumOff val="15000"/>
                  </a:schemeClr>
                </a:solidFill>
              </a:rPr>
              <a:t> di </a:t>
            </a:r>
            <a:r>
              <a:rPr lang="en-US" sz="2000" dirty="0" err="1">
                <a:solidFill>
                  <a:schemeClr val="tx1">
                    <a:lumMod val="85000"/>
                    <a:lumOff val="15000"/>
                  </a:schemeClr>
                </a:solidFill>
              </a:rPr>
              <a:t>ognuna</a:t>
            </a:r>
            <a:r>
              <a:rPr lang="en-US" sz="2000" dirty="0">
                <a:solidFill>
                  <a:schemeClr val="tx1">
                    <a:lumMod val="85000"/>
                    <a:lumOff val="15000"/>
                  </a:schemeClr>
                </a:solidFill>
              </a:rPr>
              <a:t> </a:t>
            </a:r>
            <a:r>
              <a:rPr lang="en-US" sz="2000" dirty="0" err="1">
                <a:solidFill>
                  <a:schemeClr val="tx1">
                    <a:lumMod val="85000"/>
                    <a:lumOff val="15000"/>
                  </a:schemeClr>
                </a:solidFill>
              </a:rPr>
              <a:t>sia</a:t>
            </a:r>
            <a:r>
              <a:rPr lang="en-US" sz="2000" dirty="0">
                <a:solidFill>
                  <a:schemeClr val="tx1">
                    <a:lumMod val="85000"/>
                    <a:lumOff val="15000"/>
                  </a:schemeClr>
                </a:solidFill>
              </a:rPr>
              <a:t> </a:t>
            </a:r>
            <a:r>
              <a:rPr lang="en-US" sz="2000" dirty="0" err="1">
                <a:solidFill>
                  <a:schemeClr val="tx1">
                    <a:lumMod val="85000"/>
                    <a:lumOff val="15000"/>
                  </a:schemeClr>
                </a:solidFill>
              </a:rPr>
              <a:t>abbastanza</a:t>
            </a:r>
            <a:r>
              <a:rPr lang="en-US" sz="2000" dirty="0">
                <a:solidFill>
                  <a:schemeClr val="tx1">
                    <a:lumMod val="85000"/>
                    <a:lumOff val="15000"/>
                  </a:schemeClr>
                </a:solidFill>
              </a:rPr>
              <a:t> </a:t>
            </a:r>
            <a:r>
              <a:rPr lang="en-US" sz="2000" dirty="0" err="1">
                <a:solidFill>
                  <a:schemeClr val="tx1">
                    <a:lumMod val="85000"/>
                    <a:lumOff val="15000"/>
                  </a:schemeClr>
                </a:solidFill>
              </a:rPr>
              <a:t>esaustiva</a:t>
            </a:r>
            <a:r>
              <a:rPr lang="en-US" sz="2000" dirty="0">
                <a:solidFill>
                  <a:schemeClr val="tx1">
                    <a:lumMod val="85000"/>
                    <a:lumOff val="15000"/>
                  </a:schemeClr>
                </a:solidFill>
              </a:rPr>
              <a:t> da </a:t>
            </a:r>
            <a:r>
              <a:rPr lang="en-US" sz="2000" dirty="0" err="1">
                <a:solidFill>
                  <a:schemeClr val="tx1">
                    <a:lumMod val="85000"/>
                    <a:lumOff val="15000"/>
                  </a:schemeClr>
                </a:solidFill>
              </a:rPr>
              <a:t>rendere</a:t>
            </a:r>
            <a:r>
              <a:rPr lang="en-US" sz="2000" dirty="0">
                <a:solidFill>
                  <a:schemeClr val="tx1">
                    <a:lumMod val="85000"/>
                    <a:lumOff val="15000"/>
                  </a:schemeClr>
                </a:solidFill>
              </a:rPr>
              <a:t> </a:t>
            </a:r>
            <a:r>
              <a:rPr lang="en-US" sz="2000" dirty="0" err="1">
                <a:solidFill>
                  <a:schemeClr val="tx1">
                    <a:lumMod val="85000"/>
                    <a:lumOff val="15000"/>
                  </a:schemeClr>
                </a:solidFill>
              </a:rPr>
              <a:t>chiaro</a:t>
            </a:r>
            <a:r>
              <a:rPr lang="en-US" sz="2000" dirty="0">
                <a:solidFill>
                  <a:schemeClr val="tx1">
                    <a:lumMod val="85000"/>
                    <a:lumOff val="15000"/>
                  </a:schemeClr>
                </a:solidFill>
              </a:rPr>
              <a:t> </a:t>
            </a:r>
            <a:r>
              <a:rPr lang="en-US" sz="2000" dirty="0" err="1">
                <a:solidFill>
                  <a:schemeClr val="tx1">
                    <a:lumMod val="85000"/>
                    <a:lumOff val="15000"/>
                  </a:schemeClr>
                </a:solidFill>
              </a:rPr>
              <a:t>ciò</a:t>
            </a:r>
            <a:r>
              <a:rPr lang="en-US" sz="2000" dirty="0">
                <a:solidFill>
                  <a:schemeClr val="tx1">
                    <a:lumMod val="85000"/>
                    <a:lumOff val="15000"/>
                  </a:schemeClr>
                </a:solidFill>
              </a:rPr>
              <a:t> </a:t>
            </a:r>
            <a:r>
              <a:rPr lang="en-US" sz="2000" dirty="0" err="1">
                <a:solidFill>
                  <a:schemeClr val="tx1">
                    <a:lumMod val="85000"/>
                    <a:lumOff val="15000"/>
                  </a:schemeClr>
                </a:solidFill>
              </a:rPr>
              <a:t>che</a:t>
            </a:r>
            <a:r>
              <a:rPr lang="en-US" sz="2000" dirty="0">
                <a:solidFill>
                  <a:schemeClr val="tx1">
                    <a:lumMod val="85000"/>
                    <a:lumOff val="15000"/>
                  </a:schemeClr>
                </a:solidFill>
              </a:rPr>
              <a:t> </a:t>
            </a:r>
            <a:r>
              <a:rPr lang="en-US" sz="2000" dirty="0" err="1">
                <a:solidFill>
                  <a:schemeClr val="tx1">
                    <a:lumMod val="85000"/>
                    <a:lumOff val="15000"/>
                  </a:schemeClr>
                </a:solidFill>
              </a:rPr>
              <a:t>categorizza</a:t>
            </a:r>
            <a:r>
              <a:rPr lang="en-US" sz="2000" dirty="0">
                <a:solidFill>
                  <a:schemeClr val="tx1">
                    <a:lumMod val="85000"/>
                    <a:lumOff val="15000"/>
                  </a:schemeClr>
                </a:solidFill>
              </a:rPr>
              <a:t> </a:t>
            </a:r>
            <a:r>
              <a:rPr lang="en-US" sz="2000" dirty="0" err="1">
                <a:solidFill>
                  <a:schemeClr val="tx1">
                    <a:lumMod val="85000"/>
                    <a:lumOff val="15000"/>
                  </a:schemeClr>
                </a:solidFill>
              </a:rPr>
              <a:t>uno</a:t>
            </a:r>
            <a:r>
              <a:rPr lang="en-US" sz="2000" dirty="0">
                <a:solidFill>
                  <a:schemeClr val="tx1">
                    <a:lumMod val="85000"/>
                    <a:lumOff val="15000"/>
                  </a:schemeClr>
                </a:solidFill>
              </a:rPr>
              <a:t> </a:t>
            </a:r>
            <a:r>
              <a:rPr lang="en-US" sz="2000" dirty="0" err="1">
                <a:solidFill>
                  <a:schemeClr val="tx1">
                    <a:lumMod val="85000"/>
                    <a:lumOff val="15000"/>
                  </a:schemeClr>
                </a:solidFill>
              </a:rPr>
              <a:t>studente</a:t>
            </a:r>
            <a:r>
              <a:rPr lang="en-US" sz="2000" dirty="0">
                <a:solidFill>
                  <a:schemeClr val="tx1">
                    <a:lumMod val="85000"/>
                    <a:lumOff val="15000"/>
                  </a:schemeClr>
                </a:solidFill>
              </a:rPr>
              <a:t> in una </a:t>
            </a:r>
            <a:r>
              <a:rPr lang="en-US" sz="2000" dirty="0" err="1">
                <a:solidFill>
                  <a:schemeClr val="tx1">
                    <a:lumMod val="85000"/>
                    <a:lumOff val="15000"/>
                  </a:schemeClr>
                </a:solidFill>
              </a:rPr>
              <a:t>classe</a:t>
            </a:r>
            <a:r>
              <a:rPr lang="en-US" sz="2000" dirty="0">
                <a:solidFill>
                  <a:schemeClr val="tx1">
                    <a:lumMod val="85000"/>
                    <a:lumOff val="15000"/>
                  </a:schemeClr>
                </a:solidFill>
              </a:rPr>
              <a:t> </a:t>
            </a:r>
            <a:r>
              <a:rPr lang="en-US" sz="2000" dirty="0" err="1">
                <a:solidFill>
                  <a:schemeClr val="tx1">
                    <a:lumMod val="85000"/>
                    <a:lumOff val="15000"/>
                  </a:schemeClr>
                </a:solidFill>
              </a:rPr>
              <a:t>piuttosto</a:t>
            </a:r>
            <a:r>
              <a:rPr lang="en-US" sz="2000" dirty="0">
                <a:solidFill>
                  <a:schemeClr val="tx1">
                    <a:lumMod val="85000"/>
                    <a:lumOff val="15000"/>
                  </a:schemeClr>
                </a:solidFill>
              </a:rPr>
              <a:t> </a:t>
            </a:r>
            <a:r>
              <a:rPr lang="en-US" sz="2000" dirty="0" err="1">
                <a:solidFill>
                  <a:schemeClr val="tx1">
                    <a:lumMod val="85000"/>
                    <a:lumOff val="15000"/>
                  </a:schemeClr>
                </a:solidFill>
              </a:rPr>
              <a:t>che</a:t>
            </a:r>
            <a:r>
              <a:rPr lang="en-US" sz="2000" dirty="0">
                <a:solidFill>
                  <a:schemeClr val="tx1">
                    <a:lumMod val="85000"/>
                    <a:lumOff val="15000"/>
                  </a:schemeClr>
                </a:solidFill>
              </a:rPr>
              <a:t> in un </a:t>
            </a:r>
            <a:r>
              <a:rPr lang="en-US" sz="2000" dirty="0" err="1">
                <a:solidFill>
                  <a:schemeClr val="tx1">
                    <a:lumMod val="85000"/>
                    <a:lumOff val="15000"/>
                  </a:schemeClr>
                </a:solidFill>
              </a:rPr>
              <a:t>altra</a:t>
            </a:r>
            <a:r>
              <a:rPr lang="en-US" sz="2000" dirty="0">
                <a:solidFill>
                  <a:schemeClr val="tx1">
                    <a:lumMod val="85000"/>
                    <a:lumOff val="15000"/>
                  </a:schemeClr>
                </a:solidFill>
              </a:rPr>
              <a:t>.</a:t>
            </a:r>
          </a:p>
        </p:txBody>
      </p:sp>
      <p:sp>
        <p:nvSpPr>
          <p:cNvPr id="23" name="Rectangle 22">
            <a:extLst>
              <a:ext uri="{FF2B5EF4-FFF2-40B4-BE49-F238E27FC236}">
                <a16:creationId xmlns:a16="http://schemas.microsoft.com/office/drawing/2014/main" id="{56533F40-045E-4E3D-9243-864CD4E58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3605" y="964692"/>
            <a:ext cx="5440680"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30402EC6-D845-41B3-BEBE-CB34D9BFE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699" y="1128683"/>
            <a:ext cx="5106493"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magine 2">
            <a:extLst>
              <a:ext uri="{FF2B5EF4-FFF2-40B4-BE49-F238E27FC236}">
                <a16:creationId xmlns:a16="http://schemas.microsoft.com/office/drawing/2014/main" id="{C09A8D58-D42C-4BC2-84B3-6EC1C7CAED5B}"/>
              </a:ext>
            </a:extLst>
          </p:cNvPr>
          <p:cNvPicPr>
            <a:picLocks noChangeAspect="1"/>
          </p:cNvPicPr>
          <p:nvPr/>
        </p:nvPicPr>
        <p:blipFill>
          <a:blip r:embed="rId2"/>
          <a:stretch>
            <a:fillRect/>
          </a:stretch>
        </p:blipFill>
        <p:spPr>
          <a:xfrm>
            <a:off x="6684726" y="1293275"/>
            <a:ext cx="3958437" cy="4279392"/>
          </a:xfrm>
          <a:prstGeom prst="rect">
            <a:avLst/>
          </a:prstGeom>
        </p:spPr>
      </p:pic>
    </p:spTree>
    <p:extLst>
      <p:ext uri="{BB962C8B-B14F-4D97-AF65-F5344CB8AC3E}">
        <p14:creationId xmlns:p14="http://schemas.microsoft.com/office/powerpoint/2010/main" val="2898271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ttangolo 9">
            <a:extLst>
              <a:ext uri="{FF2B5EF4-FFF2-40B4-BE49-F238E27FC236}">
                <a16:creationId xmlns:a16="http://schemas.microsoft.com/office/drawing/2014/main" id="{8396F542-6C3E-4111-B855-A4DC3D115B4B}"/>
              </a:ext>
            </a:extLst>
          </p:cNvPr>
          <p:cNvSpPr/>
          <p:nvPr/>
        </p:nvSpPr>
        <p:spPr>
          <a:xfrm>
            <a:off x="0" y="0"/>
            <a:ext cx="395026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94C052F3-6EAB-4289-A442-3E47EC81A294}"/>
              </a:ext>
            </a:extLst>
          </p:cNvPr>
          <p:cNvSpPr>
            <a:spLocks noGrp="1"/>
          </p:cNvSpPr>
          <p:nvPr>
            <p:ph type="title"/>
          </p:nvPr>
        </p:nvSpPr>
        <p:spPr>
          <a:xfrm>
            <a:off x="365510" y="642061"/>
            <a:ext cx="3219247" cy="1857857"/>
          </a:xfrm>
          <a:noFill/>
          <a:ln>
            <a:solidFill>
              <a:schemeClr val="bg1"/>
            </a:solidFill>
          </a:ln>
        </p:spPr>
        <p:txBody>
          <a:bodyPr vert="horz" lIns="274320" tIns="182880" rIns="274320" bIns="182880" rtlCol="0" anchor="ctr" anchorCtr="1">
            <a:normAutofit fontScale="90000"/>
          </a:bodyPr>
          <a:lstStyle/>
          <a:p>
            <a:r>
              <a:rPr lang="en-US" dirty="0" err="1">
                <a:solidFill>
                  <a:schemeClr val="bg1"/>
                </a:solidFill>
              </a:rPr>
              <a:t>Competenze</a:t>
            </a:r>
            <a:r>
              <a:rPr lang="en-US" dirty="0">
                <a:solidFill>
                  <a:schemeClr val="bg1"/>
                </a:solidFill>
              </a:rPr>
              <a:t> </a:t>
            </a:r>
            <a:r>
              <a:rPr lang="en-US" dirty="0" err="1">
                <a:solidFill>
                  <a:schemeClr val="bg1"/>
                </a:solidFill>
              </a:rPr>
              <a:t>trasversali</a:t>
            </a:r>
            <a:r>
              <a:rPr lang="en-US" dirty="0">
                <a:solidFill>
                  <a:schemeClr val="bg1"/>
                </a:solidFill>
              </a:rPr>
              <a:t> di </a:t>
            </a:r>
            <a:r>
              <a:rPr lang="en-US" dirty="0" err="1">
                <a:solidFill>
                  <a:schemeClr val="bg1"/>
                </a:solidFill>
              </a:rPr>
              <a:t>cittadinanza</a:t>
            </a:r>
            <a:endParaRPr lang="en-US" dirty="0">
              <a:solidFill>
                <a:schemeClr val="bg1"/>
              </a:solidFill>
            </a:endParaRPr>
          </a:p>
        </p:txBody>
      </p:sp>
      <p:sp>
        <p:nvSpPr>
          <p:cNvPr id="5" name="Rettangolo 4">
            <a:extLst>
              <a:ext uri="{FF2B5EF4-FFF2-40B4-BE49-F238E27FC236}">
                <a16:creationId xmlns:a16="http://schemas.microsoft.com/office/drawing/2014/main" id="{827C3C5E-D58A-4D20-8920-177CA2393ADC}"/>
              </a:ext>
            </a:extLst>
          </p:cNvPr>
          <p:cNvSpPr/>
          <p:nvPr/>
        </p:nvSpPr>
        <p:spPr>
          <a:xfrm>
            <a:off x="524302" y="3323435"/>
            <a:ext cx="2705459" cy="1477328"/>
          </a:xfrm>
          <a:prstGeom prst="rect">
            <a:avLst/>
          </a:prstGeom>
        </p:spPr>
        <p:txBody>
          <a:bodyPr wrap="square">
            <a:spAutoFit/>
          </a:bodyPr>
          <a:lstStyle/>
          <a:p>
            <a:pPr marL="285750" lvl="0" indent="-285750">
              <a:buFont typeface="Wingdings" panose="05000000000000000000" pitchFamily="2" charset="2"/>
              <a:buChar char="§"/>
            </a:pPr>
            <a:r>
              <a:rPr lang="it-IT" dirty="0">
                <a:solidFill>
                  <a:schemeClr val="bg1"/>
                </a:solidFill>
                <a:latin typeface="Franklin Gothic Book" panose="020B0503020102020204"/>
              </a:rPr>
              <a:t>Di seguito sono mostrate le </a:t>
            </a:r>
            <a:r>
              <a:rPr lang="it-IT" b="1" dirty="0">
                <a:solidFill>
                  <a:schemeClr val="bg1"/>
                </a:solidFill>
                <a:latin typeface="Franklin Gothic Book" panose="020B0503020102020204"/>
              </a:rPr>
              <a:t>competenze trasversali di cittadinanza</a:t>
            </a:r>
            <a:r>
              <a:rPr lang="it-IT" dirty="0">
                <a:solidFill>
                  <a:schemeClr val="bg1"/>
                </a:solidFill>
                <a:latin typeface="Franklin Gothic Book" panose="020B0503020102020204"/>
              </a:rPr>
              <a:t>, con relative spiegazioni.</a:t>
            </a:r>
            <a:endParaRPr lang="it-IT" sz="1600" dirty="0">
              <a:solidFill>
                <a:schemeClr val="bg1"/>
              </a:solidFill>
            </a:endParaRPr>
          </a:p>
        </p:txBody>
      </p:sp>
      <p:pic>
        <p:nvPicPr>
          <p:cNvPr id="7" name="Immagine 6">
            <a:extLst>
              <a:ext uri="{FF2B5EF4-FFF2-40B4-BE49-F238E27FC236}">
                <a16:creationId xmlns:a16="http://schemas.microsoft.com/office/drawing/2014/main" id="{012CBD1A-9039-481E-88FD-E44162DA4AFD}"/>
              </a:ext>
            </a:extLst>
          </p:cNvPr>
          <p:cNvPicPr>
            <a:picLocks noChangeAspect="1"/>
          </p:cNvPicPr>
          <p:nvPr/>
        </p:nvPicPr>
        <p:blipFill>
          <a:blip r:embed="rId2"/>
          <a:stretch>
            <a:fillRect/>
          </a:stretch>
        </p:blipFill>
        <p:spPr>
          <a:xfrm>
            <a:off x="4152518" y="490463"/>
            <a:ext cx="3920929" cy="4467483"/>
          </a:xfrm>
          <a:prstGeom prst="rect">
            <a:avLst/>
          </a:prstGeom>
        </p:spPr>
      </p:pic>
      <p:pic>
        <p:nvPicPr>
          <p:cNvPr id="8" name="Immagine 7">
            <a:extLst>
              <a:ext uri="{FF2B5EF4-FFF2-40B4-BE49-F238E27FC236}">
                <a16:creationId xmlns:a16="http://schemas.microsoft.com/office/drawing/2014/main" id="{50A3527C-A4E2-4F81-BC26-DA4294BBD25C}"/>
              </a:ext>
            </a:extLst>
          </p:cNvPr>
          <p:cNvPicPr>
            <a:picLocks noChangeAspect="1"/>
          </p:cNvPicPr>
          <p:nvPr/>
        </p:nvPicPr>
        <p:blipFill>
          <a:blip r:embed="rId3"/>
          <a:stretch>
            <a:fillRect/>
          </a:stretch>
        </p:blipFill>
        <p:spPr>
          <a:xfrm>
            <a:off x="8275696" y="3055190"/>
            <a:ext cx="3612788" cy="802842"/>
          </a:xfrm>
          <a:prstGeom prst="rect">
            <a:avLst/>
          </a:prstGeom>
        </p:spPr>
      </p:pic>
      <p:pic>
        <p:nvPicPr>
          <p:cNvPr id="13" name="Immagine 12">
            <a:extLst>
              <a:ext uri="{FF2B5EF4-FFF2-40B4-BE49-F238E27FC236}">
                <a16:creationId xmlns:a16="http://schemas.microsoft.com/office/drawing/2014/main" id="{9C0322EC-FDF7-4043-BBC5-24421A400C96}"/>
              </a:ext>
            </a:extLst>
          </p:cNvPr>
          <p:cNvPicPr>
            <a:picLocks noChangeAspect="1"/>
          </p:cNvPicPr>
          <p:nvPr/>
        </p:nvPicPr>
        <p:blipFill rotWithShape="1">
          <a:blip r:embed="rId4"/>
          <a:srcRect t="1203" b="-1"/>
          <a:stretch/>
        </p:blipFill>
        <p:spPr>
          <a:xfrm>
            <a:off x="8253889" y="3802810"/>
            <a:ext cx="3588476" cy="2348773"/>
          </a:xfrm>
          <a:prstGeom prst="rect">
            <a:avLst/>
          </a:prstGeom>
        </p:spPr>
      </p:pic>
    </p:spTree>
    <p:extLst>
      <p:ext uri="{BB962C8B-B14F-4D97-AF65-F5344CB8AC3E}">
        <p14:creationId xmlns:p14="http://schemas.microsoft.com/office/powerpoint/2010/main" val="2118880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E29E38-0070-44C1-9F34-E98EB8506A42}"/>
              </a:ext>
            </a:extLst>
          </p:cNvPr>
          <p:cNvSpPr>
            <a:spLocks noGrp="1"/>
          </p:cNvSpPr>
          <p:nvPr>
            <p:ph type="title"/>
          </p:nvPr>
        </p:nvSpPr>
        <p:spPr>
          <a:xfrm>
            <a:off x="1813420" y="562020"/>
            <a:ext cx="8565159" cy="1188720"/>
          </a:xfrm>
        </p:spPr>
        <p:txBody>
          <a:bodyPr>
            <a:normAutofit/>
          </a:bodyPr>
          <a:lstStyle/>
          <a:p>
            <a:r>
              <a:rPr lang="it-IT" dirty="0"/>
              <a:t>Razionale Scelte fatte - 1</a:t>
            </a:r>
          </a:p>
        </p:txBody>
      </p:sp>
      <p:sp>
        <p:nvSpPr>
          <p:cNvPr id="5" name="Segnaposto contenuto 4">
            <a:extLst>
              <a:ext uri="{FF2B5EF4-FFF2-40B4-BE49-F238E27FC236}">
                <a16:creationId xmlns:a16="http://schemas.microsoft.com/office/drawing/2014/main" id="{2841F8AF-704E-4A31-BE14-BEDC113F4C09}"/>
              </a:ext>
            </a:extLst>
          </p:cNvPr>
          <p:cNvSpPr>
            <a:spLocks noGrp="1"/>
          </p:cNvSpPr>
          <p:nvPr>
            <p:ph idx="1"/>
          </p:nvPr>
        </p:nvSpPr>
        <p:spPr>
          <a:xfrm>
            <a:off x="2231136" y="2198331"/>
            <a:ext cx="7729728" cy="4097649"/>
          </a:xfrm>
        </p:spPr>
        <p:txBody>
          <a:bodyPr>
            <a:noAutofit/>
          </a:bodyPr>
          <a:lstStyle/>
          <a:p>
            <a:r>
              <a:rPr lang="it-IT" sz="2000" dirty="0"/>
              <a:t>Le </a:t>
            </a:r>
            <a:r>
              <a:rPr lang="it-IT" sz="2000" b="1" dirty="0"/>
              <a:t>scelte </a:t>
            </a:r>
            <a:r>
              <a:rPr lang="it-IT" sz="2000" dirty="0"/>
              <a:t>che abbiamo effettuato, per quanto riguarda i moduli da trattare nella nostra programmazione disciplinare, sono il risultato della fusione tra le finalità, (provenienti dalle indicazioni nazionali) e ciò che noi abbiamo ritenuto giusto presentare per il </a:t>
            </a:r>
            <a:r>
              <a:rPr lang="it-IT" sz="2000" b="1" dirty="0"/>
              <a:t>3 anno </a:t>
            </a:r>
            <a:r>
              <a:rPr lang="it-IT" sz="2000" dirty="0"/>
              <a:t>di un istituto tecnico settore economico indirizzo SIA.</a:t>
            </a:r>
          </a:p>
          <a:p>
            <a:endParaRPr lang="it-IT" sz="2000" dirty="0"/>
          </a:p>
          <a:p>
            <a:r>
              <a:rPr lang="it-IT" sz="2000" dirty="0"/>
              <a:t>Abbiamo quindi scelto tra i vari argomenti, di presentare agli studenti insegnamenti che vertono molto sulla programmazione e sulla gestione dei dati, che riteniamo non solo fondamentali per il futuro degli studenti, sia in termini di conoscenze acquisite che di «metodologie», ma essenziali per far si che gli stessi possano partecipare </a:t>
            </a:r>
            <a:r>
              <a:rPr lang="it-IT" sz="2000" b="1" dirty="0"/>
              <a:t>sempre attivamente </a:t>
            </a:r>
            <a:r>
              <a:rPr lang="it-IT" sz="2000" dirty="0"/>
              <a:t>alla lezione e </a:t>
            </a:r>
            <a:r>
              <a:rPr lang="it-IT" sz="2000" b="1" dirty="0"/>
              <a:t>appassionarsi </a:t>
            </a:r>
            <a:r>
              <a:rPr lang="it-IT" sz="2000" dirty="0"/>
              <a:t> alla materia.</a:t>
            </a:r>
          </a:p>
        </p:txBody>
      </p:sp>
    </p:spTree>
    <p:extLst>
      <p:ext uri="{BB962C8B-B14F-4D97-AF65-F5344CB8AC3E}">
        <p14:creationId xmlns:p14="http://schemas.microsoft.com/office/powerpoint/2010/main" val="836277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E29E38-0070-44C1-9F34-E98EB8506A42}"/>
              </a:ext>
            </a:extLst>
          </p:cNvPr>
          <p:cNvSpPr>
            <a:spLocks noGrp="1"/>
          </p:cNvSpPr>
          <p:nvPr>
            <p:ph type="title"/>
          </p:nvPr>
        </p:nvSpPr>
        <p:spPr>
          <a:xfrm>
            <a:off x="1813420" y="562020"/>
            <a:ext cx="8565159" cy="1188720"/>
          </a:xfrm>
        </p:spPr>
        <p:txBody>
          <a:bodyPr>
            <a:normAutofit/>
          </a:bodyPr>
          <a:lstStyle/>
          <a:p>
            <a:r>
              <a:rPr lang="it-IT" dirty="0"/>
              <a:t>Razionale Scelte fatte - 2</a:t>
            </a:r>
          </a:p>
        </p:txBody>
      </p:sp>
      <p:sp>
        <p:nvSpPr>
          <p:cNvPr id="5" name="Segnaposto contenuto 4">
            <a:extLst>
              <a:ext uri="{FF2B5EF4-FFF2-40B4-BE49-F238E27FC236}">
                <a16:creationId xmlns:a16="http://schemas.microsoft.com/office/drawing/2014/main" id="{2841F8AF-704E-4A31-BE14-BEDC113F4C09}"/>
              </a:ext>
            </a:extLst>
          </p:cNvPr>
          <p:cNvSpPr>
            <a:spLocks noGrp="1"/>
          </p:cNvSpPr>
          <p:nvPr>
            <p:ph idx="1"/>
          </p:nvPr>
        </p:nvSpPr>
        <p:spPr>
          <a:xfrm>
            <a:off x="2231135" y="2442173"/>
            <a:ext cx="7729728" cy="3514492"/>
          </a:xfrm>
        </p:spPr>
        <p:txBody>
          <a:bodyPr>
            <a:noAutofit/>
          </a:bodyPr>
          <a:lstStyle/>
          <a:p>
            <a:r>
              <a:rPr lang="it-IT" sz="2000" dirty="0"/>
              <a:t>Abbiamo pensato anche agli anni successivi al terzo, in particolare nell’immediato futuro ovvero il 4 anno il programma focalizzarsi sull’uso combinato delle tecnologie presentate, per poter pian piano realizzare i primi </a:t>
            </a:r>
            <a:r>
              <a:rPr lang="it-IT" sz="2000" b="1" dirty="0"/>
              <a:t>siti dinamici </a:t>
            </a:r>
            <a:r>
              <a:rPr lang="it-IT" sz="2000" dirty="0"/>
              <a:t>con </a:t>
            </a:r>
            <a:r>
              <a:rPr lang="it-IT" sz="2000" b="1" dirty="0" err="1"/>
              <a:t>jps</a:t>
            </a:r>
            <a:r>
              <a:rPr lang="it-IT" sz="2000" dirty="0"/>
              <a:t>, passare poi anche ai </a:t>
            </a:r>
            <a:r>
              <a:rPr lang="it-IT" sz="2000" b="1" dirty="0" err="1"/>
              <a:t>cms</a:t>
            </a:r>
            <a:r>
              <a:rPr lang="it-IT" sz="2000" b="1" dirty="0"/>
              <a:t>, </a:t>
            </a:r>
            <a:r>
              <a:rPr lang="it-IT" sz="2000" dirty="0"/>
              <a:t>senza però dimenticare anche le unità più affini all’indirizzo come la </a:t>
            </a:r>
            <a:r>
              <a:rPr lang="it-IT" sz="2000" b="1" dirty="0"/>
              <a:t>gestione </a:t>
            </a:r>
            <a:r>
              <a:rPr lang="it-IT" sz="2000" dirty="0"/>
              <a:t>dei dati aziendali e lo studio di </a:t>
            </a:r>
            <a:r>
              <a:rPr lang="it-IT" sz="2000" b="1" dirty="0"/>
              <a:t>reti e protocolli;</a:t>
            </a:r>
          </a:p>
          <a:p>
            <a:endParaRPr lang="it-IT" sz="2000" dirty="0"/>
          </a:p>
          <a:p>
            <a:r>
              <a:rPr lang="it-IT" sz="2000" dirty="0"/>
              <a:t>Ma parliamo adesso in dettaglio di ciò che è stato</a:t>
            </a:r>
            <a:r>
              <a:rPr lang="it-IT" sz="2000" b="1" dirty="0"/>
              <a:t> incluso </a:t>
            </a:r>
            <a:r>
              <a:rPr lang="it-IT" sz="2000" dirty="0"/>
              <a:t>all’interno del nostro programma.</a:t>
            </a:r>
          </a:p>
        </p:txBody>
      </p:sp>
    </p:spTree>
    <p:extLst>
      <p:ext uri="{BB962C8B-B14F-4D97-AF65-F5344CB8AC3E}">
        <p14:creationId xmlns:p14="http://schemas.microsoft.com/office/powerpoint/2010/main" val="1429662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E29E38-0070-44C1-9F34-E98EB8506A42}"/>
              </a:ext>
            </a:extLst>
          </p:cNvPr>
          <p:cNvSpPr>
            <a:spLocks noGrp="1"/>
          </p:cNvSpPr>
          <p:nvPr>
            <p:ph type="title"/>
          </p:nvPr>
        </p:nvSpPr>
        <p:spPr>
          <a:xfrm>
            <a:off x="1813419" y="492351"/>
            <a:ext cx="8565159" cy="1188720"/>
          </a:xfrm>
        </p:spPr>
        <p:txBody>
          <a:bodyPr>
            <a:normAutofit/>
          </a:bodyPr>
          <a:lstStyle/>
          <a:p>
            <a:r>
              <a:rPr lang="it-IT" dirty="0"/>
              <a:t>Razionale Scelte fatte - 3</a:t>
            </a:r>
          </a:p>
        </p:txBody>
      </p:sp>
      <p:sp>
        <p:nvSpPr>
          <p:cNvPr id="5" name="Segnaposto contenuto 4">
            <a:extLst>
              <a:ext uri="{FF2B5EF4-FFF2-40B4-BE49-F238E27FC236}">
                <a16:creationId xmlns:a16="http://schemas.microsoft.com/office/drawing/2014/main" id="{2841F8AF-704E-4A31-BE14-BEDC113F4C09}"/>
              </a:ext>
            </a:extLst>
          </p:cNvPr>
          <p:cNvSpPr>
            <a:spLocks noGrp="1"/>
          </p:cNvSpPr>
          <p:nvPr>
            <p:ph idx="1"/>
          </p:nvPr>
        </p:nvSpPr>
        <p:spPr>
          <a:xfrm>
            <a:off x="2231134" y="2085122"/>
            <a:ext cx="7729728" cy="4420182"/>
          </a:xfrm>
        </p:spPr>
        <p:txBody>
          <a:bodyPr>
            <a:noAutofit/>
          </a:bodyPr>
          <a:lstStyle/>
          <a:p>
            <a:r>
              <a:rPr lang="it-IT" sz="2000" dirty="0"/>
              <a:t>Come primo argomento abbiamo deciso di trattare, o meglio riprendere, la progettazione degli algoritmi in modo da inserire subito gli studenti in un mind-set orientato al </a:t>
            </a:r>
            <a:r>
              <a:rPr lang="it-IT" sz="2000" b="1" dirty="0"/>
              <a:t>pensiero computazionale </a:t>
            </a:r>
            <a:r>
              <a:rPr lang="it-IT" sz="2000" dirty="0"/>
              <a:t>che riteniamo fondamentale, oltre che per seguire al meglio le lezioni future, per le competenze </a:t>
            </a:r>
            <a:r>
              <a:rPr lang="it-IT" sz="2000" b="1" dirty="0"/>
              <a:t>trasversali</a:t>
            </a:r>
            <a:r>
              <a:rPr lang="it-IT" sz="2000" dirty="0"/>
              <a:t> dei discenti.</a:t>
            </a:r>
          </a:p>
          <a:p>
            <a:endParaRPr lang="it-IT" sz="2000" dirty="0"/>
          </a:p>
          <a:p>
            <a:r>
              <a:rPr lang="it-IT" sz="2000" dirty="0"/>
              <a:t>Dopo gli algoritmi, quasi in parallelo, verranno studiate le strutture dati e la programmazione ad oggetti; riteniamo molto utile un veloce approfondimento delle strutture dati prima di approcciarci alla programmazione ad oggetti; anche se per esigenze di tempo gli argomenti non potranno essere trattati in maniera estensiva, pur restando trattati in tutti i principali aspetti, come si può notare dai contenuti del programma.</a:t>
            </a:r>
          </a:p>
        </p:txBody>
      </p:sp>
    </p:spTree>
    <p:extLst>
      <p:ext uri="{BB962C8B-B14F-4D97-AF65-F5344CB8AC3E}">
        <p14:creationId xmlns:p14="http://schemas.microsoft.com/office/powerpoint/2010/main" val="3569367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E29E38-0070-44C1-9F34-E98EB8506A42}"/>
              </a:ext>
            </a:extLst>
          </p:cNvPr>
          <p:cNvSpPr>
            <a:spLocks noGrp="1"/>
          </p:cNvSpPr>
          <p:nvPr>
            <p:ph type="title"/>
          </p:nvPr>
        </p:nvSpPr>
        <p:spPr>
          <a:xfrm>
            <a:off x="1813420" y="552994"/>
            <a:ext cx="8565159" cy="1188720"/>
          </a:xfrm>
        </p:spPr>
        <p:txBody>
          <a:bodyPr>
            <a:normAutofit/>
          </a:bodyPr>
          <a:lstStyle/>
          <a:p>
            <a:r>
              <a:rPr lang="it-IT" dirty="0"/>
              <a:t>Razionale Scelte fatte - 4</a:t>
            </a:r>
          </a:p>
        </p:txBody>
      </p:sp>
      <p:sp>
        <p:nvSpPr>
          <p:cNvPr id="5" name="Segnaposto contenuto 4">
            <a:extLst>
              <a:ext uri="{FF2B5EF4-FFF2-40B4-BE49-F238E27FC236}">
                <a16:creationId xmlns:a16="http://schemas.microsoft.com/office/drawing/2014/main" id="{2841F8AF-704E-4A31-BE14-BEDC113F4C09}"/>
              </a:ext>
            </a:extLst>
          </p:cNvPr>
          <p:cNvSpPr>
            <a:spLocks noGrp="1"/>
          </p:cNvSpPr>
          <p:nvPr>
            <p:ph idx="1"/>
          </p:nvPr>
        </p:nvSpPr>
        <p:spPr>
          <a:xfrm>
            <a:off x="2256390" y="2102538"/>
            <a:ext cx="7679218" cy="4202468"/>
          </a:xfrm>
        </p:spPr>
        <p:txBody>
          <a:bodyPr>
            <a:noAutofit/>
          </a:bodyPr>
          <a:lstStyle/>
          <a:p>
            <a:r>
              <a:rPr lang="it-IT" sz="2000" dirty="0"/>
              <a:t>Dopo che quindi tutto il programma del primo quadrimestre verte sugli aspetti citati in precedenza, ci siamo focalizzati nel secondo, sullo studio dei database e sulla creazione di pagine statiche con html e css;</a:t>
            </a:r>
          </a:p>
          <a:p>
            <a:endParaRPr lang="it-IT" sz="2000" dirty="0"/>
          </a:p>
          <a:p>
            <a:r>
              <a:rPr lang="it-IT" sz="2000" dirty="0"/>
              <a:t>Per quanto riguardo lo studio dei database, abbiamo previsto un modulo incentrato sul modello relazionale per introdurre ai concetti portanti dell’organizzazione e del recupero dei dati.</a:t>
            </a:r>
          </a:p>
          <a:p>
            <a:endParaRPr lang="it-IT" sz="2000" dirty="0"/>
          </a:p>
          <a:p>
            <a:r>
              <a:rPr lang="it-IT" sz="2000" dirty="0"/>
              <a:t>Subito dopo seguono anche qui, due moduli «paralleli» in cui trattiamo, senza però scendere troppo in dettaglio, l’ SQL e i principali comandi, studiando poi anche la piattaforma MySQL.</a:t>
            </a:r>
          </a:p>
        </p:txBody>
      </p:sp>
    </p:spTree>
    <p:extLst>
      <p:ext uri="{BB962C8B-B14F-4D97-AF65-F5344CB8AC3E}">
        <p14:creationId xmlns:p14="http://schemas.microsoft.com/office/powerpoint/2010/main" val="877897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E29E38-0070-44C1-9F34-E98EB8506A42}"/>
              </a:ext>
            </a:extLst>
          </p:cNvPr>
          <p:cNvSpPr>
            <a:spLocks noGrp="1"/>
          </p:cNvSpPr>
          <p:nvPr>
            <p:ph type="title"/>
          </p:nvPr>
        </p:nvSpPr>
        <p:spPr>
          <a:xfrm>
            <a:off x="1813420" y="552994"/>
            <a:ext cx="8565159" cy="1188720"/>
          </a:xfrm>
        </p:spPr>
        <p:txBody>
          <a:bodyPr>
            <a:normAutofit/>
          </a:bodyPr>
          <a:lstStyle/>
          <a:p>
            <a:r>
              <a:rPr lang="it-IT" dirty="0"/>
              <a:t>Razionale Scelte fatte - 5</a:t>
            </a:r>
          </a:p>
        </p:txBody>
      </p:sp>
      <p:sp>
        <p:nvSpPr>
          <p:cNvPr id="5" name="Segnaposto contenuto 4">
            <a:extLst>
              <a:ext uri="{FF2B5EF4-FFF2-40B4-BE49-F238E27FC236}">
                <a16:creationId xmlns:a16="http://schemas.microsoft.com/office/drawing/2014/main" id="{2841F8AF-704E-4A31-BE14-BEDC113F4C09}"/>
              </a:ext>
            </a:extLst>
          </p:cNvPr>
          <p:cNvSpPr>
            <a:spLocks noGrp="1"/>
          </p:cNvSpPr>
          <p:nvPr>
            <p:ph idx="1"/>
          </p:nvPr>
        </p:nvSpPr>
        <p:spPr>
          <a:xfrm>
            <a:off x="2256390" y="2102538"/>
            <a:ext cx="7679218" cy="4202468"/>
          </a:xfrm>
        </p:spPr>
        <p:txBody>
          <a:bodyPr>
            <a:noAutofit/>
          </a:bodyPr>
          <a:lstStyle/>
          <a:p>
            <a:r>
              <a:rPr lang="it-IT" sz="2000" dirty="0"/>
              <a:t>Arriviamo poi infine a ciò che riteniamo la parte più «divertente» del programma, ovvero la creazione di pagine, per il momento statiche, in html e css.</a:t>
            </a:r>
          </a:p>
          <a:p>
            <a:endParaRPr lang="it-IT" sz="800" dirty="0"/>
          </a:p>
          <a:p>
            <a:r>
              <a:rPr lang="it-IT" sz="2000" dirty="0"/>
              <a:t>Riteniamo sia utile trattare adesso e non all’inizio dell’anno successivo questo modulo, perché pensiamo sia abbastanza rilassante e piacevole per gli studenti, adatto quindi alla fine dell’anno che è risaputo essere uno dei periodi più difficili dell’anno scolastico. Su questo argomento i discenti dovranno poi anche svolgere un progettino che riguarderà appunto la creazione di pagine statiche;</a:t>
            </a:r>
          </a:p>
          <a:p>
            <a:endParaRPr lang="it-IT" sz="800" dirty="0"/>
          </a:p>
          <a:p>
            <a:r>
              <a:rPr lang="it-IT" sz="2000" dirty="0"/>
              <a:t>Inoltre prepara poi perfettamente gli studenti a ciò che seguiranno nel corso del 4 anno.</a:t>
            </a:r>
          </a:p>
        </p:txBody>
      </p:sp>
    </p:spTree>
    <p:extLst>
      <p:ext uri="{BB962C8B-B14F-4D97-AF65-F5344CB8AC3E}">
        <p14:creationId xmlns:p14="http://schemas.microsoft.com/office/powerpoint/2010/main" val="551578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E29E38-0070-44C1-9F34-E98EB8506A42}"/>
              </a:ext>
            </a:extLst>
          </p:cNvPr>
          <p:cNvSpPr>
            <a:spLocks noGrp="1"/>
          </p:cNvSpPr>
          <p:nvPr>
            <p:ph type="title"/>
          </p:nvPr>
        </p:nvSpPr>
        <p:spPr>
          <a:xfrm>
            <a:off x="1813420" y="552994"/>
            <a:ext cx="8565159" cy="1188720"/>
          </a:xfrm>
        </p:spPr>
        <p:txBody>
          <a:bodyPr>
            <a:normAutofit/>
          </a:bodyPr>
          <a:lstStyle/>
          <a:p>
            <a:r>
              <a:rPr lang="it-IT" dirty="0"/>
              <a:t>Razionale Scelte fatte - 6</a:t>
            </a:r>
          </a:p>
        </p:txBody>
      </p:sp>
      <p:sp>
        <p:nvSpPr>
          <p:cNvPr id="5" name="Segnaposto contenuto 4">
            <a:extLst>
              <a:ext uri="{FF2B5EF4-FFF2-40B4-BE49-F238E27FC236}">
                <a16:creationId xmlns:a16="http://schemas.microsoft.com/office/drawing/2014/main" id="{2841F8AF-704E-4A31-BE14-BEDC113F4C09}"/>
              </a:ext>
            </a:extLst>
          </p:cNvPr>
          <p:cNvSpPr>
            <a:spLocks noGrp="1"/>
          </p:cNvSpPr>
          <p:nvPr>
            <p:ph idx="1"/>
          </p:nvPr>
        </p:nvSpPr>
        <p:spPr>
          <a:xfrm>
            <a:off x="2256390" y="2207041"/>
            <a:ext cx="7679218" cy="4202468"/>
          </a:xfrm>
        </p:spPr>
        <p:txBody>
          <a:bodyPr>
            <a:noAutofit/>
          </a:bodyPr>
          <a:lstStyle/>
          <a:p>
            <a:r>
              <a:rPr lang="it-IT" sz="2000" dirty="0"/>
              <a:t>Un breve commento per quanto riguarda le metodologie didattiche scelte; quelle che abbiamo presentato, sono quelle che a nostro gusto sono le più adatte sia al nostro «metodo di insegnamento» che agli argomenti presentati;</a:t>
            </a:r>
          </a:p>
          <a:p>
            <a:endParaRPr lang="it-IT" sz="2000" dirty="0"/>
          </a:p>
          <a:p>
            <a:r>
              <a:rPr lang="it-IT" sz="2000" dirty="0"/>
              <a:t>Ritroviamo quindi la lezione frontale, modellamento o apprendistato, approccio tutoriale, discussione, problem solving, apprendimento di gruppo, brain storming, studio di caso e progetto;</a:t>
            </a:r>
          </a:p>
          <a:p>
            <a:endParaRPr lang="it-IT" sz="2000" dirty="0"/>
          </a:p>
          <a:p>
            <a:r>
              <a:rPr lang="it-IT" sz="2000" dirty="0"/>
              <a:t>Da questa scelta resta fuori soltanto la </a:t>
            </a:r>
            <a:r>
              <a:rPr lang="it-IT" sz="2000" b="1" dirty="0"/>
              <a:t>simulazione e </a:t>
            </a:r>
            <a:r>
              <a:rPr lang="it-IT" sz="2000" b="1" dirty="0" err="1"/>
              <a:t>roleplay</a:t>
            </a:r>
            <a:r>
              <a:rPr lang="it-IT" sz="2000" dirty="0"/>
              <a:t>, che non abbiamo ritenuto adeguato proporre agli studenti.</a:t>
            </a:r>
          </a:p>
        </p:txBody>
      </p:sp>
    </p:spTree>
    <p:extLst>
      <p:ext uri="{BB962C8B-B14F-4D97-AF65-F5344CB8AC3E}">
        <p14:creationId xmlns:p14="http://schemas.microsoft.com/office/powerpoint/2010/main" val="3970661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E29E38-0070-44C1-9F34-E98EB8506A42}"/>
              </a:ext>
            </a:extLst>
          </p:cNvPr>
          <p:cNvSpPr>
            <a:spLocks noGrp="1"/>
          </p:cNvSpPr>
          <p:nvPr>
            <p:ph type="title"/>
          </p:nvPr>
        </p:nvSpPr>
        <p:spPr>
          <a:xfrm>
            <a:off x="1813419" y="939525"/>
            <a:ext cx="8565159" cy="1188720"/>
          </a:xfrm>
        </p:spPr>
        <p:txBody>
          <a:bodyPr>
            <a:normAutofit/>
          </a:bodyPr>
          <a:lstStyle/>
          <a:p>
            <a:r>
              <a:rPr lang="it-IT" dirty="0"/>
              <a:t>indice</a:t>
            </a:r>
          </a:p>
        </p:txBody>
      </p:sp>
      <p:sp>
        <p:nvSpPr>
          <p:cNvPr id="3" name="Segnaposto contenuto 2">
            <a:extLst>
              <a:ext uri="{FF2B5EF4-FFF2-40B4-BE49-F238E27FC236}">
                <a16:creationId xmlns:a16="http://schemas.microsoft.com/office/drawing/2014/main" id="{B72318FD-79D1-4F08-BEED-6BC312C3AF34}"/>
              </a:ext>
            </a:extLst>
          </p:cNvPr>
          <p:cNvSpPr>
            <a:spLocks noGrp="1"/>
          </p:cNvSpPr>
          <p:nvPr>
            <p:ph idx="1"/>
          </p:nvPr>
        </p:nvSpPr>
        <p:spPr>
          <a:xfrm>
            <a:off x="2140590" y="2850264"/>
            <a:ext cx="4282580" cy="2887970"/>
          </a:xfrm>
        </p:spPr>
        <p:txBody>
          <a:bodyPr>
            <a:noAutofit/>
          </a:bodyPr>
          <a:lstStyle/>
          <a:p>
            <a:pPr marL="457200" indent="-457200">
              <a:buFont typeface="Wingdings" panose="05000000000000000000" pitchFamily="2" charset="2"/>
              <a:buChar char="§"/>
            </a:pPr>
            <a:r>
              <a:rPr lang="it-IT" sz="2000" dirty="0"/>
              <a:t>Introduzione</a:t>
            </a:r>
            <a:endParaRPr lang="en-US" sz="2000" dirty="0"/>
          </a:p>
          <a:p>
            <a:pPr marL="457200" indent="-457200">
              <a:buFont typeface="Wingdings" panose="05000000000000000000" pitchFamily="2" charset="2"/>
              <a:buChar char="§"/>
            </a:pPr>
            <a:r>
              <a:rPr lang="en-US" sz="2000" dirty="0">
                <a:solidFill>
                  <a:schemeClr val="tx1"/>
                </a:solidFill>
              </a:rPr>
              <a:t>Finalità </a:t>
            </a:r>
          </a:p>
          <a:p>
            <a:pPr marL="457200" indent="-457200">
              <a:buFont typeface="Wingdings" panose="05000000000000000000" pitchFamily="2" charset="2"/>
              <a:buChar char="§"/>
            </a:pPr>
            <a:r>
              <a:rPr lang="en-US" sz="2000" dirty="0" err="1"/>
              <a:t>Situazione</a:t>
            </a:r>
            <a:r>
              <a:rPr lang="en-US" sz="2000" dirty="0"/>
              <a:t> di </a:t>
            </a:r>
            <a:r>
              <a:rPr lang="en-US" sz="2000" dirty="0" err="1"/>
              <a:t>partenza</a:t>
            </a:r>
            <a:r>
              <a:rPr lang="en-US" sz="2000" dirty="0"/>
              <a:t> </a:t>
            </a:r>
            <a:r>
              <a:rPr lang="en-US" sz="2000" dirty="0" err="1"/>
              <a:t>delle</a:t>
            </a:r>
            <a:r>
              <a:rPr lang="en-US" sz="2000" dirty="0"/>
              <a:t> </a:t>
            </a:r>
            <a:r>
              <a:rPr lang="en-US" sz="2000" dirty="0" err="1"/>
              <a:t>classi</a:t>
            </a:r>
            <a:endParaRPr lang="en-US" sz="2000" dirty="0"/>
          </a:p>
          <a:p>
            <a:pPr marL="457200" indent="-457200">
              <a:buFont typeface="Wingdings" panose="05000000000000000000" pitchFamily="2" charset="2"/>
              <a:buChar char="§"/>
            </a:pPr>
            <a:r>
              <a:rPr lang="en-US" sz="2000" dirty="0" err="1"/>
              <a:t>Obiettivi</a:t>
            </a:r>
            <a:r>
              <a:rPr lang="en-US" sz="2000" dirty="0"/>
              <a:t> di </a:t>
            </a:r>
            <a:r>
              <a:rPr lang="en-US" sz="2000" dirty="0" err="1"/>
              <a:t>competenza</a:t>
            </a:r>
            <a:endParaRPr lang="en-US" sz="2000" dirty="0"/>
          </a:p>
          <a:p>
            <a:pPr marL="457200" indent="-457200">
              <a:buFont typeface="Wingdings" panose="05000000000000000000" pitchFamily="2" charset="2"/>
              <a:buChar char="§"/>
            </a:pPr>
            <a:r>
              <a:rPr lang="en-US" sz="2000" dirty="0" err="1"/>
              <a:t>Contenuti</a:t>
            </a:r>
            <a:r>
              <a:rPr lang="en-US" sz="2000" dirty="0"/>
              <a:t> del </a:t>
            </a:r>
            <a:r>
              <a:rPr lang="en-US" sz="2000" dirty="0" err="1"/>
              <a:t>programma</a:t>
            </a:r>
            <a:endParaRPr lang="en-US" sz="2000" dirty="0"/>
          </a:p>
          <a:p>
            <a:pPr marL="457200" indent="-457200">
              <a:buFont typeface="Wingdings" panose="05000000000000000000" pitchFamily="2" charset="2"/>
              <a:buChar char="§"/>
            </a:pPr>
            <a:r>
              <a:rPr lang="en-US" sz="2000" dirty="0">
                <a:solidFill>
                  <a:srgbClr val="000000">
                    <a:lumMod val="85000"/>
                    <a:lumOff val="15000"/>
                  </a:srgbClr>
                </a:solidFill>
              </a:rPr>
              <a:t>Moduli </a:t>
            </a:r>
            <a:r>
              <a:rPr lang="en-US" sz="2000" dirty="0" err="1">
                <a:solidFill>
                  <a:srgbClr val="000000">
                    <a:lumMod val="85000"/>
                    <a:lumOff val="15000"/>
                  </a:srgbClr>
                </a:solidFill>
              </a:rPr>
              <a:t>interdisciplinari</a:t>
            </a:r>
            <a:endParaRPr lang="en-US" sz="2000" dirty="0">
              <a:solidFill>
                <a:srgbClr val="000000">
                  <a:lumMod val="85000"/>
                  <a:lumOff val="15000"/>
                </a:srgbClr>
              </a:solidFill>
            </a:endParaRPr>
          </a:p>
        </p:txBody>
      </p:sp>
      <p:sp>
        <p:nvSpPr>
          <p:cNvPr id="5" name="Rettangolo 4">
            <a:extLst>
              <a:ext uri="{FF2B5EF4-FFF2-40B4-BE49-F238E27FC236}">
                <a16:creationId xmlns:a16="http://schemas.microsoft.com/office/drawing/2014/main" id="{B624D851-147E-4F2D-8862-C0F0509D6990}"/>
              </a:ext>
            </a:extLst>
          </p:cNvPr>
          <p:cNvSpPr/>
          <p:nvPr/>
        </p:nvSpPr>
        <p:spPr>
          <a:xfrm>
            <a:off x="6423170" y="2984488"/>
            <a:ext cx="3888301" cy="2451953"/>
          </a:xfrm>
          <a:prstGeom prst="rect">
            <a:avLst/>
          </a:prstGeom>
        </p:spPr>
        <p:txBody>
          <a:bodyPr wrap="square">
            <a:spAutoFit/>
          </a:bodyPr>
          <a:lstStyle/>
          <a:p>
            <a:pPr marL="457200" lvl="0" indent="-457200" defTabSz="914400">
              <a:spcBef>
                <a:spcPts val="1000"/>
              </a:spcBef>
              <a:buClr>
                <a:srgbClr val="9BAFB5"/>
              </a:buClr>
              <a:buFont typeface="Wingdings" panose="05000000000000000000" pitchFamily="2" charset="2"/>
              <a:buChar char="§"/>
            </a:pPr>
            <a:r>
              <a:rPr lang="en-US" sz="2000" dirty="0" err="1">
                <a:solidFill>
                  <a:srgbClr val="000000">
                    <a:lumMod val="85000"/>
                    <a:lumOff val="15000"/>
                  </a:srgbClr>
                </a:solidFill>
              </a:rPr>
              <a:t>Metodologie</a:t>
            </a:r>
            <a:endParaRPr lang="en-US" sz="2000" dirty="0">
              <a:solidFill>
                <a:srgbClr val="000000">
                  <a:lumMod val="85000"/>
                  <a:lumOff val="15000"/>
                </a:srgbClr>
              </a:solidFill>
            </a:endParaRPr>
          </a:p>
          <a:p>
            <a:pPr marL="457200" lvl="0" indent="-457200" defTabSz="914400">
              <a:spcBef>
                <a:spcPts val="1000"/>
              </a:spcBef>
              <a:buClr>
                <a:srgbClr val="9BAFB5"/>
              </a:buClr>
              <a:buFont typeface="Wingdings" panose="05000000000000000000" pitchFamily="2" charset="2"/>
              <a:buChar char="§"/>
            </a:pPr>
            <a:r>
              <a:rPr lang="en-US" sz="2000" dirty="0" err="1">
                <a:solidFill>
                  <a:srgbClr val="000000">
                    <a:lumMod val="85000"/>
                    <a:lumOff val="15000"/>
                  </a:srgbClr>
                </a:solidFill>
              </a:rPr>
              <a:t>Strutumenti</a:t>
            </a:r>
            <a:r>
              <a:rPr lang="en-US" sz="2000" dirty="0">
                <a:solidFill>
                  <a:srgbClr val="000000">
                    <a:lumMod val="85000"/>
                    <a:lumOff val="15000"/>
                  </a:srgbClr>
                </a:solidFill>
              </a:rPr>
              <a:t> </a:t>
            </a:r>
            <a:r>
              <a:rPr lang="en-US" sz="2000" dirty="0" err="1">
                <a:solidFill>
                  <a:srgbClr val="000000">
                    <a:lumMod val="85000"/>
                    <a:lumOff val="15000"/>
                  </a:srgbClr>
                </a:solidFill>
              </a:rPr>
              <a:t>Didattici</a:t>
            </a:r>
            <a:endParaRPr lang="en-US" sz="2000" dirty="0">
              <a:solidFill>
                <a:srgbClr val="000000">
                  <a:lumMod val="85000"/>
                  <a:lumOff val="15000"/>
                </a:srgbClr>
              </a:solidFill>
            </a:endParaRPr>
          </a:p>
          <a:p>
            <a:pPr marL="457200" lvl="0" indent="-457200" defTabSz="914400">
              <a:spcBef>
                <a:spcPts val="1000"/>
              </a:spcBef>
              <a:buClr>
                <a:srgbClr val="9BAFB5"/>
              </a:buClr>
              <a:buFont typeface="Wingdings" panose="05000000000000000000" pitchFamily="2" charset="2"/>
              <a:buChar char="§"/>
            </a:pPr>
            <a:r>
              <a:rPr lang="en-US" sz="2000" dirty="0">
                <a:solidFill>
                  <a:srgbClr val="000000">
                    <a:lumMod val="85000"/>
                    <a:lumOff val="15000"/>
                  </a:srgbClr>
                </a:solidFill>
              </a:rPr>
              <a:t>Modalità e griglia di valutazione</a:t>
            </a:r>
          </a:p>
          <a:p>
            <a:pPr marL="457200" lvl="0" indent="-457200" defTabSz="914400">
              <a:spcBef>
                <a:spcPts val="1000"/>
              </a:spcBef>
              <a:buClr>
                <a:srgbClr val="9BAFB5"/>
              </a:buClr>
              <a:buFont typeface="Wingdings" panose="05000000000000000000" pitchFamily="2" charset="2"/>
              <a:buChar char="§"/>
            </a:pPr>
            <a:r>
              <a:rPr lang="en-US" sz="2000" dirty="0" err="1">
                <a:solidFill>
                  <a:srgbClr val="000000">
                    <a:lumMod val="85000"/>
                    <a:lumOff val="15000"/>
                  </a:srgbClr>
                </a:solidFill>
              </a:rPr>
              <a:t>Competenze</a:t>
            </a:r>
            <a:r>
              <a:rPr lang="en-US" sz="2000" dirty="0">
                <a:solidFill>
                  <a:srgbClr val="000000">
                    <a:lumMod val="85000"/>
                    <a:lumOff val="15000"/>
                  </a:srgbClr>
                </a:solidFill>
              </a:rPr>
              <a:t> </a:t>
            </a:r>
            <a:r>
              <a:rPr lang="en-US" sz="2000" dirty="0" err="1">
                <a:solidFill>
                  <a:srgbClr val="000000">
                    <a:lumMod val="85000"/>
                    <a:lumOff val="15000"/>
                  </a:srgbClr>
                </a:solidFill>
              </a:rPr>
              <a:t>trasversali</a:t>
            </a:r>
            <a:r>
              <a:rPr lang="en-US" sz="2000" dirty="0">
                <a:solidFill>
                  <a:srgbClr val="000000">
                    <a:lumMod val="85000"/>
                    <a:lumOff val="15000"/>
                  </a:srgbClr>
                </a:solidFill>
              </a:rPr>
              <a:t> di </a:t>
            </a:r>
            <a:r>
              <a:rPr lang="en-US" sz="2000" dirty="0" err="1">
                <a:solidFill>
                  <a:srgbClr val="000000">
                    <a:lumMod val="85000"/>
                    <a:lumOff val="15000"/>
                  </a:srgbClr>
                </a:solidFill>
              </a:rPr>
              <a:t>cittadinanza</a:t>
            </a:r>
            <a:endParaRPr lang="en-US" sz="2000" dirty="0">
              <a:solidFill>
                <a:srgbClr val="000000">
                  <a:lumMod val="85000"/>
                  <a:lumOff val="15000"/>
                </a:srgbClr>
              </a:solidFill>
            </a:endParaRPr>
          </a:p>
          <a:p>
            <a:pPr marL="457200" lvl="0" indent="-457200" defTabSz="914400">
              <a:spcBef>
                <a:spcPts val="1000"/>
              </a:spcBef>
              <a:buClr>
                <a:srgbClr val="9BAFB5"/>
              </a:buClr>
              <a:buFont typeface="Wingdings" panose="05000000000000000000" pitchFamily="2" charset="2"/>
              <a:buChar char="§"/>
            </a:pPr>
            <a:r>
              <a:rPr lang="en-US" sz="2000" dirty="0" err="1">
                <a:solidFill>
                  <a:srgbClr val="000000">
                    <a:lumMod val="85000"/>
                    <a:lumOff val="15000"/>
                  </a:srgbClr>
                </a:solidFill>
              </a:rPr>
              <a:t>Razionale</a:t>
            </a:r>
            <a:r>
              <a:rPr lang="en-US" sz="2000" dirty="0">
                <a:solidFill>
                  <a:srgbClr val="000000">
                    <a:lumMod val="85000"/>
                    <a:lumOff val="15000"/>
                  </a:srgbClr>
                </a:solidFill>
              </a:rPr>
              <a:t> </a:t>
            </a:r>
            <a:r>
              <a:rPr lang="en-US" sz="2000" dirty="0" err="1">
                <a:solidFill>
                  <a:srgbClr val="000000">
                    <a:lumMod val="85000"/>
                    <a:lumOff val="15000"/>
                  </a:srgbClr>
                </a:solidFill>
              </a:rPr>
              <a:t>scelte</a:t>
            </a:r>
            <a:r>
              <a:rPr lang="en-US" sz="2000" dirty="0">
                <a:solidFill>
                  <a:srgbClr val="000000">
                    <a:lumMod val="85000"/>
                    <a:lumOff val="15000"/>
                  </a:srgbClr>
                </a:solidFill>
              </a:rPr>
              <a:t> </a:t>
            </a:r>
            <a:r>
              <a:rPr lang="en-US" sz="2000" dirty="0" err="1">
                <a:solidFill>
                  <a:srgbClr val="000000">
                    <a:lumMod val="85000"/>
                    <a:lumOff val="15000"/>
                  </a:srgbClr>
                </a:solidFill>
              </a:rPr>
              <a:t>fatte</a:t>
            </a:r>
            <a:endParaRPr lang="en-US" sz="2000" dirty="0">
              <a:solidFill>
                <a:srgbClr val="000000">
                  <a:lumMod val="85000"/>
                  <a:lumOff val="15000"/>
                </a:srgbClr>
              </a:solidFill>
            </a:endParaRPr>
          </a:p>
        </p:txBody>
      </p:sp>
    </p:spTree>
    <p:extLst>
      <p:ext uri="{BB962C8B-B14F-4D97-AF65-F5344CB8AC3E}">
        <p14:creationId xmlns:p14="http://schemas.microsoft.com/office/powerpoint/2010/main" val="42509543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E29E38-0070-44C1-9F34-E98EB8506A42}"/>
              </a:ext>
            </a:extLst>
          </p:cNvPr>
          <p:cNvSpPr>
            <a:spLocks noGrp="1"/>
          </p:cNvSpPr>
          <p:nvPr>
            <p:ph type="title"/>
          </p:nvPr>
        </p:nvSpPr>
        <p:spPr>
          <a:xfrm>
            <a:off x="1813420" y="552994"/>
            <a:ext cx="8565159" cy="1188720"/>
          </a:xfrm>
        </p:spPr>
        <p:txBody>
          <a:bodyPr>
            <a:normAutofit/>
          </a:bodyPr>
          <a:lstStyle/>
          <a:p>
            <a:r>
              <a:rPr lang="it-IT" dirty="0"/>
              <a:t>Razionale Scelte fatte - 7</a:t>
            </a:r>
          </a:p>
        </p:txBody>
      </p:sp>
      <p:sp>
        <p:nvSpPr>
          <p:cNvPr id="7" name="Segnaposto contenuto 2">
            <a:extLst>
              <a:ext uri="{FF2B5EF4-FFF2-40B4-BE49-F238E27FC236}">
                <a16:creationId xmlns:a16="http://schemas.microsoft.com/office/drawing/2014/main" id="{5D3B3D65-0F9F-4F8F-A0AA-0F65C75D1007}"/>
              </a:ext>
            </a:extLst>
          </p:cNvPr>
          <p:cNvSpPr txBox="1">
            <a:spLocks/>
          </p:cNvSpPr>
          <p:nvPr/>
        </p:nvSpPr>
        <p:spPr>
          <a:xfrm>
            <a:off x="1813420" y="2432303"/>
            <a:ext cx="8565159" cy="3724657"/>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it-IT" sz="2000" dirty="0"/>
              <a:t>Diamo qui anche alcune motivazione riguardanti le </a:t>
            </a:r>
            <a:r>
              <a:rPr lang="it-IT" sz="2000" b="1" dirty="0"/>
              <a:t>metodologie di valutazione </a:t>
            </a:r>
            <a:r>
              <a:rPr lang="it-IT" sz="2000" dirty="0"/>
              <a:t>scelte; a nostro avviso, come vedremo, le </a:t>
            </a:r>
            <a:r>
              <a:rPr lang="it-IT" sz="2000" b="1" dirty="0"/>
              <a:t>3 prove scritte </a:t>
            </a:r>
            <a:r>
              <a:rPr lang="it-IT" sz="2000" dirty="0"/>
              <a:t>saranno effettuate durante l’anno scolastico, le prove scritte includeranno la tipologia:</a:t>
            </a:r>
          </a:p>
          <a:p>
            <a:endParaRPr lang="it-IT" sz="2000" dirty="0"/>
          </a:p>
          <a:p>
            <a:pPr lvl="2"/>
            <a:r>
              <a:rPr lang="it-IT" sz="2000" dirty="0"/>
              <a:t>Tracking dell’esecuzione di un determinato codice;</a:t>
            </a:r>
          </a:p>
          <a:p>
            <a:pPr lvl="2"/>
            <a:r>
              <a:rPr lang="it-IT" sz="2000" dirty="0"/>
              <a:t>Esaminare la correttezza di una determinata soluzione;</a:t>
            </a:r>
          </a:p>
          <a:p>
            <a:pPr lvl="2"/>
            <a:r>
              <a:rPr lang="it-IT" sz="2000" dirty="0"/>
              <a:t>Completare una determinata soluzione;</a:t>
            </a:r>
          </a:p>
          <a:p>
            <a:pPr lvl="2"/>
            <a:r>
              <a:rPr lang="it-IT" sz="2000" dirty="0"/>
              <a:t>Domande a scelta multipla su concetti teorici.</a:t>
            </a:r>
          </a:p>
          <a:p>
            <a:endParaRPr lang="it-IT" dirty="0"/>
          </a:p>
          <a:p>
            <a:endParaRPr lang="it-IT" dirty="0"/>
          </a:p>
          <a:p>
            <a:endParaRPr lang="it-IT" dirty="0"/>
          </a:p>
          <a:p>
            <a:endParaRPr lang="it-IT" dirty="0"/>
          </a:p>
        </p:txBody>
      </p:sp>
    </p:spTree>
    <p:extLst>
      <p:ext uri="{BB962C8B-B14F-4D97-AF65-F5344CB8AC3E}">
        <p14:creationId xmlns:p14="http://schemas.microsoft.com/office/powerpoint/2010/main" val="1676381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E29E38-0070-44C1-9F34-E98EB8506A42}"/>
              </a:ext>
            </a:extLst>
          </p:cNvPr>
          <p:cNvSpPr>
            <a:spLocks noGrp="1"/>
          </p:cNvSpPr>
          <p:nvPr>
            <p:ph type="title"/>
          </p:nvPr>
        </p:nvSpPr>
        <p:spPr>
          <a:xfrm>
            <a:off x="1813420" y="552994"/>
            <a:ext cx="8565159" cy="1188720"/>
          </a:xfrm>
        </p:spPr>
        <p:txBody>
          <a:bodyPr>
            <a:normAutofit/>
          </a:bodyPr>
          <a:lstStyle/>
          <a:p>
            <a:r>
              <a:rPr lang="it-IT" dirty="0"/>
              <a:t>Razionale Scelte fatte - 8</a:t>
            </a:r>
          </a:p>
        </p:txBody>
      </p:sp>
      <p:sp>
        <p:nvSpPr>
          <p:cNvPr id="3" name="Rettangolo 2">
            <a:extLst>
              <a:ext uri="{FF2B5EF4-FFF2-40B4-BE49-F238E27FC236}">
                <a16:creationId xmlns:a16="http://schemas.microsoft.com/office/drawing/2014/main" id="{C6A90881-B70D-4C80-871E-42585F69B4B6}"/>
              </a:ext>
            </a:extLst>
          </p:cNvPr>
          <p:cNvSpPr/>
          <p:nvPr/>
        </p:nvSpPr>
        <p:spPr>
          <a:xfrm>
            <a:off x="1813420" y="2408818"/>
            <a:ext cx="8565159" cy="3170099"/>
          </a:xfrm>
          <a:prstGeom prst="rect">
            <a:avLst/>
          </a:prstGeom>
        </p:spPr>
        <p:txBody>
          <a:bodyPr wrap="square">
            <a:spAutoFit/>
          </a:bodyPr>
          <a:lstStyle/>
          <a:p>
            <a:pPr marL="285750" indent="-285750">
              <a:buFont typeface="Arial" panose="020B0604020202020204" pitchFamily="34" charset="0"/>
              <a:buChar char="•"/>
            </a:pPr>
            <a:r>
              <a:rPr lang="it-IT" sz="2000" b="1" dirty="0"/>
              <a:t>Le prove orali </a:t>
            </a:r>
            <a:r>
              <a:rPr lang="it-IT" sz="2000" dirty="0"/>
              <a:t>da noi previste sono </a:t>
            </a:r>
            <a:r>
              <a:rPr lang="it-IT" sz="2000" b="1" dirty="0"/>
              <a:t>4</a:t>
            </a:r>
            <a:r>
              <a:rPr lang="it-IT" sz="2000" dirty="0"/>
              <a:t>, ma siamo propensi a valutare come tali anche </a:t>
            </a:r>
            <a:r>
              <a:rPr lang="it-IT" sz="2000" b="1" dirty="0"/>
              <a:t>ripetuti interventi</a:t>
            </a:r>
            <a:r>
              <a:rPr lang="it-IT" sz="2000" dirty="0"/>
              <a:t> di un </a:t>
            </a:r>
            <a:r>
              <a:rPr lang="it-IT" sz="2000" b="1" dirty="0"/>
              <a:t>determinato studente </a:t>
            </a:r>
            <a:r>
              <a:rPr lang="it-IT" sz="2000" dirty="0"/>
              <a:t>in classe; in questo modo pensiamo di </a:t>
            </a:r>
            <a:r>
              <a:rPr lang="it-IT" sz="2000" b="1" dirty="0"/>
              <a:t>alleggerire l’ansia </a:t>
            </a:r>
            <a:r>
              <a:rPr lang="it-IT" sz="2000" dirty="0"/>
              <a:t>che deriverebbe da un </a:t>
            </a:r>
            <a:r>
              <a:rPr lang="it-IT" sz="2000" b="1" dirty="0"/>
              <a:t>interrogazione orale </a:t>
            </a:r>
            <a:r>
              <a:rPr lang="it-IT" sz="2000" dirty="0"/>
              <a:t>e di avere una </a:t>
            </a:r>
            <a:r>
              <a:rPr lang="it-IT" sz="2000" b="1" dirty="0"/>
              <a:t>maggior consapevolezza </a:t>
            </a:r>
            <a:r>
              <a:rPr lang="it-IT" sz="2000" dirty="0"/>
              <a:t>della </a:t>
            </a:r>
            <a:r>
              <a:rPr lang="it-IT" sz="2000" b="1" dirty="0"/>
              <a:t>preparazione </a:t>
            </a:r>
            <a:r>
              <a:rPr lang="it-IT" sz="2000" dirty="0"/>
              <a:t>dello studente, che non sarà preparato </a:t>
            </a:r>
            <a:r>
              <a:rPr lang="it-IT" sz="2000" b="1" dirty="0"/>
              <a:t>solo </a:t>
            </a:r>
            <a:r>
              <a:rPr lang="it-IT" sz="2000" dirty="0"/>
              <a:t>nell’occasione in cui debba essere </a:t>
            </a:r>
            <a:r>
              <a:rPr lang="it-IT" sz="2000" b="1" dirty="0"/>
              <a:t>interrogato,</a:t>
            </a:r>
            <a:r>
              <a:rPr lang="it-IT" sz="2000" dirty="0"/>
              <a:t> ma nella </a:t>
            </a:r>
            <a:r>
              <a:rPr lang="it-IT" sz="2000" b="1" dirty="0"/>
              <a:t>totalità</a:t>
            </a:r>
            <a:r>
              <a:rPr lang="it-IT" sz="2000" dirty="0"/>
              <a:t> o  quasi delle </a:t>
            </a:r>
            <a:r>
              <a:rPr lang="it-IT" sz="2000" b="1" dirty="0"/>
              <a:t>lezioni;</a:t>
            </a:r>
          </a:p>
          <a:p>
            <a:endParaRPr lang="it-IT" sz="2000" b="1" dirty="0"/>
          </a:p>
          <a:p>
            <a:pPr marL="285750" indent="-285750">
              <a:buFont typeface="Arial" panose="020B0604020202020204" pitchFamily="34" charset="0"/>
              <a:buChar char="•"/>
            </a:pPr>
            <a:r>
              <a:rPr lang="it-IT" sz="2000" dirty="0"/>
              <a:t>Per quanto riguarda le </a:t>
            </a:r>
            <a:r>
              <a:rPr lang="it-IT" sz="2000" b="1" dirty="0"/>
              <a:t>prove pratiche </a:t>
            </a:r>
            <a:r>
              <a:rPr lang="it-IT" sz="2000" dirty="0"/>
              <a:t>queste verteranno sulla creazione in classe di piccoli programmi in Java, pagine web o creazione di semplici database;</a:t>
            </a:r>
          </a:p>
        </p:txBody>
      </p:sp>
    </p:spTree>
    <p:extLst>
      <p:ext uri="{BB962C8B-B14F-4D97-AF65-F5344CB8AC3E}">
        <p14:creationId xmlns:p14="http://schemas.microsoft.com/office/powerpoint/2010/main" val="2338763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7CAAC"/>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1CB2D9-AC8B-4AE4-AADF-56BC042F00CD}"/>
              </a:ext>
            </a:extLst>
          </p:cNvPr>
          <p:cNvSpPr>
            <a:spLocks noGrp="1"/>
          </p:cNvSpPr>
          <p:nvPr>
            <p:ph type="title"/>
          </p:nvPr>
        </p:nvSpPr>
        <p:spPr/>
        <p:txBody>
          <a:bodyPr/>
          <a:lstStyle/>
          <a:p>
            <a:r>
              <a:rPr lang="it-IT" dirty="0"/>
              <a:t>Grazie per L’attenzione</a:t>
            </a:r>
          </a:p>
        </p:txBody>
      </p:sp>
    </p:spTree>
    <p:extLst>
      <p:ext uri="{BB962C8B-B14F-4D97-AF65-F5344CB8AC3E}">
        <p14:creationId xmlns:p14="http://schemas.microsoft.com/office/powerpoint/2010/main" val="4099270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E29E38-0070-44C1-9F34-E98EB8506A42}"/>
              </a:ext>
            </a:extLst>
          </p:cNvPr>
          <p:cNvSpPr>
            <a:spLocks noGrp="1"/>
          </p:cNvSpPr>
          <p:nvPr>
            <p:ph type="title"/>
          </p:nvPr>
        </p:nvSpPr>
        <p:spPr>
          <a:xfrm>
            <a:off x="1813420" y="562020"/>
            <a:ext cx="8565159" cy="1188720"/>
          </a:xfrm>
        </p:spPr>
        <p:txBody>
          <a:bodyPr>
            <a:normAutofit/>
          </a:bodyPr>
          <a:lstStyle/>
          <a:p>
            <a:r>
              <a:rPr lang="it-IT" dirty="0"/>
              <a:t>Introduzione</a:t>
            </a:r>
          </a:p>
        </p:txBody>
      </p:sp>
      <p:sp>
        <p:nvSpPr>
          <p:cNvPr id="3" name="Segnaposto contenuto 2">
            <a:extLst>
              <a:ext uri="{FF2B5EF4-FFF2-40B4-BE49-F238E27FC236}">
                <a16:creationId xmlns:a16="http://schemas.microsoft.com/office/drawing/2014/main" id="{B72318FD-79D1-4F08-BEED-6BC312C3AF34}"/>
              </a:ext>
            </a:extLst>
          </p:cNvPr>
          <p:cNvSpPr>
            <a:spLocks noGrp="1"/>
          </p:cNvSpPr>
          <p:nvPr>
            <p:ph idx="1"/>
          </p:nvPr>
        </p:nvSpPr>
        <p:spPr>
          <a:xfrm>
            <a:off x="1813420" y="2107880"/>
            <a:ext cx="8610599" cy="4188100"/>
          </a:xfrm>
        </p:spPr>
        <p:txBody>
          <a:bodyPr>
            <a:noAutofit/>
          </a:bodyPr>
          <a:lstStyle/>
          <a:p>
            <a:r>
              <a:rPr lang="en-US" sz="2000" dirty="0"/>
              <a:t>In </a:t>
            </a:r>
            <a:r>
              <a:rPr lang="en-US" sz="2000" dirty="0" err="1"/>
              <a:t>questa</a:t>
            </a:r>
            <a:r>
              <a:rPr lang="en-US" sz="2000" dirty="0"/>
              <a:t> </a:t>
            </a:r>
            <a:r>
              <a:rPr lang="en-US" sz="2000" dirty="0" err="1"/>
              <a:t>presentazione</a:t>
            </a:r>
            <a:r>
              <a:rPr lang="en-US" sz="2000" dirty="0"/>
              <a:t> </a:t>
            </a:r>
            <a:r>
              <a:rPr lang="en-US" sz="2000" dirty="0" err="1"/>
              <a:t>andremo</a:t>
            </a:r>
            <a:r>
              <a:rPr lang="en-US" sz="2000" dirty="0"/>
              <a:t> ad </a:t>
            </a:r>
            <a:r>
              <a:rPr lang="en-US" sz="2000" dirty="0" err="1"/>
              <a:t>illustrare</a:t>
            </a:r>
            <a:r>
              <a:rPr lang="en-US" sz="2000" dirty="0"/>
              <a:t> </a:t>
            </a:r>
            <a:r>
              <a:rPr lang="en-US" sz="2000" dirty="0" err="1"/>
              <a:t>quella</a:t>
            </a:r>
            <a:r>
              <a:rPr lang="en-US" sz="2000" dirty="0"/>
              <a:t> </a:t>
            </a:r>
            <a:r>
              <a:rPr lang="en-US" sz="2000" dirty="0" err="1"/>
              <a:t>che</a:t>
            </a:r>
            <a:r>
              <a:rPr lang="en-US" sz="2000" dirty="0"/>
              <a:t> è la </a:t>
            </a:r>
            <a:r>
              <a:rPr lang="en-US" sz="2000" dirty="0" err="1"/>
              <a:t>programmazione</a:t>
            </a:r>
            <a:r>
              <a:rPr lang="en-US" sz="2000" dirty="0"/>
              <a:t> </a:t>
            </a:r>
            <a:r>
              <a:rPr lang="en-US" sz="2000" dirty="0" err="1"/>
              <a:t>disciplinare</a:t>
            </a:r>
            <a:r>
              <a:rPr lang="en-US" sz="2000" dirty="0"/>
              <a:t> </a:t>
            </a:r>
            <a:r>
              <a:rPr lang="en-US" sz="2000" dirty="0" err="1"/>
              <a:t>pensate</a:t>
            </a:r>
            <a:r>
              <a:rPr lang="en-US" sz="2000" dirty="0"/>
              <a:t> per un </a:t>
            </a:r>
            <a:r>
              <a:rPr lang="en-US" sz="2000" b="1" dirty="0" err="1"/>
              <a:t>istituto</a:t>
            </a:r>
            <a:r>
              <a:rPr lang="en-US" sz="2000" b="1" dirty="0"/>
              <a:t> </a:t>
            </a:r>
            <a:r>
              <a:rPr lang="en-US" sz="2000" b="1" dirty="0" err="1"/>
              <a:t>tecnico</a:t>
            </a:r>
            <a:r>
              <a:rPr lang="en-US" sz="2000" b="1" dirty="0"/>
              <a:t> </a:t>
            </a:r>
            <a:r>
              <a:rPr lang="en-US" sz="2000" b="1" dirty="0" err="1"/>
              <a:t>settore</a:t>
            </a:r>
            <a:r>
              <a:rPr lang="en-US" sz="2000" b="1" dirty="0"/>
              <a:t> </a:t>
            </a:r>
            <a:r>
              <a:rPr lang="en-US" sz="2000" b="1" dirty="0" err="1"/>
              <a:t>economico</a:t>
            </a:r>
            <a:r>
              <a:rPr lang="en-US" sz="2000" dirty="0"/>
              <a:t>, </a:t>
            </a:r>
            <a:r>
              <a:rPr lang="en-US" sz="2000" dirty="0" err="1"/>
              <a:t>indirizzo</a:t>
            </a:r>
            <a:r>
              <a:rPr lang="en-US" sz="2000" dirty="0"/>
              <a:t> </a:t>
            </a:r>
            <a:r>
              <a:rPr lang="en-US" sz="2000" b="1" dirty="0" err="1"/>
              <a:t>Amministrazione</a:t>
            </a:r>
            <a:r>
              <a:rPr lang="en-US" sz="2000" b="1" dirty="0"/>
              <a:t>, </a:t>
            </a:r>
            <a:r>
              <a:rPr lang="en-US" sz="2000" b="1" dirty="0" err="1"/>
              <a:t>finanza</a:t>
            </a:r>
            <a:r>
              <a:rPr lang="en-US" sz="2000" b="1" dirty="0"/>
              <a:t> e Marketing, </a:t>
            </a:r>
            <a:r>
              <a:rPr lang="en-US" sz="2000" dirty="0" err="1"/>
              <a:t>articolazione</a:t>
            </a:r>
            <a:r>
              <a:rPr lang="en-US" sz="2000" dirty="0"/>
              <a:t> </a:t>
            </a:r>
            <a:r>
              <a:rPr lang="en-US" sz="2000" b="1" dirty="0" err="1"/>
              <a:t>Sistemi</a:t>
            </a:r>
            <a:r>
              <a:rPr lang="en-US" sz="2000" b="1" dirty="0"/>
              <a:t> </a:t>
            </a:r>
            <a:r>
              <a:rPr lang="en-US" sz="2000" b="1" dirty="0" err="1"/>
              <a:t>Informativi</a:t>
            </a:r>
            <a:r>
              <a:rPr lang="en-US" sz="2000" b="1" dirty="0"/>
              <a:t> </a:t>
            </a:r>
            <a:r>
              <a:rPr lang="en-US" sz="2000" b="1" dirty="0" err="1"/>
              <a:t>Aziendali</a:t>
            </a:r>
            <a:r>
              <a:rPr lang="en-US" sz="2000" b="1" dirty="0"/>
              <a:t>;</a:t>
            </a:r>
          </a:p>
          <a:p>
            <a:endParaRPr lang="en-US" sz="2000" dirty="0"/>
          </a:p>
          <a:p>
            <a:r>
              <a:rPr lang="en-US" sz="2000" dirty="0"/>
              <a:t>Di </a:t>
            </a:r>
            <a:r>
              <a:rPr lang="en-US" sz="2000" dirty="0" err="1"/>
              <a:t>seguito</a:t>
            </a:r>
            <a:r>
              <a:rPr lang="en-US" sz="2000" dirty="0"/>
              <a:t> </a:t>
            </a:r>
            <a:r>
              <a:rPr lang="en-US" sz="2000" dirty="0" err="1"/>
              <a:t>analizzeremo</a:t>
            </a:r>
            <a:r>
              <a:rPr lang="en-US" sz="2000" dirty="0"/>
              <a:t> </a:t>
            </a:r>
            <a:r>
              <a:rPr lang="en-US" sz="2000" dirty="0" err="1"/>
              <a:t>ogni</a:t>
            </a:r>
            <a:r>
              <a:rPr lang="en-US" sz="2000" dirty="0"/>
              <a:t> </a:t>
            </a:r>
            <a:r>
              <a:rPr lang="en-US" sz="2000" dirty="0" err="1"/>
              <a:t>sezione</a:t>
            </a:r>
            <a:r>
              <a:rPr lang="en-US" sz="2000" dirty="0"/>
              <a:t> </a:t>
            </a:r>
            <a:r>
              <a:rPr lang="en-US" sz="2000" dirty="0" err="1"/>
              <a:t>dei</a:t>
            </a:r>
            <a:r>
              <a:rPr lang="en-US" sz="2000" dirty="0"/>
              <a:t> due </a:t>
            </a:r>
            <a:r>
              <a:rPr lang="en-US" sz="2000" dirty="0" err="1"/>
              <a:t>documenti</a:t>
            </a:r>
            <a:r>
              <a:rPr lang="en-US" sz="2000" dirty="0"/>
              <a:t>, </a:t>
            </a:r>
            <a:r>
              <a:rPr lang="en-US" sz="2000" dirty="0" err="1"/>
              <a:t>spiegando</a:t>
            </a:r>
            <a:r>
              <a:rPr lang="en-US" sz="2000" dirty="0"/>
              <a:t> le </a:t>
            </a:r>
            <a:r>
              <a:rPr lang="en-US" sz="2000" b="1" dirty="0" err="1"/>
              <a:t>scelte</a:t>
            </a:r>
            <a:r>
              <a:rPr lang="en-US" sz="2000" b="1" dirty="0"/>
              <a:t> </a:t>
            </a:r>
            <a:r>
              <a:rPr lang="en-US" sz="2000" dirty="0" err="1"/>
              <a:t>che</a:t>
            </a:r>
            <a:r>
              <a:rPr lang="en-US" sz="2000" dirty="0"/>
              <a:t> </a:t>
            </a:r>
            <a:r>
              <a:rPr lang="en-US" sz="2000" dirty="0" err="1"/>
              <a:t>abbiamo</a:t>
            </a:r>
            <a:r>
              <a:rPr lang="en-US" sz="2000" dirty="0"/>
              <a:t> </a:t>
            </a:r>
            <a:r>
              <a:rPr lang="en-US" sz="2000" dirty="0" err="1"/>
              <a:t>effettuato</a:t>
            </a:r>
            <a:r>
              <a:rPr lang="en-US" sz="2000" dirty="0"/>
              <a:t>; </a:t>
            </a:r>
            <a:r>
              <a:rPr lang="en-US" sz="2000" dirty="0" err="1"/>
              <a:t>ciò</a:t>
            </a:r>
            <a:r>
              <a:rPr lang="en-US" sz="2000" dirty="0"/>
              <a:t> </a:t>
            </a:r>
            <a:r>
              <a:rPr lang="en-US" sz="2000" dirty="0" err="1"/>
              <a:t>avverrà</a:t>
            </a:r>
            <a:r>
              <a:rPr lang="en-US" sz="2000" dirty="0"/>
              <a:t> </a:t>
            </a:r>
            <a:r>
              <a:rPr lang="en-US" sz="2000" dirty="0" err="1"/>
              <a:t>particolarmente</a:t>
            </a:r>
            <a:r>
              <a:rPr lang="en-US" sz="2000" dirty="0"/>
              <a:t> per </a:t>
            </a:r>
            <a:r>
              <a:rPr lang="en-US" sz="2000" dirty="0" err="1"/>
              <a:t>quanto</a:t>
            </a:r>
            <a:r>
              <a:rPr lang="en-US" sz="2000" dirty="0"/>
              <a:t> </a:t>
            </a:r>
            <a:r>
              <a:rPr lang="en-US" sz="2000" dirty="0" err="1"/>
              <a:t>riguarda</a:t>
            </a:r>
            <a:r>
              <a:rPr lang="en-US" sz="2000" dirty="0"/>
              <a:t> </a:t>
            </a:r>
            <a:r>
              <a:rPr lang="en-US" sz="2000" dirty="0" err="1"/>
              <a:t>gli</a:t>
            </a:r>
            <a:r>
              <a:rPr lang="en-US" sz="2000" dirty="0"/>
              <a:t> </a:t>
            </a:r>
            <a:r>
              <a:rPr lang="en-US" sz="2000" b="1" dirty="0" err="1"/>
              <a:t>obiettivi</a:t>
            </a:r>
            <a:r>
              <a:rPr lang="en-US" sz="2000" b="1" dirty="0"/>
              <a:t> </a:t>
            </a:r>
            <a:r>
              <a:rPr lang="en-US" sz="2000" b="1" dirty="0" err="1"/>
              <a:t>formativi</a:t>
            </a:r>
            <a:r>
              <a:rPr lang="en-US" sz="2000" dirty="0"/>
              <a:t> e la </a:t>
            </a:r>
            <a:r>
              <a:rPr lang="en-US" sz="2000" b="1" dirty="0" err="1"/>
              <a:t>programmazione</a:t>
            </a:r>
            <a:r>
              <a:rPr lang="en-US" sz="2000" b="1" dirty="0"/>
              <a:t> </a:t>
            </a:r>
            <a:r>
              <a:rPr lang="en-US" sz="2000" b="1" dirty="0" err="1"/>
              <a:t>disciplinare</a:t>
            </a:r>
            <a:r>
              <a:rPr lang="en-US" sz="2000" b="1" dirty="0"/>
              <a:t>; </a:t>
            </a:r>
            <a:r>
              <a:rPr lang="en-US" sz="2000" dirty="0" err="1"/>
              <a:t>il</a:t>
            </a:r>
            <a:r>
              <a:rPr lang="en-US" sz="2000" dirty="0"/>
              <a:t> </a:t>
            </a:r>
            <a:r>
              <a:rPr lang="en-US" sz="2000" dirty="0" err="1"/>
              <a:t>razionale</a:t>
            </a:r>
            <a:r>
              <a:rPr lang="en-US" sz="2000" dirty="0"/>
              <a:t> </a:t>
            </a:r>
            <a:r>
              <a:rPr lang="en-US" sz="2000" dirty="0" err="1"/>
              <a:t>delle</a:t>
            </a:r>
            <a:r>
              <a:rPr lang="en-US" sz="2000" dirty="0"/>
              <a:t> </a:t>
            </a:r>
            <a:r>
              <a:rPr lang="en-US" sz="2000" dirty="0" err="1"/>
              <a:t>scelte</a:t>
            </a:r>
            <a:r>
              <a:rPr lang="en-US" sz="2000" dirty="0"/>
              <a:t> </a:t>
            </a:r>
            <a:r>
              <a:rPr lang="en-US" sz="2000" dirty="0" err="1"/>
              <a:t>fatte</a:t>
            </a:r>
            <a:r>
              <a:rPr lang="en-US" sz="2000" dirty="0"/>
              <a:t> </a:t>
            </a:r>
            <a:r>
              <a:rPr lang="en-US" sz="2000" dirty="0" err="1"/>
              <a:t>sarà</a:t>
            </a:r>
            <a:r>
              <a:rPr lang="en-US" sz="2000" dirty="0"/>
              <a:t> </a:t>
            </a:r>
            <a:r>
              <a:rPr lang="en-US" sz="2000" dirty="0" err="1"/>
              <a:t>posto</a:t>
            </a:r>
            <a:r>
              <a:rPr lang="en-US" sz="2000" dirty="0"/>
              <a:t> alla </a:t>
            </a:r>
            <a:r>
              <a:rPr lang="en-US" sz="2000" b="1" dirty="0"/>
              <a:t>fine </a:t>
            </a:r>
            <a:r>
              <a:rPr lang="en-US" sz="2000" dirty="0" err="1"/>
              <a:t>della</a:t>
            </a:r>
            <a:r>
              <a:rPr lang="en-US" sz="2000" dirty="0"/>
              <a:t> </a:t>
            </a:r>
            <a:r>
              <a:rPr lang="en-US" sz="2000" dirty="0" err="1"/>
              <a:t>presentazione</a:t>
            </a:r>
            <a:r>
              <a:rPr lang="en-US" sz="2000" dirty="0"/>
              <a:t>.</a:t>
            </a:r>
          </a:p>
          <a:p>
            <a:endParaRPr lang="en-US" sz="2000" dirty="0"/>
          </a:p>
          <a:p>
            <a:r>
              <a:rPr lang="en-US" sz="2000" dirty="0" err="1"/>
              <a:t>Iniziamo</a:t>
            </a:r>
            <a:r>
              <a:rPr lang="en-US" sz="2000" dirty="0"/>
              <a:t> </a:t>
            </a:r>
            <a:r>
              <a:rPr lang="en-US" sz="2000" dirty="0" err="1"/>
              <a:t>quindi</a:t>
            </a:r>
            <a:r>
              <a:rPr lang="en-US" sz="2000" dirty="0"/>
              <a:t> </a:t>
            </a:r>
            <a:r>
              <a:rPr lang="en-US" sz="2000" dirty="0" err="1"/>
              <a:t>discutendo</a:t>
            </a:r>
            <a:r>
              <a:rPr lang="en-US" sz="2000" dirty="0"/>
              <a:t> </a:t>
            </a:r>
            <a:r>
              <a:rPr lang="en-US" sz="2000" dirty="0" err="1"/>
              <a:t>delle</a:t>
            </a:r>
            <a:r>
              <a:rPr lang="en-US" sz="2000" b="1" dirty="0"/>
              <a:t> </a:t>
            </a:r>
            <a:r>
              <a:rPr lang="en-US" sz="2000" b="1" dirty="0" err="1"/>
              <a:t>finalità</a:t>
            </a:r>
            <a:r>
              <a:rPr lang="en-US" sz="2000" dirty="0"/>
              <a:t>, </a:t>
            </a:r>
            <a:r>
              <a:rPr lang="en-US" sz="2000" dirty="0" err="1"/>
              <a:t>ovvero</a:t>
            </a:r>
            <a:r>
              <a:rPr lang="en-US" sz="2000" dirty="0"/>
              <a:t> </a:t>
            </a:r>
            <a:r>
              <a:rPr lang="en-US" sz="2000" dirty="0" err="1"/>
              <a:t>gli</a:t>
            </a:r>
            <a:r>
              <a:rPr lang="en-US" sz="2000" dirty="0"/>
              <a:t> </a:t>
            </a:r>
            <a:r>
              <a:rPr lang="en-US" sz="2000" b="1" dirty="0" err="1"/>
              <a:t>obiettivi</a:t>
            </a:r>
            <a:r>
              <a:rPr lang="en-US" sz="2000" b="1" dirty="0"/>
              <a:t> </a:t>
            </a:r>
            <a:r>
              <a:rPr lang="en-US" sz="2000" b="1" dirty="0" err="1"/>
              <a:t>specifici</a:t>
            </a:r>
            <a:r>
              <a:rPr lang="en-US" sz="2000" b="1" dirty="0"/>
              <a:t> </a:t>
            </a:r>
            <a:r>
              <a:rPr lang="en-US" sz="2000" dirty="0"/>
              <a:t>di </a:t>
            </a:r>
            <a:r>
              <a:rPr lang="en-US" sz="2000" dirty="0" err="1"/>
              <a:t>apprendimento</a:t>
            </a:r>
            <a:r>
              <a:rPr lang="en-US" sz="2000" dirty="0"/>
              <a:t>.</a:t>
            </a:r>
          </a:p>
        </p:txBody>
      </p:sp>
    </p:spTree>
    <p:extLst>
      <p:ext uri="{BB962C8B-B14F-4D97-AF65-F5344CB8AC3E}">
        <p14:creationId xmlns:p14="http://schemas.microsoft.com/office/powerpoint/2010/main" val="3748872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94C052F3-6EAB-4289-A442-3E47EC81A294}"/>
              </a:ext>
            </a:extLst>
          </p:cNvPr>
          <p:cNvSpPr>
            <a:spLocks noGrp="1"/>
          </p:cNvSpPr>
          <p:nvPr>
            <p:ph type="title"/>
          </p:nvPr>
        </p:nvSpPr>
        <p:spPr>
          <a:xfrm>
            <a:off x="643468" y="820010"/>
            <a:ext cx="3415288" cy="3212654"/>
          </a:xfrm>
          <a:noFill/>
          <a:ln>
            <a:solidFill>
              <a:schemeClr val="bg1"/>
            </a:solidFill>
          </a:ln>
        </p:spPr>
        <p:txBody>
          <a:bodyPr vert="horz" lIns="274320" tIns="182880" rIns="274320" bIns="182880" rtlCol="0" anchor="ctr" anchorCtr="1">
            <a:normAutofit/>
          </a:bodyPr>
          <a:lstStyle/>
          <a:p>
            <a:r>
              <a:rPr lang="en-US" dirty="0">
                <a:solidFill>
                  <a:schemeClr val="bg1"/>
                </a:solidFill>
              </a:rPr>
              <a:t>Finalità</a:t>
            </a:r>
          </a:p>
        </p:txBody>
      </p:sp>
      <p:pic>
        <p:nvPicPr>
          <p:cNvPr id="4" name="Segnaposto contenuto 3">
            <a:extLst>
              <a:ext uri="{FF2B5EF4-FFF2-40B4-BE49-F238E27FC236}">
                <a16:creationId xmlns:a16="http://schemas.microsoft.com/office/drawing/2014/main" id="{633C3DBE-0FCF-4CAE-96B3-3DECFCB732DD}"/>
              </a:ext>
            </a:extLst>
          </p:cNvPr>
          <p:cNvPicPr>
            <a:picLocks noGrp="1" noChangeAspect="1"/>
          </p:cNvPicPr>
          <p:nvPr>
            <p:ph idx="1"/>
          </p:nvPr>
        </p:nvPicPr>
        <p:blipFill>
          <a:blip r:embed="rId2"/>
          <a:stretch>
            <a:fillRect/>
          </a:stretch>
        </p:blipFill>
        <p:spPr>
          <a:xfrm>
            <a:off x="5401778" y="254761"/>
            <a:ext cx="6042738" cy="3837138"/>
          </a:xfrm>
          <a:prstGeom prst="rect">
            <a:avLst/>
          </a:prstGeom>
        </p:spPr>
      </p:pic>
      <p:sp>
        <p:nvSpPr>
          <p:cNvPr id="5" name="Rettangolo 4">
            <a:extLst>
              <a:ext uri="{FF2B5EF4-FFF2-40B4-BE49-F238E27FC236}">
                <a16:creationId xmlns:a16="http://schemas.microsoft.com/office/drawing/2014/main" id="{827C3C5E-D58A-4D20-8920-177CA2393ADC}"/>
              </a:ext>
            </a:extLst>
          </p:cNvPr>
          <p:cNvSpPr/>
          <p:nvPr/>
        </p:nvSpPr>
        <p:spPr>
          <a:xfrm>
            <a:off x="5401778" y="4346659"/>
            <a:ext cx="6140189" cy="2062103"/>
          </a:xfrm>
          <a:prstGeom prst="rect">
            <a:avLst/>
          </a:prstGeom>
        </p:spPr>
        <p:txBody>
          <a:bodyPr wrap="square">
            <a:spAutoFit/>
          </a:bodyPr>
          <a:lstStyle/>
          <a:p>
            <a:r>
              <a:rPr lang="it-IT" sz="1600" dirty="0"/>
              <a:t>Le finalità che abbiamo inserito nella programmazione, sono state riprese dalle </a:t>
            </a:r>
            <a:r>
              <a:rPr lang="it-IT" sz="1600" b="1" dirty="0"/>
              <a:t>indicazioni nazionali</a:t>
            </a:r>
            <a:r>
              <a:rPr lang="it-IT" sz="1600" dirty="0"/>
              <a:t> per l’indirizzo Sistemi Informativi Aziendali, con alcune modifiche che abbiamo pensato di apportare, e che spiegheremo in seguito.</a:t>
            </a:r>
          </a:p>
          <a:p>
            <a:endParaRPr lang="it-IT" sz="1600" dirty="0"/>
          </a:p>
          <a:p>
            <a:r>
              <a:rPr lang="it-IT" sz="1600" dirty="0"/>
              <a:t>Come si può notare vengono trattati i temi che riguardano </a:t>
            </a:r>
            <a:r>
              <a:rPr lang="it-IT" sz="1600" b="1" dirty="0"/>
              <a:t>algoritmi, programmazione ad oggetti con Java, SQL, MySQL </a:t>
            </a:r>
            <a:r>
              <a:rPr lang="it-IT" sz="1600" dirty="0"/>
              <a:t>e creazioni di siti Web con </a:t>
            </a:r>
            <a:r>
              <a:rPr lang="it-IT" sz="1600" b="1" dirty="0"/>
              <a:t>HTML e CSS.</a:t>
            </a:r>
          </a:p>
        </p:txBody>
      </p:sp>
    </p:spTree>
    <p:extLst>
      <p:ext uri="{BB962C8B-B14F-4D97-AF65-F5344CB8AC3E}">
        <p14:creationId xmlns:p14="http://schemas.microsoft.com/office/powerpoint/2010/main" val="4033953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E29E38-0070-44C1-9F34-E98EB8506A42}"/>
              </a:ext>
            </a:extLst>
          </p:cNvPr>
          <p:cNvSpPr>
            <a:spLocks noGrp="1"/>
          </p:cNvSpPr>
          <p:nvPr>
            <p:ph type="title"/>
          </p:nvPr>
        </p:nvSpPr>
        <p:spPr>
          <a:xfrm>
            <a:off x="1813420" y="562020"/>
            <a:ext cx="8565159" cy="1188720"/>
          </a:xfrm>
        </p:spPr>
        <p:txBody>
          <a:bodyPr/>
          <a:lstStyle/>
          <a:p>
            <a:r>
              <a:rPr lang="it-IT" dirty="0"/>
              <a:t>Situazione di partenza</a:t>
            </a:r>
          </a:p>
        </p:txBody>
      </p:sp>
      <p:sp>
        <p:nvSpPr>
          <p:cNvPr id="3" name="Segnaposto contenuto 2">
            <a:extLst>
              <a:ext uri="{FF2B5EF4-FFF2-40B4-BE49-F238E27FC236}">
                <a16:creationId xmlns:a16="http://schemas.microsoft.com/office/drawing/2014/main" id="{B72318FD-79D1-4F08-BEED-6BC312C3AF34}"/>
              </a:ext>
            </a:extLst>
          </p:cNvPr>
          <p:cNvSpPr>
            <a:spLocks noGrp="1"/>
          </p:cNvSpPr>
          <p:nvPr>
            <p:ph idx="1"/>
          </p:nvPr>
        </p:nvSpPr>
        <p:spPr>
          <a:xfrm>
            <a:off x="1767978" y="2107880"/>
            <a:ext cx="8656041" cy="4188100"/>
          </a:xfrm>
        </p:spPr>
        <p:txBody>
          <a:bodyPr>
            <a:noAutofit/>
          </a:bodyPr>
          <a:lstStyle/>
          <a:p>
            <a:r>
              <a:rPr lang="it-IT" sz="2000" dirty="0"/>
              <a:t>Per organizzare la programmazione abbiamo pensato di analizzare la situazione di partenza della classe, oltre a dare i nostri pareri sulla situazione generale di come si presenta la stessa, abbiamo anche pensato di effettuare un </a:t>
            </a:r>
            <a:r>
              <a:rPr lang="it-IT" sz="2000" b="1" dirty="0"/>
              <a:t>«test di ingresso» </a:t>
            </a:r>
            <a:r>
              <a:rPr lang="it-IT" sz="2000" dirty="0"/>
              <a:t>composto di </a:t>
            </a:r>
            <a:r>
              <a:rPr lang="it-IT" sz="2000" b="1" dirty="0"/>
              <a:t>25</a:t>
            </a:r>
            <a:r>
              <a:rPr lang="it-IT" sz="2000" dirty="0"/>
              <a:t> domande a scelta multipla e </a:t>
            </a:r>
            <a:r>
              <a:rPr lang="it-IT" sz="2000" b="1" dirty="0"/>
              <a:t>5</a:t>
            </a:r>
            <a:r>
              <a:rPr lang="it-IT" sz="2000" dirty="0"/>
              <a:t> domande aperte, con valore rispettivamente del </a:t>
            </a:r>
            <a:r>
              <a:rPr lang="it-IT" sz="2000" b="1" dirty="0"/>
              <a:t>60% </a:t>
            </a:r>
            <a:r>
              <a:rPr lang="it-IT" sz="2000" dirty="0"/>
              <a:t>e il </a:t>
            </a:r>
            <a:r>
              <a:rPr lang="it-IT" sz="2000" b="1" dirty="0"/>
              <a:t>40% </a:t>
            </a:r>
            <a:r>
              <a:rPr lang="it-IT" sz="2000" dirty="0"/>
              <a:t>sulla valutazione;</a:t>
            </a:r>
          </a:p>
          <a:p>
            <a:r>
              <a:rPr lang="it-IT" sz="2000" dirty="0"/>
              <a:t>Le domande si basano sul programma svolto degli anni precedenti; di seguito i risultati della prova:</a:t>
            </a:r>
          </a:p>
        </p:txBody>
      </p:sp>
      <p:pic>
        <p:nvPicPr>
          <p:cNvPr id="4" name="Immagine 3">
            <a:extLst>
              <a:ext uri="{FF2B5EF4-FFF2-40B4-BE49-F238E27FC236}">
                <a16:creationId xmlns:a16="http://schemas.microsoft.com/office/drawing/2014/main" id="{F2A557F1-AE7F-4D0B-A0D6-7C195E4F5C20}"/>
              </a:ext>
            </a:extLst>
          </p:cNvPr>
          <p:cNvPicPr>
            <a:picLocks noChangeAspect="1"/>
          </p:cNvPicPr>
          <p:nvPr/>
        </p:nvPicPr>
        <p:blipFill>
          <a:blip r:embed="rId2"/>
          <a:stretch>
            <a:fillRect/>
          </a:stretch>
        </p:blipFill>
        <p:spPr>
          <a:xfrm>
            <a:off x="2971798" y="4855848"/>
            <a:ext cx="6248400" cy="1238250"/>
          </a:xfrm>
          <a:prstGeom prst="rect">
            <a:avLst/>
          </a:prstGeom>
          <a:ln w="28575"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709557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7" name="Immagine 6">
            <a:extLst>
              <a:ext uri="{FF2B5EF4-FFF2-40B4-BE49-F238E27FC236}">
                <a16:creationId xmlns:a16="http://schemas.microsoft.com/office/drawing/2014/main" id="{631B1381-1928-4A75-91D1-FD408D518761}"/>
              </a:ext>
            </a:extLst>
          </p:cNvPr>
          <p:cNvPicPr>
            <a:picLocks noChangeAspect="1"/>
          </p:cNvPicPr>
          <p:nvPr/>
        </p:nvPicPr>
        <p:blipFill>
          <a:blip r:embed="rId2"/>
          <a:stretch>
            <a:fillRect/>
          </a:stretch>
        </p:blipFill>
        <p:spPr>
          <a:xfrm>
            <a:off x="8707664" y="3891737"/>
            <a:ext cx="3292798" cy="2482562"/>
          </a:xfrm>
          <a:prstGeom prst="rect">
            <a:avLst/>
          </a:prstGeom>
        </p:spPr>
      </p:pic>
      <p:pic>
        <p:nvPicPr>
          <p:cNvPr id="8" name="Immagine 7">
            <a:extLst>
              <a:ext uri="{FF2B5EF4-FFF2-40B4-BE49-F238E27FC236}">
                <a16:creationId xmlns:a16="http://schemas.microsoft.com/office/drawing/2014/main" id="{A589173E-D769-4103-B0BC-2CF5B1D79F12}"/>
              </a:ext>
            </a:extLst>
          </p:cNvPr>
          <p:cNvPicPr>
            <a:picLocks noChangeAspect="1"/>
          </p:cNvPicPr>
          <p:nvPr/>
        </p:nvPicPr>
        <p:blipFill>
          <a:blip r:embed="rId3"/>
          <a:stretch>
            <a:fillRect/>
          </a:stretch>
        </p:blipFill>
        <p:spPr>
          <a:xfrm>
            <a:off x="4976028" y="606262"/>
            <a:ext cx="3563602" cy="5121344"/>
          </a:xfrm>
          <a:prstGeom prst="rect">
            <a:avLst/>
          </a:prstGeom>
        </p:spPr>
      </p:pic>
      <p:sp>
        <p:nvSpPr>
          <p:cNvPr id="12" name="Rettangolo 11">
            <a:extLst>
              <a:ext uri="{FF2B5EF4-FFF2-40B4-BE49-F238E27FC236}">
                <a16:creationId xmlns:a16="http://schemas.microsoft.com/office/drawing/2014/main" id="{90CD4E2E-9461-4D0A-A5A1-97F908E1896B}"/>
              </a:ext>
            </a:extLst>
          </p:cNvPr>
          <p:cNvSpPr/>
          <p:nvPr/>
        </p:nvSpPr>
        <p:spPr>
          <a:xfrm>
            <a:off x="1" y="0"/>
            <a:ext cx="4654295" cy="6858000"/>
          </a:xfrm>
          <a:prstGeom prst="rect">
            <a:avLst/>
          </a:prstGeom>
          <a:solidFill>
            <a:srgbClr val="F7CA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94C052F3-6EAB-4289-A442-3E47EC81A294}"/>
              </a:ext>
            </a:extLst>
          </p:cNvPr>
          <p:cNvSpPr>
            <a:spLocks noGrp="1"/>
          </p:cNvSpPr>
          <p:nvPr>
            <p:ph type="title"/>
          </p:nvPr>
        </p:nvSpPr>
        <p:spPr>
          <a:xfrm>
            <a:off x="321733" y="606262"/>
            <a:ext cx="4010828" cy="1857876"/>
          </a:xfrm>
          <a:noFill/>
          <a:ln>
            <a:solidFill>
              <a:schemeClr val="tx1"/>
            </a:solidFill>
          </a:ln>
        </p:spPr>
        <p:txBody>
          <a:bodyPr vert="horz" lIns="274320" tIns="182880" rIns="274320" bIns="182880" rtlCol="0" anchor="ctr" anchorCtr="1">
            <a:normAutofit/>
          </a:bodyPr>
          <a:lstStyle/>
          <a:p>
            <a:r>
              <a:rPr lang="en-US" dirty="0" err="1">
                <a:solidFill>
                  <a:schemeClr val="tx1"/>
                </a:solidFill>
              </a:rPr>
              <a:t>Obiettivi</a:t>
            </a:r>
            <a:r>
              <a:rPr lang="en-US" dirty="0">
                <a:solidFill>
                  <a:schemeClr val="tx1"/>
                </a:solidFill>
              </a:rPr>
              <a:t> di </a:t>
            </a:r>
            <a:r>
              <a:rPr lang="en-US" dirty="0" err="1">
                <a:solidFill>
                  <a:schemeClr val="tx1"/>
                </a:solidFill>
              </a:rPr>
              <a:t>competenza</a:t>
            </a:r>
            <a:endParaRPr lang="en-US" dirty="0">
              <a:solidFill>
                <a:schemeClr val="tx1"/>
              </a:solidFill>
            </a:endParaRPr>
          </a:p>
        </p:txBody>
      </p:sp>
      <p:sp>
        <p:nvSpPr>
          <p:cNvPr id="5" name="Rettangolo 4">
            <a:extLst>
              <a:ext uri="{FF2B5EF4-FFF2-40B4-BE49-F238E27FC236}">
                <a16:creationId xmlns:a16="http://schemas.microsoft.com/office/drawing/2014/main" id="{827C3C5E-D58A-4D20-8920-177CA2393ADC}"/>
              </a:ext>
            </a:extLst>
          </p:cNvPr>
          <p:cNvSpPr/>
          <p:nvPr/>
        </p:nvSpPr>
        <p:spPr>
          <a:xfrm>
            <a:off x="467625" y="3101201"/>
            <a:ext cx="3719044" cy="2585323"/>
          </a:xfrm>
          <a:prstGeom prst="rect">
            <a:avLst/>
          </a:prstGeom>
        </p:spPr>
        <p:txBody>
          <a:bodyPr wrap="square">
            <a:spAutoFit/>
          </a:bodyPr>
          <a:lstStyle/>
          <a:p>
            <a:pPr marL="285750" indent="-285750">
              <a:buFont typeface="Arial" panose="020B0604020202020204" pitchFamily="34" charset="0"/>
              <a:buChar char="•"/>
            </a:pPr>
            <a:r>
              <a:rPr lang="it-IT" dirty="0"/>
              <a:t>Come si poteva già evincere dalle finalità, abbiamo deciso di trattare gli argomenti di cui a lato;</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a:t>Per quanto riguarda le </a:t>
            </a:r>
            <a:r>
              <a:rPr lang="it-IT" b="1" dirty="0"/>
              <a:t>motivazioni</a:t>
            </a:r>
            <a:r>
              <a:rPr lang="it-IT" dirty="0"/>
              <a:t> per la scelta degli argomenti, procederemo a fornire queste </a:t>
            </a:r>
            <a:r>
              <a:rPr lang="it-IT" b="1" dirty="0"/>
              <a:t>nelle slide finali;</a:t>
            </a:r>
          </a:p>
        </p:txBody>
      </p:sp>
    </p:spTree>
    <p:extLst>
      <p:ext uri="{BB962C8B-B14F-4D97-AF65-F5344CB8AC3E}">
        <p14:creationId xmlns:p14="http://schemas.microsoft.com/office/powerpoint/2010/main" val="2526698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85013C59-541D-4ADF-B8C4-3D759874D857}"/>
              </a:ext>
            </a:extLst>
          </p:cNvPr>
          <p:cNvSpPr/>
          <p:nvPr/>
        </p:nvSpPr>
        <p:spPr>
          <a:xfrm>
            <a:off x="-10166" y="0"/>
            <a:ext cx="4049486" cy="6858000"/>
          </a:xfrm>
          <a:prstGeom prst="rect">
            <a:avLst/>
          </a:prstGeom>
          <a:solidFill>
            <a:srgbClr val="F7CA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olo 1">
            <a:extLst>
              <a:ext uri="{FF2B5EF4-FFF2-40B4-BE49-F238E27FC236}">
                <a16:creationId xmlns:a16="http://schemas.microsoft.com/office/drawing/2014/main" id="{84E29E38-0070-44C1-9F34-E98EB8506A42}"/>
              </a:ext>
            </a:extLst>
          </p:cNvPr>
          <p:cNvSpPr>
            <a:spLocks noGrp="1"/>
          </p:cNvSpPr>
          <p:nvPr>
            <p:ph type="title"/>
          </p:nvPr>
        </p:nvSpPr>
        <p:spPr>
          <a:xfrm>
            <a:off x="293616" y="466607"/>
            <a:ext cx="3430524" cy="2276592"/>
          </a:xfrm>
          <a:noFill/>
        </p:spPr>
        <p:txBody>
          <a:bodyPr>
            <a:normAutofit/>
          </a:bodyPr>
          <a:lstStyle/>
          <a:p>
            <a:r>
              <a:rPr lang="it-IT" dirty="0"/>
              <a:t>Contenuti del Programma</a:t>
            </a:r>
          </a:p>
        </p:txBody>
      </p:sp>
      <p:pic>
        <p:nvPicPr>
          <p:cNvPr id="9" name="Immagine 8">
            <a:extLst>
              <a:ext uri="{FF2B5EF4-FFF2-40B4-BE49-F238E27FC236}">
                <a16:creationId xmlns:a16="http://schemas.microsoft.com/office/drawing/2014/main" id="{5F78A88C-0205-4101-89D7-D39D89A1EA87}"/>
              </a:ext>
            </a:extLst>
          </p:cNvPr>
          <p:cNvPicPr>
            <a:picLocks noChangeAspect="1"/>
          </p:cNvPicPr>
          <p:nvPr/>
        </p:nvPicPr>
        <p:blipFill>
          <a:blip r:embed="rId2"/>
          <a:stretch>
            <a:fillRect/>
          </a:stretch>
        </p:blipFill>
        <p:spPr>
          <a:xfrm>
            <a:off x="4299397" y="242187"/>
            <a:ext cx="3605830" cy="5179284"/>
          </a:xfrm>
          <a:prstGeom prst="rect">
            <a:avLst/>
          </a:prstGeom>
        </p:spPr>
      </p:pic>
      <p:sp>
        <p:nvSpPr>
          <p:cNvPr id="11" name="Rettangolo 10">
            <a:extLst>
              <a:ext uri="{FF2B5EF4-FFF2-40B4-BE49-F238E27FC236}">
                <a16:creationId xmlns:a16="http://schemas.microsoft.com/office/drawing/2014/main" id="{9E6A3F35-FC1E-47C3-8A7B-7D4DEB5DF612}"/>
              </a:ext>
            </a:extLst>
          </p:cNvPr>
          <p:cNvSpPr/>
          <p:nvPr/>
        </p:nvSpPr>
        <p:spPr>
          <a:xfrm>
            <a:off x="229812" y="3464334"/>
            <a:ext cx="3570127" cy="2031325"/>
          </a:xfrm>
          <a:prstGeom prst="rect">
            <a:avLst/>
          </a:prstGeom>
        </p:spPr>
        <p:txBody>
          <a:bodyPr wrap="square">
            <a:spAutoFit/>
          </a:bodyPr>
          <a:lstStyle/>
          <a:p>
            <a:pPr marL="285750" indent="-285750">
              <a:buFont typeface="Arial" panose="020B0604020202020204" pitchFamily="34" charset="0"/>
              <a:buChar char="•"/>
            </a:pPr>
            <a:r>
              <a:rPr lang="it-IT" dirty="0"/>
              <a:t>Questi di seguito sono i </a:t>
            </a:r>
            <a:r>
              <a:rPr lang="it-IT" b="1" dirty="0"/>
              <a:t>contenuti </a:t>
            </a:r>
            <a:r>
              <a:rPr lang="it-IT" dirty="0"/>
              <a:t>del </a:t>
            </a:r>
            <a:r>
              <a:rPr lang="it-IT" b="1" dirty="0"/>
              <a:t>programma </a:t>
            </a:r>
            <a:r>
              <a:rPr lang="it-IT" dirty="0"/>
              <a:t>che abbiamo ideato per la classe 3 dell’istituito, come al solito le motivazioni le forniremo </a:t>
            </a:r>
            <a:r>
              <a:rPr lang="it-IT" b="1" dirty="0"/>
              <a:t>nell’ultimo modulo</a:t>
            </a:r>
            <a:r>
              <a:rPr lang="it-IT" dirty="0"/>
              <a:t> di queste slide:</a:t>
            </a:r>
          </a:p>
        </p:txBody>
      </p:sp>
      <p:pic>
        <p:nvPicPr>
          <p:cNvPr id="3" name="Immagine 2">
            <a:extLst>
              <a:ext uri="{FF2B5EF4-FFF2-40B4-BE49-F238E27FC236}">
                <a16:creationId xmlns:a16="http://schemas.microsoft.com/office/drawing/2014/main" id="{D66FD509-18B9-4E31-94C6-BDE2FAF6C6B3}"/>
              </a:ext>
            </a:extLst>
          </p:cNvPr>
          <p:cNvPicPr>
            <a:picLocks noChangeAspect="1"/>
          </p:cNvPicPr>
          <p:nvPr/>
        </p:nvPicPr>
        <p:blipFill>
          <a:blip r:embed="rId3"/>
          <a:stretch>
            <a:fillRect/>
          </a:stretch>
        </p:blipFill>
        <p:spPr>
          <a:xfrm>
            <a:off x="8165304" y="1484892"/>
            <a:ext cx="3733080" cy="5174716"/>
          </a:xfrm>
          <a:prstGeom prst="rect">
            <a:avLst/>
          </a:prstGeom>
        </p:spPr>
      </p:pic>
    </p:spTree>
    <p:extLst>
      <p:ext uri="{BB962C8B-B14F-4D97-AF65-F5344CB8AC3E}">
        <p14:creationId xmlns:p14="http://schemas.microsoft.com/office/powerpoint/2010/main" val="2349358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2B5C3B2E-A9BD-4100-B172-48B9717E2170}"/>
              </a:ext>
            </a:extLst>
          </p:cNvPr>
          <p:cNvSpPr>
            <a:spLocks noGrp="1"/>
          </p:cNvSpPr>
          <p:nvPr>
            <p:ph type="title"/>
          </p:nvPr>
        </p:nvSpPr>
        <p:spPr>
          <a:xfrm>
            <a:off x="631532" y="792879"/>
            <a:ext cx="3402531" cy="5272242"/>
          </a:xfrm>
        </p:spPr>
        <p:txBody>
          <a:bodyPr>
            <a:normAutofit/>
          </a:bodyPr>
          <a:lstStyle/>
          <a:p>
            <a:r>
              <a:rPr lang="it-IT" dirty="0"/>
              <a:t>Moduli inter-disciplinari</a:t>
            </a:r>
          </a:p>
        </p:txBody>
      </p:sp>
      <p:sp>
        <p:nvSpPr>
          <p:cNvPr id="11" name="Segnaposto contenuto 2">
            <a:extLst>
              <a:ext uri="{FF2B5EF4-FFF2-40B4-BE49-F238E27FC236}">
                <a16:creationId xmlns:a16="http://schemas.microsoft.com/office/drawing/2014/main" id="{BF27FB50-F575-47D3-891D-4A1A3D92D093}"/>
              </a:ext>
            </a:extLst>
          </p:cNvPr>
          <p:cNvSpPr>
            <a:spLocks noGrp="1"/>
          </p:cNvSpPr>
          <p:nvPr>
            <p:ph idx="1"/>
          </p:nvPr>
        </p:nvSpPr>
        <p:spPr>
          <a:xfrm>
            <a:off x="4663556" y="792878"/>
            <a:ext cx="6883072" cy="2280403"/>
          </a:xfrm>
        </p:spPr>
        <p:txBody>
          <a:bodyPr>
            <a:noAutofit/>
          </a:bodyPr>
          <a:lstStyle/>
          <a:p>
            <a:pPr>
              <a:lnSpc>
                <a:spcPct val="90000"/>
              </a:lnSpc>
            </a:pPr>
            <a:r>
              <a:rPr lang="it-IT" sz="2000" dirty="0"/>
              <a:t>Abbiamo pensato in prima istanza a questi moduli, ma anche quello riguardante la programmazione ad oggetti offre diversi spunti per essere elaborato parallelamente ad altri;</a:t>
            </a:r>
          </a:p>
          <a:p>
            <a:pPr>
              <a:lnSpc>
                <a:spcPct val="90000"/>
              </a:lnSpc>
            </a:pPr>
            <a:r>
              <a:rPr lang="it-IT" sz="2000" dirty="0"/>
              <a:t>Sotto sono illustrate alcune delle possibilità che vi sono per la collaborazione tra due o più materie, ma anche qui è solo per dare un’idea; infatti in particolare per quanto riguarda la creazione di pagine Web, potremmo applicare le abilità apprese alla totalità degli insegnamenti.</a:t>
            </a:r>
          </a:p>
        </p:txBody>
      </p:sp>
      <p:pic>
        <p:nvPicPr>
          <p:cNvPr id="12" name="Immagine 11">
            <a:extLst>
              <a:ext uri="{FF2B5EF4-FFF2-40B4-BE49-F238E27FC236}">
                <a16:creationId xmlns:a16="http://schemas.microsoft.com/office/drawing/2014/main" id="{5D1194EC-4CEF-43EE-9F9B-981A781E8CD0}"/>
              </a:ext>
            </a:extLst>
          </p:cNvPr>
          <p:cNvPicPr>
            <a:picLocks noChangeAspect="1"/>
          </p:cNvPicPr>
          <p:nvPr/>
        </p:nvPicPr>
        <p:blipFill>
          <a:blip r:embed="rId2"/>
          <a:stretch>
            <a:fillRect/>
          </a:stretch>
        </p:blipFill>
        <p:spPr>
          <a:xfrm>
            <a:off x="4930623" y="3496944"/>
            <a:ext cx="6420444" cy="2568177"/>
          </a:xfrm>
          <a:prstGeom prst="rect">
            <a:avLst/>
          </a:prstGeom>
          <a:ln w="28575"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048305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3" name="Immagine 2">
            <a:extLst>
              <a:ext uri="{FF2B5EF4-FFF2-40B4-BE49-F238E27FC236}">
                <a16:creationId xmlns:a16="http://schemas.microsoft.com/office/drawing/2014/main" id="{FA8C3DCA-33CF-4268-9BAC-7C3EB6ED0283}"/>
              </a:ext>
            </a:extLst>
          </p:cNvPr>
          <p:cNvPicPr>
            <a:picLocks noChangeAspect="1"/>
          </p:cNvPicPr>
          <p:nvPr/>
        </p:nvPicPr>
        <p:blipFill>
          <a:blip r:embed="rId2"/>
          <a:stretch>
            <a:fillRect/>
          </a:stretch>
        </p:blipFill>
        <p:spPr>
          <a:xfrm>
            <a:off x="4894507" y="224622"/>
            <a:ext cx="3962110" cy="3071468"/>
          </a:xfrm>
          <a:prstGeom prst="rect">
            <a:avLst/>
          </a:prstGeom>
        </p:spPr>
      </p:pic>
      <p:pic>
        <p:nvPicPr>
          <p:cNvPr id="4" name="Immagine 3">
            <a:extLst>
              <a:ext uri="{FF2B5EF4-FFF2-40B4-BE49-F238E27FC236}">
                <a16:creationId xmlns:a16="http://schemas.microsoft.com/office/drawing/2014/main" id="{36C7274D-B2E0-4F4C-8981-6E28773EE23A}"/>
              </a:ext>
            </a:extLst>
          </p:cNvPr>
          <p:cNvPicPr>
            <a:picLocks noChangeAspect="1"/>
          </p:cNvPicPr>
          <p:nvPr/>
        </p:nvPicPr>
        <p:blipFill>
          <a:blip r:embed="rId3"/>
          <a:stretch>
            <a:fillRect/>
          </a:stretch>
        </p:blipFill>
        <p:spPr>
          <a:xfrm>
            <a:off x="7997894" y="3296090"/>
            <a:ext cx="3768387" cy="988298"/>
          </a:xfrm>
          <a:prstGeom prst="rect">
            <a:avLst/>
          </a:prstGeom>
        </p:spPr>
      </p:pic>
      <p:pic>
        <p:nvPicPr>
          <p:cNvPr id="6" name="Immagine 5">
            <a:extLst>
              <a:ext uri="{FF2B5EF4-FFF2-40B4-BE49-F238E27FC236}">
                <a16:creationId xmlns:a16="http://schemas.microsoft.com/office/drawing/2014/main" id="{B06133EC-5481-4F56-BAC5-EF999CE86D49}"/>
              </a:ext>
            </a:extLst>
          </p:cNvPr>
          <p:cNvPicPr>
            <a:picLocks noChangeAspect="1"/>
          </p:cNvPicPr>
          <p:nvPr/>
        </p:nvPicPr>
        <p:blipFill>
          <a:blip r:embed="rId4"/>
          <a:stretch>
            <a:fillRect/>
          </a:stretch>
        </p:blipFill>
        <p:spPr>
          <a:xfrm>
            <a:off x="7983517" y="5410590"/>
            <a:ext cx="3816597" cy="1116857"/>
          </a:xfrm>
          <a:prstGeom prst="rect">
            <a:avLst/>
          </a:prstGeom>
        </p:spPr>
      </p:pic>
      <p:sp>
        <p:nvSpPr>
          <p:cNvPr id="10" name="Rettangolo 9">
            <a:extLst>
              <a:ext uri="{FF2B5EF4-FFF2-40B4-BE49-F238E27FC236}">
                <a16:creationId xmlns:a16="http://schemas.microsoft.com/office/drawing/2014/main" id="{8396F542-6C3E-4111-B855-A4DC3D115B4B}"/>
              </a:ext>
            </a:extLst>
          </p:cNvPr>
          <p:cNvSpPr/>
          <p:nvPr/>
        </p:nvSpPr>
        <p:spPr>
          <a:xfrm>
            <a:off x="-2" y="0"/>
            <a:ext cx="465429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94C052F3-6EAB-4289-A442-3E47EC81A294}"/>
              </a:ext>
            </a:extLst>
          </p:cNvPr>
          <p:cNvSpPr>
            <a:spLocks noGrp="1"/>
          </p:cNvSpPr>
          <p:nvPr>
            <p:ph type="title"/>
          </p:nvPr>
        </p:nvSpPr>
        <p:spPr>
          <a:xfrm>
            <a:off x="347682" y="642073"/>
            <a:ext cx="3958926" cy="1857876"/>
          </a:xfrm>
          <a:noFill/>
          <a:ln>
            <a:solidFill>
              <a:schemeClr val="bg1"/>
            </a:solidFill>
          </a:ln>
        </p:spPr>
        <p:txBody>
          <a:bodyPr vert="horz" lIns="274320" tIns="182880" rIns="274320" bIns="182880" rtlCol="0" anchor="ctr" anchorCtr="1">
            <a:normAutofit/>
          </a:bodyPr>
          <a:lstStyle/>
          <a:p>
            <a:r>
              <a:rPr lang="en-US" dirty="0" err="1">
                <a:solidFill>
                  <a:schemeClr val="bg1"/>
                </a:solidFill>
              </a:rPr>
              <a:t>Metodologie</a:t>
            </a:r>
            <a:r>
              <a:rPr lang="en-US" dirty="0">
                <a:solidFill>
                  <a:schemeClr val="bg1"/>
                </a:solidFill>
              </a:rPr>
              <a:t> </a:t>
            </a:r>
            <a:r>
              <a:rPr lang="en-US" dirty="0" err="1">
                <a:solidFill>
                  <a:schemeClr val="bg1"/>
                </a:solidFill>
              </a:rPr>
              <a:t>didattiche</a:t>
            </a:r>
            <a:endParaRPr lang="en-US" dirty="0">
              <a:solidFill>
                <a:schemeClr val="bg1"/>
              </a:solidFill>
            </a:endParaRPr>
          </a:p>
        </p:txBody>
      </p:sp>
      <p:sp>
        <p:nvSpPr>
          <p:cNvPr id="5" name="Rettangolo 4">
            <a:extLst>
              <a:ext uri="{FF2B5EF4-FFF2-40B4-BE49-F238E27FC236}">
                <a16:creationId xmlns:a16="http://schemas.microsoft.com/office/drawing/2014/main" id="{827C3C5E-D58A-4D20-8920-177CA2393ADC}"/>
              </a:ext>
            </a:extLst>
          </p:cNvPr>
          <p:cNvSpPr/>
          <p:nvPr/>
        </p:nvSpPr>
        <p:spPr>
          <a:xfrm>
            <a:off x="587900" y="3142022"/>
            <a:ext cx="3286899" cy="3108543"/>
          </a:xfrm>
          <a:prstGeom prst="rect">
            <a:avLst/>
          </a:prstGeom>
        </p:spPr>
        <p:txBody>
          <a:bodyPr wrap="square">
            <a:spAutoFit/>
          </a:bodyPr>
          <a:lstStyle/>
          <a:p>
            <a:pPr marL="285750" indent="-285750">
              <a:buFont typeface="Arial" panose="020B0604020202020204" pitchFamily="34" charset="0"/>
              <a:buChar char="•"/>
            </a:pPr>
            <a:r>
              <a:rPr lang="it-IT" dirty="0">
                <a:solidFill>
                  <a:schemeClr val="bg1"/>
                </a:solidFill>
              </a:rPr>
              <a:t>Abbiamo pensato di applicare queste metodologie didattiche per operare al meglio la nostra didattica, oltre alla breve descrizione presente in foto, del dove ogni principio sarà applicato, verranno forniti ulteriori dettagli sui motivi delle nostre scelte, alla fine di queste slide.</a:t>
            </a:r>
          </a:p>
          <a:p>
            <a:endParaRPr lang="it-IT" sz="1600" dirty="0">
              <a:solidFill>
                <a:schemeClr val="bg1"/>
              </a:solidFill>
            </a:endParaRPr>
          </a:p>
        </p:txBody>
      </p:sp>
      <p:pic>
        <p:nvPicPr>
          <p:cNvPr id="12" name="Immagine 11">
            <a:extLst>
              <a:ext uri="{FF2B5EF4-FFF2-40B4-BE49-F238E27FC236}">
                <a16:creationId xmlns:a16="http://schemas.microsoft.com/office/drawing/2014/main" id="{79E59A7F-0606-4806-8048-A28469A695D9}"/>
              </a:ext>
            </a:extLst>
          </p:cNvPr>
          <p:cNvPicPr>
            <a:picLocks noChangeAspect="1"/>
          </p:cNvPicPr>
          <p:nvPr/>
        </p:nvPicPr>
        <p:blipFill>
          <a:blip r:embed="rId5"/>
          <a:stretch>
            <a:fillRect/>
          </a:stretch>
        </p:blipFill>
        <p:spPr>
          <a:xfrm>
            <a:off x="7997894" y="4288911"/>
            <a:ext cx="3836018" cy="1121679"/>
          </a:xfrm>
          <a:prstGeom prst="rect">
            <a:avLst/>
          </a:prstGeom>
        </p:spPr>
      </p:pic>
    </p:spTree>
    <p:extLst>
      <p:ext uri="{BB962C8B-B14F-4D97-AF65-F5344CB8AC3E}">
        <p14:creationId xmlns:p14="http://schemas.microsoft.com/office/powerpoint/2010/main" val="2286216392"/>
      </p:ext>
    </p:extLst>
  </p:cSld>
  <p:clrMapOvr>
    <a:masterClrMapping/>
  </p:clrMapOvr>
</p:sld>
</file>

<file path=ppt/theme/theme1.xml><?xml version="1.0" encoding="utf-8"?>
<a:theme xmlns:a="http://schemas.openxmlformats.org/drawingml/2006/main" name="Pacco">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958A34E01316F8439D0AE3BCFE2030F9" ma:contentTypeVersion="3" ma:contentTypeDescription="Creare un nuovo documento." ma:contentTypeScope="" ma:versionID="6703d475ebfc2db9803b8b8906e1e0dc">
  <xsd:schema xmlns:xsd="http://www.w3.org/2001/XMLSchema" xmlns:xs="http://www.w3.org/2001/XMLSchema" xmlns:p="http://schemas.microsoft.com/office/2006/metadata/properties" xmlns:ns3="25379ffa-1be3-456e-9b5c-56d073d73bb0" targetNamespace="http://schemas.microsoft.com/office/2006/metadata/properties" ma:root="true" ma:fieldsID="8719ce29725da0be038b81f8921fcfae" ns3:_="">
    <xsd:import namespace="25379ffa-1be3-456e-9b5c-56d073d73bb0"/>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379ffa-1be3-456e-9b5c-56d073d73bb0" elementFormDefault="qualified">
    <xsd:import namespace="http://schemas.microsoft.com/office/2006/documentManagement/types"/>
    <xsd:import namespace="http://schemas.microsoft.com/office/infopath/2007/PartnerControls"/>
    <xsd:element name="SharedWithUsers" ma:index="8"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Condiviso con dettagli" ma:internalName="SharedWithDetails" ma:readOnly="true">
      <xsd:simpleType>
        <xsd:restriction base="dms:Note">
          <xsd:maxLength value="255"/>
        </xsd:restriction>
      </xsd:simpleType>
    </xsd:element>
    <xsd:element name="SharingHintHash" ma:index="10" nillable="true" ma:displayName="Hash suggerimento condivisione"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CEDAE6A-38C3-4B73-90E7-09D1BC872924}">
  <ds:schemaRefs>
    <ds:schemaRef ds:uri="http://schemas.microsoft.com/sharepoint/v3/contenttype/forms"/>
  </ds:schemaRefs>
</ds:datastoreItem>
</file>

<file path=customXml/itemProps2.xml><?xml version="1.0" encoding="utf-8"?>
<ds:datastoreItem xmlns:ds="http://schemas.openxmlformats.org/officeDocument/2006/customXml" ds:itemID="{0132DA53-6360-4FC2-88D3-5C808A063E17}">
  <ds:schemaRefs>
    <ds:schemaRef ds:uri="http://purl.org/dc/dcmitype/"/>
    <ds:schemaRef ds:uri="http://schemas.openxmlformats.org/package/2006/metadata/core-properties"/>
    <ds:schemaRef ds:uri="http://purl.org/dc/elements/1.1/"/>
    <ds:schemaRef ds:uri="http://schemas.microsoft.com/office/2006/documentManagement/types"/>
    <ds:schemaRef ds:uri="http://purl.org/dc/terms/"/>
    <ds:schemaRef ds:uri="25379ffa-1be3-456e-9b5c-56d073d73bb0"/>
    <ds:schemaRef ds:uri="http://www.w3.org/XML/1998/namespace"/>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503312AF-5A76-4EE6-96CC-463828050F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379ffa-1be3-456e-9b5c-56d073d73bb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326</TotalTime>
  <Words>1530</Words>
  <Application>Microsoft Office PowerPoint</Application>
  <PresentationFormat>Widescreen</PresentationFormat>
  <Paragraphs>97</Paragraphs>
  <Slides>22</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22</vt:i4>
      </vt:variant>
    </vt:vector>
  </HeadingPairs>
  <TitlesOfParts>
    <vt:vector size="27" baseType="lpstr">
      <vt:lpstr>Arial</vt:lpstr>
      <vt:lpstr>Franklin Gothic Book</vt:lpstr>
      <vt:lpstr>Gill Sans MT</vt:lpstr>
      <vt:lpstr>Wingdings</vt:lpstr>
      <vt:lpstr>Pacco</vt:lpstr>
      <vt:lpstr>Programmazione disciplinare 3 anno  ISTITUTO TECNICO, settore ECONOMICO indirizzo AMMINISTRAZIONE, FINANZA E MARKETING, articolazione SISTEMI INFORMATIVI E AZIENDALI</vt:lpstr>
      <vt:lpstr>indice</vt:lpstr>
      <vt:lpstr>Introduzione</vt:lpstr>
      <vt:lpstr>Finalità</vt:lpstr>
      <vt:lpstr>Situazione di partenza</vt:lpstr>
      <vt:lpstr>Obiettivi di competenza</vt:lpstr>
      <vt:lpstr>Contenuti del Programma</vt:lpstr>
      <vt:lpstr>Moduli inter-disciplinari</vt:lpstr>
      <vt:lpstr>Metodologie didattiche</vt:lpstr>
      <vt:lpstr>Strumenti didattici</vt:lpstr>
      <vt:lpstr>Modalità di valutazione</vt:lpstr>
      <vt:lpstr>Griglia di valutazione</vt:lpstr>
      <vt:lpstr>Competenze trasversali di cittadinanza</vt:lpstr>
      <vt:lpstr>Razionale Scelte fatte - 1</vt:lpstr>
      <vt:lpstr>Razionale Scelte fatte - 2</vt:lpstr>
      <vt:lpstr>Razionale Scelte fatte - 3</vt:lpstr>
      <vt:lpstr>Razionale Scelte fatte - 4</vt:lpstr>
      <vt:lpstr>Razionale Scelte fatte - 5</vt:lpstr>
      <vt:lpstr>Razionale Scelte fatte - 6</vt:lpstr>
      <vt:lpstr>Razionale Scelte fatte - 7</vt:lpstr>
      <vt:lpstr>Razionale Scelte fatte - 8</vt:lpstr>
      <vt:lpstr>Grazie per L’attenzione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Programmazione disciplinare 3 anno ISTITUTO TECNICO, settore ECONOMICO indirizzo AMMINISTRAZIONE, FINANZA E MARKETING, articolazione SISTEMI INFORMATIVI E AZIENDALI</dc:title>
  <dc:creator>GERARDO DE ROSA</dc:creator>
  <cp:lastModifiedBy>GERARDO DE ROSA</cp:lastModifiedBy>
  <cp:revision>17</cp:revision>
  <dcterms:created xsi:type="dcterms:W3CDTF">2020-06-12T09:58:55Z</dcterms:created>
  <dcterms:modified xsi:type="dcterms:W3CDTF">2020-06-16T11:11:29Z</dcterms:modified>
</cp:coreProperties>
</file>