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82" r:id="rId12"/>
    <p:sldId id="283" r:id="rId13"/>
    <p:sldId id="285" r:id="rId14"/>
    <p:sldId id="284" r:id="rId15"/>
    <p:sldId id="286" r:id="rId16"/>
    <p:sldId id="267" r:id="rId17"/>
    <p:sldId id="266"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68EAE3-B783-4B41-9ADF-A0A6F2A2E6E5}" v="7" dt="2019-06-13T06:08:07.519"/>
    <p1510:client id="{91EF3E58-3269-46DE-8C77-55AFAD81A967}" v="21" dt="2019-06-12T08:23:59.463"/>
    <p1510:client id="{CEE21EF9-A133-4EC1-AA46-6CC34852530F}" v="11" dt="2019-06-12T18:51:53.4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nluca Annunziata" userId="8876118515caea3d" providerId="Windows Live" clId="Web-{2A84FC5A-F03D-4B96-B9A0-76CB23EA6053}"/>
    <pc:docChg chg="addSld modSld">
      <pc:chgData name="Gianluca Annunziata" userId="8876118515caea3d" providerId="Windows Live" clId="Web-{2A84FC5A-F03D-4B96-B9A0-76CB23EA6053}" dt="2019-06-13T07:45:46.185" v="363" actId="1076"/>
      <pc:docMkLst>
        <pc:docMk/>
      </pc:docMkLst>
      <pc:sldChg chg="modSp">
        <pc:chgData name="Gianluca Annunziata" userId="8876118515caea3d" providerId="Windows Live" clId="Web-{2A84FC5A-F03D-4B96-B9A0-76CB23EA6053}" dt="2019-06-13T07:45:46.185" v="363" actId="1076"/>
        <pc:sldMkLst>
          <pc:docMk/>
          <pc:sldMk cId="3373256450" sldId="262"/>
        </pc:sldMkLst>
        <pc:spChg chg="mod">
          <ac:chgData name="Gianluca Annunziata" userId="8876118515caea3d" providerId="Windows Live" clId="Web-{2A84FC5A-F03D-4B96-B9A0-76CB23EA6053}" dt="2019-06-13T07:45:26.435" v="361" actId="14100"/>
          <ac:spMkLst>
            <pc:docMk/>
            <pc:sldMk cId="3373256450" sldId="262"/>
            <ac:spMk id="8" creationId="{C63264C2-AFA7-4A04-8F40-EB53482F5A1B}"/>
          </ac:spMkLst>
        </pc:spChg>
        <pc:picChg chg="mod">
          <ac:chgData name="Gianluca Annunziata" userId="8876118515caea3d" providerId="Windows Live" clId="Web-{2A84FC5A-F03D-4B96-B9A0-76CB23EA6053}" dt="2019-06-13T07:45:46.185" v="363" actId="1076"/>
          <ac:picMkLst>
            <pc:docMk/>
            <pc:sldMk cId="3373256450" sldId="262"/>
            <ac:picMk id="6" creationId="{701EDE1F-D1DA-41E0-BC37-DF051BE305BD}"/>
          </ac:picMkLst>
        </pc:picChg>
      </pc:sldChg>
      <pc:sldChg chg="modSp">
        <pc:chgData name="Gianluca Annunziata" userId="8876118515caea3d" providerId="Windows Live" clId="Web-{2A84FC5A-F03D-4B96-B9A0-76CB23EA6053}" dt="2019-06-13T07:23:57.165" v="109" actId="1076"/>
        <pc:sldMkLst>
          <pc:docMk/>
          <pc:sldMk cId="1461395004" sldId="266"/>
        </pc:sldMkLst>
        <pc:spChg chg="mod">
          <ac:chgData name="Gianluca Annunziata" userId="8876118515caea3d" providerId="Windows Live" clId="Web-{2A84FC5A-F03D-4B96-B9A0-76CB23EA6053}" dt="2019-06-13T07:23:57.165" v="109" actId="1076"/>
          <ac:spMkLst>
            <pc:docMk/>
            <pc:sldMk cId="1461395004" sldId="266"/>
            <ac:spMk id="5" creationId="{1DB12890-8E8A-4A09-8309-CB38D082575E}"/>
          </ac:spMkLst>
        </pc:spChg>
        <pc:spChg chg="mod">
          <ac:chgData name="Gianluca Annunziata" userId="8876118515caea3d" providerId="Windows Live" clId="Web-{2A84FC5A-F03D-4B96-B9A0-76CB23EA6053}" dt="2019-06-13T07:23:51.649" v="107" actId="20577"/>
          <ac:spMkLst>
            <pc:docMk/>
            <pc:sldMk cId="1461395004" sldId="266"/>
            <ac:spMk id="6" creationId="{18F179EF-7C34-4907-8D94-4D66A775E567}"/>
          </ac:spMkLst>
        </pc:spChg>
      </pc:sldChg>
      <pc:sldChg chg="modSp">
        <pc:chgData name="Gianluca Annunziata" userId="8876118515caea3d" providerId="Windows Live" clId="Web-{2A84FC5A-F03D-4B96-B9A0-76CB23EA6053}" dt="2019-06-13T07:24:10.321" v="110" actId="1076"/>
        <pc:sldMkLst>
          <pc:docMk/>
          <pc:sldMk cId="152114138" sldId="267"/>
        </pc:sldMkLst>
        <pc:spChg chg="mod">
          <ac:chgData name="Gianluca Annunziata" userId="8876118515caea3d" providerId="Windows Live" clId="Web-{2A84FC5A-F03D-4B96-B9A0-76CB23EA6053}" dt="2019-06-13T07:24:10.321" v="110" actId="1076"/>
          <ac:spMkLst>
            <pc:docMk/>
            <pc:sldMk cId="152114138" sldId="267"/>
            <ac:spMk id="5" creationId="{F4C9BEAA-296C-4D63-82A8-A2E61E29CE9B}"/>
          </ac:spMkLst>
        </pc:spChg>
      </pc:sldChg>
      <pc:sldChg chg="modSp">
        <pc:chgData name="Gianluca Annunziata" userId="8876118515caea3d" providerId="Windows Live" clId="Web-{2A84FC5A-F03D-4B96-B9A0-76CB23EA6053}" dt="2019-06-13T07:24:43.009" v="117" actId="20577"/>
        <pc:sldMkLst>
          <pc:docMk/>
          <pc:sldMk cId="355517094" sldId="268"/>
        </pc:sldMkLst>
        <pc:spChg chg="mod">
          <ac:chgData name="Gianluca Annunziata" userId="8876118515caea3d" providerId="Windows Live" clId="Web-{2A84FC5A-F03D-4B96-B9A0-76CB23EA6053}" dt="2019-06-13T07:24:43.009" v="117" actId="20577"/>
          <ac:spMkLst>
            <pc:docMk/>
            <pc:sldMk cId="355517094" sldId="268"/>
            <ac:spMk id="5" creationId="{7FEA6864-EEDC-42DF-AAE7-9254C2A43F8A}"/>
          </ac:spMkLst>
        </pc:spChg>
      </pc:sldChg>
      <pc:sldChg chg="modSp">
        <pc:chgData name="Gianluca Annunziata" userId="8876118515caea3d" providerId="Windows Live" clId="Web-{2A84FC5A-F03D-4B96-B9A0-76CB23EA6053}" dt="2019-06-13T07:38:51.996" v="294" actId="20577"/>
        <pc:sldMkLst>
          <pc:docMk/>
          <pc:sldMk cId="3447940171" sldId="269"/>
        </pc:sldMkLst>
        <pc:spChg chg="mod">
          <ac:chgData name="Gianluca Annunziata" userId="8876118515caea3d" providerId="Windows Live" clId="Web-{2A84FC5A-F03D-4B96-B9A0-76CB23EA6053}" dt="2019-06-13T07:38:51.996" v="294" actId="20577"/>
          <ac:spMkLst>
            <pc:docMk/>
            <pc:sldMk cId="3447940171" sldId="269"/>
            <ac:spMk id="4" creationId="{B5EF4D32-90F6-45EA-9AB1-4DCBF8731871}"/>
          </ac:spMkLst>
        </pc:spChg>
        <pc:spChg chg="mod">
          <ac:chgData name="Gianluca Annunziata" userId="8876118515caea3d" providerId="Windows Live" clId="Web-{2A84FC5A-F03D-4B96-B9A0-76CB23EA6053}" dt="2019-06-13T07:30:46.417" v="153" actId="14100"/>
          <ac:spMkLst>
            <pc:docMk/>
            <pc:sldMk cId="3447940171" sldId="269"/>
            <ac:spMk id="6" creationId="{F6DB8BC4-2D69-431A-98E4-B72954D243A0}"/>
          </ac:spMkLst>
        </pc:spChg>
        <pc:spChg chg="mod">
          <ac:chgData name="Gianluca Annunziata" userId="8876118515caea3d" providerId="Windows Live" clId="Web-{2A84FC5A-F03D-4B96-B9A0-76CB23EA6053}" dt="2019-06-13T07:30:19.604" v="149" actId="1076"/>
          <ac:spMkLst>
            <pc:docMk/>
            <pc:sldMk cId="3447940171" sldId="269"/>
            <ac:spMk id="7" creationId="{D0119677-2B83-40AC-9E7E-F7B995C18DB2}"/>
          </ac:spMkLst>
        </pc:spChg>
      </pc:sldChg>
      <pc:sldChg chg="modSp">
        <pc:chgData name="Gianluca Annunziata" userId="8876118515caea3d" providerId="Windows Live" clId="Web-{2A84FC5A-F03D-4B96-B9A0-76CB23EA6053}" dt="2019-06-13T07:43:09.575" v="342" actId="20577"/>
        <pc:sldMkLst>
          <pc:docMk/>
          <pc:sldMk cId="818804977" sldId="270"/>
        </pc:sldMkLst>
        <pc:spChg chg="mod">
          <ac:chgData name="Gianluca Annunziata" userId="8876118515caea3d" providerId="Windows Live" clId="Web-{2A84FC5A-F03D-4B96-B9A0-76CB23EA6053}" dt="2019-06-13T07:43:09.575" v="342" actId="20577"/>
          <ac:spMkLst>
            <pc:docMk/>
            <pc:sldMk cId="818804977" sldId="270"/>
            <ac:spMk id="4" creationId="{C9B80217-E55D-4B84-BD2B-B13A130D8357}"/>
          </ac:spMkLst>
        </pc:spChg>
        <pc:spChg chg="mod">
          <ac:chgData name="Gianluca Annunziata" userId="8876118515caea3d" providerId="Windows Live" clId="Web-{2A84FC5A-F03D-4B96-B9A0-76CB23EA6053}" dt="2019-06-13T07:30:58.854" v="155" actId="20577"/>
          <ac:spMkLst>
            <pc:docMk/>
            <pc:sldMk cId="818804977" sldId="270"/>
            <ac:spMk id="14" creationId="{7FFEF44B-630D-4CA9-8D25-305173510772}"/>
          </ac:spMkLst>
        </pc:spChg>
      </pc:sldChg>
      <pc:sldChg chg="modSp">
        <pc:chgData name="Gianluca Annunziata" userId="8876118515caea3d" providerId="Windows Live" clId="Web-{2A84FC5A-F03D-4B96-B9A0-76CB23EA6053}" dt="2019-06-13T07:38:41.090" v="288" actId="20577"/>
        <pc:sldMkLst>
          <pc:docMk/>
          <pc:sldMk cId="1456495000" sldId="271"/>
        </pc:sldMkLst>
        <pc:spChg chg="mod">
          <ac:chgData name="Gianluca Annunziata" userId="8876118515caea3d" providerId="Windows Live" clId="Web-{2A84FC5A-F03D-4B96-B9A0-76CB23EA6053}" dt="2019-06-13T07:38:41.090" v="288" actId="20577"/>
          <ac:spMkLst>
            <pc:docMk/>
            <pc:sldMk cId="1456495000" sldId="271"/>
            <ac:spMk id="4" creationId="{ECCBC939-CBD7-465E-A281-A70143D82BC3}"/>
          </ac:spMkLst>
        </pc:spChg>
        <pc:spChg chg="mod">
          <ac:chgData name="Gianluca Annunziata" userId="8876118515caea3d" providerId="Windows Live" clId="Web-{2A84FC5A-F03D-4B96-B9A0-76CB23EA6053}" dt="2019-06-13T07:31:08.511" v="160" actId="14100"/>
          <ac:spMkLst>
            <pc:docMk/>
            <pc:sldMk cId="1456495000" sldId="271"/>
            <ac:spMk id="6" creationId="{571CB439-C986-4CEF-889D-A505B5DCFA54}"/>
          </ac:spMkLst>
        </pc:spChg>
      </pc:sldChg>
      <pc:sldChg chg="modSp">
        <pc:chgData name="Gianluca Annunziata" userId="8876118515caea3d" providerId="Windows Live" clId="Web-{2A84FC5A-F03D-4B96-B9A0-76CB23EA6053}" dt="2019-06-13T07:43:28.216" v="347" actId="1076"/>
        <pc:sldMkLst>
          <pc:docMk/>
          <pc:sldMk cId="2498168088" sldId="272"/>
        </pc:sldMkLst>
        <pc:spChg chg="mod">
          <ac:chgData name="Gianluca Annunziata" userId="8876118515caea3d" providerId="Windows Live" clId="Web-{2A84FC5A-F03D-4B96-B9A0-76CB23EA6053}" dt="2019-06-13T07:38:34.715" v="285" actId="20577"/>
          <ac:spMkLst>
            <pc:docMk/>
            <pc:sldMk cId="2498168088" sldId="272"/>
            <ac:spMk id="4" creationId="{26ED8C86-3C85-4CFD-A4D8-2D5D90A4F6CB}"/>
          </ac:spMkLst>
        </pc:spChg>
        <pc:spChg chg="mod">
          <ac:chgData name="Gianluca Annunziata" userId="8876118515caea3d" providerId="Windows Live" clId="Web-{2A84FC5A-F03D-4B96-B9A0-76CB23EA6053}" dt="2019-06-13T07:43:21.419" v="345" actId="1076"/>
          <ac:spMkLst>
            <pc:docMk/>
            <pc:sldMk cId="2498168088" sldId="272"/>
            <ac:spMk id="5" creationId="{AEBD3A0F-CF52-4C72-A0B5-561073EBAF20}"/>
          </ac:spMkLst>
        </pc:spChg>
        <pc:spChg chg="mod">
          <ac:chgData name="Gianluca Annunziata" userId="8876118515caea3d" providerId="Windows Live" clId="Web-{2A84FC5A-F03D-4B96-B9A0-76CB23EA6053}" dt="2019-06-13T07:31:39.510" v="171" actId="14100"/>
          <ac:spMkLst>
            <pc:docMk/>
            <pc:sldMk cId="2498168088" sldId="272"/>
            <ac:spMk id="6" creationId="{19C75D55-AB76-4372-93B3-2816037993B4}"/>
          </ac:spMkLst>
        </pc:spChg>
        <pc:picChg chg="mod">
          <ac:chgData name="Gianluca Annunziata" userId="8876118515caea3d" providerId="Windows Live" clId="Web-{2A84FC5A-F03D-4B96-B9A0-76CB23EA6053}" dt="2019-06-13T07:43:28.216" v="347" actId="1076"/>
          <ac:picMkLst>
            <pc:docMk/>
            <pc:sldMk cId="2498168088" sldId="272"/>
            <ac:picMk id="12" creationId="{2E624391-8150-41CF-8B4C-E4B8D668F126}"/>
          </ac:picMkLst>
        </pc:picChg>
      </pc:sldChg>
      <pc:sldChg chg="modSp">
        <pc:chgData name="Gianluca Annunziata" userId="8876118515caea3d" providerId="Windows Live" clId="Web-{2A84FC5A-F03D-4B96-B9A0-76CB23EA6053}" dt="2019-06-13T07:39:10.200" v="303" actId="20577"/>
        <pc:sldMkLst>
          <pc:docMk/>
          <pc:sldMk cId="850393361" sldId="273"/>
        </pc:sldMkLst>
        <pc:spChg chg="mod">
          <ac:chgData name="Gianluca Annunziata" userId="8876118515caea3d" providerId="Windows Live" clId="Web-{2A84FC5A-F03D-4B96-B9A0-76CB23EA6053}" dt="2019-06-13T07:32:38.698" v="182" actId="14100"/>
          <ac:spMkLst>
            <pc:docMk/>
            <pc:sldMk cId="850393361" sldId="273"/>
            <ac:spMk id="4" creationId="{FC7DAF9D-AE24-4551-8B95-944F9B5302FC}"/>
          </ac:spMkLst>
        </pc:spChg>
        <pc:spChg chg="mod">
          <ac:chgData name="Gianluca Annunziata" userId="8876118515caea3d" providerId="Windows Live" clId="Web-{2A84FC5A-F03D-4B96-B9A0-76CB23EA6053}" dt="2019-06-13T07:39:10.200" v="303" actId="20577"/>
          <ac:spMkLst>
            <pc:docMk/>
            <pc:sldMk cId="850393361" sldId="273"/>
            <ac:spMk id="5" creationId="{DCB545EC-562F-442D-B69E-7C6992A3FD2C}"/>
          </ac:spMkLst>
        </pc:spChg>
        <pc:spChg chg="mod">
          <ac:chgData name="Gianluca Annunziata" userId="8876118515caea3d" providerId="Windows Live" clId="Web-{2A84FC5A-F03D-4B96-B9A0-76CB23EA6053}" dt="2019-06-13T07:32:08.245" v="173" actId="20577"/>
          <ac:spMkLst>
            <pc:docMk/>
            <pc:sldMk cId="850393361" sldId="273"/>
            <ac:spMk id="6" creationId="{C914E91C-60CB-4ECA-80A5-E975918B31C6}"/>
          </ac:spMkLst>
        </pc:spChg>
        <pc:picChg chg="mod">
          <ac:chgData name="Gianluca Annunziata" userId="8876118515caea3d" providerId="Windows Live" clId="Web-{2A84FC5A-F03D-4B96-B9A0-76CB23EA6053}" dt="2019-06-13T07:32:33.339" v="180" actId="1076"/>
          <ac:picMkLst>
            <pc:docMk/>
            <pc:sldMk cId="850393361" sldId="273"/>
            <ac:picMk id="7" creationId="{8CA2DB38-BE20-479E-BB80-F1563EDD4DBB}"/>
          </ac:picMkLst>
        </pc:picChg>
        <pc:picChg chg="mod">
          <ac:chgData name="Gianluca Annunziata" userId="8876118515caea3d" providerId="Windows Live" clId="Web-{2A84FC5A-F03D-4B96-B9A0-76CB23EA6053}" dt="2019-06-13T07:32:36.058" v="181" actId="1076"/>
          <ac:picMkLst>
            <pc:docMk/>
            <pc:sldMk cId="850393361" sldId="273"/>
            <ac:picMk id="8" creationId="{3750C41C-43DA-46E2-9E2C-963935705044}"/>
          </ac:picMkLst>
        </pc:picChg>
      </pc:sldChg>
      <pc:sldChg chg="modSp">
        <pc:chgData name="Gianluca Annunziata" userId="8876118515caea3d" providerId="Windows Live" clId="Web-{2A84FC5A-F03D-4B96-B9A0-76CB23EA6053}" dt="2019-06-13T07:38:25.543" v="282" actId="20577"/>
        <pc:sldMkLst>
          <pc:docMk/>
          <pc:sldMk cId="2512107714" sldId="274"/>
        </pc:sldMkLst>
        <pc:spChg chg="mod">
          <ac:chgData name="Gianluca Annunziata" userId="8876118515caea3d" providerId="Windows Live" clId="Web-{2A84FC5A-F03D-4B96-B9A0-76CB23EA6053}" dt="2019-06-13T07:38:25.543" v="282" actId="20577"/>
          <ac:spMkLst>
            <pc:docMk/>
            <pc:sldMk cId="2512107714" sldId="274"/>
            <ac:spMk id="4" creationId="{04C368F5-FB07-4C5A-A067-CBB212D42C2D}"/>
          </ac:spMkLst>
        </pc:spChg>
        <pc:spChg chg="mod">
          <ac:chgData name="Gianluca Annunziata" userId="8876118515caea3d" providerId="Windows Live" clId="Web-{2A84FC5A-F03D-4B96-B9A0-76CB23EA6053}" dt="2019-06-13T07:33:33.308" v="184" actId="20577"/>
          <ac:spMkLst>
            <pc:docMk/>
            <pc:sldMk cId="2512107714" sldId="274"/>
            <ac:spMk id="7" creationId="{CAC0A4CF-BC1E-4194-BF96-5A7DB774E746}"/>
          </ac:spMkLst>
        </pc:spChg>
      </pc:sldChg>
      <pc:sldChg chg="modSp">
        <pc:chgData name="Gianluca Annunziata" userId="8876118515caea3d" providerId="Windows Live" clId="Web-{2A84FC5A-F03D-4B96-B9A0-76CB23EA6053}" dt="2019-06-13T07:34:48.245" v="190" actId="1076"/>
        <pc:sldMkLst>
          <pc:docMk/>
          <pc:sldMk cId="556276430" sldId="276"/>
        </pc:sldMkLst>
        <pc:picChg chg="mod modCrop">
          <ac:chgData name="Gianluca Annunziata" userId="8876118515caea3d" providerId="Windows Live" clId="Web-{2A84FC5A-F03D-4B96-B9A0-76CB23EA6053}" dt="2019-06-13T07:34:48.245" v="190" actId="1076"/>
          <ac:picMkLst>
            <pc:docMk/>
            <pc:sldMk cId="556276430" sldId="276"/>
            <ac:picMk id="8" creationId="{A3001614-A6BA-4E07-9C28-8716DA28A609}"/>
          </ac:picMkLst>
        </pc:picChg>
      </pc:sldChg>
      <pc:sldChg chg="modSp">
        <pc:chgData name="Gianluca Annunziata" userId="8876118515caea3d" providerId="Windows Live" clId="Web-{2A84FC5A-F03D-4B96-B9A0-76CB23EA6053}" dt="2019-06-13T07:42:12.981" v="340" actId="1076"/>
        <pc:sldMkLst>
          <pc:docMk/>
          <pc:sldMk cId="3761935457" sldId="277"/>
        </pc:sldMkLst>
        <pc:spChg chg="mod">
          <ac:chgData name="Gianluca Annunziata" userId="8876118515caea3d" providerId="Windows Live" clId="Web-{2A84FC5A-F03D-4B96-B9A0-76CB23EA6053}" dt="2019-06-13T07:42:06.716" v="339" actId="1076"/>
          <ac:spMkLst>
            <pc:docMk/>
            <pc:sldMk cId="3761935457" sldId="277"/>
            <ac:spMk id="5" creationId="{AE4BEEC2-1593-4D33-A8FC-36FEC5BDF435}"/>
          </ac:spMkLst>
        </pc:spChg>
        <pc:spChg chg="mod">
          <ac:chgData name="Gianluca Annunziata" userId="8876118515caea3d" providerId="Windows Live" clId="Web-{2A84FC5A-F03D-4B96-B9A0-76CB23EA6053}" dt="2019-06-13T07:42:12.981" v="340" actId="1076"/>
          <ac:spMkLst>
            <pc:docMk/>
            <pc:sldMk cId="3761935457" sldId="277"/>
            <ac:spMk id="6" creationId="{DBC4697F-41F8-4137-9B35-B232AB4550A5}"/>
          </ac:spMkLst>
        </pc:spChg>
        <pc:spChg chg="mod">
          <ac:chgData name="Gianluca Annunziata" userId="8876118515caea3d" providerId="Windows Live" clId="Web-{2A84FC5A-F03D-4B96-B9A0-76CB23EA6053}" dt="2019-06-13T07:42:00.403" v="336" actId="20577"/>
          <ac:spMkLst>
            <pc:docMk/>
            <pc:sldMk cId="3761935457" sldId="277"/>
            <ac:spMk id="7" creationId="{5923F5D6-D1E1-41CC-91E2-6AC8883E3E2A}"/>
          </ac:spMkLst>
        </pc:spChg>
      </pc:sldChg>
      <pc:sldChg chg="modSp">
        <pc:chgData name="Gianluca Annunziata" userId="8876118515caea3d" providerId="Windows Live" clId="Web-{2A84FC5A-F03D-4B96-B9A0-76CB23EA6053}" dt="2019-06-13T07:42:24.122" v="341" actId="1076"/>
        <pc:sldMkLst>
          <pc:docMk/>
          <pc:sldMk cId="2992152209" sldId="278"/>
        </pc:sldMkLst>
        <pc:spChg chg="mod">
          <ac:chgData name="Gianluca Annunziata" userId="8876118515caea3d" providerId="Windows Live" clId="Web-{2A84FC5A-F03D-4B96-B9A0-76CB23EA6053}" dt="2019-06-13T07:42:24.122" v="341" actId="1076"/>
          <ac:spMkLst>
            <pc:docMk/>
            <pc:sldMk cId="2992152209" sldId="278"/>
            <ac:spMk id="5" creationId="{B9D27343-FB13-4C5A-AB08-F5827ECDFD73}"/>
          </ac:spMkLst>
        </pc:spChg>
      </pc:sldChg>
      <pc:sldChg chg="modSp">
        <pc:chgData name="Gianluca Annunziata" userId="8876118515caea3d" providerId="Windows Live" clId="Web-{2A84FC5A-F03D-4B96-B9A0-76CB23EA6053}" dt="2019-06-13T07:36:19.199" v="211" actId="20577"/>
        <pc:sldMkLst>
          <pc:docMk/>
          <pc:sldMk cId="1916572633" sldId="279"/>
        </pc:sldMkLst>
        <pc:spChg chg="mod">
          <ac:chgData name="Gianluca Annunziata" userId="8876118515caea3d" providerId="Windows Live" clId="Web-{2A84FC5A-F03D-4B96-B9A0-76CB23EA6053}" dt="2019-06-13T07:36:13.871" v="208" actId="20577"/>
          <ac:spMkLst>
            <pc:docMk/>
            <pc:sldMk cId="1916572633" sldId="279"/>
            <ac:spMk id="5" creationId="{16848497-770C-4EAF-B2DE-EB257319F365}"/>
          </ac:spMkLst>
        </pc:spChg>
        <pc:spChg chg="mod">
          <ac:chgData name="Gianluca Annunziata" userId="8876118515caea3d" providerId="Windows Live" clId="Web-{2A84FC5A-F03D-4B96-B9A0-76CB23EA6053}" dt="2019-06-13T07:36:19.199" v="211" actId="20577"/>
          <ac:spMkLst>
            <pc:docMk/>
            <pc:sldMk cId="1916572633" sldId="279"/>
            <ac:spMk id="7" creationId="{61B6337A-CA38-4ECC-8C71-3D2FB7F6C3B3}"/>
          </ac:spMkLst>
        </pc:spChg>
      </pc:sldChg>
      <pc:sldChg chg="modSp">
        <pc:chgData name="Gianluca Annunziata" userId="8876118515caea3d" providerId="Windows Live" clId="Web-{2A84FC5A-F03D-4B96-B9A0-76CB23EA6053}" dt="2019-06-13T07:36:29.886" v="214" actId="20577"/>
        <pc:sldMkLst>
          <pc:docMk/>
          <pc:sldMk cId="1441795570" sldId="280"/>
        </pc:sldMkLst>
        <pc:spChg chg="mod">
          <ac:chgData name="Gianluca Annunziata" userId="8876118515caea3d" providerId="Windows Live" clId="Web-{2A84FC5A-F03D-4B96-B9A0-76CB23EA6053}" dt="2019-06-13T07:36:29.886" v="214" actId="20577"/>
          <ac:spMkLst>
            <pc:docMk/>
            <pc:sldMk cId="1441795570" sldId="280"/>
            <ac:spMk id="5" creationId="{0CCC0150-CF33-4307-9A7E-FAC8F3BD061B}"/>
          </ac:spMkLst>
        </pc:spChg>
      </pc:sldChg>
      <pc:sldChg chg="modSp">
        <pc:chgData name="Gianluca Annunziata" userId="8876118515caea3d" providerId="Windows Live" clId="Web-{2A84FC5A-F03D-4B96-B9A0-76CB23EA6053}" dt="2019-06-13T07:22:13.899" v="78" actId="20577"/>
        <pc:sldMkLst>
          <pc:docMk/>
          <pc:sldMk cId="204020328" sldId="283"/>
        </pc:sldMkLst>
        <pc:spChg chg="mod">
          <ac:chgData name="Gianluca Annunziata" userId="8876118515caea3d" providerId="Windows Live" clId="Web-{2A84FC5A-F03D-4B96-B9A0-76CB23EA6053}" dt="2019-06-13T07:22:13.899" v="78" actId="20577"/>
          <ac:spMkLst>
            <pc:docMk/>
            <pc:sldMk cId="204020328" sldId="283"/>
            <ac:spMk id="7" creationId="{5232AE12-B22B-4C82-98A6-BBA20D214499}"/>
          </ac:spMkLst>
        </pc:spChg>
      </pc:sldChg>
      <pc:sldChg chg="modSp">
        <pc:chgData name="Gianluca Annunziata" userId="8876118515caea3d" providerId="Windows Live" clId="Web-{2A84FC5A-F03D-4B96-B9A0-76CB23EA6053}" dt="2019-06-13T07:21:51.946" v="74" actId="20577"/>
        <pc:sldMkLst>
          <pc:docMk/>
          <pc:sldMk cId="2034486914" sldId="284"/>
        </pc:sldMkLst>
        <pc:spChg chg="mod">
          <ac:chgData name="Gianluca Annunziata" userId="8876118515caea3d" providerId="Windows Live" clId="Web-{2A84FC5A-F03D-4B96-B9A0-76CB23EA6053}" dt="2019-06-13T07:21:51.946" v="74" actId="20577"/>
          <ac:spMkLst>
            <pc:docMk/>
            <pc:sldMk cId="2034486914" sldId="284"/>
            <ac:spMk id="5" creationId="{F04CC863-DE19-47F8-B6E9-83CCC73870DC}"/>
          </ac:spMkLst>
        </pc:spChg>
      </pc:sldChg>
      <pc:sldChg chg="modSp">
        <pc:chgData name="Gianluca Annunziata" userId="8876118515caea3d" providerId="Windows Live" clId="Web-{2A84FC5A-F03D-4B96-B9A0-76CB23EA6053}" dt="2019-06-13T07:21:23.087" v="52" actId="20577"/>
        <pc:sldMkLst>
          <pc:docMk/>
          <pc:sldMk cId="1010381537" sldId="285"/>
        </pc:sldMkLst>
        <pc:spChg chg="mod">
          <ac:chgData name="Gianluca Annunziata" userId="8876118515caea3d" providerId="Windows Live" clId="Web-{2A84FC5A-F03D-4B96-B9A0-76CB23EA6053}" dt="2019-06-13T07:21:23.087" v="52" actId="20577"/>
          <ac:spMkLst>
            <pc:docMk/>
            <pc:sldMk cId="1010381537" sldId="285"/>
            <ac:spMk id="7" creationId="{943CB3B9-952B-43B0-A251-B3F96D7DC0A3}"/>
          </ac:spMkLst>
        </pc:spChg>
      </pc:sldChg>
      <pc:sldChg chg="addSp delSp modSp new mod setBg">
        <pc:chgData name="Gianluca Annunziata" userId="8876118515caea3d" providerId="Windows Live" clId="Web-{2A84FC5A-F03D-4B96-B9A0-76CB23EA6053}" dt="2019-06-13T07:44:16.857" v="351" actId="1076"/>
        <pc:sldMkLst>
          <pc:docMk/>
          <pc:sldMk cId="4256566714" sldId="286"/>
        </pc:sldMkLst>
        <pc:spChg chg="del">
          <ac:chgData name="Gianluca Annunziata" userId="8876118515caea3d" providerId="Windows Live" clId="Web-{2A84FC5A-F03D-4B96-B9A0-76CB23EA6053}" dt="2019-06-13T07:25:12.837" v="122"/>
          <ac:spMkLst>
            <pc:docMk/>
            <pc:sldMk cId="4256566714" sldId="286"/>
            <ac:spMk id="2" creationId="{72EF0D70-503A-4993-85C9-EA1F1F2DEECD}"/>
          </ac:spMkLst>
        </pc:spChg>
        <pc:spChg chg="del">
          <ac:chgData name="Gianluca Annunziata" userId="8876118515caea3d" providerId="Windows Live" clId="Web-{2A84FC5A-F03D-4B96-B9A0-76CB23EA6053}" dt="2019-06-13T07:25:11.134" v="121"/>
          <ac:spMkLst>
            <pc:docMk/>
            <pc:sldMk cId="4256566714" sldId="286"/>
            <ac:spMk id="3" creationId="{C126059B-6D37-4528-A45C-F5784AC8A844}"/>
          </ac:spMkLst>
        </pc:spChg>
        <pc:spChg chg="add del mod">
          <ac:chgData name="Gianluca Annunziata" userId="8876118515caea3d" providerId="Windows Live" clId="Web-{2A84FC5A-F03D-4B96-B9A0-76CB23EA6053}" dt="2019-06-13T07:27:02.775" v="131"/>
          <ac:spMkLst>
            <pc:docMk/>
            <pc:sldMk cId="4256566714" sldId="286"/>
            <ac:spMk id="5" creationId="{E6F04752-FA15-4360-971C-88CFBF04E754}"/>
          </ac:spMkLst>
        </pc:spChg>
        <pc:spChg chg="add mod">
          <ac:chgData name="Gianluca Annunziata" userId="8876118515caea3d" providerId="Windows Live" clId="Web-{2A84FC5A-F03D-4B96-B9A0-76CB23EA6053}" dt="2019-06-13T07:44:16.857" v="351" actId="1076"/>
          <ac:spMkLst>
            <pc:docMk/>
            <pc:sldMk cId="4256566714" sldId="286"/>
            <ac:spMk id="8" creationId="{7BC0F0BD-90B2-404F-B6FE-E731B2CA1C47}"/>
          </ac:spMkLst>
        </pc:spChg>
        <pc:picChg chg="add mod">
          <ac:chgData name="Gianluca Annunziata" userId="8876118515caea3d" providerId="Windows Live" clId="Web-{2A84FC5A-F03D-4B96-B9A0-76CB23EA6053}" dt="2019-06-13T07:43:58.513" v="350" actId="1076"/>
          <ac:picMkLst>
            <pc:docMk/>
            <pc:sldMk cId="4256566714" sldId="286"/>
            <ac:picMk id="6" creationId="{3DB5A153-91B9-4B5F-8098-F0CAABF83ADD}"/>
          </ac:picMkLst>
        </pc:picChg>
        <pc:picChg chg="add">
          <ac:chgData name="Gianluca Annunziata" userId="8876118515caea3d" providerId="Windows Live" clId="Web-{2A84FC5A-F03D-4B96-B9A0-76CB23EA6053}" dt="2019-06-13T07:26:46.869" v="127"/>
          <ac:picMkLst>
            <pc:docMk/>
            <pc:sldMk cId="4256566714" sldId="286"/>
            <ac:picMk id="11" creationId="{6AF6706C-CF07-43A1-BCC4-CBA5D33820DA}"/>
          </ac:picMkLst>
        </pc:picChg>
      </pc:sldChg>
    </pc:docChg>
  </pc:docChgLst>
  <pc:docChgLst>
    <pc:chgData name="Gianluca Annunziata" userId="8876118515caea3d" providerId="Windows Live" clId="Web-{6768EAE3-B783-4B41-9ADF-A0A6F2A2E6E5}"/>
    <pc:docChg chg="addSld delSld modSld">
      <pc:chgData name="Gianluca Annunziata" userId="8876118515caea3d" providerId="Windows Live" clId="Web-{6768EAE3-B783-4B41-9ADF-A0A6F2A2E6E5}" dt="2019-06-13T06:53:59.540" v="825" actId="20577"/>
      <pc:docMkLst>
        <pc:docMk/>
      </pc:docMkLst>
      <pc:sldChg chg="modSp">
        <pc:chgData name="Gianluca Annunziata" userId="8876118515caea3d" providerId="Windows Live" clId="Web-{6768EAE3-B783-4B41-9ADF-A0A6F2A2E6E5}" dt="2019-06-13T06:25:09.021" v="505" actId="20577"/>
        <pc:sldMkLst>
          <pc:docMk/>
          <pc:sldMk cId="2714983427" sldId="259"/>
        </pc:sldMkLst>
        <pc:spChg chg="mod">
          <ac:chgData name="Gianluca Annunziata" userId="8876118515caea3d" providerId="Windows Live" clId="Web-{6768EAE3-B783-4B41-9ADF-A0A6F2A2E6E5}" dt="2019-06-13T06:25:09.021" v="505" actId="20577"/>
          <ac:spMkLst>
            <pc:docMk/>
            <pc:sldMk cId="2714983427" sldId="259"/>
            <ac:spMk id="2" creationId="{D76D32D0-1EA9-4590-82F2-B007962A1407}"/>
          </ac:spMkLst>
        </pc:spChg>
      </pc:sldChg>
      <pc:sldChg chg="modSp">
        <pc:chgData name="Gianluca Annunziata" userId="8876118515caea3d" providerId="Windows Live" clId="Web-{6768EAE3-B783-4B41-9ADF-A0A6F2A2E6E5}" dt="2019-06-13T06:25:02.771" v="503" actId="20577"/>
        <pc:sldMkLst>
          <pc:docMk/>
          <pc:sldMk cId="1621117648" sldId="260"/>
        </pc:sldMkLst>
        <pc:spChg chg="mod">
          <ac:chgData name="Gianluca Annunziata" userId="8876118515caea3d" providerId="Windows Live" clId="Web-{6768EAE3-B783-4B41-9ADF-A0A6F2A2E6E5}" dt="2019-06-13T06:25:02.771" v="503" actId="20577"/>
          <ac:spMkLst>
            <pc:docMk/>
            <pc:sldMk cId="1621117648" sldId="260"/>
            <ac:spMk id="5" creationId="{FA5926E9-98B8-4050-81E1-34ECD5139639}"/>
          </ac:spMkLst>
        </pc:spChg>
      </pc:sldChg>
      <pc:sldChg chg="modSp">
        <pc:chgData name="Gianluca Annunziata" userId="8876118515caea3d" providerId="Windows Live" clId="Web-{6768EAE3-B783-4B41-9ADF-A0A6F2A2E6E5}" dt="2019-06-13T06:24:54.537" v="501" actId="20577"/>
        <pc:sldMkLst>
          <pc:docMk/>
          <pc:sldMk cId="394178786" sldId="261"/>
        </pc:sldMkLst>
        <pc:spChg chg="mod">
          <ac:chgData name="Gianluca Annunziata" userId="8876118515caea3d" providerId="Windows Live" clId="Web-{6768EAE3-B783-4B41-9ADF-A0A6F2A2E6E5}" dt="2019-06-13T06:24:54.537" v="501" actId="20577"/>
          <ac:spMkLst>
            <pc:docMk/>
            <pc:sldMk cId="394178786" sldId="261"/>
            <ac:spMk id="9" creationId="{E62A6C4A-DD54-487A-BEA0-BC3179697E28}"/>
          </ac:spMkLst>
        </pc:spChg>
      </pc:sldChg>
      <pc:sldChg chg="modSp">
        <pc:chgData name="Gianluca Annunziata" userId="8876118515caea3d" providerId="Windows Live" clId="Web-{6768EAE3-B783-4B41-9ADF-A0A6F2A2E6E5}" dt="2019-06-13T06:24:48.005" v="499" actId="20577"/>
        <pc:sldMkLst>
          <pc:docMk/>
          <pc:sldMk cId="3373256450" sldId="262"/>
        </pc:sldMkLst>
        <pc:spChg chg="mod">
          <ac:chgData name="Gianluca Annunziata" userId="8876118515caea3d" providerId="Windows Live" clId="Web-{6768EAE3-B783-4B41-9ADF-A0A6F2A2E6E5}" dt="2019-06-13T06:24:48.005" v="499" actId="20577"/>
          <ac:spMkLst>
            <pc:docMk/>
            <pc:sldMk cId="3373256450" sldId="262"/>
            <ac:spMk id="8" creationId="{C63264C2-AFA7-4A04-8F40-EB53482F5A1B}"/>
          </ac:spMkLst>
        </pc:spChg>
      </pc:sldChg>
      <pc:sldChg chg="modSp">
        <pc:chgData name="Gianluca Annunziata" userId="8876118515caea3d" providerId="Windows Live" clId="Web-{6768EAE3-B783-4B41-9ADF-A0A6F2A2E6E5}" dt="2019-06-13T06:24:39.974" v="497" actId="20577"/>
        <pc:sldMkLst>
          <pc:docMk/>
          <pc:sldMk cId="2603591940" sldId="263"/>
        </pc:sldMkLst>
        <pc:spChg chg="mod">
          <ac:chgData name="Gianluca Annunziata" userId="8876118515caea3d" providerId="Windows Live" clId="Web-{6768EAE3-B783-4B41-9ADF-A0A6F2A2E6E5}" dt="2019-06-13T06:24:39.974" v="497" actId="20577"/>
          <ac:spMkLst>
            <pc:docMk/>
            <pc:sldMk cId="2603591940" sldId="263"/>
            <ac:spMk id="5" creationId="{56587450-1F34-4A02-8D36-F5B2886C9557}"/>
          </ac:spMkLst>
        </pc:spChg>
      </pc:sldChg>
      <pc:sldChg chg="modSp">
        <pc:chgData name="Gianluca Annunziata" userId="8876118515caea3d" providerId="Windows Live" clId="Web-{6768EAE3-B783-4B41-9ADF-A0A6F2A2E6E5}" dt="2019-06-13T06:24:33.443" v="495" actId="20577"/>
        <pc:sldMkLst>
          <pc:docMk/>
          <pc:sldMk cId="4271711467" sldId="264"/>
        </pc:sldMkLst>
        <pc:spChg chg="mod">
          <ac:chgData name="Gianluca Annunziata" userId="8876118515caea3d" providerId="Windows Live" clId="Web-{6768EAE3-B783-4B41-9ADF-A0A6F2A2E6E5}" dt="2019-06-13T06:24:33.443" v="495" actId="20577"/>
          <ac:spMkLst>
            <pc:docMk/>
            <pc:sldMk cId="4271711467" sldId="264"/>
            <ac:spMk id="13" creationId="{FCB88A08-B4EC-4E7C-B145-36BB002B6825}"/>
          </ac:spMkLst>
        </pc:spChg>
      </pc:sldChg>
      <pc:sldChg chg="modSp">
        <pc:chgData name="Gianluca Annunziata" userId="8876118515caea3d" providerId="Windows Live" clId="Web-{6768EAE3-B783-4B41-9ADF-A0A6F2A2E6E5}" dt="2019-06-13T06:22:31.552" v="474" actId="20577"/>
        <pc:sldMkLst>
          <pc:docMk/>
          <pc:sldMk cId="818804977" sldId="270"/>
        </pc:sldMkLst>
        <pc:spChg chg="mod">
          <ac:chgData name="Gianluca Annunziata" userId="8876118515caea3d" providerId="Windows Live" clId="Web-{6768EAE3-B783-4B41-9ADF-A0A6F2A2E6E5}" dt="2019-06-13T06:22:31.552" v="474" actId="20577"/>
          <ac:spMkLst>
            <pc:docMk/>
            <pc:sldMk cId="818804977" sldId="270"/>
            <ac:spMk id="4" creationId="{C9B80217-E55D-4B84-BD2B-B13A130D8357}"/>
          </ac:spMkLst>
        </pc:spChg>
      </pc:sldChg>
      <pc:sldChg chg="modSp">
        <pc:chgData name="Gianluca Annunziata" userId="8876118515caea3d" providerId="Windows Live" clId="Web-{6768EAE3-B783-4B41-9ADF-A0A6F2A2E6E5}" dt="2019-06-13T06:22:39.318" v="476" actId="20577"/>
        <pc:sldMkLst>
          <pc:docMk/>
          <pc:sldMk cId="1456495000" sldId="271"/>
        </pc:sldMkLst>
        <pc:spChg chg="mod">
          <ac:chgData name="Gianluca Annunziata" userId="8876118515caea3d" providerId="Windows Live" clId="Web-{6768EAE3-B783-4B41-9ADF-A0A6F2A2E6E5}" dt="2019-06-13T06:22:39.318" v="476" actId="20577"/>
          <ac:spMkLst>
            <pc:docMk/>
            <pc:sldMk cId="1456495000" sldId="271"/>
            <ac:spMk id="4" creationId="{ECCBC939-CBD7-465E-A281-A70143D82BC3}"/>
          </ac:spMkLst>
        </pc:spChg>
      </pc:sldChg>
      <pc:sldChg chg="modSp">
        <pc:chgData name="Gianluca Annunziata" userId="8876118515caea3d" providerId="Windows Live" clId="Web-{6768EAE3-B783-4B41-9ADF-A0A6F2A2E6E5}" dt="2019-06-13T06:22:46.614" v="478" actId="20577"/>
        <pc:sldMkLst>
          <pc:docMk/>
          <pc:sldMk cId="2498168088" sldId="272"/>
        </pc:sldMkLst>
        <pc:spChg chg="mod">
          <ac:chgData name="Gianluca Annunziata" userId="8876118515caea3d" providerId="Windows Live" clId="Web-{6768EAE3-B783-4B41-9ADF-A0A6F2A2E6E5}" dt="2019-06-13T06:22:46.614" v="478" actId="20577"/>
          <ac:spMkLst>
            <pc:docMk/>
            <pc:sldMk cId="2498168088" sldId="272"/>
            <ac:spMk id="4" creationId="{26ED8C86-3C85-4CFD-A4D8-2D5D90A4F6CB}"/>
          </ac:spMkLst>
        </pc:spChg>
        <pc:spChg chg="mod">
          <ac:chgData name="Gianluca Annunziata" userId="8876118515caea3d" providerId="Windows Live" clId="Web-{6768EAE3-B783-4B41-9ADF-A0A6F2A2E6E5}" dt="2019-06-13T06:13:57.629" v="186" actId="20577"/>
          <ac:spMkLst>
            <pc:docMk/>
            <pc:sldMk cId="2498168088" sldId="272"/>
            <ac:spMk id="5" creationId="{AEBD3A0F-CF52-4C72-A0B5-561073EBAF20}"/>
          </ac:spMkLst>
        </pc:spChg>
        <pc:picChg chg="mod modCrop">
          <ac:chgData name="Gianluca Annunziata" userId="8876118515caea3d" providerId="Windows Live" clId="Web-{6768EAE3-B783-4B41-9ADF-A0A6F2A2E6E5}" dt="2019-06-13T05:44:11.157" v="6" actId="14100"/>
          <ac:picMkLst>
            <pc:docMk/>
            <pc:sldMk cId="2498168088" sldId="272"/>
            <ac:picMk id="12" creationId="{2E624391-8150-41CF-8B4C-E4B8D668F126}"/>
          </ac:picMkLst>
        </pc:picChg>
      </pc:sldChg>
      <pc:sldChg chg="modSp">
        <pc:chgData name="Gianluca Annunziata" userId="8876118515caea3d" providerId="Windows Live" clId="Web-{6768EAE3-B783-4B41-9ADF-A0A6F2A2E6E5}" dt="2019-06-13T06:53:28.446" v="820" actId="20577"/>
        <pc:sldMkLst>
          <pc:docMk/>
          <pc:sldMk cId="850393361" sldId="273"/>
        </pc:sldMkLst>
        <pc:spChg chg="mod">
          <ac:chgData name="Gianluca Annunziata" userId="8876118515caea3d" providerId="Windows Live" clId="Web-{6768EAE3-B783-4B41-9ADF-A0A6F2A2E6E5}" dt="2019-06-13T06:22:57.083" v="480" actId="20577"/>
          <ac:spMkLst>
            <pc:docMk/>
            <pc:sldMk cId="850393361" sldId="273"/>
            <ac:spMk id="5" creationId="{DCB545EC-562F-442D-B69E-7C6992A3FD2C}"/>
          </ac:spMkLst>
        </pc:spChg>
        <pc:spChg chg="mod">
          <ac:chgData name="Gianluca Annunziata" userId="8876118515caea3d" providerId="Windows Live" clId="Web-{6768EAE3-B783-4B41-9ADF-A0A6F2A2E6E5}" dt="2019-06-13T06:53:28.446" v="820" actId="20577"/>
          <ac:spMkLst>
            <pc:docMk/>
            <pc:sldMk cId="850393361" sldId="273"/>
            <ac:spMk id="6" creationId="{C914E91C-60CB-4ECA-80A5-E975918B31C6}"/>
          </ac:spMkLst>
        </pc:spChg>
      </pc:sldChg>
      <pc:sldChg chg="modSp">
        <pc:chgData name="Gianluca Annunziata" userId="8876118515caea3d" providerId="Windows Live" clId="Web-{6768EAE3-B783-4B41-9ADF-A0A6F2A2E6E5}" dt="2019-06-13T06:23:06.056" v="482" actId="20577"/>
        <pc:sldMkLst>
          <pc:docMk/>
          <pc:sldMk cId="1198649422" sldId="275"/>
        </pc:sldMkLst>
        <pc:spChg chg="mod">
          <ac:chgData name="Gianluca Annunziata" userId="8876118515caea3d" providerId="Windows Live" clId="Web-{6768EAE3-B783-4B41-9ADF-A0A6F2A2E6E5}" dt="2019-06-13T06:23:06.056" v="482" actId="20577"/>
          <ac:spMkLst>
            <pc:docMk/>
            <pc:sldMk cId="1198649422" sldId="275"/>
            <ac:spMk id="5" creationId="{D574E693-8B58-4162-A1BD-C40AB43CBCA3}"/>
          </ac:spMkLst>
        </pc:spChg>
      </pc:sldChg>
      <pc:sldChg chg="modSp">
        <pc:chgData name="Gianluca Annunziata" userId="8876118515caea3d" providerId="Windows Live" clId="Web-{6768EAE3-B783-4B41-9ADF-A0A6F2A2E6E5}" dt="2019-06-13T06:52:24.977" v="819" actId="1076"/>
        <pc:sldMkLst>
          <pc:docMk/>
          <pc:sldMk cId="556276430" sldId="276"/>
        </pc:sldMkLst>
        <pc:spChg chg="mod">
          <ac:chgData name="Gianluca Annunziata" userId="8876118515caea3d" providerId="Windows Live" clId="Web-{6768EAE3-B783-4B41-9ADF-A0A6F2A2E6E5}" dt="2019-06-13T06:23:14.177" v="484" actId="20577"/>
          <ac:spMkLst>
            <pc:docMk/>
            <pc:sldMk cId="556276430" sldId="276"/>
            <ac:spMk id="4" creationId="{80D0FF29-4924-466F-8FFF-04DD2582E820}"/>
          </ac:spMkLst>
        </pc:spChg>
        <pc:picChg chg="mod">
          <ac:chgData name="Gianluca Annunziata" userId="8876118515caea3d" providerId="Windows Live" clId="Web-{6768EAE3-B783-4B41-9ADF-A0A6F2A2E6E5}" dt="2019-06-13T06:52:18.274" v="818" actId="1076"/>
          <ac:picMkLst>
            <pc:docMk/>
            <pc:sldMk cId="556276430" sldId="276"/>
            <ac:picMk id="6" creationId="{59DF7E84-B2A8-4BBC-83A9-4ECE422F30B9}"/>
          </ac:picMkLst>
        </pc:picChg>
        <pc:picChg chg="mod">
          <ac:chgData name="Gianluca Annunziata" userId="8876118515caea3d" providerId="Windows Live" clId="Web-{6768EAE3-B783-4B41-9ADF-A0A6F2A2E6E5}" dt="2019-06-13T06:52:24.977" v="819" actId="1076"/>
          <ac:picMkLst>
            <pc:docMk/>
            <pc:sldMk cId="556276430" sldId="276"/>
            <ac:picMk id="8" creationId="{A3001614-A6BA-4E07-9C28-8716DA28A609}"/>
          </ac:picMkLst>
        </pc:picChg>
      </pc:sldChg>
      <pc:sldChg chg="modSp">
        <pc:chgData name="Gianluca Annunziata" userId="8876118515caea3d" providerId="Windows Live" clId="Web-{6768EAE3-B783-4B41-9ADF-A0A6F2A2E6E5}" dt="2019-06-13T06:23:22.333" v="486" actId="20577"/>
        <pc:sldMkLst>
          <pc:docMk/>
          <pc:sldMk cId="3761935457" sldId="277"/>
        </pc:sldMkLst>
        <pc:spChg chg="mod">
          <ac:chgData name="Gianluca Annunziata" userId="8876118515caea3d" providerId="Windows Live" clId="Web-{6768EAE3-B783-4B41-9ADF-A0A6F2A2E6E5}" dt="2019-06-13T06:23:22.333" v="486" actId="20577"/>
          <ac:spMkLst>
            <pc:docMk/>
            <pc:sldMk cId="3761935457" sldId="277"/>
            <ac:spMk id="4" creationId="{6634122A-13D3-4594-92C6-E3F6FE450584}"/>
          </ac:spMkLst>
        </pc:spChg>
      </pc:sldChg>
      <pc:sldChg chg="modSp">
        <pc:chgData name="Gianluca Annunziata" userId="8876118515caea3d" providerId="Windows Live" clId="Web-{6768EAE3-B783-4B41-9ADF-A0A6F2A2E6E5}" dt="2019-06-13T06:23:33.552" v="488" actId="20577"/>
        <pc:sldMkLst>
          <pc:docMk/>
          <pc:sldMk cId="2992152209" sldId="278"/>
        </pc:sldMkLst>
        <pc:spChg chg="mod">
          <ac:chgData name="Gianluca Annunziata" userId="8876118515caea3d" providerId="Windows Live" clId="Web-{6768EAE3-B783-4B41-9ADF-A0A6F2A2E6E5}" dt="2019-06-13T06:23:33.552" v="488" actId="20577"/>
          <ac:spMkLst>
            <pc:docMk/>
            <pc:sldMk cId="2992152209" sldId="278"/>
            <ac:spMk id="4" creationId="{AE7D2CB8-204D-4856-AEE8-17AE8E7D529A}"/>
          </ac:spMkLst>
        </pc:spChg>
      </pc:sldChg>
      <pc:sldChg chg="modSp">
        <pc:chgData name="Gianluca Annunziata" userId="8876118515caea3d" providerId="Windows Live" clId="Web-{6768EAE3-B783-4B41-9ADF-A0A6F2A2E6E5}" dt="2019-06-13T06:23:43.302" v="490" actId="20577"/>
        <pc:sldMkLst>
          <pc:docMk/>
          <pc:sldMk cId="1916572633" sldId="279"/>
        </pc:sldMkLst>
        <pc:spChg chg="mod">
          <ac:chgData name="Gianluca Annunziata" userId="8876118515caea3d" providerId="Windows Live" clId="Web-{6768EAE3-B783-4B41-9ADF-A0A6F2A2E6E5}" dt="2019-06-13T06:23:43.302" v="490" actId="20577"/>
          <ac:spMkLst>
            <pc:docMk/>
            <pc:sldMk cId="1916572633" sldId="279"/>
            <ac:spMk id="4" creationId="{FAB3F2F6-918D-41D6-96F4-159C6E7FCCCF}"/>
          </ac:spMkLst>
        </pc:spChg>
      </pc:sldChg>
      <pc:sldChg chg="modSp">
        <pc:chgData name="Gianluca Annunziata" userId="8876118515caea3d" providerId="Windows Live" clId="Web-{6768EAE3-B783-4B41-9ADF-A0A6F2A2E6E5}" dt="2019-06-13T06:23:50.130" v="492" actId="20577"/>
        <pc:sldMkLst>
          <pc:docMk/>
          <pc:sldMk cId="1441795570" sldId="280"/>
        </pc:sldMkLst>
        <pc:spChg chg="mod">
          <ac:chgData name="Gianluca Annunziata" userId="8876118515caea3d" providerId="Windows Live" clId="Web-{6768EAE3-B783-4B41-9ADF-A0A6F2A2E6E5}" dt="2019-06-13T06:23:50.130" v="492" actId="20577"/>
          <ac:spMkLst>
            <pc:docMk/>
            <pc:sldMk cId="1441795570" sldId="280"/>
            <ac:spMk id="4" creationId="{67BD65DB-5DE5-4F1C-81C7-594701D270E9}"/>
          </ac:spMkLst>
        </pc:spChg>
      </pc:sldChg>
      <pc:sldChg chg="modSp">
        <pc:chgData name="Gianluca Annunziata" userId="8876118515caea3d" providerId="Windows Live" clId="Web-{6768EAE3-B783-4B41-9ADF-A0A6F2A2E6E5}" dt="2019-06-13T05:45:55.017" v="21" actId="20577"/>
        <pc:sldMkLst>
          <pc:docMk/>
          <pc:sldMk cId="2372978032" sldId="281"/>
        </pc:sldMkLst>
        <pc:spChg chg="mod">
          <ac:chgData name="Gianluca Annunziata" userId="8876118515caea3d" providerId="Windows Live" clId="Web-{6768EAE3-B783-4B41-9ADF-A0A6F2A2E6E5}" dt="2019-06-13T05:45:55.017" v="21" actId="20577"/>
          <ac:spMkLst>
            <pc:docMk/>
            <pc:sldMk cId="2372978032" sldId="281"/>
            <ac:spMk id="5" creationId="{4B0B12BF-9006-4F76-814A-65B308C9A6BC}"/>
          </ac:spMkLst>
        </pc:spChg>
      </pc:sldChg>
      <pc:sldChg chg="addSp delSp modSp new add del">
        <pc:chgData name="Gianluca Annunziata" userId="8876118515caea3d" providerId="Windows Live" clId="Web-{6768EAE3-B783-4B41-9ADF-A0A6F2A2E6E5}" dt="2019-06-13T06:25:34.615" v="507" actId="20577"/>
        <pc:sldMkLst>
          <pc:docMk/>
          <pc:sldMk cId="2422234397" sldId="282"/>
        </pc:sldMkLst>
        <pc:spChg chg="del">
          <ac:chgData name="Gianluca Annunziata" userId="8876118515caea3d" providerId="Windows Live" clId="Web-{6768EAE3-B783-4B41-9ADF-A0A6F2A2E6E5}" dt="2019-06-13T06:15:38.426" v="233"/>
          <ac:spMkLst>
            <pc:docMk/>
            <pc:sldMk cId="2422234397" sldId="282"/>
            <ac:spMk id="2" creationId="{3A244C33-DA4D-4A92-96E9-987456C3BF5A}"/>
          </ac:spMkLst>
        </pc:spChg>
        <pc:spChg chg="del mod">
          <ac:chgData name="Gianluca Annunziata" userId="8876118515caea3d" providerId="Windows Live" clId="Web-{6768EAE3-B783-4B41-9ADF-A0A6F2A2E6E5}" dt="2019-06-13T06:15:41.301" v="238"/>
          <ac:spMkLst>
            <pc:docMk/>
            <pc:sldMk cId="2422234397" sldId="282"/>
            <ac:spMk id="3" creationId="{49432173-6E05-4F90-AA19-5A7B6B34226E}"/>
          </ac:spMkLst>
        </pc:spChg>
        <pc:spChg chg="add mod">
          <ac:chgData name="Gianluca Annunziata" userId="8876118515caea3d" providerId="Windows Live" clId="Web-{6768EAE3-B783-4B41-9ADF-A0A6F2A2E6E5}" dt="2019-06-13T06:22:17.396" v="472" actId="20577"/>
          <ac:spMkLst>
            <pc:docMk/>
            <pc:sldMk cId="2422234397" sldId="282"/>
            <ac:spMk id="5" creationId="{24FF878E-14D2-4ED6-8EE3-68C53ACADAB9}"/>
          </ac:spMkLst>
        </pc:spChg>
        <pc:spChg chg="add mod">
          <ac:chgData name="Gianluca Annunziata" userId="8876118515caea3d" providerId="Windows Live" clId="Web-{6768EAE3-B783-4B41-9ADF-A0A6F2A2E6E5}" dt="2019-06-13T06:25:34.615" v="507" actId="20577"/>
          <ac:spMkLst>
            <pc:docMk/>
            <pc:sldMk cId="2422234397" sldId="282"/>
            <ac:spMk id="7" creationId="{B03059EB-39EE-449A-92F9-E6499161205C}"/>
          </ac:spMkLst>
        </pc:spChg>
      </pc:sldChg>
      <pc:sldChg chg="addSp delSp modSp new">
        <pc:chgData name="Gianluca Annunziata" userId="8876118515caea3d" providerId="Windows Live" clId="Web-{6768EAE3-B783-4B41-9ADF-A0A6F2A2E6E5}" dt="2019-06-13T06:37:22.147" v="738" actId="20577"/>
        <pc:sldMkLst>
          <pc:docMk/>
          <pc:sldMk cId="204020328" sldId="283"/>
        </pc:sldMkLst>
        <pc:spChg chg="del">
          <ac:chgData name="Gianluca Annunziata" userId="8876118515caea3d" providerId="Windows Live" clId="Web-{6768EAE3-B783-4B41-9ADF-A0A6F2A2E6E5}" dt="2019-06-13T06:25:59.240" v="510"/>
          <ac:spMkLst>
            <pc:docMk/>
            <pc:sldMk cId="204020328" sldId="283"/>
            <ac:spMk id="2" creationId="{710C77B5-1645-4C77-9B89-5D06AE9AA652}"/>
          </ac:spMkLst>
        </pc:spChg>
        <pc:spChg chg="del">
          <ac:chgData name="Gianluca Annunziata" userId="8876118515caea3d" providerId="Windows Live" clId="Web-{6768EAE3-B783-4B41-9ADF-A0A6F2A2E6E5}" dt="2019-06-13T06:26:01.224" v="511"/>
          <ac:spMkLst>
            <pc:docMk/>
            <pc:sldMk cId="204020328" sldId="283"/>
            <ac:spMk id="3" creationId="{9CB33937-6FB6-475B-A353-413770164F06}"/>
          </ac:spMkLst>
        </pc:spChg>
        <pc:spChg chg="add mod">
          <ac:chgData name="Gianluca Annunziata" userId="8876118515caea3d" providerId="Windows Live" clId="Web-{6768EAE3-B783-4B41-9ADF-A0A6F2A2E6E5}" dt="2019-06-13T06:26:04.849" v="513" actId="20577"/>
          <ac:spMkLst>
            <pc:docMk/>
            <pc:sldMk cId="204020328" sldId="283"/>
            <ac:spMk id="5" creationId="{E4C9EC51-BE2E-412B-A687-A4C74A464572}"/>
          </ac:spMkLst>
        </pc:spChg>
        <pc:spChg chg="add mod">
          <ac:chgData name="Gianluca Annunziata" userId="8876118515caea3d" providerId="Windows Live" clId="Web-{6768EAE3-B783-4B41-9ADF-A0A6F2A2E6E5}" dt="2019-06-13T06:37:22.147" v="738" actId="20577"/>
          <ac:spMkLst>
            <pc:docMk/>
            <pc:sldMk cId="204020328" sldId="283"/>
            <ac:spMk id="7" creationId="{5232AE12-B22B-4C82-98A6-BBA20D214499}"/>
          </ac:spMkLst>
        </pc:spChg>
      </pc:sldChg>
      <pc:sldChg chg="addSp delSp modSp new">
        <pc:chgData name="Gianluca Annunziata" userId="8876118515caea3d" providerId="Windows Live" clId="Web-{6768EAE3-B783-4B41-9ADF-A0A6F2A2E6E5}" dt="2019-06-13T06:44:51.757" v="798" actId="20577"/>
        <pc:sldMkLst>
          <pc:docMk/>
          <pc:sldMk cId="2034486914" sldId="284"/>
        </pc:sldMkLst>
        <pc:spChg chg="del">
          <ac:chgData name="Gianluca Annunziata" userId="8876118515caea3d" providerId="Windows Live" clId="Web-{6768EAE3-B783-4B41-9ADF-A0A6F2A2E6E5}" dt="2019-06-13T06:31:35.912" v="625"/>
          <ac:spMkLst>
            <pc:docMk/>
            <pc:sldMk cId="2034486914" sldId="284"/>
            <ac:spMk id="2" creationId="{671C9834-5731-4B1D-898E-AC33316C30F1}"/>
          </ac:spMkLst>
        </pc:spChg>
        <pc:spChg chg="del">
          <ac:chgData name="Gianluca Annunziata" userId="8876118515caea3d" providerId="Windows Live" clId="Web-{6768EAE3-B783-4B41-9ADF-A0A6F2A2E6E5}" dt="2019-06-13T06:31:39.115" v="626"/>
          <ac:spMkLst>
            <pc:docMk/>
            <pc:sldMk cId="2034486914" sldId="284"/>
            <ac:spMk id="3" creationId="{A016BD12-524C-4C83-90FD-6C0A6A2F43C9}"/>
          </ac:spMkLst>
        </pc:spChg>
        <pc:spChg chg="add mod">
          <ac:chgData name="Gianluca Annunziata" userId="8876118515caea3d" providerId="Windows Live" clId="Web-{6768EAE3-B783-4B41-9ADF-A0A6F2A2E6E5}" dt="2019-06-13T06:44:51.757" v="798" actId="20577"/>
          <ac:spMkLst>
            <pc:docMk/>
            <pc:sldMk cId="2034486914" sldId="284"/>
            <ac:spMk id="5" creationId="{F04CC863-DE19-47F8-B6E9-83CCC73870DC}"/>
          </ac:spMkLst>
        </pc:spChg>
        <pc:spChg chg="add mod">
          <ac:chgData name="Gianluca Annunziata" userId="8876118515caea3d" providerId="Windows Live" clId="Web-{6768EAE3-B783-4B41-9ADF-A0A6F2A2E6E5}" dt="2019-06-13T06:43:06.695" v="761" actId="20577"/>
          <ac:spMkLst>
            <pc:docMk/>
            <pc:sldMk cId="2034486914" sldId="284"/>
            <ac:spMk id="7" creationId="{E549CB3F-A426-4D92-BC7A-42D59BD10EBF}"/>
          </ac:spMkLst>
        </pc:spChg>
      </pc:sldChg>
      <pc:sldChg chg="addSp delSp modSp new">
        <pc:chgData name="Gianluca Annunziata" userId="8876118515caea3d" providerId="Windows Live" clId="Web-{6768EAE3-B783-4B41-9ADF-A0A6F2A2E6E5}" dt="2019-06-13T06:53:53.321" v="823" actId="20577"/>
        <pc:sldMkLst>
          <pc:docMk/>
          <pc:sldMk cId="1010381537" sldId="285"/>
        </pc:sldMkLst>
        <pc:spChg chg="del">
          <ac:chgData name="Gianluca Annunziata" userId="8876118515caea3d" providerId="Windows Live" clId="Web-{6768EAE3-B783-4B41-9ADF-A0A6F2A2E6E5}" dt="2019-06-13T06:43:11.132" v="764"/>
          <ac:spMkLst>
            <pc:docMk/>
            <pc:sldMk cId="1010381537" sldId="285"/>
            <ac:spMk id="2" creationId="{B31D3F21-2CCA-43D1-953B-7D0073C11A9D}"/>
          </ac:spMkLst>
        </pc:spChg>
        <pc:spChg chg="del">
          <ac:chgData name="Gianluca Annunziata" userId="8876118515caea3d" providerId="Windows Live" clId="Web-{6768EAE3-B783-4B41-9ADF-A0A6F2A2E6E5}" dt="2019-06-13T06:43:13.867" v="765"/>
          <ac:spMkLst>
            <pc:docMk/>
            <pc:sldMk cId="1010381537" sldId="285"/>
            <ac:spMk id="3" creationId="{31A42258-3802-4333-A01B-A21F04535BED}"/>
          </ac:spMkLst>
        </pc:spChg>
        <pc:spChg chg="add mod">
          <ac:chgData name="Gianluca Annunziata" userId="8876118515caea3d" providerId="Windows Live" clId="Web-{6768EAE3-B783-4B41-9ADF-A0A6F2A2E6E5}" dt="2019-06-13T06:43:21.679" v="767" actId="20577"/>
          <ac:spMkLst>
            <pc:docMk/>
            <pc:sldMk cId="1010381537" sldId="285"/>
            <ac:spMk id="5" creationId="{858655AF-BCCA-44B9-8629-346ACA2046DC}"/>
          </ac:spMkLst>
        </pc:spChg>
        <pc:spChg chg="add mod">
          <ac:chgData name="Gianluca Annunziata" userId="8876118515caea3d" providerId="Windows Live" clId="Web-{6768EAE3-B783-4B41-9ADF-A0A6F2A2E6E5}" dt="2019-06-13T06:53:53.321" v="823" actId="20577"/>
          <ac:spMkLst>
            <pc:docMk/>
            <pc:sldMk cId="1010381537" sldId="285"/>
            <ac:spMk id="7" creationId="{943CB3B9-952B-43B0-A251-B3F96D7DC0A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6/17/2019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6/17/2019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62D87D-8CC4-414A-B2F7-C5EA1CF1EA15}"/>
              </a:ext>
            </a:extLst>
          </p:cNvPr>
          <p:cNvSpPr txBox="1"/>
          <p:nvPr/>
        </p:nvSpPr>
        <p:spPr>
          <a:xfrm>
            <a:off x="3284738" y="2083292"/>
            <a:ext cx="825257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it-IT" sz="3600" dirty="0">
                <a:latin typeface="+mj-lt"/>
                <a:ea typeface="Verdana"/>
                <a:cs typeface="Verdana"/>
              </a:rPr>
              <a:t>Sistemi Biometrici Multimodali </a:t>
            </a:r>
          </a:p>
          <a:p>
            <a:pPr algn="r"/>
            <a:r>
              <a:rPr lang="it-IT" sz="3600" dirty="0">
                <a:latin typeface="+mj-lt"/>
                <a:ea typeface="Verdana"/>
                <a:cs typeface="Verdana"/>
              </a:rPr>
              <a:t>e Tecniche di Fusione Multi Biometrica</a:t>
            </a:r>
          </a:p>
        </p:txBody>
      </p:sp>
      <p:sp>
        <p:nvSpPr>
          <p:cNvPr id="5" name="TextBox 4">
            <a:extLst>
              <a:ext uri="{FF2B5EF4-FFF2-40B4-BE49-F238E27FC236}">
                <a16:creationId xmlns:a16="http://schemas.microsoft.com/office/drawing/2014/main" id="{FF62C3FC-5844-4415-A386-F31CBC902196}"/>
              </a:ext>
            </a:extLst>
          </p:cNvPr>
          <p:cNvSpPr txBox="1"/>
          <p:nvPr/>
        </p:nvSpPr>
        <p:spPr>
          <a:xfrm>
            <a:off x="8157730" y="3594389"/>
            <a:ext cx="336665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it-IT" sz="2400" dirty="0">
                <a:latin typeface="+mj-lt"/>
                <a:cs typeface="Calibri"/>
              </a:rPr>
              <a:t>De Rosa Gerardo</a:t>
            </a:r>
          </a:p>
          <a:p>
            <a:pPr algn="r"/>
            <a:r>
              <a:rPr lang="it-IT" sz="2400" dirty="0">
                <a:latin typeface="+mj-lt"/>
                <a:cs typeface="Calibri"/>
              </a:rPr>
              <a:t>Annunziata Gianluca</a:t>
            </a:r>
          </a:p>
        </p:txBody>
      </p: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3B0126-8EC8-42D3-8C51-ACA21E687C11}"/>
              </a:ext>
            </a:extLst>
          </p:cNvPr>
          <p:cNvSpPr txBox="1"/>
          <p:nvPr/>
        </p:nvSpPr>
        <p:spPr>
          <a:xfrm>
            <a:off x="697922" y="417424"/>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4000" dirty="0">
                <a:latin typeface="+mj-lt"/>
                <a:ea typeface="+mn-lt"/>
                <a:cs typeface="+mn-lt"/>
              </a:rPr>
              <a:t>Modalità di</a:t>
            </a:r>
            <a:r>
              <a:rPr lang="it-IT" sz="4000" dirty="0">
                <a:solidFill>
                  <a:srgbClr val="FFFFFF"/>
                </a:solidFill>
                <a:latin typeface="+mj-lt"/>
                <a:ea typeface="+mn-lt"/>
                <a:cs typeface="+mn-lt"/>
              </a:rPr>
              <a:t> funzionamento</a:t>
            </a:r>
            <a:endParaRPr lang="it-IT" sz="4000" b="1" dirty="0">
              <a:solidFill>
                <a:schemeClr val="accent5"/>
              </a:solidFill>
              <a:latin typeface="+mj-lt"/>
              <a:cs typeface="Calibri"/>
            </a:endParaRPr>
          </a:p>
        </p:txBody>
      </p:sp>
      <p:sp>
        <p:nvSpPr>
          <p:cNvPr id="7" name="TextBox 6">
            <a:extLst>
              <a:ext uri="{FF2B5EF4-FFF2-40B4-BE49-F238E27FC236}">
                <a16:creationId xmlns:a16="http://schemas.microsoft.com/office/drawing/2014/main" id="{275BDA58-8E1A-453E-95F7-C05442D51988}"/>
              </a:ext>
            </a:extLst>
          </p:cNvPr>
          <p:cNvSpPr txBox="1"/>
          <p:nvPr/>
        </p:nvSpPr>
        <p:spPr>
          <a:xfrm>
            <a:off x="705754" y="1444012"/>
            <a:ext cx="10143835"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dirty="0">
                <a:ea typeface="+mn-lt"/>
                <a:cs typeface="+mn-lt"/>
              </a:rPr>
              <a:t>Un sistema multimodale può operare in uno di tre diversi modalità: modalità </a:t>
            </a:r>
            <a:r>
              <a:rPr lang="it-IT" sz="2000" b="1" dirty="0">
                <a:solidFill>
                  <a:schemeClr val="accent5"/>
                </a:solidFill>
                <a:ea typeface="+mn-lt"/>
                <a:cs typeface="+mn-lt"/>
              </a:rPr>
              <a:t>seriale</a:t>
            </a:r>
            <a:r>
              <a:rPr lang="it-IT" sz="2000" dirty="0">
                <a:solidFill>
                  <a:schemeClr val="accent5"/>
                </a:solidFill>
                <a:ea typeface="+mn-lt"/>
                <a:cs typeface="+mn-lt"/>
              </a:rPr>
              <a:t>,</a:t>
            </a:r>
            <a:r>
              <a:rPr lang="it-IT" sz="2000" dirty="0">
                <a:ea typeface="+mn-lt"/>
                <a:cs typeface="+mn-lt"/>
              </a:rPr>
              <a:t> modalità</a:t>
            </a:r>
            <a:endParaRPr lang="it-IT" dirty="0"/>
          </a:p>
          <a:p>
            <a:r>
              <a:rPr lang="it-IT" sz="2000" b="1" dirty="0">
                <a:solidFill>
                  <a:schemeClr val="accent5"/>
                </a:solidFill>
                <a:ea typeface="+mn-lt"/>
                <a:cs typeface="+mn-lt"/>
              </a:rPr>
              <a:t>parallela</a:t>
            </a:r>
            <a:r>
              <a:rPr lang="it-IT" sz="2000" dirty="0">
                <a:ea typeface="+mn-lt"/>
                <a:cs typeface="+mn-lt"/>
              </a:rPr>
              <a:t> o modalità </a:t>
            </a:r>
            <a:r>
              <a:rPr lang="it-IT" sz="2000" b="1" dirty="0">
                <a:solidFill>
                  <a:schemeClr val="accent5"/>
                </a:solidFill>
                <a:ea typeface="+mn-lt"/>
                <a:cs typeface="+mn-lt"/>
              </a:rPr>
              <a:t>gerarchica</a:t>
            </a:r>
            <a:r>
              <a:rPr lang="it-IT" sz="2000" dirty="0">
                <a:solidFill>
                  <a:schemeClr val="accent5"/>
                </a:solidFill>
                <a:ea typeface="+mn-lt"/>
                <a:cs typeface="+mn-lt"/>
              </a:rPr>
              <a:t>.</a:t>
            </a:r>
            <a:endParaRPr lang="it-IT" dirty="0">
              <a:solidFill>
                <a:schemeClr val="accent5"/>
              </a:solidFill>
              <a:ea typeface="+mn-lt"/>
              <a:cs typeface="+mn-lt"/>
            </a:endParaRPr>
          </a:p>
          <a:p>
            <a:endParaRPr lang="it-IT" sz="2000" dirty="0">
              <a:ea typeface="+mn-lt"/>
              <a:cs typeface="+mn-lt"/>
            </a:endParaRPr>
          </a:p>
          <a:p>
            <a:pPr marL="342900" indent="-342900">
              <a:buFont typeface="Wingdings"/>
              <a:buChar char="§"/>
            </a:pPr>
            <a:r>
              <a:rPr lang="it-IT" sz="2000" b="1" dirty="0">
                <a:solidFill>
                  <a:schemeClr val="accent5"/>
                </a:solidFill>
                <a:ea typeface="+mn-lt"/>
                <a:cs typeface="+mn-lt"/>
              </a:rPr>
              <a:t>Modalità seriale: </a:t>
            </a:r>
            <a:r>
              <a:rPr lang="it-IT" sz="2000" dirty="0">
                <a:ea typeface="+mn-lt"/>
                <a:cs typeface="+mn-lt"/>
              </a:rPr>
              <a:t>l'output di una modalità è tipicamente utilizzato per restringere il numero di possibili identità prima di passare alla modalità successiva, perciò, non è necessario acquisire contemporaneamente i dati biometrici da tutti le fonti, inoltre, il sistema potrebbe decidere l’esito prima che vengano acquisite tutte le biometrie e ciò potrebbe ridurre il tempo complessivo necessario al riconoscimento</a:t>
            </a:r>
            <a:endParaRPr lang="it-IT" dirty="0">
              <a:cs typeface="Calibri"/>
            </a:endParaRPr>
          </a:p>
          <a:p>
            <a:pPr marL="342900" indent="-342900">
              <a:buFont typeface="Wingdings"/>
              <a:buChar char="§"/>
            </a:pPr>
            <a:endParaRPr lang="it-IT" sz="2000" dirty="0">
              <a:ea typeface="+mn-lt"/>
              <a:cs typeface="+mn-lt"/>
            </a:endParaRPr>
          </a:p>
          <a:p>
            <a:pPr marL="342900" indent="-342900">
              <a:buFont typeface="Wingdings"/>
              <a:buChar char="§"/>
            </a:pPr>
            <a:r>
              <a:rPr lang="it-IT" sz="2000" b="1" dirty="0">
                <a:solidFill>
                  <a:schemeClr val="accent5"/>
                </a:solidFill>
                <a:ea typeface="+mn-lt"/>
                <a:cs typeface="+mn-lt"/>
              </a:rPr>
              <a:t>Modalità parallela: </a:t>
            </a:r>
            <a:r>
              <a:rPr lang="it-IT" sz="2000" dirty="0">
                <a:ea typeface="+mn-lt"/>
                <a:cs typeface="+mn-lt"/>
              </a:rPr>
              <a:t>le informazioni da più modalità sono utilizzate simultaneamente per eseguire il riconoscimento</a:t>
            </a:r>
            <a:endParaRPr lang="it-IT" dirty="0">
              <a:cs typeface="Calibri"/>
            </a:endParaRPr>
          </a:p>
          <a:p>
            <a:pPr marL="342900" indent="-342900">
              <a:buFont typeface="Wingdings"/>
              <a:buChar char="§"/>
            </a:pPr>
            <a:endParaRPr lang="it-IT" sz="2000" dirty="0">
              <a:ea typeface="+mn-lt"/>
              <a:cs typeface="+mn-lt"/>
            </a:endParaRPr>
          </a:p>
          <a:p>
            <a:pPr marL="342900" indent="-342900">
              <a:buFont typeface="Wingdings"/>
              <a:buChar char="§"/>
            </a:pPr>
            <a:r>
              <a:rPr lang="it-IT" sz="2000" b="1" dirty="0">
                <a:solidFill>
                  <a:schemeClr val="accent5"/>
                </a:solidFill>
                <a:ea typeface="+mn-lt"/>
                <a:cs typeface="+mn-lt"/>
              </a:rPr>
              <a:t>Modalità gerarchica: </a:t>
            </a:r>
            <a:r>
              <a:rPr lang="it-IT" sz="2000" dirty="0">
                <a:ea typeface="+mn-lt"/>
                <a:cs typeface="+mn-lt"/>
              </a:rPr>
              <a:t>i classificatori individuali sono combinati in una struttura simile ad un albero, tale modalità risulta essere molto utile quando il numero dei classificatori è grande</a:t>
            </a:r>
            <a:endParaRPr lang="it-IT" dirty="0">
              <a:ea typeface="+mn-lt"/>
              <a:cs typeface="+mn-lt"/>
            </a:endParaRPr>
          </a:p>
        </p:txBody>
      </p:sp>
    </p:spTree>
    <p:extLst>
      <p:ext uri="{BB962C8B-B14F-4D97-AF65-F5344CB8AC3E}">
        <p14:creationId xmlns:p14="http://schemas.microsoft.com/office/powerpoint/2010/main" val="860723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FF878E-14D2-4ED6-8EE3-68C53ACADAB9}"/>
              </a:ext>
            </a:extLst>
          </p:cNvPr>
          <p:cNvSpPr txBox="1"/>
          <p:nvPr/>
        </p:nvSpPr>
        <p:spPr>
          <a:xfrm>
            <a:off x="697922" y="417424"/>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4000" dirty="0">
                <a:solidFill>
                  <a:srgbClr val="FFFFFF"/>
                </a:solidFill>
                <a:latin typeface="+mj-lt"/>
                <a:cs typeface="Calibri"/>
              </a:rPr>
              <a:t>Fusione Multi Biometrica </a:t>
            </a:r>
            <a:r>
              <a:rPr lang="it-IT" sz="2400" b="1" dirty="0">
                <a:solidFill>
                  <a:schemeClr val="accent5"/>
                </a:solidFill>
                <a:latin typeface="+mj-lt"/>
                <a:cs typeface="Calibri"/>
              </a:rPr>
              <a:t>1</a:t>
            </a:r>
            <a:endParaRPr lang="it-IT" sz="2400" b="1" dirty="0">
              <a:solidFill>
                <a:schemeClr val="accent5"/>
              </a:solidFill>
              <a:cs typeface="Calibri" panose="020F0502020204030204"/>
            </a:endParaRPr>
          </a:p>
        </p:txBody>
      </p:sp>
      <p:sp>
        <p:nvSpPr>
          <p:cNvPr id="7" name="TextBox 6">
            <a:extLst>
              <a:ext uri="{FF2B5EF4-FFF2-40B4-BE49-F238E27FC236}">
                <a16:creationId xmlns:a16="http://schemas.microsoft.com/office/drawing/2014/main" id="{B03059EB-39EE-449A-92F9-E6499161205C}"/>
              </a:ext>
            </a:extLst>
          </p:cNvPr>
          <p:cNvSpPr txBox="1"/>
          <p:nvPr/>
        </p:nvSpPr>
        <p:spPr>
          <a:xfrm>
            <a:off x="697095" y="1513285"/>
            <a:ext cx="10143835"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dirty="0">
                <a:ea typeface="+mn-lt"/>
                <a:cs typeface="+mn-lt"/>
              </a:rPr>
              <a:t>Utilizzare più di una biometria ha portato alla necessità di sviluppare dei meccanismi in grado di combinare i risultati di classificazione di ciascuna biometria per arrivare, infine, ad un risultato complessivo; tale meccanismo è chiamato </a:t>
            </a:r>
            <a:r>
              <a:rPr lang="it-IT" sz="2000" b="1" dirty="0">
                <a:solidFill>
                  <a:schemeClr val="accent5"/>
                </a:solidFill>
                <a:ea typeface="+mn-lt"/>
                <a:cs typeface="+mn-lt"/>
              </a:rPr>
              <a:t>fusione multi-biometrica</a:t>
            </a:r>
            <a:r>
              <a:rPr lang="it-IT" sz="2000" dirty="0">
                <a:ea typeface="+mn-lt"/>
                <a:cs typeface="+mn-lt"/>
              </a:rPr>
              <a:t>.</a:t>
            </a:r>
            <a:endParaRPr lang="it-IT" sz="2000">
              <a:ea typeface="+mn-lt"/>
              <a:cs typeface="+mn-lt"/>
            </a:endParaRPr>
          </a:p>
          <a:p>
            <a:endParaRPr lang="it-IT" sz="2000" dirty="0">
              <a:cs typeface="Calibri" panose="020F0502020204030204"/>
            </a:endParaRPr>
          </a:p>
          <a:p>
            <a:r>
              <a:rPr lang="it-IT" sz="2000" dirty="0">
                <a:ea typeface="+mn-lt"/>
                <a:cs typeface="+mn-lt"/>
              </a:rPr>
              <a:t>Esistono diversi tipi di fusione multi-biometrica suddivise in base ai diversi livelli in cui vengono</a:t>
            </a:r>
            <a:endParaRPr lang="it-IT" sz="2000">
              <a:cs typeface="Calibri"/>
            </a:endParaRPr>
          </a:p>
          <a:p>
            <a:r>
              <a:rPr lang="it-IT" sz="2000" dirty="0">
                <a:ea typeface="+mn-lt"/>
                <a:cs typeface="+mn-lt"/>
              </a:rPr>
              <a:t>applicate, ovvero:</a:t>
            </a:r>
            <a:endParaRPr lang="it-IT" sz="2000">
              <a:cs typeface="Calibri"/>
            </a:endParaRPr>
          </a:p>
          <a:p>
            <a:pPr marL="342900" indent="-342900">
              <a:lnSpc>
                <a:spcPct val="125000"/>
              </a:lnSpc>
              <a:buFont typeface="Wingdings"/>
              <a:buChar char="§"/>
            </a:pPr>
            <a:r>
              <a:rPr lang="it-IT" sz="2000" b="1" dirty="0">
                <a:solidFill>
                  <a:schemeClr val="accent5"/>
                </a:solidFill>
                <a:ea typeface="+mn-lt"/>
                <a:cs typeface="+mn-lt"/>
              </a:rPr>
              <a:t>Sensor Level</a:t>
            </a:r>
            <a:r>
              <a:rPr lang="it-IT" sz="2000" dirty="0">
                <a:ea typeface="+mn-lt"/>
                <a:cs typeface="+mn-lt"/>
              </a:rPr>
              <a:t> Fusion</a:t>
            </a:r>
            <a:endParaRPr lang="it-IT" sz="2000">
              <a:cs typeface="Calibri" panose="020F0502020204030204"/>
            </a:endParaRPr>
          </a:p>
          <a:p>
            <a:pPr marL="342900" indent="-342900">
              <a:lnSpc>
                <a:spcPct val="125000"/>
              </a:lnSpc>
              <a:buFont typeface="Wingdings"/>
              <a:buChar char="§"/>
            </a:pPr>
            <a:r>
              <a:rPr lang="it-IT" sz="2000" b="1" dirty="0">
                <a:solidFill>
                  <a:schemeClr val="accent5"/>
                </a:solidFill>
                <a:ea typeface="+mn-lt"/>
                <a:cs typeface="+mn-lt"/>
              </a:rPr>
              <a:t>Feature Level</a:t>
            </a:r>
            <a:r>
              <a:rPr lang="it-IT" sz="2000" dirty="0">
                <a:ea typeface="+mn-lt"/>
                <a:cs typeface="+mn-lt"/>
              </a:rPr>
              <a:t> Fusion</a:t>
            </a:r>
            <a:endParaRPr lang="it-IT" sz="2000">
              <a:cs typeface="Calibri" panose="020F0502020204030204"/>
            </a:endParaRPr>
          </a:p>
          <a:p>
            <a:pPr marL="342900" indent="-342900">
              <a:lnSpc>
                <a:spcPct val="125000"/>
              </a:lnSpc>
              <a:buFont typeface="Wingdings"/>
              <a:buChar char="§"/>
            </a:pPr>
            <a:r>
              <a:rPr lang="it-IT" sz="2000" b="1" dirty="0">
                <a:solidFill>
                  <a:schemeClr val="accent5"/>
                </a:solidFill>
                <a:ea typeface="+mn-lt"/>
                <a:cs typeface="+mn-lt"/>
              </a:rPr>
              <a:t>Matching Score</a:t>
            </a:r>
            <a:r>
              <a:rPr lang="it-IT" sz="2000" dirty="0">
                <a:ea typeface="+mn-lt"/>
                <a:cs typeface="+mn-lt"/>
              </a:rPr>
              <a:t> Level</a:t>
            </a:r>
            <a:endParaRPr lang="it-IT" sz="2000">
              <a:cs typeface="Calibri" panose="020F0502020204030204"/>
            </a:endParaRPr>
          </a:p>
          <a:p>
            <a:pPr marL="342900" indent="-342900">
              <a:lnSpc>
                <a:spcPct val="125000"/>
              </a:lnSpc>
              <a:buFont typeface="Wingdings"/>
              <a:buChar char="§"/>
            </a:pPr>
            <a:r>
              <a:rPr lang="it-IT" sz="2000" b="1" dirty="0">
                <a:solidFill>
                  <a:schemeClr val="accent5"/>
                </a:solidFill>
                <a:ea typeface="+mn-lt"/>
                <a:cs typeface="+mn-lt"/>
              </a:rPr>
              <a:t>Decision</a:t>
            </a:r>
            <a:r>
              <a:rPr lang="it-IT" sz="2000" dirty="0">
                <a:ea typeface="+mn-lt"/>
                <a:cs typeface="+mn-lt"/>
              </a:rPr>
              <a:t> Level</a:t>
            </a:r>
            <a:endParaRPr lang="it-IT" sz="2000">
              <a:cs typeface="Calibri" panose="020F0502020204030204"/>
            </a:endParaRPr>
          </a:p>
          <a:p>
            <a:endParaRPr lang="it-IT" sz="2000" dirty="0">
              <a:ea typeface="+mn-lt"/>
              <a:cs typeface="+mn-lt"/>
            </a:endParaRPr>
          </a:p>
          <a:p>
            <a:r>
              <a:rPr lang="it-IT" sz="2000" dirty="0">
                <a:ea typeface="+mn-lt"/>
                <a:cs typeface="+mn-lt"/>
              </a:rPr>
              <a:t>Le fusioni Sensor e Feature Level sono indicate come fusioni </a:t>
            </a:r>
            <a:r>
              <a:rPr lang="it-IT" sz="2000" b="1" dirty="0">
                <a:solidFill>
                  <a:schemeClr val="accent5"/>
                </a:solidFill>
                <a:ea typeface="+mn-lt"/>
                <a:cs typeface="+mn-lt"/>
              </a:rPr>
              <a:t>pre-mapping</a:t>
            </a:r>
            <a:r>
              <a:rPr lang="it-IT" sz="2000" dirty="0">
                <a:ea typeface="+mn-lt"/>
                <a:cs typeface="+mn-lt"/>
              </a:rPr>
              <a:t>, mentre le fusioni</a:t>
            </a:r>
            <a:endParaRPr lang="it-IT" sz="2000">
              <a:cs typeface="Calibri"/>
            </a:endParaRPr>
          </a:p>
          <a:p>
            <a:r>
              <a:rPr lang="it-IT" sz="2000" dirty="0">
                <a:ea typeface="+mn-lt"/>
                <a:cs typeface="+mn-lt"/>
              </a:rPr>
              <a:t>Matching Score e Decision Level sono indicate come fusioni </a:t>
            </a:r>
            <a:r>
              <a:rPr lang="it-IT" sz="2000" b="1" dirty="0">
                <a:solidFill>
                  <a:schemeClr val="accent5"/>
                </a:solidFill>
                <a:ea typeface="+mn-lt"/>
                <a:cs typeface="+mn-lt"/>
              </a:rPr>
              <a:t>post-mapping</a:t>
            </a:r>
            <a:r>
              <a:rPr lang="it-IT" sz="2000" dirty="0">
                <a:ea typeface="+mn-lt"/>
                <a:cs typeface="+mn-lt"/>
              </a:rPr>
              <a:t>.</a:t>
            </a:r>
            <a:endParaRPr lang="it-IT" sz="2000">
              <a:cs typeface="Calibri"/>
            </a:endParaRPr>
          </a:p>
        </p:txBody>
      </p:sp>
    </p:spTree>
    <p:extLst>
      <p:ext uri="{BB962C8B-B14F-4D97-AF65-F5344CB8AC3E}">
        <p14:creationId xmlns:p14="http://schemas.microsoft.com/office/powerpoint/2010/main" val="2422234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C9EC51-BE2E-412B-A687-A4C74A464572}"/>
              </a:ext>
            </a:extLst>
          </p:cNvPr>
          <p:cNvSpPr txBox="1"/>
          <p:nvPr/>
        </p:nvSpPr>
        <p:spPr>
          <a:xfrm>
            <a:off x="697922" y="417424"/>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4000" dirty="0">
                <a:solidFill>
                  <a:srgbClr val="FFFFFF"/>
                </a:solidFill>
                <a:latin typeface="+mj-lt"/>
                <a:cs typeface="Calibri"/>
              </a:rPr>
              <a:t>Fusione Multi Biometrica </a:t>
            </a:r>
            <a:r>
              <a:rPr lang="it-IT" sz="2400" b="1" dirty="0">
                <a:solidFill>
                  <a:schemeClr val="accent5"/>
                </a:solidFill>
                <a:latin typeface="+mj-lt"/>
                <a:cs typeface="Calibri"/>
              </a:rPr>
              <a:t>2</a:t>
            </a:r>
            <a:endParaRPr lang="it-IT" sz="2400" b="1" dirty="0">
              <a:solidFill>
                <a:schemeClr val="accent5"/>
              </a:solidFill>
              <a:cs typeface="Calibri" panose="020F0502020204030204"/>
            </a:endParaRPr>
          </a:p>
        </p:txBody>
      </p:sp>
      <p:sp>
        <p:nvSpPr>
          <p:cNvPr id="7" name="TextBox 6">
            <a:extLst>
              <a:ext uri="{FF2B5EF4-FFF2-40B4-BE49-F238E27FC236}">
                <a16:creationId xmlns:a16="http://schemas.microsoft.com/office/drawing/2014/main" id="{5232AE12-B22B-4C82-98A6-BBA20D214499}"/>
              </a:ext>
            </a:extLst>
          </p:cNvPr>
          <p:cNvSpPr txBox="1"/>
          <p:nvPr/>
        </p:nvSpPr>
        <p:spPr>
          <a:xfrm>
            <a:off x="697095" y="1513285"/>
            <a:ext cx="10143835"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100" b="1" dirty="0">
                <a:solidFill>
                  <a:schemeClr val="accent5"/>
                </a:solidFill>
                <a:ea typeface="+mn-lt"/>
                <a:cs typeface="+mn-lt"/>
              </a:rPr>
              <a:t>Sensor Level Fusion</a:t>
            </a:r>
          </a:p>
          <a:p>
            <a:r>
              <a:rPr lang="it-IT" sz="2000" dirty="0">
                <a:ea typeface="+mn-lt"/>
                <a:cs typeface="+mn-lt"/>
              </a:rPr>
              <a:t>Nella fusione a livello sensore si combinano i tratti biometrici provenienti dai sensori come scanner di impronte, videocamere, scanner dell’iride ecc. per formare una </a:t>
            </a:r>
            <a:r>
              <a:rPr lang="it-IT" sz="2000" b="1" dirty="0">
                <a:solidFill>
                  <a:schemeClr val="accent5"/>
                </a:solidFill>
                <a:ea typeface="+mn-lt"/>
                <a:cs typeface="+mn-lt"/>
              </a:rPr>
              <a:t>biometria composta</a:t>
            </a:r>
            <a:r>
              <a:rPr lang="it-IT" sz="2000" dirty="0">
                <a:ea typeface="+mn-lt"/>
                <a:cs typeface="+mn-lt"/>
              </a:rPr>
              <a:t> e, successivamente, utilizzare la biometria prodotta per il riconoscimento.</a:t>
            </a:r>
          </a:p>
          <a:p>
            <a:r>
              <a:rPr lang="it-IT" sz="2000" dirty="0">
                <a:ea typeface="+mn-lt"/>
                <a:cs typeface="+mn-lt"/>
              </a:rPr>
              <a:t>Sebbene ci si aspetti che la fusione a tale livello migliori l’accuratezza del riconoscimento, spesso non può essere utilizzato nella multi-biometria a causa dell’incompatibilità dei dati provenienti dai diversi sensori.</a:t>
            </a:r>
          </a:p>
          <a:p>
            <a:endParaRPr lang="it-IT" sz="2000" dirty="0">
              <a:cs typeface="Calibri" panose="020F0502020204030204"/>
            </a:endParaRPr>
          </a:p>
          <a:p>
            <a:r>
              <a:rPr lang="it-IT" sz="2100" b="1" dirty="0">
                <a:solidFill>
                  <a:schemeClr val="accent5"/>
                </a:solidFill>
                <a:ea typeface="+mn-lt"/>
                <a:cs typeface="+mn-lt"/>
              </a:rPr>
              <a:t>Decision Level Fusion</a:t>
            </a:r>
            <a:endParaRPr lang="it-IT" sz="2100" b="1">
              <a:solidFill>
                <a:schemeClr val="accent5"/>
              </a:solidFill>
              <a:ea typeface="+mn-lt"/>
              <a:cs typeface="+mn-lt"/>
            </a:endParaRPr>
          </a:p>
          <a:p>
            <a:r>
              <a:rPr lang="it-IT" sz="2000" dirty="0">
                <a:solidFill>
                  <a:srgbClr val="FFFFFF"/>
                </a:solidFill>
                <a:ea typeface="+mn-lt"/>
                <a:cs typeface="+mn-lt"/>
              </a:rPr>
              <a:t>In</a:t>
            </a:r>
            <a:r>
              <a:rPr lang="it-IT" sz="2000" dirty="0">
                <a:ea typeface="+mn-lt"/>
                <a:cs typeface="+mn-lt"/>
              </a:rPr>
              <a:t> questa fusione ogni biometria viene prima pre-classificata indipendentemente; la classificazione finale si basa sulla fusione degli output delle differenti biometrie. </a:t>
            </a:r>
            <a:endParaRPr lang="it-IT">
              <a:ea typeface="+mn-lt"/>
              <a:cs typeface="+mn-lt"/>
            </a:endParaRPr>
          </a:p>
          <a:p>
            <a:r>
              <a:rPr lang="it-IT" sz="2000" dirty="0">
                <a:ea typeface="+mn-lt"/>
                <a:cs typeface="+mn-lt"/>
              </a:rPr>
              <a:t>In questo approccio, per ogni biometria viene presa una decisione ad uno stadio avanzato; ciò limita molto il processo di miglioramento della precisione del sistema attraverso il processo di fusione.</a:t>
            </a:r>
            <a:endParaRPr lang="it-IT">
              <a:cs typeface="Calibri"/>
            </a:endParaRPr>
          </a:p>
        </p:txBody>
      </p:sp>
    </p:spTree>
    <p:extLst>
      <p:ext uri="{BB962C8B-B14F-4D97-AF65-F5344CB8AC3E}">
        <p14:creationId xmlns:p14="http://schemas.microsoft.com/office/powerpoint/2010/main" val="204020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8655AF-BCCA-44B9-8629-346ACA2046DC}"/>
              </a:ext>
            </a:extLst>
          </p:cNvPr>
          <p:cNvSpPr txBox="1"/>
          <p:nvPr/>
        </p:nvSpPr>
        <p:spPr>
          <a:xfrm>
            <a:off x="697922" y="417424"/>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4000" dirty="0">
                <a:solidFill>
                  <a:srgbClr val="FFFFFF"/>
                </a:solidFill>
                <a:latin typeface="+mj-lt"/>
                <a:cs typeface="Calibri"/>
              </a:rPr>
              <a:t>Fusione Multi Biometrica </a:t>
            </a:r>
            <a:r>
              <a:rPr lang="it-IT" sz="2400" b="1" dirty="0">
                <a:solidFill>
                  <a:schemeClr val="accent5"/>
                </a:solidFill>
                <a:latin typeface="+mj-lt"/>
                <a:cs typeface="Calibri"/>
              </a:rPr>
              <a:t>3</a:t>
            </a:r>
            <a:endParaRPr lang="it-IT" sz="2400" b="1" dirty="0">
              <a:solidFill>
                <a:schemeClr val="accent5"/>
              </a:solidFill>
              <a:cs typeface="Calibri" panose="020F0502020204030204"/>
            </a:endParaRPr>
          </a:p>
        </p:txBody>
      </p:sp>
      <p:sp>
        <p:nvSpPr>
          <p:cNvPr id="7" name="TextBox 6">
            <a:extLst>
              <a:ext uri="{FF2B5EF4-FFF2-40B4-BE49-F238E27FC236}">
                <a16:creationId xmlns:a16="http://schemas.microsoft.com/office/drawing/2014/main" id="{943CB3B9-952B-43B0-A251-B3F96D7DC0A3}"/>
              </a:ext>
            </a:extLst>
          </p:cNvPr>
          <p:cNvSpPr txBox="1"/>
          <p:nvPr/>
        </p:nvSpPr>
        <p:spPr>
          <a:xfrm>
            <a:off x="697095" y="1513285"/>
            <a:ext cx="10143835" cy="38010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100" b="1" dirty="0">
                <a:solidFill>
                  <a:schemeClr val="accent5"/>
                </a:solidFill>
                <a:ea typeface="+mn-lt"/>
                <a:cs typeface="+mn-lt"/>
              </a:rPr>
              <a:t>Matching Score Level</a:t>
            </a:r>
          </a:p>
          <a:p>
            <a:r>
              <a:rPr lang="it-IT" sz="2000" dirty="0">
                <a:ea typeface="+mn-lt"/>
                <a:cs typeface="+mn-lt"/>
              </a:rPr>
              <a:t>In questa fusione, invece di combinare i feature vectors estratti dalle biometrie, elaboriamo</a:t>
            </a:r>
            <a:endParaRPr lang="it-IT"/>
          </a:p>
          <a:p>
            <a:r>
              <a:rPr lang="it-IT" sz="2000" dirty="0">
                <a:ea typeface="+mn-lt"/>
                <a:cs typeface="+mn-lt"/>
              </a:rPr>
              <a:t>separatamente ogni biometria calcolandone il punteggio (</a:t>
            </a:r>
            <a:r>
              <a:rPr lang="it-IT" sz="2000" b="1" dirty="0">
                <a:solidFill>
                  <a:schemeClr val="accent5"/>
                </a:solidFill>
                <a:ea typeface="+mn-lt"/>
                <a:cs typeface="+mn-lt"/>
              </a:rPr>
              <a:t>matching score</a:t>
            </a:r>
            <a:r>
              <a:rPr lang="it-IT" sz="2000" dirty="0">
                <a:ea typeface="+mn-lt"/>
                <a:cs typeface="+mn-lt"/>
              </a:rPr>
              <a:t>), poi, a seconda della</a:t>
            </a:r>
            <a:endParaRPr lang="it-IT"/>
          </a:p>
          <a:p>
            <a:r>
              <a:rPr lang="it-IT" sz="2000" dirty="0">
                <a:ea typeface="+mn-lt"/>
                <a:cs typeface="+mn-lt"/>
              </a:rPr>
              <a:t>precisione di ciascuna biometria, possiamo fondere i punteggi per calcolare il punteggio composito che viene poi inviato all’algoritmo di decisione.</a:t>
            </a:r>
            <a:endParaRPr lang="it-IT" dirty="0">
              <a:ea typeface="+mn-lt"/>
              <a:cs typeface="+mn-lt"/>
            </a:endParaRPr>
          </a:p>
          <a:p>
            <a:r>
              <a:rPr lang="it-IT" sz="2000" dirty="0">
                <a:ea typeface="+mn-lt"/>
                <a:cs typeface="+mn-lt"/>
              </a:rPr>
              <a:t>Attualmente, questo sembra essere il livello di fusione più utile per le sue buone prestazioni e per semplicità di realizzazione.</a:t>
            </a:r>
            <a:endParaRPr lang="it-IT">
              <a:ea typeface="+mn-lt"/>
              <a:cs typeface="+mn-lt"/>
            </a:endParaRPr>
          </a:p>
          <a:p>
            <a:endParaRPr lang="it-IT" sz="2000" dirty="0">
              <a:ea typeface="+mn-lt"/>
              <a:cs typeface="+mn-lt"/>
            </a:endParaRPr>
          </a:p>
          <a:p>
            <a:r>
              <a:rPr lang="it-IT" sz="2000" dirty="0">
                <a:ea typeface="+mn-lt"/>
                <a:cs typeface="+mn-lt"/>
              </a:rPr>
              <a:t>Questa fusione può essere suddivisa in due categorie: </a:t>
            </a:r>
            <a:r>
              <a:rPr lang="it-IT" sz="2000" b="1" dirty="0">
                <a:solidFill>
                  <a:schemeClr val="accent5"/>
                </a:solidFill>
                <a:ea typeface="+mn-lt"/>
                <a:cs typeface="+mn-lt"/>
              </a:rPr>
              <a:t>combinazione</a:t>
            </a:r>
            <a:r>
              <a:rPr lang="it-IT" sz="2000" dirty="0">
                <a:ea typeface="+mn-lt"/>
                <a:cs typeface="+mn-lt"/>
              </a:rPr>
              <a:t> e </a:t>
            </a:r>
            <a:r>
              <a:rPr lang="it-IT" sz="2000" b="1" dirty="0">
                <a:solidFill>
                  <a:schemeClr val="accent5"/>
                </a:solidFill>
                <a:ea typeface="+mn-lt"/>
                <a:cs typeface="+mn-lt"/>
              </a:rPr>
              <a:t>classificazione</a:t>
            </a:r>
            <a:r>
              <a:rPr lang="it-IT" sz="2000" dirty="0">
                <a:ea typeface="+mn-lt"/>
                <a:cs typeface="+mn-lt"/>
              </a:rPr>
              <a:t>; nel primo</a:t>
            </a:r>
            <a:endParaRPr lang="it-IT" dirty="0"/>
          </a:p>
          <a:p>
            <a:r>
              <a:rPr lang="it-IT" sz="2000" dirty="0">
                <a:ea typeface="+mn-lt"/>
                <a:cs typeface="+mn-lt"/>
              </a:rPr>
              <a:t>approccio, un punteggio scalare è ottenuto normalizzando i punteggi nello stesso intervallo e poi</a:t>
            </a:r>
            <a:endParaRPr lang="it-IT" dirty="0"/>
          </a:p>
          <a:p>
            <a:r>
              <a:rPr lang="it-IT" sz="2000" dirty="0">
                <a:ea typeface="+mn-lt"/>
                <a:cs typeface="+mn-lt"/>
              </a:rPr>
              <a:t>combinandoli, nell'altro approccio, i punteggi vengono dati in input ad un modulo di classificazione a due livelli tra le due classi </a:t>
            </a:r>
            <a:r>
              <a:rPr lang="it-IT" sz="2000" b="1" i="1" dirty="0">
                <a:ea typeface="+mn-lt"/>
                <a:cs typeface="+mn-lt"/>
              </a:rPr>
              <a:t>utente Reale</a:t>
            </a:r>
            <a:r>
              <a:rPr lang="it-IT" sz="2000" i="1" dirty="0">
                <a:ea typeface="+mn-lt"/>
                <a:cs typeface="+mn-lt"/>
              </a:rPr>
              <a:t> </a:t>
            </a:r>
            <a:r>
              <a:rPr lang="it-IT" sz="2000" dirty="0">
                <a:ea typeface="+mn-lt"/>
                <a:cs typeface="+mn-lt"/>
              </a:rPr>
              <a:t>e </a:t>
            </a:r>
            <a:r>
              <a:rPr lang="it-IT" sz="2000" b="1" i="1" dirty="0">
                <a:ea typeface="+mn-lt"/>
                <a:cs typeface="+mn-lt"/>
              </a:rPr>
              <a:t>Impostore</a:t>
            </a:r>
            <a:r>
              <a:rPr lang="it-IT" sz="2000" dirty="0">
                <a:ea typeface="+mn-lt"/>
                <a:cs typeface="+mn-lt"/>
              </a:rPr>
              <a:t>.</a:t>
            </a:r>
            <a:endParaRPr lang="it-IT" dirty="0">
              <a:ea typeface="+mn-lt"/>
              <a:cs typeface="+mn-lt"/>
            </a:endParaRPr>
          </a:p>
        </p:txBody>
      </p:sp>
    </p:spTree>
    <p:extLst>
      <p:ext uri="{BB962C8B-B14F-4D97-AF65-F5344CB8AC3E}">
        <p14:creationId xmlns:p14="http://schemas.microsoft.com/office/powerpoint/2010/main" val="1010381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4CC863-DE19-47F8-B6E9-83CCC73870DC}"/>
              </a:ext>
            </a:extLst>
          </p:cNvPr>
          <p:cNvSpPr txBox="1"/>
          <p:nvPr/>
        </p:nvSpPr>
        <p:spPr>
          <a:xfrm>
            <a:off x="697095" y="1513285"/>
            <a:ext cx="10143835"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100" b="1" dirty="0">
                <a:solidFill>
                  <a:schemeClr val="accent5"/>
                </a:solidFill>
                <a:ea typeface="+mn-lt"/>
                <a:cs typeface="+mn-lt"/>
              </a:rPr>
              <a:t>Feature Level Fusion</a:t>
            </a:r>
            <a:endParaRPr lang="it-IT" sz="2100" dirty="0">
              <a:solidFill>
                <a:schemeClr val="accent5"/>
              </a:solidFill>
              <a:ea typeface="+mn-lt"/>
              <a:cs typeface="+mn-lt"/>
            </a:endParaRPr>
          </a:p>
          <a:p>
            <a:r>
              <a:rPr lang="it-IT" sz="2000" dirty="0">
                <a:ea typeface="+mn-lt"/>
                <a:cs typeface="+mn-lt"/>
              </a:rPr>
              <a:t>In questo livello i segnali provenienti da diverse biometrie sono prima sottoposti ad una </a:t>
            </a:r>
          </a:p>
          <a:p>
            <a:r>
              <a:rPr lang="it-IT" sz="2000" dirty="0" err="1">
                <a:ea typeface="+mn-lt"/>
                <a:cs typeface="+mn-lt"/>
              </a:rPr>
              <a:t>pre</a:t>
            </a:r>
            <a:r>
              <a:rPr lang="it-IT" sz="2000" dirty="0">
                <a:ea typeface="+mn-lt"/>
                <a:cs typeface="+mn-lt"/>
              </a:rPr>
              <a:t>-elaborazione ove vengono estratti dei vettori di feature (</a:t>
            </a:r>
            <a:r>
              <a:rPr lang="it-IT" sz="2000" b="1" dirty="0">
                <a:solidFill>
                  <a:schemeClr val="accent5"/>
                </a:solidFill>
                <a:ea typeface="+mn-lt"/>
                <a:cs typeface="+mn-lt"/>
              </a:rPr>
              <a:t>feature vectors</a:t>
            </a:r>
            <a:r>
              <a:rPr lang="it-IT" sz="2000" dirty="0">
                <a:ea typeface="+mn-lt"/>
                <a:cs typeface="+mn-lt"/>
              </a:rPr>
              <a:t>) dalle singole</a:t>
            </a:r>
            <a:endParaRPr lang="it-IT"/>
          </a:p>
          <a:p>
            <a:r>
              <a:rPr lang="it-IT" sz="2000" dirty="0">
                <a:ea typeface="+mn-lt"/>
                <a:cs typeface="+mn-lt"/>
              </a:rPr>
              <a:t>biometrie; usando poi uno specifico algoritmo di fusione, tali vettori vengono combinati per formare un </a:t>
            </a:r>
            <a:r>
              <a:rPr lang="it-IT" sz="2000" b="1" dirty="0">
                <a:solidFill>
                  <a:schemeClr val="accent5"/>
                </a:solidFill>
                <a:ea typeface="+mn-lt"/>
                <a:cs typeface="+mn-lt"/>
              </a:rPr>
              <a:t>vettore di feature composito</a:t>
            </a:r>
            <a:r>
              <a:rPr lang="it-IT" sz="2000" dirty="0">
                <a:ea typeface="+mn-lt"/>
                <a:cs typeface="+mn-lt"/>
              </a:rPr>
              <a:t>.</a:t>
            </a:r>
          </a:p>
          <a:p>
            <a:r>
              <a:rPr lang="it-IT" sz="2000" dirty="0">
                <a:ea typeface="+mn-lt"/>
                <a:cs typeface="+mn-lt"/>
              </a:rPr>
              <a:t>Tale vettore composito verrà, quindi, utilizzato per il processo di classificazione.</a:t>
            </a:r>
          </a:p>
          <a:p>
            <a:r>
              <a:rPr lang="it-IT" sz="2000" dirty="0">
                <a:ea typeface="+mn-lt"/>
                <a:cs typeface="+mn-lt"/>
              </a:rPr>
              <a:t>Nel corso degli anni è stato provato che la Feature Level Fusion ha prestazioni superiori rispetto alle fusioni Score Level e Decision Level, ciò perché il livello Feature contiene molte più informazioni sui dati biometrici raccolti.</a:t>
            </a:r>
          </a:p>
          <a:p>
            <a:endParaRPr lang="it-IT" sz="2000" dirty="0">
              <a:ea typeface="+mn-lt"/>
              <a:cs typeface="+mn-lt"/>
            </a:endParaRPr>
          </a:p>
          <a:p>
            <a:r>
              <a:rPr lang="it-IT" sz="2000" dirty="0">
                <a:ea typeface="+mn-lt"/>
                <a:cs typeface="+mn-lt"/>
              </a:rPr>
              <a:t>Tuttavia tale fusione non è sempre applicabile: in molti casi le feature estratte potrebbero non essere compatibili a causa delle differenze delle biometrie stesse, oppure la concatenazione delle feature potrebbe portare ad un feature vector molto grande  comportando un aumento del tempo necessario per la computazione, oppure ancora, per operare con vettori di feature </a:t>
            </a:r>
            <a:r>
              <a:rPr lang="it-IT" sz="2000" dirty="0" err="1">
                <a:ea typeface="+mn-lt"/>
                <a:cs typeface="+mn-lt"/>
              </a:rPr>
              <a:t>level</a:t>
            </a:r>
            <a:r>
              <a:rPr lang="it-IT" sz="2000" dirty="0">
                <a:ea typeface="+mn-lt"/>
                <a:cs typeface="+mn-lt"/>
              </a:rPr>
              <a:t> concatenati sono necessari dei classificatori più complessi e difficili da costruire.</a:t>
            </a:r>
            <a:endParaRPr lang="it-IT" dirty="0">
              <a:cs typeface="Calibri"/>
            </a:endParaRPr>
          </a:p>
        </p:txBody>
      </p:sp>
      <p:sp>
        <p:nvSpPr>
          <p:cNvPr id="7" name="TextBox 6">
            <a:extLst>
              <a:ext uri="{FF2B5EF4-FFF2-40B4-BE49-F238E27FC236}">
                <a16:creationId xmlns:a16="http://schemas.microsoft.com/office/drawing/2014/main" id="{E549CB3F-A426-4D92-BC7A-42D59BD10EBF}"/>
              </a:ext>
            </a:extLst>
          </p:cNvPr>
          <p:cNvSpPr txBox="1"/>
          <p:nvPr/>
        </p:nvSpPr>
        <p:spPr>
          <a:xfrm>
            <a:off x="697922" y="417424"/>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4000" dirty="0">
                <a:solidFill>
                  <a:srgbClr val="FFFFFF"/>
                </a:solidFill>
                <a:latin typeface="+mj-lt"/>
                <a:cs typeface="Calibri"/>
              </a:rPr>
              <a:t>Fusione Multi Biometrica </a:t>
            </a:r>
            <a:r>
              <a:rPr lang="it-IT" sz="2400" b="1" dirty="0">
                <a:solidFill>
                  <a:schemeClr val="accent5"/>
                </a:solidFill>
                <a:latin typeface="+mj-lt"/>
                <a:cs typeface="Calibri"/>
              </a:rPr>
              <a:t>4</a:t>
            </a:r>
            <a:endParaRPr lang="it-IT" sz="2400" b="1" dirty="0">
              <a:solidFill>
                <a:schemeClr val="accent5"/>
              </a:solidFill>
              <a:cs typeface="Calibri" panose="020F0502020204030204"/>
            </a:endParaRPr>
          </a:p>
        </p:txBody>
      </p:sp>
    </p:spTree>
    <p:extLst>
      <p:ext uri="{BB962C8B-B14F-4D97-AF65-F5344CB8AC3E}">
        <p14:creationId xmlns:p14="http://schemas.microsoft.com/office/powerpoint/2010/main" val="2034486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6" name="Picture 6" descr="Immagine che contiene screenshot&#10;&#10;Descrizione generata con affidabilità molto elevata">
            <a:extLst>
              <a:ext uri="{FF2B5EF4-FFF2-40B4-BE49-F238E27FC236}">
                <a16:creationId xmlns:a16="http://schemas.microsoft.com/office/drawing/2014/main" id="{3DB5A153-91B9-4B5F-8098-F0CAABF83ADD}"/>
              </a:ext>
            </a:extLst>
          </p:cNvPr>
          <p:cNvPicPr>
            <a:picLocks noChangeAspect="1"/>
          </p:cNvPicPr>
          <p:nvPr/>
        </p:nvPicPr>
        <p:blipFill>
          <a:blip r:embed="rId4"/>
          <a:stretch>
            <a:fillRect/>
          </a:stretch>
        </p:blipFill>
        <p:spPr>
          <a:xfrm>
            <a:off x="4520708" y="889908"/>
            <a:ext cx="6773902" cy="507818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8" name="TextBox 7">
            <a:extLst>
              <a:ext uri="{FF2B5EF4-FFF2-40B4-BE49-F238E27FC236}">
                <a16:creationId xmlns:a16="http://schemas.microsoft.com/office/drawing/2014/main" id="{7BC0F0BD-90B2-404F-B6FE-E731B2CA1C47}"/>
              </a:ext>
            </a:extLst>
          </p:cNvPr>
          <p:cNvSpPr txBox="1"/>
          <p:nvPr/>
        </p:nvSpPr>
        <p:spPr>
          <a:xfrm>
            <a:off x="905739" y="1426827"/>
            <a:ext cx="319099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4000" dirty="0">
                <a:solidFill>
                  <a:srgbClr val="FFFFFF"/>
                </a:solidFill>
                <a:latin typeface="+mj-lt"/>
                <a:cs typeface="Calibri"/>
              </a:rPr>
              <a:t>Fusione Multi Biometrica </a:t>
            </a:r>
            <a:r>
              <a:rPr lang="it-IT" sz="2400" b="1" dirty="0">
                <a:solidFill>
                  <a:schemeClr val="accent5"/>
                </a:solidFill>
                <a:latin typeface="+mj-lt"/>
                <a:cs typeface="Calibri"/>
              </a:rPr>
              <a:t>5</a:t>
            </a:r>
            <a:endParaRPr lang="it-IT" sz="2400" b="1" dirty="0">
              <a:solidFill>
                <a:schemeClr val="accent5"/>
              </a:solidFill>
              <a:cs typeface="Calibri" panose="020F0502020204030204"/>
            </a:endParaRPr>
          </a:p>
        </p:txBody>
      </p:sp>
    </p:spTree>
    <p:extLst>
      <p:ext uri="{BB962C8B-B14F-4D97-AF65-F5344CB8AC3E}">
        <p14:creationId xmlns:p14="http://schemas.microsoft.com/office/powerpoint/2010/main" val="4256566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3EDF52BC-2DAC-4239-8FC6-3859BB191695}"/>
              </a:ext>
            </a:extLst>
          </p:cNvPr>
          <p:cNvSpPr txBox="1"/>
          <p:nvPr/>
        </p:nvSpPr>
        <p:spPr>
          <a:xfrm>
            <a:off x="715677" y="444058"/>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4000" dirty="0">
                <a:latin typeface="+mj-lt"/>
                <a:ea typeface="+mn-lt"/>
                <a:cs typeface="+mn-lt"/>
              </a:rPr>
              <a:t>Le nuove tecnologie</a:t>
            </a:r>
            <a:endParaRPr lang="it-IT" sz="4000" b="1" dirty="0">
              <a:solidFill>
                <a:schemeClr val="accent5"/>
              </a:solidFill>
              <a:latin typeface="+mj-lt"/>
              <a:cs typeface="Calibri"/>
            </a:endParaRPr>
          </a:p>
        </p:txBody>
      </p:sp>
      <p:sp>
        <p:nvSpPr>
          <p:cNvPr id="5" name="Rettangolo 4">
            <a:extLst>
              <a:ext uri="{FF2B5EF4-FFF2-40B4-BE49-F238E27FC236}">
                <a16:creationId xmlns:a16="http://schemas.microsoft.com/office/drawing/2014/main" id="{F4C9BEAA-296C-4D63-82A8-A2E61E29CE9B}"/>
              </a:ext>
            </a:extLst>
          </p:cNvPr>
          <p:cNvSpPr/>
          <p:nvPr/>
        </p:nvSpPr>
        <p:spPr>
          <a:xfrm>
            <a:off x="766656" y="1623965"/>
            <a:ext cx="10064319" cy="707886"/>
          </a:xfrm>
          <a:prstGeom prst="rect">
            <a:avLst/>
          </a:prstGeom>
        </p:spPr>
        <p:txBody>
          <a:bodyPr wrap="square">
            <a:spAutoFit/>
          </a:bodyPr>
          <a:lstStyle/>
          <a:p>
            <a:r>
              <a:rPr lang="it-IT" sz="2000" dirty="0">
                <a:ea typeface="Times New Roman" panose="02020603050405020304" pitchFamily="18" charset="0"/>
                <a:cs typeface="Times New Roman" panose="02020603050405020304" pitchFamily="18" charset="0"/>
              </a:rPr>
              <a:t>«Nuove» tecnologie hanno preso piede nel mondo della multi biometria, le più importanti sono di sicuro le </a:t>
            </a:r>
            <a:r>
              <a:rPr lang="it-IT" sz="2000" b="1" dirty="0">
                <a:solidFill>
                  <a:schemeClr val="accent5"/>
                </a:solidFill>
                <a:ea typeface="Times New Roman" panose="02020603050405020304" pitchFamily="18" charset="0"/>
                <a:cs typeface="Times New Roman" panose="02020603050405020304" pitchFamily="18" charset="0"/>
              </a:rPr>
              <a:t>reti neurali </a:t>
            </a:r>
            <a:r>
              <a:rPr lang="it-IT" sz="2000" dirty="0">
                <a:ea typeface="Times New Roman" panose="02020603050405020304" pitchFamily="18" charset="0"/>
                <a:cs typeface="Times New Roman" panose="02020603050405020304" pitchFamily="18" charset="0"/>
              </a:rPr>
              <a:t>e le </a:t>
            </a:r>
            <a:r>
              <a:rPr lang="it-IT" sz="2000" b="1" dirty="0">
                <a:solidFill>
                  <a:schemeClr val="accent5"/>
                </a:solidFill>
                <a:ea typeface="Times New Roman" panose="02020603050405020304" pitchFamily="18" charset="0"/>
                <a:cs typeface="Times New Roman" panose="02020603050405020304" pitchFamily="18" charset="0"/>
              </a:rPr>
              <a:t>SVM:</a:t>
            </a:r>
            <a:endParaRPr lang="en-US" sz="2000" dirty="0">
              <a:solidFill>
                <a:schemeClr val="accent5"/>
              </a:solidFill>
            </a:endParaRPr>
          </a:p>
        </p:txBody>
      </p:sp>
      <p:sp>
        <p:nvSpPr>
          <p:cNvPr id="6" name="Rettangolo 5">
            <a:extLst>
              <a:ext uri="{FF2B5EF4-FFF2-40B4-BE49-F238E27FC236}">
                <a16:creationId xmlns:a16="http://schemas.microsoft.com/office/drawing/2014/main" id="{57075832-D332-41FC-A303-BCD9ABAC515F}"/>
              </a:ext>
            </a:extLst>
          </p:cNvPr>
          <p:cNvSpPr/>
          <p:nvPr/>
        </p:nvSpPr>
        <p:spPr>
          <a:xfrm>
            <a:off x="763482" y="2707691"/>
            <a:ext cx="10111664" cy="2580194"/>
          </a:xfrm>
          <a:prstGeom prst="rect">
            <a:avLst/>
          </a:prstGeom>
        </p:spPr>
        <p:txBody>
          <a:bodyPr wrap="square">
            <a:spAutoFit/>
          </a:bodyPr>
          <a:lstStyle/>
          <a:p>
            <a:pPr marL="285750" indent="-285750">
              <a:spcBef>
                <a:spcPts val="100"/>
              </a:spcBef>
              <a:buFont typeface="Wingdings" panose="05000000000000000000" pitchFamily="2" charset="2"/>
              <a:buChar char="§"/>
            </a:pPr>
            <a:r>
              <a:rPr lang="it-IT" sz="2000" b="1" dirty="0">
                <a:solidFill>
                  <a:schemeClr val="accent5"/>
                </a:solidFill>
                <a:latin typeface="Calibri" panose="020F0502020204030204" pitchFamily="34" charset="0"/>
                <a:ea typeface="Times New Roman" panose="02020603050405020304" pitchFamily="18" charset="0"/>
                <a:cs typeface="Times New Roman" panose="02020603050405020304" pitchFamily="18" charset="0"/>
              </a:rPr>
              <a:t>Le Reti Neurali, </a:t>
            </a:r>
            <a:r>
              <a:rPr lang="it-IT" sz="2000" dirty="0">
                <a:latin typeface="Calibri" panose="020F0502020204030204" pitchFamily="34" charset="0"/>
                <a:ea typeface="Times New Roman" panose="02020603050405020304" pitchFamily="18" charset="0"/>
                <a:cs typeface="Times New Roman" panose="02020603050405020304" pitchFamily="18" charset="0"/>
              </a:rPr>
              <a:t>composte da un alto numero di unità (neuroni) e pesi i quali misurano la forza delle connessioni tra di essi e modellano gli effetti delle sinapsi che connettono un neurone all’altro; hanno dimostrato di possedere un’ottima abilità nell’imparare skills quali il riconoscimento facciale, leggere e il rilevare semplici strutture grammaticali;</a:t>
            </a:r>
          </a:p>
          <a:p>
            <a:pPr marL="285750" indent="-285750">
              <a:spcBef>
                <a:spcPts val="100"/>
              </a:spcBef>
              <a:buFont typeface="Wingdings" panose="05000000000000000000" pitchFamily="2" charset="2"/>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spcBef>
                <a:spcPts val="100"/>
              </a:spcBef>
              <a:buFont typeface="Wingdings" panose="05000000000000000000" pitchFamily="2" charset="2"/>
              <a:buChar char="§"/>
            </a:pPr>
            <a:r>
              <a:rPr lang="it-IT" sz="2000" b="1" dirty="0">
                <a:solidFill>
                  <a:schemeClr val="accent5"/>
                </a:solidFill>
                <a:latin typeface="Calibri" panose="020F0502020204030204" pitchFamily="34" charset="0"/>
                <a:ea typeface="Times New Roman" panose="02020603050405020304" pitchFamily="18" charset="0"/>
                <a:cs typeface="Times New Roman" panose="02020603050405020304" pitchFamily="18" charset="0"/>
              </a:rPr>
              <a:t>Le SVM</a:t>
            </a:r>
            <a:r>
              <a:rPr lang="it-IT" sz="2000" dirty="0">
                <a:solidFill>
                  <a:schemeClr val="accent5"/>
                </a:solidFill>
                <a:latin typeface="Calibri" panose="020F0502020204030204" pitchFamily="34" charset="0"/>
                <a:ea typeface="Times New Roman" panose="02020603050405020304" pitchFamily="18" charset="0"/>
                <a:cs typeface="Times New Roman" panose="02020603050405020304" pitchFamily="18" charset="0"/>
              </a:rPr>
              <a:t> </a:t>
            </a:r>
            <a:r>
              <a:rPr lang="it-IT" sz="2000" dirty="0">
                <a:latin typeface="Calibri" panose="020F0502020204030204" pitchFamily="34" charset="0"/>
                <a:ea typeface="Times New Roman" panose="02020603050405020304" pitchFamily="18" charset="0"/>
                <a:cs typeface="Times New Roman" panose="02020603050405020304" pitchFamily="18" charset="0"/>
              </a:rPr>
              <a:t>sono invece classificatori discriminanti che performano un mapping non lineare da uno spazio di in input ad uno spazio futuro, dove vengono poi applicate tecniche di regressione lineare; la parte principale nel loro utilizzo è rappresentata dal kernel.</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114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CBAB210D-752E-4A85-BEE6-F379CB6C463F}"/>
              </a:ext>
            </a:extLst>
          </p:cNvPr>
          <p:cNvSpPr txBox="1"/>
          <p:nvPr/>
        </p:nvSpPr>
        <p:spPr>
          <a:xfrm>
            <a:off x="715677" y="444058"/>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4000" dirty="0">
                <a:latin typeface="+mj-lt"/>
                <a:ea typeface="+mn-lt"/>
                <a:cs typeface="+mn-lt"/>
              </a:rPr>
              <a:t>Alcuni criteri di valutazione</a:t>
            </a:r>
            <a:endParaRPr lang="it-IT" sz="4000" b="1" dirty="0">
              <a:solidFill>
                <a:schemeClr val="accent5"/>
              </a:solidFill>
              <a:latin typeface="+mj-lt"/>
              <a:cs typeface="Calibri"/>
            </a:endParaRPr>
          </a:p>
        </p:txBody>
      </p:sp>
      <p:sp>
        <p:nvSpPr>
          <p:cNvPr id="5" name="Rettangolo 4">
            <a:extLst>
              <a:ext uri="{FF2B5EF4-FFF2-40B4-BE49-F238E27FC236}">
                <a16:creationId xmlns:a16="http://schemas.microsoft.com/office/drawing/2014/main" id="{1DB12890-8E8A-4A09-8309-CB38D082575E}"/>
              </a:ext>
            </a:extLst>
          </p:cNvPr>
          <p:cNvSpPr/>
          <p:nvPr/>
        </p:nvSpPr>
        <p:spPr>
          <a:xfrm>
            <a:off x="686539" y="1584256"/>
            <a:ext cx="8883589" cy="707886"/>
          </a:xfrm>
          <a:prstGeom prst="rect">
            <a:avLst/>
          </a:prstGeom>
        </p:spPr>
        <p:txBody>
          <a:bodyPr wrap="square">
            <a:spAutoFit/>
          </a:bodyPr>
          <a:lstStyle/>
          <a:p>
            <a:r>
              <a:rPr lang="it-IT" sz="2000" dirty="0">
                <a:ea typeface="Times New Roman" panose="02020603050405020304" pitchFamily="18" charset="0"/>
                <a:cs typeface="Times New Roman" panose="02020603050405020304" pitchFamily="18" charset="0"/>
              </a:rPr>
              <a:t>A seconda della situazione è necessario stabilire dei criteri secondo cui le biometrie multimodali vengono valutate, alcuni esempi:</a:t>
            </a:r>
            <a:endParaRPr lang="en-US" sz="2000" dirty="0"/>
          </a:p>
        </p:txBody>
      </p:sp>
      <p:sp>
        <p:nvSpPr>
          <p:cNvPr id="6" name="Rettangolo 5">
            <a:extLst>
              <a:ext uri="{FF2B5EF4-FFF2-40B4-BE49-F238E27FC236}">
                <a16:creationId xmlns:a16="http://schemas.microsoft.com/office/drawing/2014/main" id="{18F179EF-7C34-4907-8D94-4D66A775E567}"/>
              </a:ext>
            </a:extLst>
          </p:cNvPr>
          <p:cNvSpPr/>
          <p:nvPr/>
        </p:nvSpPr>
        <p:spPr>
          <a:xfrm>
            <a:off x="719091" y="2467993"/>
            <a:ext cx="10227077" cy="3108543"/>
          </a:xfrm>
          <a:prstGeom prst="rect">
            <a:avLst/>
          </a:prstGeom>
        </p:spPr>
        <p:txBody>
          <a:bodyPr wrap="square" anchor="t">
            <a:spAutoFit/>
          </a:bodyPr>
          <a:lstStyle/>
          <a:p>
            <a:pPr marL="342900" marR="0" lvl="0" indent="-342900">
              <a:lnSpc>
                <a:spcPct val="140000"/>
              </a:lnSpc>
              <a:spcAft>
                <a:spcPts val="0"/>
              </a:spcAft>
              <a:buFont typeface="Wingdings" panose="05000000000000000000" pitchFamily="2" charset="2"/>
              <a:buChar char="§"/>
            </a:pPr>
            <a:r>
              <a:rPr lang="it-IT" sz="2000" b="1" dirty="0">
                <a:solidFill>
                  <a:schemeClr val="accent5"/>
                </a:solidFill>
                <a:ea typeface="Times New Roman" panose="02020603050405020304" pitchFamily="18" charset="0"/>
                <a:cs typeface="Times New Roman"/>
              </a:rPr>
              <a:t>Fusione delle decisioni</a:t>
            </a:r>
            <a:r>
              <a:rPr lang="it-IT" sz="2000" dirty="0">
                <a:ea typeface="Times New Roman" panose="02020603050405020304" pitchFamily="18" charset="0"/>
                <a:cs typeface="Times New Roman"/>
              </a:rPr>
              <a:t>: uso di operatori logici per arrivare ad una decisione finale;</a:t>
            </a:r>
            <a:endParaRPr lang="it-IT" dirty="0">
              <a:cs typeface="Calibri" panose="020F0502020204030204"/>
            </a:endParaRPr>
          </a:p>
          <a:p>
            <a:pPr marL="342900" marR="0" lvl="0" indent="-342900">
              <a:lnSpc>
                <a:spcPct val="140000"/>
              </a:lnSpc>
              <a:spcAft>
                <a:spcPts val="0"/>
              </a:spcAft>
              <a:buFont typeface="Wingdings" panose="05000000000000000000" pitchFamily="2" charset="2"/>
              <a:buChar char="§"/>
            </a:pPr>
            <a:r>
              <a:rPr lang="it-IT" sz="2000" b="1" dirty="0">
                <a:solidFill>
                  <a:schemeClr val="accent5"/>
                </a:solidFill>
                <a:ea typeface="Times New Roman" panose="02020603050405020304" pitchFamily="18" charset="0"/>
                <a:cs typeface="Times New Roman"/>
              </a:rPr>
              <a:t>Voto</a:t>
            </a:r>
            <a:r>
              <a:rPr lang="it-IT" sz="2000" dirty="0">
                <a:solidFill>
                  <a:schemeClr val="accent5"/>
                </a:solidFill>
                <a:ea typeface="Times New Roman" panose="02020603050405020304" pitchFamily="18" charset="0"/>
                <a:cs typeface="Times New Roman"/>
              </a:rPr>
              <a:t>: </a:t>
            </a:r>
            <a:r>
              <a:rPr lang="it-IT" sz="2000" dirty="0">
                <a:ea typeface="Times New Roman" panose="02020603050405020304" pitchFamily="18" charset="0"/>
                <a:cs typeface="Times New Roman"/>
              </a:rPr>
              <a:t>usare decisioni individuali come voti per la decisione finale;</a:t>
            </a:r>
          </a:p>
          <a:p>
            <a:pPr marL="342900" marR="0" lvl="0" indent="-342900" algn="just">
              <a:lnSpc>
                <a:spcPct val="140000"/>
              </a:lnSpc>
              <a:spcAft>
                <a:spcPts val="0"/>
              </a:spcAft>
              <a:buFont typeface="Wingdings" panose="05000000000000000000" pitchFamily="2" charset="2"/>
              <a:buChar char="§"/>
            </a:pPr>
            <a:r>
              <a:rPr lang="it-IT" sz="2000" b="1" dirty="0">
                <a:solidFill>
                  <a:schemeClr val="accent5"/>
                </a:solidFill>
                <a:ea typeface="Times New Roman" panose="02020603050405020304" pitchFamily="18" charset="0"/>
                <a:cs typeface="Times New Roman"/>
              </a:rPr>
              <a:t>Fuzzy Fusion</a:t>
            </a:r>
            <a:r>
              <a:rPr lang="it-IT" sz="2000" dirty="0">
                <a:solidFill>
                  <a:schemeClr val="accent5"/>
                </a:solidFill>
                <a:ea typeface="Times New Roman" panose="02020603050405020304" pitchFamily="18" charset="0"/>
                <a:cs typeface="Times New Roman"/>
              </a:rPr>
              <a:t>: </a:t>
            </a:r>
            <a:r>
              <a:rPr lang="it-IT" sz="2000" dirty="0">
                <a:ea typeface="Times New Roman" panose="02020603050405020304" pitchFamily="18" charset="0"/>
                <a:cs typeface="Times New Roman"/>
              </a:rPr>
              <a:t>uso dei più recenti concetti di logica Fuzzy per ottenere una decisione;</a:t>
            </a:r>
          </a:p>
          <a:p>
            <a:pPr marL="342900" indent="-342900" algn="just">
              <a:lnSpc>
                <a:spcPct val="140000"/>
              </a:lnSpc>
              <a:buFont typeface="Wingdings" panose="05000000000000000000" pitchFamily="2" charset="2"/>
              <a:buChar char="§"/>
            </a:pPr>
            <a:r>
              <a:rPr lang="it-IT" sz="2000" b="1" dirty="0">
                <a:solidFill>
                  <a:schemeClr val="accent5"/>
                </a:solidFill>
                <a:ea typeface="Times New Roman" panose="02020603050405020304" pitchFamily="18" charset="0"/>
                <a:cs typeface="Times New Roman"/>
              </a:rPr>
              <a:t>Score Combination</a:t>
            </a:r>
            <a:r>
              <a:rPr lang="it-IT" sz="2000" dirty="0">
                <a:solidFill>
                  <a:schemeClr val="accent5"/>
                </a:solidFill>
                <a:ea typeface="Times New Roman" panose="02020603050405020304" pitchFamily="18" charset="0"/>
                <a:cs typeface="Times New Roman"/>
              </a:rPr>
              <a:t>: </a:t>
            </a:r>
            <a:r>
              <a:rPr lang="it-IT" sz="2000" dirty="0">
                <a:ea typeface="Times New Roman" panose="02020603050405020304" pitchFamily="18" charset="0"/>
                <a:cs typeface="Times New Roman"/>
              </a:rPr>
              <a:t>usare operazioni matematiche per combinare score individuali e confrontare il risultato con una soglia di decisione;</a:t>
            </a:r>
          </a:p>
          <a:p>
            <a:pPr marL="342900" marR="0" lvl="0" indent="-342900" algn="just">
              <a:lnSpc>
                <a:spcPct val="140000"/>
              </a:lnSpc>
              <a:spcAft>
                <a:spcPts val="0"/>
              </a:spcAft>
              <a:buFont typeface="Wingdings" panose="05000000000000000000" pitchFamily="2" charset="2"/>
              <a:buChar char="§"/>
            </a:pPr>
            <a:r>
              <a:rPr lang="it-IT" sz="2000" b="1" dirty="0">
                <a:solidFill>
                  <a:schemeClr val="accent5"/>
                </a:solidFill>
                <a:ea typeface="Times New Roman" panose="02020603050405020304" pitchFamily="18" charset="0"/>
                <a:cs typeface="Times New Roman" panose="02020603050405020304" pitchFamily="18" charset="0"/>
              </a:rPr>
              <a:t>Score Classification</a:t>
            </a:r>
            <a:r>
              <a:rPr lang="it-IT" sz="2000" dirty="0">
                <a:solidFill>
                  <a:schemeClr val="accent5"/>
                </a:solidFill>
                <a:ea typeface="Times New Roman" panose="02020603050405020304" pitchFamily="18" charset="0"/>
                <a:cs typeface="Times New Roman" panose="02020603050405020304" pitchFamily="18" charset="0"/>
              </a:rPr>
              <a:t>: </a:t>
            </a:r>
            <a:r>
              <a:rPr lang="it-IT" sz="2000" dirty="0">
                <a:ea typeface="Times New Roman" panose="02020603050405020304" pitchFamily="18" charset="0"/>
                <a:cs typeface="Times New Roman" panose="02020603050405020304" pitchFamily="18" charset="0"/>
              </a:rPr>
              <a:t>utilizzare gli score unimodali come dati di input per un classificatore binario (Reti Neurali, SVM, GMM, ...), che prenderà la decisione finale;</a:t>
            </a:r>
            <a:endParaRPr lang="en-US" sz="2000" dirty="0">
              <a:ea typeface="Calibri Light" panose="020F0302020204030204" pitchFamily="34" charset="0"/>
              <a:cs typeface="Times New Roman" panose="02020603050405020304" pitchFamily="18" charset="0"/>
            </a:endParaRPr>
          </a:p>
        </p:txBody>
      </p:sp>
    </p:spTree>
    <p:extLst>
      <p:ext uri="{BB962C8B-B14F-4D97-AF65-F5344CB8AC3E}">
        <p14:creationId xmlns:p14="http://schemas.microsoft.com/office/powerpoint/2010/main" val="1461395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59D20975-06E5-442E-A89D-6F8E5D100F55}"/>
              </a:ext>
            </a:extLst>
          </p:cNvPr>
          <p:cNvSpPr txBox="1"/>
          <p:nvPr/>
        </p:nvSpPr>
        <p:spPr>
          <a:xfrm>
            <a:off x="715677" y="444058"/>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4000" dirty="0">
                <a:latin typeface="+mj-lt"/>
                <a:ea typeface="+mn-lt"/>
                <a:cs typeface="+mn-lt"/>
              </a:rPr>
              <a:t>Alcuni classificatori utilizzati</a:t>
            </a:r>
            <a:endParaRPr lang="it-IT" sz="4000" b="1" dirty="0">
              <a:solidFill>
                <a:schemeClr val="accent5"/>
              </a:solidFill>
              <a:latin typeface="+mj-lt"/>
              <a:cs typeface="Calibri"/>
            </a:endParaRPr>
          </a:p>
        </p:txBody>
      </p:sp>
      <p:sp>
        <p:nvSpPr>
          <p:cNvPr id="5" name="Rettangolo 4">
            <a:extLst>
              <a:ext uri="{FF2B5EF4-FFF2-40B4-BE49-F238E27FC236}">
                <a16:creationId xmlns:a16="http://schemas.microsoft.com/office/drawing/2014/main" id="{7FEA6864-EEDC-42DF-AAE7-9254C2A43F8A}"/>
              </a:ext>
            </a:extLst>
          </p:cNvPr>
          <p:cNvSpPr/>
          <p:nvPr/>
        </p:nvSpPr>
        <p:spPr>
          <a:xfrm>
            <a:off x="754601" y="1504433"/>
            <a:ext cx="10599937" cy="707886"/>
          </a:xfrm>
          <a:prstGeom prst="rect">
            <a:avLst/>
          </a:prstGeom>
        </p:spPr>
        <p:txBody>
          <a:bodyPr wrap="square" anchor="t">
            <a:spAutoFit/>
          </a:bodyPr>
          <a:lstStyle/>
          <a:p>
            <a:pPr>
              <a:spcBef>
                <a:spcPts val="100"/>
              </a:spcBef>
            </a:pPr>
            <a:r>
              <a:rPr lang="it-IT" sz="2000" dirty="0">
                <a:ea typeface="Times New Roman" panose="02020603050405020304" pitchFamily="18" charset="0"/>
                <a:cs typeface="Times New Roman"/>
              </a:rPr>
              <a:t>I classificatori sono utilizzati per operare la decisione finale quando si utilizza la fusione a livello di score. Tra i più utilizzati vi sono:</a:t>
            </a:r>
            <a:endParaRPr lang="en-US" sz="2000" dirty="0">
              <a:ea typeface="Calibri" panose="020F0502020204030204" pitchFamily="34" charset="0"/>
              <a:cs typeface="Times New Roman"/>
            </a:endParaRPr>
          </a:p>
        </p:txBody>
      </p:sp>
      <p:sp>
        <p:nvSpPr>
          <p:cNvPr id="6" name="Rettangolo 5">
            <a:extLst>
              <a:ext uri="{FF2B5EF4-FFF2-40B4-BE49-F238E27FC236}">
                <a16:creationId xmlns:a16="http://schemas.microsoft.com/office/drawing/2014/main" id="{D69803F2-CC54-4488-BB76-9B9BE9D12469}"/>
              </a:ext>
            </a:extLst>
          </p:cNvPr>
          <p:cNvSpPr/>
          <p:nvPr/>
        </p:nvSpPr>
        <p:spPr>
          <a:xfrm>
            <a:off x="656945" y="2450239"/>
            <a:ext cx="10999433" cy="3554819"/>
          </a:xfrm>
          <a:prstGeom prst="rect">
            <a:avLst/>
          </a:prstGeom>
        </p:spPr>
        <p:txBody>
          <a:bodyPr wrap="square">
            <a:spAutoFit/>
          </a:bodyPr>
          <a:lstStyle/>
          <a:p>
            <a:pPr marL="342900" marR="0" lvl="0" indent="-342900">
              <a:spcBef>
                <a:spcPts val="100"/>
              </a:spcBef>
              <a:spcAft>
                <a:spcPts val="0"/>
              </a:spcAft>
              <a:buFont typeface="Wingdings" panose="05000000000000000000" pitchFamily="2" charset="2"/>
              <a:buChar char="§"/>
            </a:pPr>
            <a:r>
              <a:rPr lang="it-IT" sz="2000" b="1" dirty="0">
                <a:solidFill>
                  <a:schemeClr val="accent5"/>
                </a:solidFill>
                <a:ea typeface="Times New Roman" panose="02020603050405020304" pitchFamily="18" charset="0"/>
                <a:cs typeface="Times New Roman" panose="02020603050405020304" pitchFamily="18" charset="0"/>
              </a:rPr>
              <a:t>La somma pesata:</a:t>
            </a:r>
            <a:r>
              <a:rPr lang="it-IT" sz="2000" dirty="0">
                <a:solidFill>
                  <a:schemeClr val="accent5"/>
                </a:solidFill>
                <a:ea typeface="Times New Roman" panose="02020603050405020304" pitchFamily="18" charset="0"/>
                <a:cs typeface="Times New Roman" panose="02020603050405020304" pitchFamily="18" charset="0"/>
              </a:rPr>
              <a:t> </a:t>
            </a:r>
            <a:r>
              <a:rPr lang="it-IT" sz="2000" dirty="0">
                <a:ea typeface="Times New Roman" panose="02020603050405020304" pitchFamily="18" charset="0"/>
                <a:cs typeface="Times New Roman" panose="02020603050405020304" pitchFamily="18" charset="0"/>
              </a:rPr>
              <a:t>si tratta di un semplice algoritmo che combina gli score dati in input utilizzando una somma pesata per ottenere il punteggio finale, confrontato poi con una soglia;</a:t>
            </a:r>
          </a:p>
          <a:p>
            <a:pPr marL="342900" marR="0" lvl="0" indent="-342900">
              <a:spcBef>
                <a:spcPts val="100"/>
              </a:spcBef>
              <a:spcAft>
                <a:spcPts val="0"/>
              </a:spcAft>
              <a:buFont typeface="Wingdings" panose="05000000000000000000" pitchFamily="2" charset="2"/>
              <a:buChar char="§"/>
            </a:pPr>
            <a:endParaRPr lang="it-IT" sz="2000" dirty="0">
              <a:ea typeface="Times New Roman" panose="02020603050405020304" pitchFamily="18" charset="0"/>
              <a:cs typeface="Times New Roman" panose="02020603050405020304" pitchFamily="18" charset="0"/>
            </a:endParaRPr>
          </a:p>
          <a:p>
            <a:pPr marL="342900" marR="0" lvl="0" indent="-342900">
              <a:spcBef>
                <a:spcPts val="100"/>
              </a:spcBef>
              <a:spcAft>
                <a:spcPts val="0"/>
              </a:spcAft>
              <a:buFont typeface="Wingdings" panose="05000000000000000000" pitchFamily="2" charset="2"/>
              <a:buChar char="§"/>
            </a:pPr>
            <a:r>
              <a:rPr lang="it-IT" sz="2000" b="1" dirty="0">
                <a:solidFill>
                  <a:schemeClr val="accent5"/>
                </a:solidFill>
                <a:ea typeface="Times New Roman" panose="02020603050405020304" pitchFamily="18" charset="0"/>
                <a:cs typeface="Times New Roman" panose="02020603050405020304" pitchFamily="18" charset="0"/>
              </a:rPr>
              <a:t>Il prodotto pesato:</a:t>
            </a:r>
            <a:r>
              <a:rPr lang="it-IT" sz="2000" dirty="0">
                <a:solidFill>
                  <a:schemeClr val="accent5"/>
                </a:solidFill>
                <a:ea typeface="Times New Roman" panose="02020603050405020304" pitchFamily="18" charset="0"/>
                <a:cs typeface="Times New Roman" panose="02020603050405020304" pitchFamily="18" charset="0"/>
              </a:rPr>
              <a:t> </a:t>
            </a:r>
            <a:r>
              <a:rPr lang="it-IT" sz="2000" dirty="0">
                <a:ea typeface="Times New Roman" panose="02020603050405020304" pitchFamily="18" charset="0"/>
                <a:cs typeface="Times New Roman" panose="02020603050405020304" pitchFamily="18" charset="0"/>
              </a:rPr>
              <a:t>opera una moltiplicazione di scores di biometrie unimodali; anche qui la decisione finale viene presa confrontando lo score con una soglia;</a:t>
            </a:r>
          </a:p>
          <a:p>
            <a:pPr marL="342900" marR="0" lvl="0" indent="-342900">
              <a:spcBef>
                <a:spcPts val="100"/>
              </a:spcBef>
              <a:spcAft>
                <a:spcPts val="0"/>
              </a:spcAft>
              <a:buFont typeface="Wingdings" panose="05000000000000000000" pitchFamily="2" charset="2"/>
              <a:buChar char="§"/>
            </a:pPr>
            <a:endParaRPr lang="en-US" sz="2000" dirty="0">
              <a:ea typeface="Calibri Light" panose="020F0302020204030204" pitchFamily="34" charset="0"/>
              <a:cs typeface="Times New Roman" panose="02020603050405020304" pitchFamily="18" charset="0"/>
            </a:endParaRPr>
          </a:p>
          <a:p>
            <a:pPr marL="342900" marR="0" lvl="0" indent="-342900">
              <a:spcBef>
                <a:spcPts val="100"/>
              </a:spcBef>
              <a:spcAft>
                <a:spcPts val="0"/>
              </a:spcAft>
              <a:buFont typeface="Wingdings" panose="05000000000000000000" pitchFamily="2" charset="2"/>
              <a:buChar char="§"/>
            </a:pPr>
            <a:r>
              <a:rPr lang="it-IT" sz="2000" b="1" dirty="0">
                <a:solidFill>
                  <a:schemeClr val="accent5"/>
                </a:solidFill>
                <a:ea typeface="Times New Roman" panose="02020603050405020304" pitchFamily="18" charset="0"/>
                <a:cs typeface="Times New Roman" panose="02020603050405020304" pitchFamily="18" charset="0"/>
              </a:rPr>
              <a:t>Le Reti Neurali:</a:t>
            </a:r>
            <a:r>
              <a:rPr lang="it-IT" sz="2000" dirty="0">
                <a:solidFill>
                  <a:schemeClr val="accent5"/>
                </a:solidFill>
                <a:ea typeface="Times New Roman" panose="02020603050405020304" pitchFamily="18" charset="0"/>
                <a:cs typeface="Times New Roman" panose="02020603050405020304" pitchFamily="18" charset="0"/>
              </a:rPr>
              <a:t> </a:t>
            </a:r>
            <a:r>
              <a:rPr lang="it-IT" sz="2000" dirty="0">
                <a:ea typeface="Times New Roman" panose="02020603050405020304" pitchFamily="18" charset="0"/>
                <a:cs typeface="Times New Roman" panose="02020603050405020304" pitchFamily="18" charset="0"/>
              </a:rPr>
              <a:t>l’input per il primo layer saranno gli score forniti dai moduli unimodali; l’output sarà la decisione finale sull’identità dell’individuo; </a:t>
            </a:r>
          </a:p>
          <a:p>
            <a:pPr marL="342900" marR="0" lvl="0" indent="-342900">
              <a:spcBef>
                <a:spcPts val="100"/>
              </a:spcBef>
              <a:spcAft>
                <a:spcPts val="0"/>
              </a:spcAft>
              <a:buFont typeface="Wingdings" panose="05000000000000000000" pitchFamily="2" charset="2"/>
              <a:buChar char="§"/>
            </a:pPr>
            <a:endParaRPr lang="en-US" sz="2000" dirty="0">
              <a:ea typeface="Calibri Light" panose="020F0302020204030204" pitchFamily="34" charset="0"/>
              <a:cs typeface="Times New Roman" panose="02020603050405020304" pitchFamily="18" charset="0"/>
            </a:endParaRPr>
          </a:p>
          <a:p>
            <a:pPr marL="342900" marR="0" lvl="0" indent="-342900">
              <a:spcBef>
                <a:spcPts val="100"/>
              </a:spcBef>
              <a:spcAft>
                <a:spcPts val="0"/>
              </a:spcAft>
              <a:buFont typeface="Wingdings" panose="05000000000000000000" pitchFamily="2" charset="2"/>
              <a:buChar char="§"/>
            </a:pPr>
            <a:r>
              <a:rPr lang="it-IT" sz="2000" b="1" dirty="0">
                <a:solidFill>
                  <a:schemeClr val="accent5"/>
                </a:solidFill>
                <a:ea typeface="Times New Roman" panose="02020603050405020304" pitchFamily="18" charset="0"/>
                <a:cs typeface="Times New Roman" panose="02020603050405020304" pitchFamily="18" charset="0"/>
              </a:rPr>
              <a:t>Le Support Vector Machine:</a:t>
            </a:r>
            <a:r>
              <a:rPr lang="it-IT" sz="2000" dirty="0">
                <a:solidFill>
                  <a:schemeClr val="accent5"/>
                </a:solidFill>
                <a:ea typeface="Times New Roman" panose="02020603050405020304" pitchFamily="18" charset="0"/>
                <a:cs typeface="Times New Roman" panose="02020603050405020304" pitchFamily="18" charset="0"/>
              </a:rPr>
              <a:t> </a:t>
            </a:r>
            <a:r>
              <a:rPr lang="it-IT" sz="2000" dirty="0">
                <a:ea typeface="Times New Roman" panose="02020603050405020304" pitchFamily="18" charset="0"/>
                <a:cs typeface="Times New Roman" panose="02020603050405020304" pitchFamily="18" charset="0"/>
              </a:rPr>
              <a:t>vengono impiegate in maniera similare alle NN, l’input è rappresentato da score unimodali e l’output sarà la decisione finale; </a:t>
            </a:r>
            <a:endParaRPr lang="en-US" sz="2000" dirty="0">
              <a:ea typeface="Calibri Light" panose="020F0302020204030204" pitchFamily="34" charset="0"/>
              <a:cs typeface="Times New Roman" panose="02020603050405020304" pitchFamily="18" charset="0"/>
            </a:endParaRPr>
          </a:p>
        </p:txBody>
      </p:sp>
    </p:spTree>
    <p:extLst>
      <p:ext uri="{BB962C8B-B14F-4D97-AF65-F5344CB8AC3E}">
        <p14:creationId xmlns:p14="http://schemas.microsoft.com/office/powerpoint/2010/main" val="355517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B5EF4D32-90F6-45EA-9AB1-4DCBF8731871}"/>
              </a:ext>
            </a:extLst>
          </p:cNvPr>
          <p:cNvSpPr txBox="1"/>
          <p:nvPr/>
        </p:nvSpPr>
        <p:spPr>
          <a:xfrm>
            <a:off x="715677" y="444058"/>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4000" dirty="0">
                <a:latin typeface="+mj-lt"/>
                <a:ea typeface="+mn-lt"/>
                <a:cs typeface="+mn-lt"/>
              </a:rPr>
              <a:t>Analisi di alcuni studi </a:t>
            </a:r>
            <a:r>
              <a:rPr lang="it-IT" sz="4000" dirty="0">
                <a:solidFill>
                  <a:schemeClr val="accent5"/>
                </a:solidFill>
                <a:latin typeface="+mj-lt"/>
                <a:ea typeface="+mn-lt"/>
                <a:cs typeface="+mn-lt"/>
              </a:rPr>
              <a:t>|</a:t>
            </a:r>
            <a:r>
              <a:rPr lang="it-IT" sz="4000" dirty="0">
                <a:solidFill>
                  <a:srgbClr val="FFFFFF"/>
                </a:solidFill>
                <a:latin typeface="+mj-lt"/>
                <a:ea typeface="+mn-lt"/>
                <a:cs typeface="+mn-lt"/>
              </a:rPr>
              <a:t> </a:t>
            </a:r>
            <a:r>
              <a:rPr lang="it-IT" sz="3600" dirty="0">
                <a:solidFill>
                  <a:schemeClr val="accent5"/>
                </a:solidFill>
                <a:latin typeface="+mj-lt"/>
                <a:ea typeface="+mn-lt"/>
                <a:cs typeface="+mn-lt"/>
              </a:rPr>
              <a:t>Verifica</a:t>
            </a:r>
            <a:endParaRPr lang="it-IT" sz="3600" b="1" dirty="0">
              <a:solidFill>
                <a:schemeClr val="accent5"/>
              </a:solidFill>
              <a:latin typeface="+mj-lt"/>
              <a:cs typeface="Calibri"/>
            </a:endParaRPr>
          </a:p>
        </p:txBody>
      </p:sp>
      <p:sp>
        <p:nvSpPr>
          <p:cNvPr id="5" name="TextBox 4">
            <a:extLst>
              <a:ext uri="{FF2B5EF4-FFF2-40B4-BE49-F238E27FC236}">
                <a16:creationId xmlns:a16="http://schemas.microsoft.com/office/drawing/2014/main" id="{93957AFF-3347-4975-9BE9-6A2E2957D274}"/>
              </a:ext>
            </a:extLst>
          </p:cNvPr>
          <p:cNvSpPr txBox="1"/>
          <p:nvPr/>
        </p:nvSpPr>
        <p:spPr>
          <a:xfrm>
            <a:off x="734912" y="1342182"/>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dirty="0">
                <a:cs typeface="Calibri"/>
              </a:rPr>
              <a:t>Di seguito verranno discussi alcuni algoritmi riguardanti la multi biometria che sono stati da noi analizzati, distinguendo sistemi di identificazione e di verifica:</a:t>
            </a:r>
          </a:p>
        </p:txBody>
      </p:sp>
      <p:sp>
        <p:nvSpPr>
          <p:cNvPr id="6" name="Rettangolo 5">
            <a:extLst>
              <a:ext uri="{FF2B5EF4-FFF2-40B4-BE49-F238E27FC236}">
                <a16:creationId xmlns:a16="http://schemas.microsoft.com/office/drawing/2014/main" id="{F6DB8BC4-2D69-431A-98E4-B72954D243A0}"/>
              </a:ext>
            </a:extLst>
          </p:cNvPr>
          <p:cNvSpPr/>
          <p:nvPr/>
        </p:nvSpPr>
        <p:spPr>
          <a:xfrm>
            <a:off x="719810" y="2178301"/>
            <a:ext cx="5806205" cy="527004"/>
          </a:xfrm>
          <a:prstGeom prst="rect">
            <a:avLst/>
          </a:prstGeom>
        </p:spPr>
        <p:txBody>
          <a:bodyPr wrap="none" anchor="t">
            <a:spAutoFit/>
          </a:bodyPr>
          <a:lstStyle/>
          <a:p>
            <a:pPr marR="0" lvl="0">
              <a:lnSpc>
                <a:spcPct val="150000"/>
              </a:lnSpc>
              <a:spcBef>
                <a:spcPts val="100"/>
              </a:spcBef>
              <a:spcAft>
                <a:spcPts val="0"/>
              </a:spcAft>
            </a:pPr>
            <a:r>
              <a:rPr lang="en-US" sz="2100" b="1" dirty="0">
                <a:solidFill>
                  <a:schemeClr val="accent5"/>
                </a:solidFill>
                <a:ea typeface="Times New Roman" panose="02020603050405020304" pitchFamily="18" charset="0"/>
                <a:cs typeface="Times New Roman"/>
              </a:rPr>
              <a:t>Algoritmo “Context Weighted Majority Algorithm”</a:t>
            </a:r>
            <a:endParaRPr lang="en-US" sz="2100" b="1">
              <a:solidFill>
                <a:schemeClr val="accent5"/>
              </a:solidFill>
              <a:ea typeface="Calibri" panose="020F0502020204030204" pitchFamily="34" charset="0"/>
              <a:cs typeface="Times New Roman"/>
            </a:endParaRPr>
          </a:p>
        </p:txBody>
      </p:sp>
      <p:sp>
        <p:nvSpPr>
          <p:cNvPr id="7" name="Rettangolo 6">
            <a:extLst>
              <a:ext uri="{FF2B5EF4-FFF2-40B4-BE49-F238E27FC236}">
                <a16:creationId xmlns:a16="http://schemas.microsoft.com/office/drawing/2014/main" id="{D0119677-2B83-40AC-9E7E-F7B995C18DB2}"/>
              </a:ext>
            </a:extLst>
          </p:cNvPr>
          <p:cNvSpPr/>
          <p:nvPr/>
        </p:nvSpPr>
        <p:spPr>
          <a:xfrm>
            <a:off x="721054" y="2923736"/>
            <a:ext cx="10262587" cy="3208571"/>
          </a:xfrm>
          <a:prstGeom prst="rect">
            <a:avLst/>
          </a:prstGeom>
        </p:spPr>
        <p:txBody>
          <a:bodyPr wrap="square">
            <a:spAutoFit/>
          </a:bodyPr>
          <a:lstStyle/>
          <a:p>
            <a:pPr>
              <a:spcBef>
                <a:spcPts val="100"/>
              </a:spcBef>
            </a:pPr>
            <a:r>
              <a:rPr lang="it-IT" sz="2000" dirty="0">
                <a:latin typeface="Calibri" panose="020F0502020204030204" pitchFamily="34" charset="0"/>
                <a:ea typeface="Times New Roman" panose="02020603050405020304" pitchFamily="18" charset="0"/>
                <a:cs typeface="Times New Roman" panose="02020603050405020304" pitchFamily="18" charset="0"/>
              </a:rPr>
              <a:t>Quest’elaborato, realizzato in </a:t>
            </a:r>
            <a:r>
              <a:rPr lang="it-IT" sz="2000" b="1" dirty="0" err="1">
                <a:solidFill>
                  <a:schemeClr val="accent5"/>
                </a:solidFill>
                <a:latin typeface="Calibri" panose="020F0502020204030204" pitchFamily="34" charset="0"/>
                <a:ea typeface="Times New Roman" panose="02020603050405020304" pitchFamily="18" charset="0"/>
                <a:cs typeface="Times New Roman" panose="02020603050405020304" pitchFamily="18" charset="0"/>
              </a:rPr>
              <a:t>Python</a:t>
            </a:r>
            <a:r>
              <a:rPr lang="it-IT" sz="2000" dirty="0">
                <a:solidFill>
                  <a:schemeClr val="accent5"/>
                </a:solidFill>
                <a:latin typeface="Calibri" panose="020F0502020204030204" pitchFamily="34" charset="0"/>
                <a:ea typeface="Times New Roman" panose="02020603050405020304" pitchFamily="18" charset="0"/>
                <a:cs typeface="Times New Roman" panose="02020603050405020304" pitchFamily="18" charset="0"/>
              </a:rPr>
              <a:t> </a:t>
            </a:r>
            <a:r>
              <a:rPr lang="it-IT" sz="2000" dirty="0">
                <a:latin typeface="Calibri" panose="020F0502020204030204" pitchFamily="34" charset="0"/>
                <a:ea typeface="Times New Roman" panose="02020603050405020304" pitchFamily="18" charset="0"/>
                <a:cs typeface="Times New Roman" panose="02020603050405020304" pitchFamily="18" charset="0"/>
              </a:rPr>
              <a:t>nel </a:t>
            </a:r>
            <a:r>
              <a:rPr lang="it-IT" sz="2000" b="1" dirty="0">
                <a:solidFill>
                  <a:schemeClr val="accent5"/>
                </a:solidFill>
                <a:latin typeface="Calibri" panose="020F0502020204030204" pitchFamily="34" charset="0"/>
                <a:ea typeface="Times New Roman" panose="02020603050405020304" pitchFamily="18" charset="0"/>
                <a:cs typeface="Times New Roman" panose="02020603050405020304" pitchFamily="18" charset="0"/>
              </a:rPr>
              <a:t>2018</a:t>
            </a:r>
            <a:r>
              <a:rPr lang="it-IT" sz="2000" dirty="0">
                <a:solidFill>
                  <a:schemeClr val="accent5"/>
                </a:solidFill>
                <a:latin typeface="Calibri" panose="020F0502020204030204" pitchFamily="34" charset="0"/>
                <a:ea typeface="Times New Roman" panose="02020603050405020304" pitchFamily="18" charset="0"/>
                <a:cs typeface="Times New Roman" panose="02020603050405020304" pitchFamily="18" charset="0"/>
              </a:rPr>
              <a:t>, </a:t>
            </a:r>
            <a:r>
              <a:rPr lang="it-IT" sz="2000" dirty="0">
                <a:latin typeface="Calibri" panose="020F0502020204030204" pitchFamily="34" charset="0"/>
                <a:ea typeface="Times New Roman" panose="02020603050405020304" pitchFamily="18" charset="0"/>
                <a:cs typeface="Times New Roman" panose="02020603050405020304" pitchFamily="18" charset="0"/>
              </a:rPr>
              <a:t>vuole porsi come metodo di </a:t>
            </a:r>
            <a:r>
              <a:rPr lang="it-IT" sz="2000" b="1" dirty="0">
                <a:solidFill>
                  <a:schemeClr val="accent5"/>
                </a:solidFill>
                <a:latin typeface="Calibri" panose="020F0502020204030204" pitchFamily="34" charset="0"/>
                <a:ea typeface="Times New Roman" panose="02020603050405020304" pitchFamily="18" charset="0"/>
                <a:cs typeface="Times New Roman" panose="02020603050405020304" pitchFamily="18" charset="0"/>
              </a:rPr>
              <a:t>verifica </a:t>
            </a:r>
            <a:r>
              <a:rPr lang="it-IT" sz="2000" dirty="0">
                <a:latin typeface="Calibri" panose="020F0502020204030204" pitchFamily="34" charset="0"/>
                <a:ea typeface="Times New Roman" panose="02020603050405020304" pitchFamily="18" charset="0"/>
                <a:cs typeface="Times New Roman" panose="02020603050405020304" pitchFamily="18" charset="0"/>
              </a:rPr>
              <a:t>in particolare in ambito mobile; le biometrie che prende in esame sono quelle </a:t>
            </a:r>
            <a:r>
              <a:rPr lang="it-IT" sz="2000" b="1" dirty="0">
                <a:solidFill>
                  <a:schemeClr val="accent5"/>
                </a:solidFill>
                <a:latin typeface="Calibri" panose="020F0502020204030204" pitchFamily="34" charset="0"/>
                <a:ea typeface="Times New Roman" panose="02020603050405020304" pitchFamily="18" charset="0"/>
                <a:cs typeface="Times New Roman" panose="02020603050405020304" pitchFamily="18" charset="0"/>
              </a:rPr>
              <a:t>del volto e della voce</a:t>
            </a:r>
            <a:r>
              <a:rPr lang="it-IT" sz="2000" dirty="0">
                <a:solidFill>
                  <a:schemeClr val="accent5"/>
                </a:solidFill>
                <a:latin typeface="Calibri" panose="020F0502020204030204" pitchFamily="34" charset="0"/>
                <a:ea typeface="Times New Roman" panose="02020603050405020304" pitchFamily="18" charset="0"/>
                <a:cs typeface="Times New Roman" panose="02020603050405020304" pitchFamily="18" charset="0"/>
              </a:rPr>
              <a:t>, </a:t>
            </a:r>
            <a:r>
              <a:rPr lang="it-IT" sz="2000" dirty="0">
                <a:latin typeface="Calibri" panose="020F0502020204030204" pitchFamily="34" charset="0"/>
                <a:ea typeface="Times New Roman" panose="02020603050405020304" pitchFamily="18" charset="0"/>
                <a:cs typeface="Times New Roman" panose="02020603050405020304" pitchFamily="18" charset="0"/>
              </a:rPr>
              <a:t>la metodologia di fusione adottata è quella al </a:t>
            </a:r>
            <a:r>
              <a:rPr lang="it-IT" sz="2000" b="1" dirty="0">
                <a:solidFill>
                  <a:schemeClr val="accent5"/>
                </a:solidFill>
                <a:latin typeface="Calibri" panose="020F0502020204030204" pitchFamily="34" charset="0"/>
                <a:ea typeface="Times New Roman" panose="02020603050405020304" pitchFamily="18" charset="0"/>
                <a:cs typeface="Times New Roman" panose="02020603050405020304" pitchFamily="18" charset="0"/>
              </a:rPr>
              <a:t>livello score</a:t>
            </a:r>
            <a:r>
              <a:rPr lang="it-IT" sz="2000" dirty="0">
                <a:solidFill>
                  <a:schemeClr val="accent5"/>
                </a:solidFill>
                <a:latin typeface="Calibri" panose="020F0502020204030204" pitchFamily="34" charset="0"/>
                <a:ea typeface="Times New Roman" panose="02020603050405020304" pitchFamily="18" charset="0"/>
                <a:cs typeface="Times New Roman" panose="02020603050405020304" pitchFamily="18" charset="0"/>
              </a:rPr>
              <a:t>.</a:t>
            </a:r>
            <a:endParaRPr lang="en-US" sz="2000" dirty="0">
              <a:solidFill>
                <a:schemeClr val="accent5"/>
              </a:solidFill>
              <a:latin typeface="Calibri" panose="020F0502020204030204" pitchFamily="34" charset="0"/>
              <a:ea typeface="Calibri" panose="020F0502020204030204" pitchFamily="34" charset="0"/>
              <a:cs typeface="Times New Roman" panose="02020603050405020304" pitchFamily="18" charset="0"/>
            </a:endParaRPr>
          </a:p>
          <a:p>
            <a:pPr>
              <a:spcBef>
                <a:spcPts val="100"/>
              </a:spcBef>
            </a:pPr>
            <a:r>
              <a:rPr lang="it-IT" sz="2000" dirty="0">
                <a:latin typeface="Calibri" panose="020F0502020204030204" pitchFamily="34" charset="0"/>
                <a:ea typeface="Times New Roman" panose="02020603050405020304" pitchFamily="18" charset="0"/>
                <a:cs typeface="Times New Roman" panose="02020603050405020304" pitchFamily="18" charset="0"/>
              </a:rPr>
              <a:t>Lo scopo dell’algoritmo è quello di scegliere i classificatori da tenere in considerazione, calcolando quali sono i migliori per un determinato contesto</a:t>
            </a:r>
            <a:r>
              <a:rPr lang="en-US" sz="2000" dirty="0">
                <a:latin typeface="Calibri" panose="020F0502020204030204" pitchFamily="34"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spcBef>
                <a:spcPts val="100"/>
              </a:spcBef>
            </a:pPr>
            <a:endParaRPr lang="it-IT" sz="2000" dirty="0">
              <a:latin typeface="Calibri" panose="020F0502020204030204" pitchFamily="34" charset="0"/>
              <a:ea typeface="Times New Roman" panose="02020603050405020304" pitchFamily="18" charset="0"/>
              <a:cs typeface="Times New Roman" panose="02020603050405020304" pitchFamily="18" charset="0"/>
            </a:endParaRPr>
          </a:p>
          <a:p>
            <a:pPr>
              <a:spcBef>
                <a:spcPts val="100"/>
              </a:spcBef>
            </a:pPr>
            <a:r>
              <a:rPr lang="it-IT" sz="2000" dirty="0">
                <a:latin typeface="Calibri" panose="020F0502020204030204" pitchFamily="34" charset="0"/>
                <a:ea typeface="Times New Roman" panose="02020603050405020304" pitchFamily="18" charset="0"/>
                <a:cs typeface="Times New Roman" panose="02020603050405020304" pitchFamily="18" charset="0"/>
              </a:rPr>
              <a:t>Essendo il codice incompleto non è stato possibile testare il funzionamento degli script, ma l’autore promette che i risultati superino tutti gli altri modelli con cui è stato confrontato; inoltre afferma che rispetto ad essi abbia maggiori capacità adattative e non richieda un’elevata potenza computazionale.</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794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7A6223B-AFB3-4DD7-82C6-E964194F6D31}"/>
              </a:ext>
            </a:extLst>
          </p:cNvPr>
          <p:cNvSpPr txBox="1"/>
          <p:nvPr/>
        </p:nvSpPr>
        <p:spPr>
          <a:xfrm>
            <a:off x="702909" y="1507156"/>
            <a:ext cx="1014383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dirty="0">
                <a:latin typeface="Calibri"/>
                <a:ea typeface="Verdana"/>
                <a:cs typeface="Calibri"/>
              </a:rPr>
              <a:t>La Biometria è la scienza e la tecnologia che opera per misurare e analizzare i dati biologici del corpo umano, al fine di estrarre un set di caratteristiche dai dati acquisiti e confrontando poi tale insieme con un modello impostato nel database.</a:t>
            </a:r>
            <a:endParaRPr lang="it-IT" dirty="0">
              <a:latin typeface="Calibri"/>
              <a:cs typeface="Calibri" panose="020F0502020204030204"/>
            </a:endParaRPr>
          </a:p>
        </p:txBody>
      </p:sp>
      <p:sp>
        <p:nvSpPr>
          <p:cNvPr id="8" name="TextBox 7">
            <a:extLst>
              <a:ext uri="{FF2B5EF4-FFF2-40B4-BE49-F238E27FC236}">
                <a16:creationId xmlns:a16="http://schemas.microsoft.com/office/drawing/2014/main" id="{442C37CD-50A0-4BD8-891C-3DCF09371F92}"/>
              </a:ext>
            </a:extLst>
          </p:cNvPr>
          <p:cNvSpPr txBox="1"/>
          <p:nvPr/>
        </p:nvSpPr>
        <p:spPr>
          <a:xfrm>
            <a:off x="702908" y="2901260"/>
            <a:ext cx="10143835"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dirty="0">
                <a:latin typeface="Calibri"/>
                <a:ea typeface="Verdana"/>
                <a:cs typeface="Calibri"/>
              </a:rPr>
              <a:t>Il crescente interesse verso questa disciplina è stato portato avanti dalla necessità di sistemi di sicurezza basati su biometrie; tali sistemi vengono suddivisi in:</a:t>
            </a:r>
          </a:p>
          <a:p>
            <a:endParaRPr lang="it-IT" sz="2000" dirty="0">
              <a:latin typeface="Calibri"/>
              <a:ea typeface="Verdana"/>
              <a:cs typeface="Calibri"/>
            </a:endParaRPr>
          </a:p>
          <a:p>
            <a:pPr marL="342900" indent="-342900">
              <a:buFont typeface="Wingdings"/>
              <a:buChar char="§"/>
            </a:pPr>
            <a:r>
              <a:rPr lang="it-IT" sz="2000" b="1" dirty="0">
                <a:solidFill>
                  <a:schemeClr val="accent5"/>
                </a:solidFill>
                <a:latin typeface="Calibri"/>
                <a:ea typeface="Verdana"/>
                <a:cs typeface="Calibri"/>
              </a:rPr>
              <a:t>Sistemi</a:t>
            </a:r>
            <a:r>
              <a:rPr lang="it-IT" sz="2000" dirty="0">
                <a:solidFill>
                  <a:schemeClr val="accent5"/>
                </a:solidFill>
                <a:latin typeface="Calibri"/>
                <a:ea typeface="Verdana"/>
                <a:cs typeface="Calibri"/>
              </a:rPr>
              <a:t> </a:t>
            </a:r>
            <a:r>
              <a:rPr lang="it-IT" sz="2000" b="1" dirty="0">
                <a:solidFill>
                  <a:schemeClr val="accent5"/>
                </a:solidFill>
                <a:latin typeface="Calibri"/>
                <a:ea typeface="Verdana"/>
                <a:cs typeface="Calibri"/>
              </a:rPr>
              <a:t>Unimodali</a:t>
            </a:r>
            <a:r>
              <a:rPr lang="it-IT" sz="2000" dirty="0">
                <a:solidFill>
                  <a:schemeClr val="accent5"/>
                </a:solidFill>
                <a:latin typeface="Calibri"/>
                <a:ea typeface="Verdana"/>
                <a:cs typeface="Calibri"/>
              </a:rPr>
              <a:t>: </a:t>
            </a:r>
            <a:r>
              <a:rPr lang="it-IT" sz="2000" dirty="0">
                <a:latin typeface="Calibri"/>
                <a:ea typeface="Verdana"/>
                <a:cs typeface="Calibri"/>
              </a:rPr>
              <a:t>basati su un'unica fonte di informazione biometrica</a:t>
            </a:r>
          </a:p>
          <a:p>
            <a:pPr marL="342900" indent="-342900">
              <a:buFont typeface="Wingdings"/>
              <a:buChar char="§"/>
            </a:pPr>
            <a:r>
              <a:rPr lang="it-IT" sz="2000" b="1" dirty="0">
                <a:solidFill>
                  <a:schemeClr val="accent5"/>
                </a:solidFill>
                <a:latin typeface="Calibri"/>
                <a:ea typeface="Verdana"/>
                <a:cs typeface="Calibri"/>
              </a:rPr>
              <a:t>Sistemi</a:t>
            </a:r>
            <a:r>
              <a:rPr lang="it-IT" sz="2000" dirty="0">
                <a:solidFill>
                  <a:schemeClr val="accent5"/>
                </a:solidFill>
                <a:latin typeface="Calibri"/>
                <a:ea typeface="Verdana"/>
                <a:cs typeface="Calibri"/>
              </a:rPr>
              <a:t> </a:t>
            </a:r>
            <a:r>
              <a:rPr lang="it-IT" sz="2000" b="1" dirty="0">
                <a:solidFill>
                  <a:schemeClr val="accent5"/>
                </a:solidFill>
                <a:latin typeface="Calibri"/>
                <a:ea typeface="Verdana"/>
                <a:cs typeface="Calibri"/>
              </a:rPr>
              <a:t>Multimodali</a:t>
            </a:r>
            <a:r>
              <a:rPr lang="it-IT" sz="2000" dirty="0">
                <a:solidFill>
                  <a:schemeClr val="accent5"/>
                </a:solidFill>
                <a:latin typeface="Calibri"/>
                <a:ea typeface="Verdana"/>
                <a:cs typeface="Calibri"/>
              </a:rPr>
              <a:t>: </a:t>
            </a:r>
            <a:r>
              <a:rPr lang="it-IT" sz="2000" dirty="0">
                <a:latin typeface="Calibri"/>
                <a:ea typeface="Verdana"/>
                <a:cs typeface="Calibri"/>
              </a:rPr>
              <a:t>basati sulla combinazione di più tratti biometrici</a:t>
            </a:r>
          </a:p>
        </p:txBody>
      </p:sp>
      <p:sp>
        <p:nvSpPr>
          <p:cNvPr id="9" name="TextBox 8">
            <a:extLst>
              <a:ext uri="{FF2B5EF4-FFF2-40B4-BE49-F238E27FC236}">
                <a16:creationId xmlns:a16="http://schemas.microsoft.com/office/drawing/2014/main" id="{BF4E3822-6CA4-4D18-B610-640B7AC02394}"/>
              </a:ext>
            </a:extLst>
          </p:cNvPr>
          <p:cNvSpPr txBox="1"/>
          <p:nvPr/>
        </p:nvSpPr>
        <p:spPr>
          <a:xfrm>
            <a:off x="711786" y="4868850"/>
            <a:ext cx="1014383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dirty="0">
                <a:ea typeface="Verdana"/>
                <a:cs typeface="Calibri"/>
              </a:rPr>
              <a:t>Tali sistemi possono essere ulteriormente suddivisi in base alla funzione per cui vengono creati, in particolare funzioni di </a:t>
            </a:r>
            <a:r>
              <a:rPr lang="it-IT" sz="2000" b="1" dirty="0">
                <a:solidFill>
                  <a:schemeClr val="accent5"/>
                </a:solidFill>
                <a:ea typeface="+mn-lt"/>
                <a:cs typeface="+mn-lt"/>
              </a:rPr>
              <a:t>verifica</a:t>
            </a:r>
            <a:r>
              <a:rPr lang="it-IT" sz="2000" dirty="0">
                <a:solidFill>
                  <a:schemeClr val="accent5"/>
                </a:solidFill>
                <a:ea typeface="+mn-lt"/>
                <a:cs typeface="+mn-lt"/>
              </a:rPr>
              <a:t> </a:t>
            </a:r>
            <a:r>
              <a:rPr lang="it-IT" sz="2000" dirty="0">
                <a:ea typeface="+mn-lt"/>
                <a:cs typeface="+mn-lt"/>
              </a:rPr>
              <a:t>o </a:t>
            </a:r>
            <a:r>
              <a:rPr lang="it-IT" sz="2000" b="1" dirty="0">
                <a:solidFill>
                  <a:schemeClr val="accent5"/>
                </a:solidFill>
                <a:ea typeface="+mn-lt"/>
                <a:cs typeface="+mn-lt"/>
              </a:rPr>
              <a:t>identificazione</a:t>
            </a:r>
            <a:r>
              <a:rPr lang="it-IT" sz="2000" dirty="0">
                <a:solidFill>
                  <a:schemeClr val="accent5"/>
                </a:solidFill>
                <a:ea typeface="+mn-lt"/>
                <a:cs typeface="+mn-lt"/>
              </a:rPr>
              <a:t>.</a:t>
            </a:r>
            <a:endParaRPr lang="it-IT" dirty="0">
              <a:solidFill>
                <a:schemeClr val="accent5"/>
              </a:solidFill>
              <a:cs typeface="Calibri"/>
            </a:endParaRPr>
          </a:p>
        </p:txBody>
      </p:sp>
      <p:sp>
        <p:nvSpPr>
          <p:cNvPr id="2" name="TextBox 1">
            <a:extLst>
              <a:ext uri="{FF2B5EF4-FFF2-40B4-BE49-F238E27FC236}">
                <a16:creationId xmlns:a16="http://schemas.microsoft.com/office/drawing/2014/main" id="{23A1995A-DC3E-450B-B4ED-CFFFF2AC6510}"/>
              </a:ext>
            </a:extLst>
          </p:cNvPr>
          <p:cNvSpPr txBox="1"/>
          <p:nvPr/>
        </p:nvSpPr>
        <p:spPr>
          <a:xfrm>
            <a:off x="697922" y="417424"/>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4000" dirty="0">
                <a:latin typeface="+mj-lt"/>
                <a:ea typeface="Verdana"/>
                <a:cs typeface="Verdana"/>
              </a:rPr>
              <a:t>Sistemi Biometrici</a:t>
            </a:r>
            <a:endParaRPr lang="it-IT" sz="4000" b="1" dirty="0">
              <a:solidFill>
                <a:schemeClr val="accent5"/>
              </a:solidFill>
              <a:latin typeface="+mj-lt"/>
              <a:ea typeface="Verdana"/>
              <a:cs typeface="Arial"/>
            </a:endParaRPr>
          </a:p>
        </p:txBody>
      </p:sp>
    </p:spTree>
    <p:extLst>
      <p:ext uri="{BB962C8B-B14F-4D97-AF65-F5344CB8AC3E}">
        <p14:creationId xmlns:p14="http://schemas.microsoft.com/office/powerpoint/2010/main" val="4161836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C9B80217-E55D-4B84-BD2B-B13A130D8357}"/>
              </a:ext>
            </a:extLst>
          </p:cNvPr>
          <p:cNvSpPr txBox="1"/>
          <p:nvPr/>
        </p:nvSpPr>
        <p:spPr>
          <a:xfrm>
            <a:off x="715677" y="444058"/>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4000" dirty="0">
                <a:latin typeface="+mj-lt"/>
                <a:ea typeface="+mn-lt"/>
                <a:cs typeface="+mn-lt"/>
              </a:rPr>
              <a:t>Analisi di alcuni studi </a:t>
            </a:r>
            <a:r>
              <a:rPr lang="it-IT" sz="4000" dirty="0">
                <a:solidFill>
                  <a:schemeClr val="accent5"/>
                </a:solidFill>
                <a:latin typeface="+mj-lt"/>
                <a:ea typeface="+mn-lt"/>
                <a:cs typeface="+mn-lt"/>
              </a:rPr>
              <a:t>|</a:t>
            </a:r>
            <a:r>
              <a:rPr lang="it-IT" sz="4000" dirty="0">
                <a:latin typeface="+mj-lt"/>
                <a:ea typeface="+mn-lt"/>
                <a:cs typeface="+mn-lt"/>
              </a:rPr>
              <a:t> </a:t>
            </a:r>
            <a:r>
              <a:rPr lang="it-IT" sz="3600" dirty="0">
                <a:solidFill>
                  <a:schemeClr val="accent5"/>
                </a:solidFill>
                <a:latin typeface="+mj-lt"/>
                <a:ea typeface="+mn-lt"/>
                <a:cs typeface="+mn-lt"/>
              </a:rPr>
              <a:t>Identificazione </a:t>
            </a:r>
            <a:r>
              <a:rPr lang="it-IT" sz="3600" dirty="0">
                <a:solidFill>
                  <a:schemeClr val="accent5"/>
                </a:solidFill>
                <a:latin typeface="Calibri Light"/>
                <a:ea typeface="+mn-lt"/>
                <a:cs typeface="+mn-lt"/>
              </a:rPr>
              <a:t> </a:t>
            </a:r>
            <a:r>
              <a:rPr lang="it-IT" sz="2400" b="1" dirty="0">
                <a:solidFill>
                  <a:schemeClr val="accent5"/>
                </a:solidFill>
                <a:latin typeface="Calibri Light"/>
                <a:ea typeface="+mn-lt"/>
                <a:cs typeface="+mn-lt"/>
              </a:rPr>
              <a:t>1</a:t>
            </a:r>
          </a:p>
        </p:txBody>
      </p:sp>
      <p:sp>
        <p:nvSpPr>
          <p:cNvPr id="10" name="Rettangolo 9">
            <a:extLst>
              <a:ext uri="{FF2B5EF4-FFF2-40B4-BE49-F238E27FC236}">
                <a16:creationId xmlns:a16="http://schemas.microsoft.com/office/drawing/2014/main" id="{9C50C098-5A3D-42A4-9C9C-51147D2CC058}"/>
              </a:ext>
            </a:extLst>
          </p:cNvPr>
          <p:cNvSpPr/>
          <p:nvPr/>
        </p:nvSpPr>
        <p:spPr>
          <a:xfrm>
            <a:off x="692460" y="2192782"/>
            <a:ext cx="8256231" cy="3836948"/>
          </a:xfrm>
          <a:prstGeom prst="rect">
            <a:avLst/>
          </a:prstGeom>
        </p:spPr>
        <p:txBody>
          <a:bodyPr wrap="square">
            <a:spAutoFit/>
          </a:bodyPr>
          <a:lstStyle/>
          <a:p>
            <a:pPr>
              <a:spcBef>
                <a:spcPts val="100"/>
              </a:spcBef>
            </a:pPr>
            <a:r>
              <a:rPr lang="it-IT" sz="2000" dirty="0">
                <a:ea typeface="Times New Roman" panose="02020603050405020304" pitchFamily="18" charset="0"/>
                <a:cs typeface="Times New Roman" panose="02020603050405020304" pitchFamily="18" charset="0"/>
              </a:rPr>
              <a:t>Quest’algoritmo scritto in </a:t>
            </a:r>
            <a:r>
              <a:rPr lang="it-IT" sz="2000" b="1" dirty="0" err="1">
                <a:solidFill>
                  <a:schemeClr val="accent5"/>
                </a:solidFill>
                <a:ea typeface="Times New Roman" panose="02020603050405020304" pitchFamily="18" charset="0"/>
                <a:cs typeface="Times New Roman" panose="02020603050405020304" pitchFamily="18" charset="0"/>
              </a:rPr>
              <a:t>Matlab</a:t>
            </a:r>
            <a:r>
              <a:rPr lang="it-IT" sz="2000" b="1" dirty="0">
                <a:ea typeface="Times New Roman" panose="02020603050405020304" pitchFamily="18" charset="0"/>
                <a:cs typeface="Times New Roman" panose="02020603050405020304" pitchFamily="18" charset="0"/>
              </a:rPr>
              <a:t> </a:t>
            </a:r>
            <a:r>
              <a:rPr lang="it-IT" sz="2000" dirty="0">
                <a:ea typeface="Times New Roman" panose="02020603050405020304" pitchFamily="18" charset="0"/>
                <a:cs typeface="Times New Roman" panose="02020603050405020304" pitchFamily="18" charset="0"/>
              </a:rPr>
              <a:t>utilizza la fusione di </a:t>
            </a:r>
            <a:r>
              <a:rPr lang="it-IT" sz="2000" b="1" dirty="0">
                <a:solidFill>
                  <a:schemeClr val="accent5"/>
                </a:solidFill>
                <a:ea typeface="Times New Roman" panose="02020603050405020304" pitchFamily="18" charset="0"/>
                <a:cs typeface="Times New Roman" panose="02020603050405020304" pitchFamily="18" charset="0"/>
              </a:rPr>
              <a:t>impronte digitali, iride e palmo della mano</a:t>
            </a:r>
            <a:r>
              <a:rPr lang="it-IT" sz="2000" b="1" dirty="0">
                <a:ea typeface="Times New Roman" panose="02020603050405020304" pitchFamily="18" charset="0"/>
                <a:cs typeface="Times New Roman" panose="02020603050405020304" pitchFamily="18" charset="0"/>
              </a:rPr>
              <a:t> </a:t>
            </a:r>
            <a:r>
              <a:rPr lang="it-IT" sz="2000" dirty="0">
                <a:ea typeface="Times New Roman" panose="02020603050405020304" pitchFamily="18" charset="0"/>
                <a:cs typeface="Times New Roman" panose="02020603050405020304" pitchFamily="18" charset="0"/>
              </a:rPr>
              <a:t>per operare </a:t>
            </a:r>
            <a:r>
              <a:rPr lang="it-IT" sz="2000" b="1" dirty="0">
                <a:solidFill>
                  <a:schemeClr val="accent5"/>
                </a:solidFill>
                <a:ea typeface="Times New Roman" panose="02020603050405020304" pitchFamily="18" charset="0"/>
                <a:cs typeface="Times New Roman" panose="02020603050405020304" pitchFamily="18" charset="0"/>
              </a:rPr>
              <a:t>identificazione</a:t>
            </a:r>
            <a:r>
              <a:rPr lang="it-IT" sz="2000" dirty="0">
                <a:solidFill>
                  <a:schemeClr val="accent5"/>
                </a:solidFill>
                <a:ea typeface="Times New Roman" panose="02020603050405020304" pitchFamily="18" charset="0"/>
                <a:cs typeface="Times New Roman" panose="02020603050405020304" pitchFamily="18" charset="0"/>
              </a:rPr>
              <a:t>. </a:t>
            </a:r>
          </a:p>
          <a:p>
            <a:pPr>
              <a:spcBef>
                <a:spcPts val="100"/>
              </a:spcBef>
            </a:pPr>
            <a:endParaRPr lang="en-US" sz="2000" dirty="0">
              <a:solidFill>
                <a:schemeClr val="accent5"/>
              </a:solidFill>
              <a:ea typeface="Calibri" panose="020F0502020204030204" pitchFamily="34" charset="0"/>
              <a:cs typeface="Times New Roman" panose="02020603050405020304" pitchFamily="18" charset="0"/>
            </a:endParaRPr>
          </a:p>
          <a:p>
            <a:pPr>
              <a:spcBef>
                <a:spcPts val="100"/>
              </a:spcBef>
            </a:pPr>
            <a:r>
              <a:rPr lang="it-IT" sz="2000" dirty="0">
                <a:ea typeface="Times New Roman" panose="02020603050405020304" pitchFamily="18" charset="0"/>
                <a:cs typeface="Times New Roman" panose="02020603050405020304" pitchFamily="18" charset="0"/>
              </a:rPr>
              <a:t>Il tool si avvale di un’interfaccia che richiede il caricamento dei tre dati biometrici di una persona, riguardanti le biometrie menzionate in precedenza e un </a:t>
            </a:r>
            <a:r>
              <a:rPr lang="it-IT" sz="2000" b="1" dirty="0">
                <a:solidFill>
                  <a:schemeClr val="accent5"/>
                </a:solidFill>
                <a:ea typeface="Times New Roman" panose="02020603050405020304" pitchFamily="18" charset="0"/>
                <a:cs typeface="Times New Roman" panose="02020603050405020304" pitchFamily="18" charset="0"/>
              </a:rPr>
              <a:t>ID</a:t>
            </a:r>
            <a:r>
              <a:rPr lang="it-IT" sz="2000" dirty="0">
                <a:solidFill>
                  <a:schemeClr val="accent5"/>
                </a:solidFill>
                <a:ea typeface="Times New Roman" panose="02020603050405020304" pitchFamily="18" charset="0"/>
                <a:cs typeface="Times New Roman" panose="02020603050405020304" pitchFamily="18" charset="0"/>
              </a:rPr>
              <a:t> </a:t>
            </a:r>
            <a:r>
              <a:rPr lang="it-IT" sz="2000" dirty="0">
                <a:ea typeface="Times New Roman" panose="02020603050405020304" pitchFamily="18" charset="0"/>
                <a:cs typeface="Times New Roman" panose="02020603050405020304" pitchFamily="18" charset="0"/>
              </a:rPr>
              <a:t>da assegnargli. </a:t>
            </a:r>
          </a:p>
          <a:p>
            <a:pPr>
              <a:spcBef>
                <a:spcPts val="100"/>
              </a:spcBef>
            </a:pPr>
            <a:endParaRPr lang="en-US" sz="2000" dirty="0">
              <a:ea typeface="Calibri" panose="020F0502020204030204" pitchFamily="34" charset="0"/>
              <a:cs typeface="Times New Roman" panose="02020603050405020304" pitchFamily="18" charset="0"/>
            </a:endParaRPr>
          </a:p>
          <a:p>
            <a:pPr>
              <a:spcBef>
                <a:spcPts val="100"/>
              </a:spcBef>
            </a:pPr>
            <a:r>
              <a:rPr lang="it-IT" sz="2000" dirty="0">
                <a:ea typeface="Times New Roman" panose="02020603050405020304" pitchFamily="18" charset="0"/>
                <a:cs typeface="Times New Roman" panose="02020603050405020304" pitchFamily="18" charset="0"/>
              </a:rPr>
              <a:t>Una volta ripetuta quest’operazione per N soggetti otterremmo un database formato da N*3 immagini biometriche, a questo punto potremmo effettuare l’operazione di riconoscimento che prevede l’inserimento di altre 3 immagini che l’algoritmo elaborerà e confronterà con quelle presenti nel database creato, per poi restituire l’identità identificata.</a:t>
            </a:r>
            <a:endParaRPr lang="en-US" sz="2000" dirty="0">
              <a:ea typeface="Calibri" panose="020F0502020204030204" pitchFamily="34" charset="0"/>
              <a:cs typeface="Times New Roman" panose="02020603050405020304" pitchFamily="18" charset="0"/>
            </a:endParaRPr>
          </a:p>
        </p:txBody>
      </p:sp>
      <p:pic>
        <p:nvPicPr>
          <p:cNvPr id="13" name="Immagine 12">
            <a:extLst>
              <a:ext uri="{FF2B5EF4-FFF2-40B4-BE49-F238E27FC236}">
                <a16:creationId xmlns:a16="http://schemas.microsoft.com/office/drawing/2014/main" id="{3994F8B7-7126-41DE-81EE-C20462E8A49C}"/>
              </a:ext>
            </a:extLst>
          </p:cNvPr>
          <p:cNvPicPr/>
          <p:nvPr/>
        </p:nvPicPr>
        <p:blipFill>
          <a:blip r:embed="rId2">
            <a:extLst>
              <a:ext uri="{28A0092B-C50C-407E-A947-70E740481C1C}">
                <a14:useLocalDpi xmlns:a14="http://schemas.microsoft.com/office/drawing/2010/main" val="0"/>
              </a:ext>
            </a:extLst>
          </a:blip>
          <a:stretch>
            <a:fillRect/>
          </a:stretch>
        </p:blipFill>
        <p:spPr>
          <a:xfrm>
            <a:off x="9302436" y="2539013"/>
            <a:ext cx="1972205" cy="3229441"/>
          </a:xfrm>
          <a:prstGeom prst="rect">
            <a:avLst/>
          </a:prstGeom>
        </p:spPr>
      </p:pic>
      <p:sp>
        <p:nvSpPr>
          <p:cNvPr id="14" name="Rettangolo 13">
            <a:extLst>
              <a:ext uri="{FF2B5EF4-FFF2-40B4-BE49-F238E27FC236}">
                <a16:creationId xmlns:a16="http://schemas.microsoft.com/office/drawing/2014/main" id="{7FFEF44B-630D-4CA9-8D25-305173510772}"/>
              </a:ext>
            </a:extLst>
          </p:cNvPr>
          <p:cNvSpPr/>
          <p:nvPr/>
        </p:nvSpPr>
        <p:spPr>
          <a:xfrm>
            <a:off x="722051" y="1464322"/>
            <a:ext cx="6575394" cy="527004"/>
          </a:xfrm>
          <a:prstGeom prst="rect">
            <a:avLst/>
          </a:prstGeom>
        </p:spPr>
        <p:txBody>
          <a:bodyPr wrap="square" anchor="t">
            <a:spAutoFit/>
          </a:bodyPr>
          <a:lstStyle/>
          <a:p>
            <a:pPr marR="0" lvl="0">
              <a:lnSpc>
                <a:spcPct val="150000"/>
              </a:lnSpc>
              <a:spcBef>
                <a:spcPts val="100"/>
              </a:spcBef>
              <a:spcAft>
                <a:spcPts val="0"/>
              </a:spcAft>
            </a:pPr>
            <a:r>
              <a:rPr lang="it-IT" sz="2100" b="1" dirty="0">
                <a:solidFill>
                  <a:schemeClr val="accent5"/>
                </a:solidFill>
                <a:ea typeface="Times New Roman" panose="02020603050405020304" pitchFamily="18" charset="0"/>
                <a:cs typeface="Times New Roman"/>
              </a:rPr>
              <a:t>Algoritmo “Multimodal Biometrics”</a:t>
            </a:r>
            <a:endParaRPr lang="en-US" sz="2100">
              <a:solidFill>
                <a:schemeClr val="accent5"/>
              </a:solidFill>
              <a:ea typeface="Calibri" panose="020F0502020204030204" pitchFamily="34" charset="0"/>
              <a:cs typeface="Times New Roman"/>
            </a:endParaRPr>
          </a:p>
        </p:txBody>
      </p:sp>
    </p:spTree>
    <p:extLst>
      <p:ext uri="{BB962C8B-B14F-4D97-AF65-F5344CB8AC3E}">
        <p14:creationId xmlns:p14="http://schemas.microsoft.com/office/powerpoint/2010/main" val="818804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ECCBC939-CBD7-465E-A281-A70143D82BC3}"/>
              </a:ext>
            </a:extLst>
          </p:cNvPr>
          <p:cNvSpPr txBox="1"/>
          <p:nvPr/>
        </p:nvSpPr>
        <p:spPr>
          <a:xfrm>
            <a:off x="715677" y="444058"/>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4000" dirty="0">
                <a:latin typeface="+mj-lt"/>
                <a:ea typeface="+mn-lt"/>
                <a:cs typeface="+mn-lt"/>
              </a:rPr>
              <a:t>Analisi di alcuni studi </a:t>
            </a:r>
            <a:r>
              <a:rPr lang="it-IT" sz="4000" dirty="0">
                <a:solidFill>
                  <a:schemeClr val="accent5"/>
                </a:solidFill>
                <a:latin typeface="+mj-lt"/>
                <a:ea typeface="+mn-lt"/>
                <a:cs typeface="+mn-lt"/>
              </a:rPr>
              <a:t>|</a:t>
            </a:r>
            <a:r>
              <a:rPr lang="it-IT" sz="4000" dirty="0">
                <a:solidFill>
                  <a:srgbClr val="FFFFFF"/>
                </a:solidFill>
                <a:latin typeface="+mj-lt"/>
                <a:ea typeface="+mn-lt"/>
                <a:cs typeface="+mn-lt"/>
              </a:rPr>
              <a:t> </a:t>
            </a:r>
            <a:r>
              <a:rPr lang="it-IT" sz="3600" dirty="0">
                <a:solidFill>
                  <a:schemeClr val="accent5"/>
                </a:solidFill>
                <a:latin typeface="+mj-lt"/>
                <a:ea typeface="+mn-lt"/>
                <a:cs typeface="+mn-lt"/>
              </a:rPr>
              <a:t>Identificazione  </a:t>
            </a:r>
            <a:r>
              <a:rPr lang="it-IT" sz="2400" b="1" dirty="0">
                <a:solidFill>
                  <a:schemeClr val="accent5"/>
                </a:solidFill>
                <a:latin typeface="+mj-lt"/>
                <a:ea typeface="+mn-lt"/>
                <a:cs typeface="+mn-lt"/>
              </a:rPr>
              <a:t>2</a:t>
            </a:r>
            <a:endParaRPr lang="it-IT" sz="2400" b="1" dirty="0">
              <a:solidFill>
                <a:schemeClr val="accent5"/>
              </a:solidFill>
              <a:latin typeface="+mj-lt"/>
              <a:cs typeface="Calibri"/>
            </a:endParaRPr>
          </a:p>
        </p:txBody>
      </p:sp>
      <p:sp>
        <p:nvSpPr>
          <p:cNvPr id="6" name="Rettangolo 5">
            <a:extLst>
              <a:ext uri="{FF2B5EF4-FFF2-40B4-BE49-F238E27FC236}">
                <a16:creationId xmlns:a16="http://schemas.microsoft.com/office/drawing/2014/main" id="{571CB439-C986-4CEF-889D-A505B5DCFA54}"/>
              </a:ext>
            </a:extLst>
          </p:cNvPr>
          <p:cNvSpPr/>
          <p:nvPr/>
        </p:nvSpPr>
        <p:spPr>
          <a:xfrm>
            <a:off x="722051" y="1464322"/>
            <a:ext cx="7125033" cy="527004"/>
          </a:xfrm>
          <a:prstGeom prst="rect">
            <a:avLst/>
          </a:prstGeom>
        </p:spPr>
        <p:txBody>
          <a:bodyPr wrap="square" anchor="t">
            <a:spAutoFit/>
          </a:bodyPr>
          <a:lstStyle/>
          <a:p>
            <a:pPr marR="0" lvl="0">
              <a:lnSpc>
                <a:spcPct val="150000"/>
              </a:lnSpc>
              <a:spcBef>
                <a:spcPts val="100"/>
              </a:spcBef>
              <a:spcAft>
                <a:spcPts val="0"/>
              </a:spcAft>
            </a:pPr>
            <a:r>
              <a:rPr lang="en-US" sz="2100" b="1" dirty="0">
                <a:solidFill>
                  <a:schemeClr val="accent5"/>
                </a:solidFill>
                <a:ea typeface="Times New Roman" panose="02020603050405020304" pitchFamily="18" charset="0"/>
                <a:cs typeface="Calibri"/>
              </a:rPr>
              <a:t>Algoritmo “Feature level fusion of Palm print and Palm vein”</a:t>
            </a:r>
            <a:endParaRPr lang="en-US" sz="2100">
              <a:solidFill>
                <a:schemeClr val="accent5"/>
              </a:solidFill>
              <a:ea typeface="Calibri" panose="020F0502020204030204" pitchFamily="34" charset="0"/>
              <a:cs typeface="Calibri"/>
            </a:endParaRPr>
          </a:p>
        </p:txBody>
      </p:sp>
      <p:sp>
        <p:nvSpPr>
          <p:cNvPr id="7" name="Rettangolo 6">
            <a:extLst>
              <a:ext uri="{FF2B5EF4-FFF2-40B4-BE49-F238E27FC236}">
                <a16:creationId xmlns:a16="http://schemas.microsoft.com/office/drawing/2014/main" id="{7A0728D9-94E3-40F0-82F7-408E6CDCAE3E}"/>
              </a:ext>
            </a:extLst>
          </p:cNvPr>
          <p:cNvSpPr/>
          <p:nvPr/>
        </p:nvSpPr>
        <p:spPr>
          <a:xfrm>
            <a:off x="727970" y="2192783"/>
            <a:ext cx="10928411" cy="4093428"/>
          </a:xfrm>
          <a:prstGeom prst="rect">
            <a:avLst/>
          </a:prstGeom>
        </p:spPr>
        <p:txBody>
          <a:bodyPr wrap="square">
            <a:spAutoFit/>
          </a:bodyPr>
          <a:lstStyle/>
          <a:p>
            <a:r>
              <a:rPr lang="it-IT" sz="2000" dirty="0"/>
              <a:t>Questo studio, realizzato in </a:t>
            </a:r>
            <a:r>
              <a:rPr lang="it-IT" sz="2000" b="1" dirty="0" err="1">
                <a:solidFill>
                  <a:schemeClr val="accent5"/>
                </a:solidFill>
              </a:rPr>
              <a:t>Matlab</a:t>
            </a:r>
            <a:r>
              <a:rPr lang="it-IT" sz="2000" dirty="0">
                <a:solidFill>
                  <a:schemeClr val="accent5"/>
                </a:solidFill>
              </a:rPr>
              <a:t> </a:t>
            </a:r>
            <a:r>
              <a:rPr lang="it-IT" sz="2000" dirty="0"/>
              <a:t>nel </a:t>
            </a:r>
            <a:r>
              <a:rPr lang="it-IT" sz="2000" b="1" dirty="0">
                <a:solidFill>
                  <a:schemeClr val="accent5"/>
                </a:solidFill>
              </a:rPr>
              <a:t>2016</a:t>
            </a:r>
            <a:r>
              <a:rPr lang="it-IT" sz="2000" dirty="0">
                <a:solidFill>
                  <a:schemeClr val="accent5"/>
                </a:solidFill>
              </a:rPr>
              <a:t>,</a:t>
            </a:r>
            <a:r>
              <a:rPr lang="it-IT" sz="2000" dirty="0"/>
              <a:t> utilizza dati biometrici relativi all’impronta palmare e alle vene dei palmi delle mani. I dati sono elaborati in formato .txt, in particolare per ogni soggetto sono presenti 4 immagini e per ognuna di questa vengono estratte </a:t>
            </a:r>
            <a:r>
              <a:rPr lang="it-IT" sz="2000" b="1" dirty="0">
                <a:solidFill>
                  <a:schemeClr val="accent5"/>
                </a:solidFill>
              </a:rPr>
              <a:t>39 features</a:t>
            </a:r>
            <a:r>
              <a:rPr lang="it-IT" sz="2000" dirty="0">
                <a:solidFill>
                  <a:schemeClr val="accent5"/>
                </a:solidFill>
              </a:rPr>
              <a:t>.</a:t>
            </a:r>
          </a:p>
          <a:p>
            <a:endParaRPr lang="en-US" sz="2000" dirty="0"/>
          </a:p>
          <a:p>
            <a:r>
              <a:rPr lang="it-IT" sz="2000" dirty="0"/>
              <a:t>L’algoritmo carica le immagini, le ridimensiona in un formato </a:t>
            </a:r>
            <a:r>
              <a:rPr lang="it-IT" sz="2000" b="1" dirty="0">
                <a:solidFill>
                  <a:schemeClr val="accent5"/>
                </a:solidFill>
              </a:rPr>
              <a:t>64x64</a:t>
            </a:r>
            <a:r>
              <a:rPr lang="it-IT" sz="2000" dirty="0"/>
              <a:t>, le divide in 39 blocchi e calcola prima la </a:t>
            </a:r>
            <a:r>
              <a:rPr lang="it-IT" sz="2000" b="1" dirty="0">
                <a:solidFill>
                  <a:schemeClr val="accent5"/>
                </a:solidFill>
              </a:rPr>
              <a:t>trasformata discreta del coseno</a:t>
            </a:r>
            <a:r>
              <a:rPr lang="it-IT" sz="2000" dirty="0">
                <a:solidFill>
                  <a:schemeClr val="accent5"/>
                </a:solidFill>
              </a:rPr>
              <a:t> </a:t>
            </a:r>
            <a:r>
              <a:rPr lang="it-IT" sz="2000" dirty="0"/>
              <a:t>per l’intera immagine, e poi la </a:t>
            </a:r>
            <a:r>
              <a:rPr lang="it-IT" sz="2000" b="1" dirty="0">
                <a:solidFill>
                  <a:schemeClr val="accent5"/>
                </a:solidFill>
              </a:rPr>
              <a:t>deviazione standard </a:t>
            </a:r>
            <a:r>
              <a:rPr lang="it-IT" sz="2000" dirty="0"/>
              <a:t>di ognuno di questi, dopodiché l’inserisce in una matrice e li stampa in un file .txt.</a:t>
            </a:r>
            <a:endParaRPr lang="en-US" sz="2000" dirty="0"/>
          </a:p>
          <a:p>
            <a:endParaRPr lang="it-IT" sz="2000" dirty="0"/>
          </a:p>
          <a:p>
            <a:r>
              <a:rPr lang="it-IT" sz="2000" dirty="0"/>
              <a:t>Dopo avere caricato i file .txt creati in precedenza l’algoritmo di fusione li unisce in un'</a:t>
            </a:r>
            <a:r>
              <a:rPr lang="it-IT" sz="2000" b="1" dirty="0"/>
              <a:t>unica matrice, </a:t>
            </a:r>
            <a:r>
              <a:rPr lang="it-IT" sz="2000" dirty="0"/>
              <a:t>operando cosi una fusione al </a:t>
            </a:r>
            <a:r>
              <a:rPr lang="it-IT" sz="2000" b="1" dirty="0">
                <a:solidFill>
                  <a:schemeClr val="accent5"/>
                </a:solidFill>
              </a:rPr>
              <a:t>livello feature</a:t>
            </a:r>
            <a:r>
              <a:rPr lang="it-IT" sz="2000" b="1" dirty="0"/>
              <a:t>; </a:t>
            </a:r>
            <a:r>
              <a:rPr lang="it-IT" sz="2000" dirty="0"/>
              <a:t>dopo di ciò viene calcolato uno score (</a:t>
            </a:r>
            <a:r>
              <a:rPr lang="it-IT" sz="2000" b="1" dirty="0" err="1">
                <a:solidFill>
                  <a:schemeClr val="accent5"/>
                </a:solidFill>
              </a:rPr>
              <a:t>Manhatten</a:t>
            </a:r>
            <a:r>
              <a:rPr lang="it-IT" sz="2000" b="1" dirty="0">
                <a:solidFill>
                  <a:schemeClr val="accent5"/>
                </a:solidFill>
              </a:rPr>
              <a:t>, </a:t>
            </a:r>
            <a:r>
              <a:rPr lang="it-IT" sz="2000" b="1" dirty="0" err="1">
                <a:solidFill>
                  <a:schemeClr val="accent5"/>
                </a:solidFill>
              </a:rPr>
              <a:t>Heillenger</a:t>
            </a:r>
            <a:r>
              <a:rPr lang="it-IT" sz="2000" b="1" dirty="0">
                <a:solidFill>
                  <a:schemeClr val="accent5"/>
                </a:solidFill>
              </a:rPr>
              <a:t>, </a:t>
            </a:r>
            <a:r>
              <a:rPr lang="it-IT" sz="2000" b="1" dirty="0" err="1">
                <a:solidFill>
                  <a:schemeClr val="accent5"/>
                </a:solidFill>
              </a:rPr>
              <a:t>Canbera</a:t>
            </a:r>
            <a:r>
              <a:rPr lang="it-IT" sz="2000" b="1" dirty="0">
                <a:solidFill>
                  <a:schemeClr val="accent5"/>
                </a:solidFill>
              </a:rPr>
              <a:t> o </a:t>
            </a:r>
            <a:r>
              <a:rPr lang="it-IT" sz="2000" b="1" dirty="0" err="1">
                <a:solidFill>
                  <a:schemeClr val="accent5"/>
                </a:solidFill>
              </a:rPr>
              <a:t>Euclidean</a:t>
            </a:r>
            <a:r>
              <a:rPr lang="it-IT" sz="2000" dirty="0"/>
              <a:t>) e su questo ed un valore assegnato arbitrariamente, viene poi calcolato la distanza tra i dati di training e quelli di testing.</a:t>
            </a:r>
            <a:endParaRPr lang="en-US" sz="2000" dirty="0"/>
          </a:p>
          <a:p>
            <a:endParaRPr lang="it-IT" sz="2000" dirty="0"/>
          </a:p>
        </p:txBody>
      </p:sp>
    </p:spTree>
    <p:extLst>
      <p:ext uri="{BB962C8B-B14F-4D97-AF65-F5344CB8AC3E}">
        <p14:creationId xmlns:p14="http://schemas.microsoft.com/office/powerpoint/2010/main" val="1456495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26ED8C86-3C85-4CFD-A4D8-2D5D90A4F6CB}"/>
              </a:ext>
            </a:extLst>
          </p:cNvPr>
          <p:cNvSpPr txBox="1"/>
          <p:nvPr/>
        </p:nvSpPr>
        <p:spPr>
          <a:xfrm>
            <a:off x="715677" y="444058"/>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4000" dirty="0">
                <a:latin typeface="+mj-lt"/>
                <a:ea typeface="+mn-lt"/>
                <a:cs typeface="+mn-lt"/>
              </a:rPr>
              <a:t>Analisi di alcuni studi</a:t>
            </a:r>
            <a:r>
              <a:rPr lang="it-IT" sz="4000" dirty="0">
                <a:solidFill>
                  <a:srgbClr val="FFFFFF"/>
                </a:solidFill>
                <a:latin typeface="+mj-lt"/>
                <a:ea typeface="+mn-lt"/>
                <a:cs typeface="+mn-lt"/>
              </a:rPr>
              <a:t> </a:t>
            </a:r>
            <a:r>
              <a:rPr lang="it-IT" sz="4000" dirty="0">
                <a:solidFill>
                  <a:schemeClr val="accent5"/>
                </a:solidFill>
                <a:latin typeface="+mj-lt"/>
                <a:ea typeface="+mn-lt"/>
                <a:cs typeface="+mn-lt"/>
              </a:rPr>
              <a:t>|</a:t>
            </a:r>
            <a:r>
              <a:rPr lang="it-IT" sz="4000" dirty="0">
                <a:solidFill>
                  <a:srgbClr val="FFFFFF"/>
                </a:solidFill>
                <a:latin typeface="+mj-lt"/>
                <a:ea typeface="+mn-lt"/>
                <a:cs typeface="+mn-lt"/>
              </a:rPr>
              <a:t> </a:t>
            </a:r>
            <a:r>
              <a:rPr lang="it-IT" sz="3600" dirty="0">
                <a:solidFill>
                  <a:schemeClr val="accent5"/>
                </a:solidFill>
                <a:latin typeface="+mj-lt"/>
                <a:ea typeface="+mn-lt"/>
                <a:cs typeface="+mn-lt"/>
              </a:rPr>
              <a:t>Identificazione e Verifica  </a:t>
            </a:r>
            <a:r>
              <a:rPr lang="it-IT" sz="2400" b="1" dirty="0">
                <a:solidFill>
                  <a:schemeClr val="accent5"/>
                </a:solidFill>
                <a:latin typeface="+mj-lt"/>
                <a:ea typeface="+mn-lt"/>
                <a:cs typeface="+mn-lt"/>
              </a:rPr>
              <a:t>1</a:t>
            </a:r>
            <a:endParaRPr lang="it-IT" sz="2400" b="1">
              <a:solidFill>
                <a:schemeClr val="accent5"/>
              </a:solidFill>
              <a:latin typeface="+mj-lt"/>
              <a:cs typeface="Calibri"/>
            </a:endParaRPr>
          </a:p>
        </p:txBody>
      </p:sp>
      <p:sp>
        <p:nvSpPr>
          <p:cNvPr id="5" name="Rettangolo 4">
            <a:extLst>
              <a:ext uri="{FF2B5EF4-FFF2-40B4-BE49-F238E27FC236}">
                <a16:creationId xmlns:a16="http://schemas.microsoft.com/office/drawing/2014/main" id="{AEBD3A0F-CF52-4C72-A0B5-561073EBAF20}"/>
              </a:ext>
            </a:extLst>
          </p:cNvPr>
          <p:cNvSpPr/>
          <p:nvPr/>
        </p:nvSpPr>
        <p:spPr>
          <a:xfrm>
            <a:off x="712154" y="1533595"/>
            <a:ext cx="9833500" cy="415498"/>
          </a:xfrm>
          <a:prstGeom prst="rect">
            <a:avLst/>
          </a:prstGeom>
        </p:spPr>
        <p:txBody>
          <a:bodyPr wrap="square" anchor="t">
            <a:spAutoFit/>
          </a:bodyPr>
          <a:lstStyle/>
          <a:p>
            <a:pPr lvl="0"/>
            <a:r>
              <a:rPr lang="en-US" sz="2100" b="1" dirty="0" err="1">
                <a:solidFill>
                  <a:schemeClr val="accent5"/>
                </a:solidFill>
              </a:rPr>
              <a:t>Algoritmo</a:t>
            </a:r>
            <a:r>
              <a:rPr lang="en-US" sz="2100" b="1" dirty="0">
                <a:solidFill>
                  <a:schemeClr val="accent5"/>
                </a:solidFill>
              </a:rPr>
              <a:t> “Biometric fusion system for human recognition using face and voice”</a:t>
            </a:r>
            <a:endParaRPr lang="en-US" sz="2100" b="1" dirty="0">
              <a:solidFill>
                <a:schemeClr val="accent5"/>
              </a:solidFill>
              <a:cs typeface="Calibri"/>
            </a:endParaRPr>
          </a:p>
        </p:txBody>
      </p:sp>
      <p:sp>
        <p:nvSpPr>
          <p:cNvPr id="6" name="Rettangolo 5">
            <a:extLst>
              <a:ext uri="{FF2B5EF4-FFF2-40B4-BE49-F238E27FC236}">
                <a16:creationId xmlns:a16="http://schemas.microsoft.com/office/drawing/2014/main" id="{19C75D55-AB76-4372-93B3-2816037993B4}"/>
              </a:ext>
            </a:extLst>
          </p:cNvPr>
          <p:cNvSpPr/>
          <p:nvPr/>
        </p:nvSpPr>
        <p:spPr>
          <a:xfrm>
            <a:off x="772358" y="2272684"/>
            <a:ext cx="4370723" cy="4131900"/>
          </a:xfrm>
          <a:prstGeom prst="rect">
            <a:avLst/>
          </a:prstGeom>
        </p:spPr>
        <p:txBody>
          <a:bodyPr wrap="square" anchor="t">
            <a:spAutoFit/>
          </a:bodyPr>
          <a:lstStyle/>
          <a:p>
            <a:pPr>
              <a:spcBef>
                <a:spcPts val="100"/>
              </a:spcBef>
            </a:pPr>
            <a:r>
              <a:rPr lang="it-IT" sz="2000" dirty="0">
                <a:ea typeface="Times New Roman" panose="02020603050405020304" pitchFamily="18" charset="0"/>
                <a:cs typeface="Calibri"/>
              </a:rPr>
              <a:t>Questo progetto è stato sviluppato in </a:t>
            </a:r>
            <a:r>
              <a:rPr lang="it-IT" sz="2000" b="1" dirty="0">
                <a:solidFill>
                  <a:schemeClr val="accent5"/>
                </a:solidFill>
                <a:ea typeface="Times New Roman" panose="02020603050405020304" pitchFamily="18" charset="0"/>
                <a:cs typeface="Calibri"/>
              </a:rPr>
              <a:t>C# .NET 4.6</a:t>
            </a:r>
            <a:r>
              <a:rPr lang="it-IT" sz="2000" dirty="0">
                <a:solidFill>
                  <a:schemeClr val="accent5"/>
                </a:solidFill>
                <a:ea typeface="Times New Roman" panose="02020603050405020304" pitchFamily="18" charset="0"/>
                <a:cs typeface="Calibri"/>
              </a:rPr>
              <a:t>, </a:t>
            </a:r>
            <a:r>
              <a:rPr lang="it-IT" sz="2000" dirty="0">
                <a:ea typeface="Times New Roman" panose="02020603050405020304" pitchFamily="18" charset="0"/>
                <a:cs typeface="Calibri"/>
              </a:rPr>
              <a:t>con l’ausilio di </a:t>
            </a:r>
            <a:r>
              <a:rPr lang="it-IT" sz="2000" b="1" dirty="0">
                <a:solidFill>
                  <a:schemeClr val="accent5"/>
                </a:solidFill>
                <a:ea typeface="Times New Roman" panose="02020603050405020304" pitchFamily="18" charset="0"/>
                <a:cs typeface="Calibri"/>
              </a:rPr>
              <a:t>MSSQL Server 2012</a:t>
            </a:r>
            <a:r>
              <a:rPr lang="it-IT" sz="2000" dirty="0">
                <a:solidFill>
                  <a:schemeClr val="accent5"/>
                </a:solidFill>
                <a:ea typeface="Times New Roman" panose="02020603050405020304" pitchFamily="18" charset="0"/>
                <a:cs typeface="Calibri"/>
              </a:rPr>
              <a:t> </a:t>
            </a:r>
            <a:r>
              <a:rPr lang="it-IT" sz="2000" dirty="0">
                <a:ea typeface="Times New Roman" panose="02020603050405020304" pitchFamily="18" charset="0"/>
                <a:cs typeface="Calibri"/>
              </a:rPr>
              <a:t>come server e di </a:t>
            </a:r>
            <a:r>
              <a:rPr lang="it-IT" sz="2000" b="1" dirty="0">
                <a:solidFill>
                  <a:schemeClr val="accent5"/>
                </a:solidFill>
                <a:ea typeface="Times New Roman" panose="02020603050405020304" pitchFamily="18" charset="0"/>
                <a:cs typeface="Calibri"/>
              </a:rPr>
              <a:t>FFmpeg</a:t>
            </a:r>
            <a:r>
              <a:rPr lang="it-IT" sz="2000" dirty="0">
                <a:solidFill>
                  <a:schemeClr val="accent5"/>
                </a:solidFill>
                <a:ea typeface="Times New Roman" panose="02020603050405020304" pitchFamily="18" charset="0"/>
                <a:cs typeface="Calibri"/>
              </a:rPr>
              <a:t> </a:t>
            </a:r>
            <a:r>
              <a:rPr lang="it-IT" sz="2000" dirty="0">
                <a:ea typeface="Times New Roman" panose="02020603050405020304" pitchFamily="18" charset="0"/>
                <a:cs typeface="Calibri"/>
              </a:rPr>
              <a:t>per catturare le immagini; per quanto riguarda il modello di programmazione è stato utilizzato </a:t>
            </a:r>
            <a:r>
              <a:rPr lang="it-IT" sz="2000" b="1" dirty="0">
                <a:solidFill>
                  <a:schemeClr val="accent5"/>
                </a:solidFill>
                <a:ea typeface="Times New Roman" panose="02020603050405020304" pitchFamily="18" charset="0"/>
                <a:cs typeface="Calibri"/>
              </a:rPr>
              <a:t>the iterative waterfall model.</a:t>
            </a:r>
          </a:p>
          <a:p>
            <a:pPr>
              <a:spcBef>
                <a:spcPts val="100"/>
              </a:spcBef>
            </a:pPr>
            <a:endParaRPr lang="it-IT" sz="2000" dirty="0">
              <a:ea typeface="Times New Roman" panose="02020603050405020304" pitchFamily="18" charset="0"/>
              <a:cs typeface="Calibri" panose="020F0502020204030204" pitchFamily="34" charset="0"/>
            </a:endParaRPr>
          </a:p>
          <a:p>
            <a:pPr>
              <a:spcBef>
                <a:spcPts val="100"/>
              </a:spcBef>
            </a:pPr>
            <a:r>
              <a:rPr lang="it-IT" sz="2000" dirty="0">
                <a:ea typeface="Times New Roman" panose="02020603050405020304" pitchFamily="18" charset="0"/>
                <a:cs typeface="Calibri" panose="020F0502020204030204" pitchFamily="34" charset="0"/>
              </a:rPr>
              <a:t>I dati biometrici che utilizza provengono da </a:t>
            </a:r>
            <a:r>
              <a:rPr lang="it-IT" sz="2000" b="1" dirty="0">
                <a:solidFill>
                  <a:schemeClr val="accent5"/>
                </a:solidFill>
                <a:ea typeface="Times New Roman" panose="02020603050405020304" pitchFamily="18" charset="0"/>
                <a:cs typeface="Calibri" panose="020F0502020204030204" pitchFamily="34" charset="0"/>
              </a:rPr>
              <a:t>faccia e voce</a:t>
            </a:r>
            <a:r>
              <a:rPr lang="it-IT" sz="2000" dirty="0">
                <a:solidFill>
                  <a:schemeClr val="accent5"/>
                </a:solidFill>
                <a:ea typeface="Times New Roman" panose="02020603050405020304" pitchFamily="18" charset="0"/>
                <a:cs typeface="Calibri" panose="020F0502020204030204" pitchFamily="34" charset="0"/>
              </a:rPr>
              <a:t> </a:t>
            </a:r>
            <a:r>
              <a:rPr lang="it-IT" sz="2000" dirty="0">
                <a:ea typeface="Times New Roman" panose="02020603050405020304" pitchFamily="18" charset="0"/>
                <a:cs typeface="Calibri" panose="020F0502020204030204" pitchFamily="34" charset="0"/>
              </a:rPr>
              <a:t>e sono prelevati da una camera con microfono, integrati nel sistema.</a:t>
            </a:r>
            <a:endParaRPr lang="en-US" sz="2000" dirty="0">
              <a:cs typeface="Calibri" panose="020F0502020204030204" pitchFamily="34" charset="0"/>
            </a:endParaRPr>
          </a:p>
          <a:p>
            <a:pPr>
              <a:spcBef>
                <a:spcPts val="100"/>
              </a:spcBef>
            </a:pPr>
            <a:endParaRPr lang="en-US" sz="2000" dirty="0">
              <a:ea typeface="Calibri" panose="020F0502020204030204" pitchFamily="34" charset="0"/>
              <a:cs typeface="Calibri" panose="020F0502020204030204" pitchFamily="34" charset="0"/>
            </a:endParaRPr>
          </a:p>
        </p:txBody>
      </p:sp>
      <p:pic>
        <p:nvPicPr>
          <p:cNvPr id="3" name="Immagine 2"/>
          <p:cNvPicPr>
            <a:picLocks noChangeAspect="1"/>
          </p:cNvPicPr>
          <p:nvPr/>
        </p:nvPicPr>
        <p:blipFill rotWithShape="1">
          <a:blip r:embed="rId2">
            <a:extLst>
              <a:ext uri="{28A0092B-C50C-407E-A947-70E740481C1C}">
                <a14:useLocalDpi xmlns:a14="http://schemas.microsoft.com/office/drawing/2010/main" val="0"/>
              </a:ext>
            </a:extLst>
          </a:blip>
          <a:srcRect l="1675" t="3057" r="745" b="1916"/>
          <a:stretch/>
        </p:blipFill>
        <p:spPr>
          <a:xfrm>
            <a:off x="5479561" y="2427495"/>
            <a:ext cx="5823745" cy="38585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98168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FC7DAF9D-AE24-4551-8B95-944F9B5302FC}"/>
              </a:ext>
            </a:extLst>
          </p:cNvPr>
          <p:cNvSpPr/>
          <p:nvPr/>
        </p:nvSpPr>
        <p:spPr>
          <a:xfrm>
            <a:off x="766440" y="2104268"/>
            <a:ext cx="3577336" cy="4118411"/>
          </a:xfrm>
          <a:prstGeom prst="rect">
            <a:avLst/>
          </a:prstGeom>
        </p:spPr>
        <p:txBody>
          <a:bodyPr wrap="square">
            <a:spAutoFit/>
          </a:bodyPr>
          <a:lstStyle/>
          <a:p>
            <a:r>
              <a:rPr lang="it-IT" sz="2000" dirty="0">
                <a:ea typeface="Times New Roman" panose="02020603050405020304" pitchFamily="18" charset="0"/>
                <a:cs typeface="Calibri" panose="020F0502020204030204" pitchFamily="34" charset="0"/>
              </a:rPr>
              <a:t>In questo studio è stata applicata la fusione a </a:t>
            </a:r>
            <a:r>
              <a:rPr lang="it-IT" sz="2000" b="1" dirty="0">
                <a:ea typeface="Times New Roman" panose="02020603050405020304" pitchFamily="18" charset="0"/>
                <a:cs typeface="Calibri" panose="020F0502020204030204" pitchFamily="34" charset="0"/>
              </a:rPr>
              <a:t>decision level</a:t>
            </a:r>
            <a:r>
              <a:rPr lang="it-IT" sz="2000" dirty="0">
                <a:ea typeface="Times New Roman" panose="02020603050405020304" pitchFamily="18" charset="0"/>
                <a:cs typeface="Calibri" panose="020F0502020204030204" pitchFamily="34" charset="0"/>
              </a:rPr>
              <a:t>, infatti il programma dopo aver acquisito i dati biometrici separatamente ed aver associato un’identità agli stessi, conserva questi in un database dal quale verranno poi prelevati per effettuare le operazioni di verifica, che avverranno anch’esse in modo disgiunto per poi infine confrontare i risultati ottenuti.</a:t>
            </a:r>
            <a:endParaRPr lang="en-US" sz="2000" dirty="0">
              <a:cs typeface="Calibri" panose="020F0502020204030204" pitchFamily="34" charset="0"/>
            </a:endParaRPr>
          </a:p>
        </p:txBody>
      </p:sp>
      <p:sp>
        <p:nvSpPr>
          <p:cNvPr id="5" name="TextBox 4">
            <a:extLst>
              <a:ext uri="{FF2B5EF4-FFF2-40B4-BE49-F238E27FC236}">
                <a16:creationId xmlns:a16="http://schemas.microsoft.com/office/drawing/2014/main" id="{DCB545EC-562F-442D-B69E-7C6992A3FD2C}"/>
              </a:ext>
            </a:extLst>
          </p:cNvPr>
          <p:cNvSpPr txBox="1"/>
          <p:nvPr/>
        </p:nvSpPr>
        <p:spPr>
          <a:xfrm>
            <a:off x="715677" y="444058"/>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4000" dirty="0">
                <a:latin typeface="+mj-lt"/>
                <a:ea typeface="+mn-lt"/>
                <a:cs typeface="+mn-lt"/>
              </a:rPr>
              <a:t>Analisi di alcuni studi </a:t>
            </a:r>
            <a:r>
              <a:rPr lang="it-IT" sz="4000" dirty="0">
                <a:solidFill>
                  <a:schemeClr val="accent5"/>
                </a:solidFill>
                <a:latin typeface="+mj-lt"/>
                <a:ea typeface="+mn-lt"/>
                <a:cs typeface="+mn-lt"/>
              </a:rPr>
              <a:t>|</a:t>
            </a:r>
            <a:r>
              <a:rPr lang="it-IT" sz="4000" dirty="0">
                <a:solidFill>
                  <a:srgbClr val="FFFFFF"/>
                </a:solidFill>
                <a:latin typeface="+mj-lt"/>
                <a:ea typeface="+mn-lt"/>
                <a:cs typeface="+mn-lt"/>
              </a:rPr>
              <a:t> </a:t>
            </a:r>
            <a:r>
              <a:rPr lang="it-IT" sz="3600" dirty="0">
                <a:solidFill>
                  <a:schemeClr val="accent5"/>
                </a:solidFill>
                <a:latin typeface="+mj-lt"/>
                <a:ea typeface="+mn-lt"/>
                <a:cs typeface="+mn-lt"/>
              </a:rPr>
              <a:t>Identificazione e Verifica  </a:t>
            </a:r>
            <a:r>
              <a:rPr lang="it-IT" sz="2400" b="1" dirty="0">
                <a:solidFill>
                  <a:schemeClr val="accent5"/>
                </a:solidFill>
                <a:latin typeface="+mj-lt"/>
                <a:ea typeface="+mn-lt"/>
                <a:cs typeface="+mn-lt"/>
              </a:rPr>
              <a:t>2</a:t>
            </a:r>
            <a:endParaRPr lang="it-IT" sz="2400">
              <a:solidFill>
                <a:schemeClr val="accent5"/>
              </a:solidFill>
              <a:latin typeface="+mj-lt"/>
              <a:cs typeface="Calibri"/>
            </a:endParaRPr>
          </a:p>
        </p:txBody>
      </p:sp>
      <p:sp>
        <p:nvSpPr>
          <p:cNvPr id="6" name="Rettangolo 5">
            <a:extLst>
              <a:ext uri="{FF2B5EF4-FFF2-40B4-BE49-F238E27FC236}">
                <a16:creationId xmlns:a16="http://schemas.microsoft.com/office/drawing/2014/main" id="{C914E91C-60CB-4ECA-80A5-E975918B31C6}"/>
              </a:ext>
            </a:extLst>
          </p:cNvPr>
          <p:cNvSpPr/>
          <p:nvPr/>
        </p:nvSpPr>
        <p:spPr>
          <a:xfrm>
            <a:off x="722050" y="1464322"/>
            <a:ext cx="9833500" cy="415498"/>
          </a:xfrm>
          <a:prstGeom prst="rect">
            <a:avLst/>
          </a:prstGeom>
        </p:spPr>
        <p:txBody>
          <a:bodyPr wrap="square" anchor="t">
            <a:spAutoFit/>
          </a:bodyPr>
          <a:lstStyle/>
          <a:p>
            <a:r>
              <a:rPr lang="en-US" sz="2100" b="1" dirty="0">
                <a:solidFill>
                  <a:schemeClr val="accent5"/>
                </a:solidFill>
              </a:rPr>
              <a:t>Algoritmo “Biometric fusion system for human recognition using face and voice” </a:t>
            </a:r>
            <a:endParaRPr lang="en-US" sz="2100" b="1" dirty="0">
              <a:solidFill>
                <a:schemeClr val="accent5"/>
              </a:solidFill>
              <a:cs typeface="Calibri"/>
            </a:endParaRPr>
          </a:p>
        </p:txBody>
      </p:sp>
      <p:pic>
        <p:nvPicPr>
          <p:cNvPr id="7" name="Immagine 6">
            <a:extLst>
              <a:ext uri="{FF2B5EF4-FFF2-40B4-BE49-F238E27FC236}">
                <a16:creationId xmlns:a16="http://schemas.microsoft.com/office/drawing/2014/main" id="{8CA2DB38-BE20-479E-BB80-F1563EDD4DBB}"/>
              </a:ext>
            </a:extLst>
          </p:cNvPr>
          <p:cNvPicPr/>
          <p:nvPr/>
        </p:nvPicPr>
        <p:blipFill rotWithShape="1">
          <a:blip r:embed="rId2" cstate="print">
            <a:extLst>
              <a:ext uri="{28A0092B-C50C-407E-A947-70E740481C1C}">
                <a14:useLocalDpi xmlns:a14="http://schemas.microsoft.com/office/drawing/2010/main" val="0"/>
              </a:ext>
            </a:extLst>
          </a:blip>
          <a:srcRect r="-281" b="1883"/>
          <a:stretch/>
        </p:blipFill>
        <p:spPr>
          <a:xfrm>
            <a:off x="4803950" y="2192198"/>
            <a:ext cx="4439201" cy="2313758"/>
          </a:xfrm>
          <a:prstGeom prst="rect">
            <a:avLst/>
          </a:prstGeom>
          <a:ln>
            <a:noFill/>
          </a:ln>
          <a:effectLst>
            <a:outerShdw blurRad="292100" dist="139700" dir="2700000" algn="tl" rotWithShape="0">
              <a:srgbClr val="333333">
                <a:alpha val="65000"/>
              </a:srgbClr>
            </a:outerShdw>
          </a:effectLst>
        </p:spPr>
      </p:pic>
      <p:pic>
        <p:nvPicPr>
          <p:cNvPr id="8" name="Immagine 7">
            <a:extLst>
              <a:ext uri="{FF2B5EF4-FFF2-40B4-BE49-F238E27FC236}">
                <a16:creationId xmlns:a16="http://schemas.microsoft.com/office/drawing/2014/main" id="{3750C41C-43DA-46E2-9E2C-963935705044}"/>
              </a:ext>
            </a:extLst>
          </p:cNvPr>
          <p:cNvPicPr/>
          <p:nvPr/>
        </p:nvPicPr>
        <p:blipFill rotWithShape="1">
          <a:blip r:embed="rId3" cstate="print">
            <a:extLst>
              <a:ext uri="{28A0092B-C50C-407E-A947-70E740481C1C}">
                <a14:useLocalDpi xmlns:a14="http://schemas.microsoft.com/office/drawing/2010/main" val="0"/>
              </a:ext>
            </a:extLst>
          </a:blip>
          <a:srcRect l="1" t="1780" r="660" b="2252"/>
          <a:stretch/>
        </p:blipFill>
        <p:spPr>
          <a:xfrm>
            <a:off x="5899906" y="4726235"/>
            <a:ext cx="4444933" cy="15423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0393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04C368F5-FB07-4C5A-A067-CBB212D42C2D}"/>
              </a:ext>
            </a:extLst>
          </p:cNvPr>
          <p:cNvSpPr txBox="1"/>
          <p:nvPr/>
        </p:nvSpPr>
        <p:spPr>
          <a:xfrm>
            <a:off x="715677" y="444058"/>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4000" dirty="0">
                <a:latin typeface="+mj-lt"/>
                <a:ea typeface="+mn-lt"/>
                <a:cs typeface="+mn-lt"/>
              </a:rPr>
              <a:t>Analisi di alcuni studi </a:t>
            </a:r>
            <a:r>
              <a:rPr lang="it-IT" sz="4000" dirty="0">
                <a:solidFill>
                  <a:schemeClr val="accent5"/>
                </a:solidFill>
                <a:latin typeface="+mj-lt"/>
                <a:ea typeface="+mn-lt"/>
                <a:cs typeface="+mn-lt"/>
              </a:rPr>
              <a:t>|</a:t>
            </a:r>
            <a:r>
              <a:rPr lang="it-IT" sz="4000" dirty="0">
                <a:solidFill>
                  <a:srgbClr val="FFFFFF"/>
                </a:solidFill>
                <a:latin typeface="+mj-lt"/>
                <a:ea typeface="+mn-lt"/>
                <a:cs typeface="+mn-lt"/>
              </a:rPr>
              <a:t> </a:t>
            </a:r>
            <a:r>
              <a:rPr lang="it-IT" sz="3600" dirty="0">
                <a:solidFill>
                  <a:schemeClr val="accent5"/>
                </a:solidFill>
                <a:latin typeface="+mj-lt"/>
                <a:ea typeface="+mn-lt"/>
                <a:cs typeface="+mn-lt"/>
              </a:rPr>
              <a:t>Altre Tipologie</a:t>
            </a:r>
            <a:endParaRPr lang="it-IT" sz="3600" dirty="0">
              <a:solidFill>
                <a:schemeClr val="accent5"/>
              </a:solidFill>
              <a:latin typeface="+mj-lt"/>
              <a:cs typeface="Calibri"/>
            </a:endParaRPr>
          </a:p>
        </p:txBody>
      </p:sp>
      <p:sp>
        <p:nvSpPr>
          <p:cNvPr id="7" name="Rettangolo 6">
            <a:extLst>
              <a:ext uri="{FF2B5EF4-FFF2-40B4-BE49-F238E27FC236}">
                <a16:creationId xmlns:a16="http://schemas.microsoft.com/office/drawing/2014/main" id="{CAC0A4CF-BC1E-4194-BF96-5A7DB774E746}"/>
              </a:ext>
            </a:extLst>
          </p:cNvPr>
          <p:cNvSpPr/>
          <p:nvPr/>
        </p:nvSpPr>
        <p:spPr>
          <a:xfrm>
            <a:off x="722050" y="1464322"/>
            <a:ext cx="9833500" cy="415498"/>
          </a:xfrm>
          <a:prstGeom prst="rect">
            <a:avLst/>
          </a:prstGeom>
        </p:spPr>
        <p:txBody>
          <a:bodyPr wrap="square" anchor="t">
            <a:spAutoFit/>
          </a:bodyPr>
          <a:lstStyle/>
          <a:p>
            <a:pPr marR="0" lvl="0">
              <a:spcBef>
                <a:spcPts val="100"/>
              </a:spcBef>
              <a:spcAft>
                <a:spcPts val="0"/>
              </a:spcAft>
            </a:pPr>
            <a:r>
              <a:rPr lang="en-US" sz="2100" b="1" dirty="0">
                <a:solidFill>
                  <a:schemeClr val="accent5"/>
                </a:solidFill>
                <a:ea typeface="Times New Roman" panose="02020603050405020304" pitchFamily="18" charset="0"/>
                <a:cs typeface="Times New Roman"/>
              </a:rPr>
              <a:t>Algoritmo “Multi-Biometric Template Protection based on Bloom filters”</a:t>
            </a:r>
            <a:endParaRPr lang="en-US" sz="2100">
              <a:solidFill>
                <a:schemeClr val="accent5"/>
              </a:solidFill>
              <a:ea typeface="Calibri" panose="020F0502020204030204" pitchFamily="34" charset="0"/>
              <a:cs typeface="Times New Roman"/>
            </a:endParaRPr>
          </a:p>
        </p:txBody>
      </p:sp>
      <p:sp>
        <p:nvSpPr>
          <p:cNvPr id="8" name="Rettangolo 7">
            <a:extLst>
              <a:ext uri="{FF2B5EF4-FFF2-40B4-BE49-F238E27FC236}">
                <a16:creationId xmlns:a16="http://schemas.microsoft.com/office/drawing/2014/main" id="{4FA592C7-5D9B-4FE7-B946-852C5D2E743A}"/>
              </a:ext>
            </a:extLst>
          </p:cNvPr>
          <p:cNvSpPr/>
          <p:nvPr/>
        </p:nvSpPr>
        <p:spPr>
          <a:xfrm>
            <a:off x="710214" y="2157272"/>
            <a:ext cx="10786369" cy="4183196"/>
          </a:xfrm>
          <a:prstGeom prst="rect">
            <a:avLst/>
          </a:prstGeom>
        </p:spPr>
        <p:txBody>
          <a:bodyPr wrap="square">
            <a:spAutoFit/>
          </a:bodyPr>
          <a:lstStyle/>
          <a:p>
            <a:pPr>
              <a:spcBef>
                <a:spcPts val="100"/>
              </a:spcBef>
            </a:pPr>
            <a:r>
              <a:rPr lang="it-IT" sz="2000" dirty="0">
                <a:ea typeface="Times New Roman" panose="02020603050405020304" pitchFamily="18" charset="0"/>
                <a:cs typeface="Times New Roman" panose="02020603050405020304" pitchFamily="18" charset="0"/>
              </a:rPr>
              <a:t>Quest’elaborato, scritto in </a:t>
            </a:r>
            <a:r>
              <a:rPr lang="it-IT" sz="2000" b="1" dirty="0">
                <a:solidFill>
                  <a:schemeClr val="accent5"/>
                </a:solidFill>
                <a:ea typeface="Times New Roman" panose="02020603050405020304" pitchFamily="18" charset="0"/>
                <a:cs typeface="Times New Roman" panose="02020603050405020304" pitchFamily="18" charset="0"/>
              </a:rPr>
              <a:t>Python</a:t>
            </a:r>
            <a:r>
              <a:rPr lang="it-IT" sz="2000" dirty="0">
                <a:ea typeface="Times New Roman" panose="02020603050405020304" pitchFamily="18" charset="0"/>
                <a:cs typeface="Times New Roman" panose="02020603050405020304" pitchFamily="18" charset="0"/>
              </a:rPr>
              <a:t> nel </a:t>
            </a:r>
            <a:r>
              <a:rPr lang="it-IT" sz="2000" b="1" dirty="0">
                <a:solidFill>
                  <a:schemeClr val="accent5"/>
                </a:solidFill>
                <a:ea typeface="Times New Roman" panose="02020603050405020304" pitchFamily="18" charset="0"/>
                <a:cs typeface="Times New Roman" panose="02020603050405020304" pitchFamily="18" charset="0"/>
              </a:rPr>
              <a:t>2018</a:t>
            </a:r>
            <a:r>
              <a:rPr lang="it-IT" sz="2000" dirty="0">
                <a:solidFill>
                  <a:schemeClr val="accent5"/>
                </a:solidFill>
                <a:ea typeface="Times New Roman" panose="02020603050405020304" pitchFamily="18" charset="0"/>
                <a:cs typeface="Times New Roman" panose="02020603050405020304" pitchFamily="18" charset="0"/>
              </a:rPr>
              <a:t>,</a:t>
            </a:r>
            <a:r>
              <a:rPr lang="it-IT" sz="2000" dirty="0">
                <a:ea typeface="Times New Roman" panose="02020603050405020304" pitchFamily="18" charset="0"/>
                <a:cs typeface="Times New Roman" panose="02020603050405020304" pitchFamily="18" charset="0"/>
              </a:rPr>
              <a:t> si pone l’obiettivo di aumentare l’irriconoscibilità delle feature prelevate da dati biometrici e basa il suo operato sui </a:t>
            </a:r>
            <a:r>
              <a:rPr lang="it-IT" sz="2000" b="1" dirty="0">
                <a:solidFill>
                  <a:schemeClr val="accent5"/>
                </a:solidFill>
                <a:ea typeface="Times New Roman" panose="02020603050405020304" pitchFamily="18" charset="0"/>
                <a:cs typeface="Times New Roman" panose="02020603050405020304" pitchFamily="18" charset="0"/>
              </a:rPr>
              <a:t>bloom filters</a:t>
            </a:r>
            <a:r>
              <a:rPr lang="it-IT" sz="2000" dirty="0">
                <a:solidFill>
                  <a:schemeClr val="accent5"/>
                </a:solidFill>
                <a:ea typeface="Times New Roman" panose="02020603050405020304" pitchFamily="18" charset="0"/>
                <a:cs typeface="Times New Roman" panose="02020603050405020304" pitchFamily="18" charset="0"/>
              </a:rPr>
              <a:t>. </a:t>
            </a:r>
          </a:p>
          <a:p>
            <a:pPr>
              <a:spcBef>
                <a:spcPts val="100"/>
              </a:spcBef>
            </a:pPr>
            <a:endParaRPr lang="it-IT" sz="2000" dirty="0">
              <a:ea typeface="Times New Roman" panose="02020603050405020304" pitchFamily="18" charset="0"/>
              <a:cs typeface="Times New Roman" panose="02020603050405020304" pitchFamily="18" charset="0"/>
            </a:endParaRPr>
          </a:p>
          <a:p>
            <a:pPr>
              <a:spcBef>
                <a:spcPts val="100"/>
              </a:spcBef>
            </a:pPr>
            <a:r>
              <a:rPr lang="it-IT" sz="2000" dirty="0">
                <a:ea typeface="Times New Roman" panose="02020603050405020304" pitchFamily="18" charset="0"/>
                <a:cs typeface="Times New Roman" panose="02020603050405020304" pitchFamily="18" charset="0"/>
              </a:rPr>
              <a:t>Lo scopo dello studio è quello di elaborare i dati biometrici con i bloom filters e senza, valutando cosi se il grado di protezione maggiore, vale la perdita di dettaglio qualora presente.</a:t>
            </a:r>
          </a:p>
          <a:p>
            <a:pPr>
              <a:spcBef>
                <a:spcPts val="100"/>
              </a:spcBef>
            </a:pPr>
            <a:endParaRPr lang="en-US" sz="2000" dirty="0">
              <a:ea typeface="Calibri" panose="020F0502020204030204" pitchFamily="34" charset="0"/>
              <a:cs typeface="Times New Roman" panose="02020603050405020304" pitchFamily="18" charset="0"/>
            </a:endParaRPr>
          </a:p>
          <a:p>
            <a:pPr>
              <a:spcBef>
                <a:spcPts val="100"/>
              </a:spcBef>
            </a:pPr>
            <a:r>
              <a:rPr lang="it-IT" sz="2000" dirty="0">
                <a:ea typeface="Times New Roman" panose="02020603050405020304" pitchFamily="18" charset="0"/>
                <a:cs typeface="Times New Roman" panose="02020603050405020304" pitchFamily="18" charset="0"/>
              </a:rPr>
              <a:t>Le biometrie prese in esame dallo studio sono quella </a:t>
            </a:r>
            <a:r>
              <a:rPr lang="it-IT" sz="2000" b="1" dirty="0">
                <a:solidFill>
                  <a:schemeClr val="accent5"/>
                </a:solidFill>
                <a:ea typeface="Times New Roman" panose="02020603050405020304" pitchFamily="18" charset="0"/>
                <a:cs typeface="Times New Roman" panose="02020603050405020304" pitchFamily="18" charset="0"/>
              </a:rPr>
              <a:t>dell’iride e della faccia</a:t>
            </a:r>
            <a:r>
              <a:rPr lang="it-IT" sz="2000" dirty="0">
                <a:solidFill>
                  <a:schemeClr val="accent5"/>
                </a:solidFill>
                <a:ea typeface="Times New Roman" panose="02020603050405020304" pitchFamily="18" charset="0"/>
                <a:cs typeface="Times New Roman" panose="02020603050405020304" pitchFamily="18" charset="0"/>
              </a:rPr>
              <a:t>, </a:t>
            </a:r>
            <a:r>
              <a:rPr lang="it-IT" sz="2000" dirty="0">
                <a:ea typeface="Times New Roman" panose="02020603050405020304" pitchFamily="18" charset="0"/>
                <a:cs typeface="Times New Roman" panose="02020603050405020304" pitchFamily="18" charset="0"/>
              </a:rPr>
              <a:t>queste sono conservate </a:t>
            </a:r>
            <a:r>
              <a:rPr lang="it-IT" sz="2000" b="1" dirty="0">
                <a:solidFill>
                  <a:schemeClr val="accent5"/>
                </a:solidFill>
                <a:ea typeface="Times New Roman" panose="02020603050405020304" pitchFamily="18" charset="0"/>
                <a:cs typeface="Times New Roman" panose="02020603050405020304" pitchFamily="18" charset="0"/>
              </a:rPr>
              <a:t>in formato binario</a:t>
            </a:r>
            <a:r>
              <a:rPr lang="it-IT" sz="2000" dirty="0">
                <a:solidFill>
                  <a:schemeClr val="accent5"/>
                </a:solidFill>
                <a:ea typeface="Times New Roman" panose="02020603050405020304" pitchFamily="18" charset="0"/>
                <a:cs typeface="Times New Roman" panose="02020603050405020304" pitchFamily="18" charset="0"/>
              </a:rPr>
              <a:t> </a:t>
            </a:r>
            <a:r>
              <a:rPr lang="it-IT" sz="2000" dirty="0">
                <a:ea typeface="Times New Roman" panose="02020603050405020304" pitchFamily="18" charset="0"/>
                <a:cs typeface="Times New Roman" panose="02020603050405020304" pitchFamily="18" charset="0"/>
              </a:rPr>
              <a:t>in file .txt per garantire l’anonimato dei soggetti che compongono il dataset.</a:t>
            </a:r>
            <a:endParaRPr lang="en-US" sz="2000" dirty="0">
              <a:ea typeface="Calibri" panose="020F0502020204030204" pitchFamily="34" charset="0"/>
              <a:cs typeface="Times New Roman" panose="02020603050405020304" pitchFamily="18" charset="0"/>
            </a:endParaRPr>
          </a:p>
          <a:p>
            <a:pPr>
              <a:spcBef>
                <a:spcPts val="100"/>
              </a:spcBef>
            </a:pPr>
            <a:endParaRPr lang="it-IT" sz="2000" dirty="0">
              <a:ea typeface="Times New Roman" panose="02020603050405020304" pitchFamily="18" charset="0"/>
              <a:cs typeface="Times New Roman" panose="02020603050405020304" pitchFamily="18" charset="0"/>
            </a:endParaRPr>
          </a:p>
          <a:p>
            <a:pPr>
              <a:spcBef>
                <a:spcPts val="100"/>
              </a:spcBef>
            </a:pPr>
            <a:r>
              <a:rPr lang="it-IT" sz="2000" dirty="0">
                <a:ea typeface="Times New Roman" panose="02020603050405020304" pitchFamily="18" charset="0"/>
                <a:cs typeface="Times New Roman" panose="02020603050405020304" pitchFamily="18" charset="0"/>
              </a:rPr>
              <a:t>Per confrontare i due dataset viene calcolata uno score utilizzando la </a:t>
            </a:r>
            <a:r>
              <a:rPr lang="it-IT" sz="2000" b="1" dirty="0">
                <a:solidFill>
                  <a:schemeClr val="accent5"/>
                </a:solidFill>
                <a:ea typeface="Times New Roman" panose="02020603050405020304" pitchFamily="18" charset="0"/>
                <a:cs typeface="Times New Roman" panose="02020603050405020304" pitchFamily="18" charset="0"/>
              </a:rPr>
              <a:t>distanza normalizzata di Hamming.</a:t>
            </a:r>
            <a:endParaRPr lang="en-US" sz="2000" dirty="0">
              <a:solidFill>
                <a:schemeClr val="accent5"/>
              </a:solidFill>
              <a:ea typeface="Calibri" panose="020F0502020204030204" pitchFamily="34" charset="0"/>
              <a:cs typeface="Times New Roman" panose="02020603050405020304" pitchFamily="18" charset="0"/>
            </a:endParaRPr>
          </a:p>
          <a:p>
            <a:pPr>
              <a:spcBef>
                <a:spcPts val="100"/>
              </a:spcBef>
            </a:pPr>
            <a:r>
              <a:rPr lang="it-IT" sz="2000" dirty="0">
                <a:ea typeface="Times New Roman" panose="02020603050405020304" pitchFamily="18" charset="0"/>
                <a:cs typeface="Times New Roman" panose="02020603050405020304" pitchFamily="18" charset="0"/>
              </a:rPr>
              <a:t>L’autore afferma tra i risultati, che non è presente perdita di dettaglio tra gli score elaborati e che quindi l’utilizzo dei bloom filter si è rilevato efficace.</a:t>
            </a:r>
            <a:endParaRPr lang="en-US" sz="2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2107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74E693-8B58-4162-A1BD-C40AB43CBCA3}"/>
              </a:ext>
            </a:extLst>
          </p:cNvPr>
          <p:cNvSpPr txBox="1"/>
          <p:nvPr/>
        </p:nvSpPr>
        <p:spPr>
          <a:xfrm>
            <a:off x="715677" y="444058"/>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4000" dirty="0">
                <a:latin typeface="+mj-lt"/>
                <a:ea typeface="+mn-lt"/>
                <a:cs typeface="+mn-lt"/>
              </a:rPr>
              <a:t>Calcolo features con Dataset progetto FVAB </a:t>
            </a:r>
            <a:r>
              <a:rPr lang="it-IT" sz="2400" b="1" dirty="0">
                <a:solidFill>
                  <a:srgbClr val="DD9D31"/>
                </a:solidFill>
                <a:latin typeface="+mj-lt"/>
                <a:ea typeface="Verdana"/>
                <a:cs typeface="Verdana"/>
              </a:rPr>
              <a:t>1</a:t>
            </a:r>
            <a:r>
              <a:rPr lang="it-IT" sz="3600" dirty="0">
                <a:solidFill>
                  <a:srgbClr val="FFFFFF"/>
                </a:solidFill>
                <a:latin typeface="+mj-lt"/>
                <a:ea typeface="Verdana"/>
                <a:cs typeface="Calibri"/>
              </a:rPr>
              <a:t> </a:t>
            </a:r>
            <a:endParaRPr lang="it-IT" sz="3600" dirty="0">
              <a:solidFill>
                <a:schemeClr val="accent5"/>
              </a:solidFill>
              <a:latin typeface="+mj-lt"/>
              <a:cs typeface="Calibri"/>
            </a:endParaRPr>
          </a:p>
        </p:txBody>
      </p:sp>
      <p:sp>
        <p:nvSpPr>
          <p:cNvPr id="6" name="Rettangolo 5">
            <a:extLst>
              <a:ext uri="{FF2B5EF4-FFF2-40B4-BE49-F238E27FC236}">
                <a16:creationId xmlns:a16="http://schemas.microsoft.com/office/drawing/2014/main" id="{B75AF2CC-CECC-473F-8935-C4A66707CE61}"/>
              </a:ext>
            </a:extLst>
          </p:cNvPr>
          <p:cNvSpPr/>
          <p:nvPr/>
        </p:nvSpPr>
        <p:spPr>
          <a:xfrm>
            <a:off x="715677" y="1428662"/>
            <a:ext cx="10182687" cy="4785926"/>
          </a:xfrm>
          <a:prstGeom prst="rect">
            <a:avLst/>
          </a:prstGeom>
        </p:spPr>
        <p:txBody>
          <a:bodyPr wrap="square">
            <a:spAutoFit/>
          </a:bodyPr>
          <a:lstStyle/>
          <a:p>
            <a:pPr>
              <a:spcBef>
                <a:spcPts val="100"/>
              </a:spcBef>
            </a:pPr>
            <a:r>
              <a:rPr lang="it-IT" sz="2000" dirty="0">
                <a:ea typeface="Times New Roman" panose="02020603050405020304" pitchFamily="18" charset="0"/>
                <a:cs typeface="Times New Roman" panose="02020603050405020304" pitchFamily="18" charset="0"/>
              </a:rPr>
              <a:t>Dopo aver analizzato vari algoritmi riguardanti la fusione multi biometrica, abbiamo deciso di provare ad eseguire uno di questi su dati e tipologie di biometrie diverse, forniti da noi, per verificarne il comportamento su un dataset reale.</a:t>
            </a:r>
          </a:p>
          <a:p>
            <a:pPr>
              <a:spcBef>
                <a:spcPts val="100"/>
              </a:spcBef>
            </a:pPr>
            <a:endParaRPr lang="en-US" sz="2000" dirty="0">
              <a:ea typeface="Calibri" panose="020F0502020204030204" pitchFamily="34" charset="0"/>
              <a:cs typeface="Times New Roman" panose="02020603050405020304" pitchFamily="18" charset="0"/>
            </a:endParaRPr>
          </a:p>
          <a:p>
            <a:pPr>
              <a:spcBef>
                <a:spcPts val="100"/>
              </a:spcBef>
            </a:pPr>
            <a:r>
              <a:rPr lang="it-IT" sz="2000" dirty="0">
                <a:ea typeface="Times New Roman" panose="02020603050405020304" pitchFamily="18" charset="0"/>
                <a:cs typeface="Times New Roman" panose="02020603050405020304" pitchFamily="18" charset="0"/>
              </a:rPr>
              <a:t>Per cominciare abbiamo identificato lo studio che si sarebbe prestato; abbiamo scelto quindi quello riguardante </a:t>
            </a:r>
            <a:r>
              <a:rPr lang="it-IT" sz="2000" b="1" dirty="0">
                <a:solidFill>
                  <a:schemeClr val="accent5"/>
                </a:solidFill>
                <a:ea typeface="Times New Roman" panose="02020603050405020304" pitchFamily="18" charset="0"/>
                <a:cs typeface="Times New Roman" panose="02020603050405020304" pitchFamily="18" charset="0"/>
              </a:rPr>
              <a:t>la fusione dell’impronte dei palmi delle mani e delle vene di questi ultimi</a:t>
            </a:r>
            <a:r>
              <a:rPr lang="it-IT" sz="2000" dirty="0">
                <a:solidFill>
                  <a:schemeClr val="accent5"/>
                </a:solidFill>
                <a:ea typeface="Times New Roman" panose="02020603050405020304" pitchFamily="18" charset="0"/>
                <a:cs typeface="Times New Roman" panose="02020603050405020304" pitchFamily="18" charset="0"/>
              </a:rPr>
              <a:t>, </a:t>
            </a:r>
            <a:r>
              <a:rPr lang="it-IT" sz="2000" dirty="0">
                <a:ea typeface="Times New Roman" panose="02020603050405020304" pitchFamily="18" charset="0"/>
                <a:cs typeface="Times New Roman" panose="02020603050405020304" pitchFamily="18" charset="0"/>
              </a:rPr>
              <a:t>che meglio si prestava ad un’operazione di questo tipo.</a:t>
            </a:r>
          </a:p>
          <a:p>
            <a:pPr>
              <a:spcBef>
                <a:spcPts val="100"/>
              </a:spcBef>
            </a:pPr>
            <a:endParaRPr lang="en-US" sz="2000" dirty="0">
              <a:ea typeface="Calibri" panose="020F0502020204030204" pitchFamily="34" charset="0"/>
              <a:cs typeface="Times New Roman" panose="02020603050405020304" pitchFamily="18" charset="0"/>
            </a:endParaRPr>
          </a:p>
          <a:p>
            <a:pPr>
              <a:spcBef>
                <a:spcPts val="100"/>
              </a:spcBef>
            </a:pPr>
            <a:r>
              <a:rPr lang="it-IT" sz="2000" dirty="0">
                <a:ea typeface="Times New Roman" panose="02020603050405020304" pitchFamily="18" charset="0"/>
                <a:cs typeface="Times New Roman" panose="02020603050405020304" pitchFamily="18" charset="0"/>
              </a:rPr>
              <a:t>Il dataset che abbiamo utilizzato comprendeva l’utilizzo di tre biometrie</a:t>
            </a:r>
            <a:r>
              <a:rPr lang="it-IT" sz="2000" b="1" dirty="0">
                <a:ea typeface="Times New Roman" panose="02020603050405020304" pitchFamily="18" charset="0"/>
                <a:cs typeface="Times New Roman" panose="02020603050405020304" pitchFamily="18" charset="0"/>
              </a:rPr>
              <a:t>: </a:t>
            </a:r>
            <a:r>
              <a:rPr lang="it-IT" sz="2000" b="1" dirty="0">
                <a:solidFill>
                  <a:schemeClr val="accent5"/>
                </a:solidFill>
                <a:ea typeface="Times New Roman" panose="02020603050405020304" pitchFamily="18" charset="0"/>
                <a:cs typeface="Times New Roman" panose="02020603050405020304" pitchFamily="18" charset="0"/>
              </a:rPr>
              <a:t>viso, orecchio ed impronte digitali</a:t>
            </a:r>
            <a:r>
              <a:rPr lang="it-IT" sz="2000" dirty="0">
                <a:solidFill>
                  <a:schemeClr val="accent5"/>
                </a:solidFill>
                <a:ea typeface="Times New Roman" panose="02020603050405020304" pitchFamily="18" charset="0"/>
                <a:cs typeface="Times New Roman" panose="02020603050405020304" pitchFamily="18" charset="0"/>
              </a:rPr>
              <a:t>; </a:t>
            </a:r>
            <a:r>
              <a:rPr lang="it-IT" sz="2000" dirty="0">
                <a:ea typeface="Times New Roman" panose="02020603050405020304" pitchFamily="18" charset="0"/>
                <a:cs typeface="Times New Roman" panose="02020603050405020304" pitchFamily="18" charset="0"/>
              </a:rPr>
              <a:t>i soggetti presenti erano 15 e per ognuno di questi e per ogni biometria erano presenti 20 immagini; per un totale di 60 immagini per soggetto e </a:t>
            </a:r>
            <a:r>
              <a:rPr lang="it-IT" sz="2000" b="1" dirty="0">
                <a:solidFill>
                  <a:schemeClr val="accent5"/>
                </a:solidFill>
                <a:ea typeface="Times New Roman" panose="02020603050405020304" pitchFamily="18" charset="0"/>
                <a:cs typeface="Times New Roman" panose="02020603050405020304" pitchFamily="18" charset="0"/>
              </a:rPr>
              <a:t>300 immagini</a:t>
            </a:r>
            <a:r>
              <a:rPr lang="it-IT" sz="2000" dirty="0">
                <a:solidFill>
                  <a:schemeClr val="accent5"/>
                </a:solidFill>
                <a:ea typeface="Times New Roman" panose="02020603050405020304" pitchFamily="18" charset="0"/>
                <a:cs typeface="Times New Roman" panose="02020603050405020304" pitchFamily="18" charset="0"/>
              </a:rPr>
              <a:t> </a:t>
            </a:r>
            <a:r>
              <a:rPr lang="it-IT" sz="2000" dirty="0">
                <a:ea typeface="Times New Roman" panose="02020603050405020304" pitchFamily="18" charset="0"/>
                <a:cs typeface="Times New Roman" panose="02020603050405020304" pitchFamily="18" charset="0"/>
              </a:rPr>
              <a:t>in totale.</a:t>
            </a:r>
          </a:p>
          <a:p>
            <a:pPr>
              <a:spcBef>
                <a:spcPts val="100"/>
              </a:spcBef>
            </a:pPr>
            <a:endParaRPr lang="en-US" sz="2000" dirty="0">
              <a:ea typeface="Calibri" panose="020F0502020204030204" pitchFamily="34" charset="0"/>
              <a:cs typeface="Times New Roman" panose="02020603050405020304" pitchFamily="18" charset="0"/>
            </a:endParaRPr>
          </a:p>
          <a:p>
            <a:pPr>
              <a:spcBef>
                <a:spcPts val="100"/>
              </a:spcBef>
            </a:pPr>
            <a:r>
              <a:rPr lang="it-IT" sz="2000" dirty="0">
                <a:ea typeface="Times New Roman" panose="02020603050405020304" pitchFamily="18" charset="0"/>
                <a:cs typeface="Times New Roman" panose="02020603050405020304" pitchFamily="18" charset="0"/>
              </a:rPr>
              <a:t>A questo punto è stato necessario modificare lo script che elaborava il file </a:t>
            </a:r>
            <a:r>
              <a:rPr lang="it-IT" sz="2000" b="1" dirty="0">
                <a:solidFill>
                  <a:schemeClr val="accent5"/>
                </a:solidFill>
                <a:ea typeface="Times New Roman" panose="02020603050405020304" pitchFamily="18" charset="0"/>
                <a:cs typeface="Times New Roman" panose="02020603050405020304" pitchFamily="18" charset="0"/>
              </a:rPr>
              <a:t>.txt</a:t>
            </a:r>
            <a:r>
              <a:rPr lang="it-IT" sz="2000" dirty="0">
                <a:solidFill>
                  <a:schemeClr val="accent5"/>
                </a:solidFill>
                <a:ea typeface="Times New Roman" panose="02020603050405020304" pitchFamily="18" charset="0"/>
                <a:cs typeface="Times New Roman" panose="02020603050405020304" pitchFamily="18" charset="0"/>
              </a:rPr>
              <a:t>, </a:t>
            </a:r>
            <a:r>
              <a:rPr lang="it-IT" sz="2000" dirty="0">
                <a:ea typeface="Times New Roman" panose="02020603050405020304" pitchFamily="18" charset="0"/>
                <a:cs typeface="Times New Roman" panose="02020603050405020304" pitchFamily="18" charset="0"/>
              </a:rPr>
              <a:t>secondo le modalità con cui erano stati nominati i vari file e procedere con l’elaborazione dell’algoritmo descritto in precedenza (creazione file .txt ed esecuzione dello script di fusione).</a:t>
            </a:r>
            <a:endParaRPr lang="en-US" sz="2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8649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80D0FF29-4924-466F-8FFF-04DD2582E820}"/>
              </a:ext>
            </a:extLst>
          </p:cNvPr>
          <p:cNvSpPr txBox="1"/>
          <p:nvPr/>
        </p:nvSpPr>
        <p:spPr>
          <a:xfrm>
            <a:off x="715677" y="444058"/>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4000" dirty="0">
                <a:latin typeface="+mj-lt"/>
                <a:ea typeface="+mn-lt"/>
                <a:cs typeface="+mn-lt"/>
              </a:rPr>
              <a:t>Calcolo features con Dataset progetto FVAB</a:t>
            </a:r>
            <a:r>
              <a:rPr lang="it-IT" sz="3600" dirty="0">
                <a:latin typeface="+mj-lt"/>
                <a:ea typeface="+mn-lt"/>
                <a:cs typeface="+mn-lt"/>
              </a:rPr>
              <a:t> </a:t>
            </a:r>
            <a:r>
              <a:rPr lang="it-IT" sz="2400" b="1" dirty="0">
                <a:solidFill>
                  <a:srgbClr val="DD9D31"/>
                </a:solidFill>
                <a:latin typeface="+mj-lt"/>
                <a:ea typeface="Verdana"/>
                <a:cs typeface="Verdana"/>
              </a:rPr>
              <a:t>2</a:t>
            </a:r>
            <a:r>
              <a:rPr lang="it-IT" sz="3600" dirty="0">
                <a:solidFill>
                  <a:srgbClr val="FFFFFF"/>
                </a:solidFill>
                <a:latin typeface="+mj-lt"/>
                <a:ea typeface="Verdana"/>
                <a:cs typeface="Calibri"/>
              </a:rPr>
              <a:t> </a:t>
            </a:r>
            <a:endParaRPr lang="it-IT" sz="3600" dirty="0">
              <a:solidFill>
                <a:schemeClr val="accent5"/>
              </a:solidFill>
              <a:latin typeface="+mj-lt"/>
              <a:cs typeface="Calibri"/>
            </a:endParaRPr>
          </a:p>
        </p:txBody>
      </p:sp>
      <p:sp>
        <p:nvSpPr>
          <p:cNvPr id="5" name="Rettangolo 4">
            <a:extLst>
              <a:ext uri="{FF2B5EF4-FFF2-40B4-BE49-F238E27FC236}">
                <a16:creationId xmlns:a16="http://schemas.microsoft.com/office/drawing/2014/main" id="{49F46B45-380A-43F8-BC1E-1EDB4B81405E}"/>
              </a:ext>
            </a:extLst>
          </p:cNvPr>
          <p:cNvSpPr/>
          <p:nvPr/>
        </p:nvSpPr>
        <p:spPr>
          <a:xfrm>
            <a:off x="748682" y="1355324"/>
            <a:ext cx="10836678" cy="411332"/>
          </a:xfrm>
          <a:prstGeom prst="rect">
            <a:avLst/>
          </a:prstGeom>
        </p:spPr>
        <p:txBody>
          <a:bodyPr wrap="square">
            <a:spAutoFit/>
          </a:bodyPr>
          <a:lstStyle/>
          <a:p>
            <a:pPr>
              <a:spcBef>
                <a:spcPts val="100"/>
              </a:spcBef>
            </a:pPr>
            <a:r>
              <a:rPr lang="it-IT" sz="2000" dirty="0">
                <a:ea typeface="Times New Roman" panose="02020603050405020304" pitchFamily="18" charset="0"/>
                <a:cs typeface="Times New Roman" panose="02020603050405020304" pitchFamily="18" charset="0"/>
              </a:rPr>
              <a:t>Di seguito è presente il risultato della creazione dei file .txt per ogni </a:t>
            </a:r>
            <a:r>
              <a:rPr lang="it-IT" sz="2000" b="1" dirty="0">
                <a:solidFill>
                  <a:schemeClr val="accent5"/>
                </a:solidFill>
                <a:ea typeface="Times New Roman" panose="02020603050405020304" pitchFamily="18" charset="0"/>
                <a:cs typeface="Times New Roman" panose="02020603050405020304" pitchFamily="18" charset="0"/>
              </a:rPr>
              <a:t>soggetto, biometria e immagine:</a:t>
            </a:r>
            <a:endParaRPr lang="en-US" sz="2000" b="1" dirty="0">
              <a:solidFill>
                <a:schemeClr val="accent5"/>
              </a:solidFill>
              <a:ea typeface="Calibri" panose="020F0502020204030204" pitchFamily="34" charset="0"/>
              <a:cs typeface="Times New Roman" panose="02020603050405020304" pitchFamily="18" charset="0"/>
            </a:endParaRPr>
          </a:p>
        </p:txBody>
      </p:sp>
      <p:pic>
        <p:nvPicPr>
          <p:cNvPr id="6" name="Immagine 5">
            <a:extLst>
              <a:ext uri="{FF2B5EF4-FFF2-40B4-BE49-F238E27FC236}">
                <a16:creationId xmlns:a16="http://schemas.microsoft.com/office/drawing/2014/main" id="{59DF7E84-B2A8-4BBC-83A9-4ECE422F30B9}"/>
              </a:ext>
            </a:extLst>
          </p:cNvPr>
          <p:cNvPicPr/>
          <p:nvPr/>
        </p:nvPicPr>
        <p:blipFill>
          <a:blip r:embed="rId2">
            <a:extLst>
              <a:ext uri="{28A0092B-C50C-407E-A947-70E740481C1C}">
                <a14:useLocalDpi xmlns:a14="http://schemas.microsoft.com/office/drawing/2010/main" val="0"/>
              </a:ext>
            </a:extLst>
          </a:blip>
          <a:stretch>
            <a:fillRect/>
          </a:stretch>
        </p:blipFill>
        <p:spPr>
          <a:xfrm>
            <a:off x="7374084" y="2165549"/>
            <a:ext cx="1849755" cy="3796030"/>
          </a:xfrm>
          <a:prstGeom prst="rect">
            <a:avLst/>
          </a:prstGeom>
          <a:effectLst>
            <a:outerShdw blurRad="50800" dist="38100" algn="l" rotWithShape="0">
              <a:prstClr val="black">
                <a:alpha val="40000"/>
              </a:prstClr>
            </a:outerShdw>
          </a:effectLst>
        </p:spPr>
      </p:pic>
      <p:pic>
        <p:nvPicPr>
          <p:cNvPr id="7" name="Immagine 6">
            <a:extLst>
              <a:ext uri="{FF2B5EF4-FFF2-40B4-BE49-F238E27FC236}">
                <a16:creationId xmlns:a16="http://schemas.microsoft.com/office/drawing/2014/main" id="{72C63710-CB9D-4144-A78F-24AAF7CA93E6}"/>
              </a:ext>
            </a:extLst>
          </p:cNvPr>
          <p:cNvPicPr/>
          <p:nvPr/>
        </p:nvPicPr>
        <p:blipFill>
          <a:blip r:embed="rId3">
            <a:extLst>
              <a:ext uri="{28A0092B-C50C-407E-A947-70E740481C1C}">
                <a14:useLocalDpi xmlns:a14="http://schemas.microsoft.com/office/drawing/2010/main" val="0"/>
              </a:ext>
            </a:extLst>
          </a:blip>
          <a:stretch>
            <a:fillRect/>
          </a:stretch>
        </p:blipFill>
        <p:spPr>
          <a:xfrm>
            <a:off x="5835961" y="1945255"/>
            <a:ext cx="1260475" cy="2458720"/>
          </a:xfrm>
          <a:prstGeom prst="rect">
            <a:avLst/>
          </a:prstGeom>
          <a:ln>
            <a:solidFill>
              <a:schemeClr val="accent1"/>
            </a:solidFill>
          </a:ln>
          <a:effectLst>
            <a:outerShdw blurRad="50800" dist="38100" dir="2700000" algn="tl" rotWithShape="0">
              <a:prstClr val="black">
                <a:alpha val="40000"/>
              </a:prstClr>
            </a:outerShdw>
          </a:effectLst>
        </p:spPr>
      </p:pic>
      <p:pic>
        <p:nvPicPr>
          <p:cNvPr id="8" name="Immagine 7">
            <a:extLst>
              <a:ext uri="{FF2B5EF4-FFF2-40B4-BE49-F238E27FC236}">
                <a16:creationId xmlns:a16="http://schemas.microsoft.com/office/drawing/2014/main" id="{A3001614-A6BA-4E07-9C28-8716DA28A609}"/>
              </a:ext>
            </a:extLst>
          </p:cNvPr>
          <p:cNvPicPr/>
          <p:nvPr/>
        </p:nvPicPr>
        <p:blipFill rotWithShape="1">
          <a:blip r:embed="rId4">
            <a:extLst>
              <a:ext uri="{28A0092B-C50C-407E-A947-70E740481C1C}">
                <a14:useLocalDpi xmlns:a14="http://schemas.microsoft.com/office/drawing/2010/main" val="0"/>
              </a:ext>
            </a:extLst>
          </a:blip>
          <a:srcRect l="1500" t="1013" r="2000" b="1266"/>
          <a:stretch/>
        </p:blipFill>
        <p:spPr>
          <a:xfrm>
            <a:off x="9508708" y="2492328"/>
            <a:ext cx="1906957" cy="3816305"/>
          </a:xfrm>
          <a:prstGeom prst="rect">
            <a:avLst/>
          </a:prstGeom>
          <a:effectLst>
            <a:outerShdw blurRad="50800" dist="38100" dir="2700000" algn="tl" rotWithShape="0">
              <a:prstClr val="black">
                <a:alpha val="40000"/>
              </a:prstClr>
            </a:outerShdw>
          </a:effectLst>
        </p:spPr>
      </p:pic>
      <p:sp>
        <p:nvSpPr>
          <p:cNvPr id="9" name="Rettangolo 8">
            <a:extLst>
              <a:ext uri="{FF2B5EF4-FFF2-40B4-BE49-F238E27FC236}">
                <a16:creationId xmlns:a16="http://schemas.microsoft.com/office/drawing/2014/main" id="{C2F3372F-3D10-4E56-9A98-645E5D428F1B}"/>
              </a:ext>
            </a:extLst>
          </p:cNvPr>
          <p:cNvSpPr/>
          <p:nvPr/>
        </p:nvSpPr>
        <p:spPr>
          <a:xfrm>
            <a:off x="757562" y="1790926"/>
            <a:ext cx="4755472" cy="3477875"/>
          </a:xfrm>
          <a:prstGeom prst="rect">
            <a:avLst/>
          </a:prstGeom>
        </p:spPr>
        <p:txBody>
          <a:bodyPr wrap="square">
            <a:spAutoFit/>
          </a:bodyPr>
          <a:lstStyle/>
          <a:p>
            <a:pPr>
              <a:spcBef>
                <a:spcPts val="100"/>
              </a:spcBef>
            </a:pPr>
            <a:r>
              <a:rPr lang="it-IT" sz="2000" dirty="0">
                <a:ea typeface="Times New Roman" panose="02020603050405020304" pitchFamily="18" charset="0"/>
                <a:cs typeface="Times New Roman" panose="02020603050405020304" pitchFamily="18" charset="0"/>
              </a:rPr>
              <a:t>Tra le migliorie che abbiamo apportato vi è stata quella di poter applicare la fusione di un insieme di </a:t>
            </a:r>
            <a:r>
              <a:rPr lang="it-IT" sz="2000" b="1" dirty="0">
                <a:solidFill>
                  <a:schemeClr val="accent5"/>
                </a:solidFill>
                <a:ea typeface="Times New Roman" panose="02020603050405020304" pitchFamily="18" charset="0"/>
                <a:cs typeface="Times New Roman" panose="02020603050405020304" pitchFamily="18" charset="0"/>
              </a:rPr>
              <a:t>3 biometrie</a:t>
            </a:r>
            <a:r>
              <a:rPr lang="it-IT" sz="2000" dirty="0">
                <a:solidFill>
                  <a:schemeClr val="accent5"/>
                </a:solidFill>
                <a:ea typeface="Times New Roman" panose="02020603050405020304" pitchFamily="18" charset="0"/>
                <a:cs typeface="Times New Roman" panose="02020603050405020304" pitchFamily="18" charset="0"/>
              </a:rPr>
              <a:t> </a:t>
            </a:r>
            <a:r>
              <a:rPr lang="it-IT" sz="2000" dirty="0">
                <a:ea typeface="Times New Roman" panose="02020603050405020304" pitchFamily="18" charset="0"/>
                <a:cs typeface="Times New Roman" panose="02020603050405020304" pitchFamily="18" charset="0"/>
              </a:rPr>
              <a:t>al posto di 2 e di salvare per ogni soggetto e per ogni biometria il set di feature riguardanti questi ultimi, in modo da avere un vero e proprio dataset ordinato di feature biometriche, favorendo così oltre che un maggior usabilità e comprensibilità anche un incremento della privacy dei soggetti a cui appartenevano le biometrie prelevate.</a:t>
            </a:r>
            <a:endParaRPr lang="en-US" sz="2000" dirty="0">
              <a:ea typeface="Calibri" panose="020F0502020204030204" pitchFamily="34" charset="0"/>
              <a:cs typeface="Times New Roman" panose="02020603050405020304" pitchFamily="18" charset="0"/>
            </a:endParaRPr>
          </a:p>
        </p:txBody>
      </p:sp>
      <p:sp>
        <p:nvSpPr>
          <p:cNvPr id="10" name="Rettangolo 9">
            <a:extLst>
              <a:ext uri="{FF2B5EF4-FFF2-40B4-BE49-F238E27FC236}">
                <a16:creationId xmlns:a16="http://schemas.microsoft.com/office/drawing/2014/main" id="{33E4CA29-0F6F-4CA0-98BF-5183BE43B823}"/>
              </a:ext>
            </a:extLst>
          </p:cNvPr>
          <p:cNvSpPr/>
          <p:nvPr/>
        </p:nvSpPr>
        <p:spPr>
          <a:xfrm>
            <a:off x="757560" y="5403542"/>
            <a:ext cx="6912746" cy="707886"/>
          </a:xfrm>
          <a:prstGeom prst="rect">
            <a:avLst/>
          </a:prstGeom>
        </p:spPr>
        <p:txBody>
          <a:bodyPr wrap="square">
            <a:spAutoFit/>
          </a:bodyPr>
          <a:lstStyle/>
          <a:p>
            <a:pPr>
              <a:spcBef>
                <a:spcPts val="100"/>
              </a:spcBef>
            </a:pPr>
            <a:r>
              <a:rPr lang="it-IT" sz="2000" dirty="0">
                <a:latin typeface="Calibri" panose="020F0502020204030204" pitchFamily="34" charset="0"/>
                <a:ea typeface="Times New Roman" panose="02020603050405020304" pitchFamily="18" charset="0"/>
                <a:cs typeface="Times New Roman" panose="02020603050405020304" pitchFamily="18" charset="0"/>
              </a:rPr>
              <a:t>Apportando altre modifiche all’algoritmo sarebbe possibile utilizzarlo anche per operazioni di </a:t>
            </a:r>
            <a:r>
              <a:rPr lang="it-IT" sz="2000" b="1" dirty="0">
                <a:solidFill>
                  <a:schemeClr val="accent5"/>
                </a:solidFill>
                <a:latin typeface="Calibri" panose="020F0502020204030204" pitchFamily="34" charset="0"/>
                <a:ea typeface="Times New Roman" panose="02020603050405020304" pitchFamily="18" charset="0"/>
                <a:cs typeface="Times New Roman" panose="02020603050405020304" pitchFamily="18" charset="0"/>
              </a:rPr>
              <a:t>verifica</a:t>
            </a:r>
            <a:r>
              <a:rPr lang="it-IT" sz="2000" dirty="0">
                <a:solidFill>
                  <a:schemeClr val="accent5"/>
                </a:solidFill>
                <a:latin typeface="Calibri" panose="020F0502020204030204" pitchFamily="34" charset="0"/>
                <a:ea typeface="Times New Roman" panose="02020603050405020304" pitchFamily="18" charset="0"/>
                <a:cs typeface="Times New Roman" panose="02020603050405020304" pitchFamily="18" charset="0"/>
              </a:rPr>
              <a:t>.</a:t>
            </a:r>
            <a:endParaRPr lang="en-US" sz="2000" dirty="0">
              <a:solidFill>
                <a:schemeClr val="accent5"/>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6276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6634122A-13D3-4594-92C6-E3F6FE450584}"/>
              </a:ext>
            </a:extLst>
          </p:cNvPr>
          <p:cNvSpPr txBox="1"/>
          <p:nvPr/>
        </p:nvSpPr>
        <p:spPr>
          <a:xfrm>
            <a:off x="715677" y="444058"/>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r>
              <a:rPr lang="it-IT" sz="4000" dirty="0">
                <a:latin typeface="+mj-lt"/>
                <a:cs typeface="Arial"/>
              </a:rPr>
              <a:t>Sfide di ricerca e direzioni future </a:t>
            </a:r>
            <a:r>
              <a:rPr lang="it-IT" sz="2400" b="1" dirty="0">
                <a:solidFill>
                  <a:schemeClr val="accent5"/>
                </a:solidFill>
                <a:latin typeface="+mj-lt"/>
                <a:cs typeface="Arial"/>
              </a:rPr>
              <a:t>1</a:t>
            </a:r>
            <a:endParaRPr lang="en-US" sz="2400" b="1">
              <a:solidFill>
                <a:schemeClr val="accent5"/>
              </a:solidFill>
              <a:latin typeface="+mj-lt"/>
              <a:cs typeface="Arial"/>
            </a:endParaRPr>
          </a:p>
        </p:txBody>
      </p:sp>
      <p:sp>
        <p:nvSpPr>
          <p:cNvPr id="5" name="Rettangolo 4">
            <a:extLst>
              <a:ext uri="{FF2B5EF4-FFF2-40B4-BE49-F238E27FC236}">
                <a16:creationId xmlns:a16="http://schemas.microsoft.com/office/drawing/2014/main" id="{AE4BEEC2-1593-4D33-A8FC-36FEC5BDF435}"/>
              </a:ext>
            </a:extLst>
          </p:cNvPr>
          <p:cNvSpPr/>
          <p:nvPr/>
        </p:nvSpPr>
        <p:spPr>
          <a:xfrm>
            <a:off x="757562" y="1235260"/>
            <a:ext cx="9824621" cy="1323439"/>
          </a:xfrm>
          <a:prstGeom prst="rect">
            <a:avLst/>
          </a:prstGeom>
        </p:spPr>
        <p:txBody>
          <a:bodyPr wrap="square" anchor="t">
            <a:spAutoFit/>
          </a:bodyPr>
          <a:lstStyle/>
          <a:p>
            <a:pPr>
              <a:spcBef>
                <a:spcPts val="100"/>
              </a:spcBef>
            </a:pPr>
            <a:r>
              <a:rPr lang="it-IT" sz="1950" dirty="0">
                <a:ea typeface="Times New Roman" panose="02020603050405020304" pitchFamily="18" charset="0"/>
                <a:cs typeface="Times New Roman"/>
              </a:rPr>
              <a:t>Per sviluppare funzionanti sistemi biometrici, è richiesto un’implementazione efficiente che si adatti al dominio in cui si trova e disponga per i cambiamenti nei sensori, ambiente, popolazione target, ecc.</a:t>
            </a:r>
            <a:r>
              <a:rPr lang="en-US" sz="1950" dirty="0">
                <a:ea typeface="Times New Roman" panose="02020603050405020304" pitchFamily="18" charset="0"/>
                <a:cs typeface="Times New Roman"/>
              </a:rPr>
              <a:t> </a:t>
            </a:r>
            <a:r>
              <a:rPr lang="it-IT" sz="1950" dirty="0">
                <a:ea typeface="Times New Roman" panose="02020603050405020304" pitchFamily="18" charset="0"/>
                <a:cs typeface="Times New Roman"/>
              </a:rPr>
              <a:t>Di seguito sono riassunti alcuni dei campi in cui verosimilmente si muoverà la fusione multi biometrica.</a:t>
            </a:r>
            <a:endParaRPr lang="en-US" sz="1950">
              <a:ea typeface="Calibri" panose="020F0502020204030204" pitchFamily="34" charset="0"/>
              <a:cs typeface="Times New Roman"/>
            </a:endParaRPr>
          </a:p>
        </p:txBody>
      </p:sp>
      <p:sp>
        <p:nvSpPr>
          <p:cNvPr id="6" name="Rettangolo 5">
            <a:extLst>
              <a:ext uri="{FF2B5EF4-FFF2-40B4-BE49-F238E27FC236}">
                <a16:creationId xmlns:a16="http://schemas.microsoft.com/office/drawing/2014/main" id="{DBC4697F-41F8-4137-9B35-B232AB4550A5}"/>
              </a:ext>
            </a:extLst>
          </p:cNvPr>
          <p:cNvSpPr/>
          <p:nvPr/>
        </p:nvSpPr>
        <p:spPr>
          <a:xfrm>
            <a:off x="716936" y="2627376"/>
            <a:ext cx="4754571" cy="415498"/>
          </a:xfrm>
          <a:prstGeom prst="rect">
            <a:avLst/>
          </a:prstGeom>
        </p:spPr>
        <p:txBody>
          <a:bodyPr wrap="none" anchor="t">
            <a:spAutoFit/>
          </a:bodyPr>
          <a:lstStyle/>
          <a:p>
            <a:pPr>
              <a:spcBef>
                <a:spcPts val="100"/>
              </a:spcBef>
            </a:pPr>
            <a:r>
              <a:rPr lang="it-IT" sz="2100" b="1" dirty="0">
                <a:solidFill>
                  <a:schemeClr val="accent5"/>
                </a:solidFill>
                <a:ea typeface="Times New Roman" panose="02020603050405020304" pitchFamily="18" charset="0"/>
                <a:cs typeface="Times New Roman"/>
              </a:rPr>
              <a:t>Portabilità di soluzioni Multi biometriche</a:t>
            </a:r>
            <a:endParaRPr lang="en-US" sz="2100">
              <a:solidFill>
                <a:schemeClr val="accent5"/>
              </a:solidFill>
              <a:ea typeface="Calibri" panose="020F0502020204030204" pitchFamily="34" charset="0"/>
              <a:cs typeface="Times New Roman"/>
            </a:endParaRPr>
          </a:p>
        </p:txBody>
      </p:sp>
      <p:sp>
        <p:nvSpPr>
          <p:cNvPr id="7" name="Rettangolo 6">
            <a:extLst>
              <a:ext uri="{FF2B5EF4-FFF2-40B4-BE49-F238E27FC236}">
                <a16:creationId xmlns:a16="http://schemas.microsoft.com/office/drawing/2014/main" id="{5923F5D6-D1E1-41CC-91E2-6AC8883E3E2A}"/>
              </a:ext>
            </a:extLst>
          </p:cNvPr>
          <p:cNvSpPr/>
          <p:nvPr/>
        </p:nvSpPr>
        <p:spPr>
          <a:xfrm>
            <a:off x="754602" y="3043445"/>
            <a:ext cx="10457895" cy="3328925"/>
          </a:xfrm>
          <a:prstGeom prst="rect">
            <a:avLst/>
          </a:prstGeom>
        </p:spPr>
        <p:txBody>
          <a:bodyPr wrap="square" anchor="t">
            <a:spAutoFit/>
          </a:bodyPr>
          <a:lstStyle/>
          <a:p>
            <a:pPr>
              <a:spcBef>
                <a:spcPts val="100"/>
              </a:spcBef>
            </a:pPr>
            <a:r>
              <a:rPr lang="it-IT" sz="1950" dirty="0">
                <a:latin typeface="Calibri"/>
                <a:ea typeface="Times New Roman" panose="02020603050405020304" pitchFamily="18" charset="0"/>
                <a:cs typeface="Times New Roman"/>
              </a:rPr>
              <a:t>La maggior parte degli algoritmi di fusione possiede diversi parametri da impostare; anche il più semplice algoritmo di fusione score-level richiede la stima dello score normalizzato e il vettore dei pesi. </a:t>
            </a:r>
            <a:endParaRPr lang="it-IT" sz="1950">
              <a:latin typeface="Calibri"/>
              <a:cs typeface="Times New Roman"/>
            </a:endParaRPr>
          </a:p>
          <a:p>
            <a:pPr>
              <a:spcBef>
                <a:spcPts val="100"/>
              </a:spcBef>
            </a:pPr>
            <a:r>
              <a:rPr lang="it-IT" sz="1950" dirty="0">
                <a:latin typeface="Calibri"/>
                <a:ea typeface="Times New Roman" panose="02020603050405020304" pitchFamily="18" charset="0"/>
                <a:cs typeface="Times New Roman"/>
              </a:rPr>
              <a:t>Dedurre automaticamente i valori da impostare non è mai la scelta giusta, ciò porta alla domanda: </a:t>
            </a:r>
            <a:endParaRPr lang="it-IT" sz="1950">
              <a:latin typeface="Calibri"/>
              <a:ea typeface="Times New Roman" panose="02020603050405020304" pitchFamily="18" charset="0"/>
              <a:cs typeface="Times New Roman"/>
            </a:endParaRPr>
          </a:p>
          <a:p>
            <a:pPr>
              <a:spcBef>
                <a:spcPts val="100"/>
              </a:spcBef>
            </a:pPr>
            <a:r>
              <a:rPr lang="it-IT" sz="1950" dirty="0">
                <a:latin typeface="Calibri"/>
                <a:ea typeface="Times New Roman" panose="02020603050405020304" pitchFamily="18" charset="0"/>
                <a:cs typeface="Times New Roman"/>
              </a:rPr>
              <a:t>«</a:t>
            </a:r>
            <a:r>
              <a:rPr lang="it-IT" sz="1950" i="1" dirty="0">
                <a:latin typeface="Calibri"/>
                <a:ea typeface="Times New Roman" panose="02020603050405020304" pitchFamily="18" charset="0"/>
                <a:cs typeface="Times New Roman"/>
              </a:rPr>
              <a:t>Come un sistema con un design robusto, può essere facilmente adattato a nuovi contesti?</a:t>
            </a:r>
            <a:r>
              <a:rPr lang="it-IT" sz="1950" dirty="0">
                <a:latin typeface="Calibri"/>
                <a:ea typeface="Times New Roman" panose="02020603050405020304" pitchFamily="18" charset="0"/>
                <a:cs typeface="Times New Roman"/>
              </a:rPr>
              <a:t>» </a:t>
            </a:r>
          </a:p>
          <a:p>
            <a:pPr>
              <a:spcBef>
                <a:spcPts val="100"/>
              </a:spcBef>
            </a:pPr>
            <a:r>
              <a:rPr lang="it-IT" sz="1950" dirty="0">
                <a:latin typeface="Calibri"/>
                <a:ea typeface="Times New Roman" panose="02020603050405020304" pitchFamily="18" charset="0"/>
                <a:cs typeface="Times New Roman"/>
              </a:rPr>
              <a:t>La risposta a questa domanda è stata data in parte dal </a:t>
            </a:r>
            <a:r>
              <a:rPr lang="it-IT" sz="1950" b="1" dirty="0">
                <a:solidFill>
                  <a:schemeClr val="accent5"/>
                </a:solidFill>
                <a:latin typeface="Calibri"/>
                <a:ea typeface="Times New Roman" panose="02020603050405020304" pitchFamily="18" charset="0"/>
                <a:cs typeface="Times New Roman"/>
              </a:rPr>
              <a:t>Transfer Learning </a:t>
            </a:r>
            <a:r>
              <a:rPr lang="it-IT" sz="1950" dirty="0">
                <a:latin typeface="Calibri"/>
                <a:ea typeface="Times New Roman" panose="02020603050405020304" pitchFamily="18" charset="0"/>
                <a:cs typeface="Times New Roman"/>
              </a:rPr>
              <a:t>e </a:t>
            </a:r>
            <a:r>
              <a:rPr lang="it-IT" sz="1950" b="1" dirty="0">
                <a:solidFill>
                  <a:schemeClr val="accent5"/>
                </a:solidFill>
                <a:latin typeface="Calibri"/>
                <a:ea typeface="Times New Roman" panose="02020603050405020304" pitchFamily="18" charset="0"/>
                <a:cs typeface="Times New Roman"/>
              </a:rPr>
              <a:t>Domain Adaption </a:t>
            </a:r>
            <a:r>
              <a:rPr lang="it-IT" sz="1950" dirty="0">
                <a:latin typeface="Calibri"/>
                <a:ea typeface="Times New Roman" panose="02020603050405020304" pitchFamily="18" charset="0"/>
                <a:cs typeface="Times New Roman"/>
              </a:rPr>
              <a:t>ma non si è rilevata sufficiente; le strade da percorrere sono potenzialmente due:</a:t>
            </a:r>
            <a:endParaRPr lang="it-IT" sz="1950">
              <a:latin typeface="Calibri"/>
              <a:cs typeface="Times New Roman"/>
            </a:endParaRPr>
          </a:p>
          <a:p>
            <a:pPr marL="342900" marR="0" lvl="0" indent="-342900">
              <a:lnSpc>
                <a:spcPct val="125000"/>
              </a:lnSpc>
              <a:spcAft>
                <a:spcPts val="0"/>
              </a:spcAft>
              <a:buFont typeface="Wingdings" panose="05000000000000000000" pitchFamily="2" charset="2"/>
              <a:buChar char="§"/>
            </a:pPr>
            <a:r>
              <a:rPr lang="it-IT" sz="1950" dirty="0">
                <a:latin typeface="Calibri"/>
                <a:ea typeface="Times New Roman" panose="02020603050405020304" pitchFamily="18" charset="0"/>
                <a:cs typeface="Times New Roman"/>
              </a:rPr>
              <a:t>Utilizzare la fusione biometrica per l’adattamento al dominio;</a:t>
            </a:r>
            <a:endParaRPr lang="en-US" sz="1950">
              <a:latin typeface="Calibri"/>
              <a:ea typeface="Calibri" panose="020F0502020204030204" pitchFamily="34" charset="0"/>
              <a:cs typeface="Times New Roman"/>
            </a:endParaRPr>
          </a:p>
          <a:p>
            <a:pPr marL="342900" marR="0" lvl="0" indent="-342900">
              <a:lnSpc>
                <a:spcPct val="125000"/>
              </a:lnSpc>
              <a:spcAft>
                <a:spcPts val="0"/>
              </a:spcAft>
              <a:buFont typeface="Wingdings" panose="05000000000000000000" pitchFamily="2" charset="2"/>
              <a:buChar char="§"/>
            </a:pPr>
            <a:r>
              <a:rPr lang="it-IT" sz="1950" dirty="0">
                <a:latin typeface="Calibri"/>
                <a:ea typeface="Times New Roman" panose="02020603050405020304" pitchFamily="18" charset="0"/>
                <a:cs typeface="Times New Roman"/>
              </a:rPr>
              <a:t>Incorporare l’adattamento del dominio nei sistemi multi biometrici esistenti per operare un match su diversi domini.</a:t>
            </a:r>
            <a:endParaRPr lang="en-US" sz="1950">
              <a:latin typeface="Calibri"/>
              <a:ea typeface="Calibri" panose="020F0502020204030204" pitchFamily="34" charset="0"/>
              <a:cs typeface="Times New Roman"/>
            </a:endParaRPr>
          </a:p>
        </p:txBody>
      </p:sp>
    </p:spTree>
    <p:extLst>
      <p:ext uri="{BB962C8B-B14F-4D97-AF65-F5344CB8AC3E}">
        <p14:creationId xmlns:p14="http://schemas.microsoft.com/office/powerpoint/2010/main" val="3761935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AE7D2CB8-204D-4856-AEE8-17AE8E7D529A}"/>
              </a:ext>
            </a:extLst>
          </p:cNvPr>
          <p:cNvSpPr txBox="1"/>
          <p:nvPr/>
        </p:nvSpPr>
        <p:spPr>
          <a:xfrm>
            <a:off x="715677" y="444058"/>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r>
              <a:rPr lang="it-IT" sz="4000" dirty="0">
                <a:latin typeface="+mj-lt"/>
                <a:cs typeface="Arial"/>
              </a:rPr>
              <a:t>Sfide di ricerca e direzioni future </a:t>
            </a:r>
            <a:r>
              <a:rPr lang="it-IT" sz="2400" b="1" dirty="0">
                <a:solidFill>
                  <a:schemeClr val="accent5"/>
                </a:solidFill>
                <a:latin typeface="+mj-lt"/>
                <a:cs typeface="Arial"/>
              </a:rPr>
              <a:t>2</a:t>
            </a:r>
            <a:endParaRPr lang="en-US" sz="2400" b="1" dirty="0">
              <a:solidFill>
                <a:schemeClr val="accent5"/>
              </a:solidFill>
              <a:latin typeface="+mj-lt"/>
              <a:cs typeface="Arial"/>
            </a:endParaRPr>
          </a:p>
        </p:txBody>
      </p:sp>
      <p:sp>
        <p:nvSpPr>
          <p:cNvPr id="5" name="Rettangolo 4">
            <a:extLst>
              <a:ext uri="{FF2B5EF4-FFF2-40B4-BE49-F238E27FC236}">
                <a16:creationId xmlns:a16="http://schemas.microsoft.com/office/drawing/2014/main" id="{B9D27343-FB13-4C5A-AB08-F5827ECDFD73}"/>
              </a:ext>
            </a:extLst>
          </p:cNvPr>
          <p:cNvSpPr/>
          <p:nvPr/>
        </p:nvSpPr>
        <p:spPr>
          <a:xfrm>
            <a:off x="811793" y="1585191"/>
            <a:ext cx="5233164" cy="527004"/>
          </a:xfrm>
          <a:prstGeom prst="rect">
            <a:avLst/>
          </a:prstGeom>
        </p:spPr>
        <p:txBody>
          <a:bodyPr wrap="none" anchor="t">
            <a:spAutoFit/>
          </a:bodyPr>
          <a:lstStyle/>
          <a:p>
            <a:pPr>
              <a:lnSpc>
                <a:spcPct val="150000"/>
              </a:lnSpc>
              <a:spcBef>
                <a:spcPts val="100"/>
              </a:spcBef>
            </a:pPr>
            <a:r>
              <a:rPr lang="it-IT" sz="2100" b="1" dirty="0">
                <a:solidFill>
                  <a:schemeClr val="accent5"/>
                </a:solidFill>
                <a:ea typeface="Times New Roman" panose="02020603050405020304" pitchFamily="18" charset="0"/>
                <a:cs typeface="Times New Roman"/>
              </a:rPr>
              <a:t>Design adattivo e sistemi fusi dinamicamente</a:t>
            </a:r>
            <a:endParaRPr lang="en-US" sz="2100">
              <a:solidFill>
                <a:schemeClr val="accent5"/>
              </a:solidFill>
              <a:ea typeface="Calibri" panose="020F0502020204030204" pitchFamily="34" charset="0"/>
              <a:cs typeface="Times New Roman"/>
            </a:endParaRPr>
          </a:p>
        </p:txBody>
      </p:sp>
      <p:sp>
        <p:nvSpPr>
          <p:cNvPr id="6" name="Rettangolo 5">
            <a:extLst>
              <a:ext uri="{FF2B5EF4-FFF2-40B4-BE49-F238E27FC236}">
                <a16:creationId xmlns:a16="http://schemas.microsoft.com/office/drawing/2014/main" id="{24F577DA-1836-4A82-A1CE-8868D348456F}"/>
              </a:ext>
            </a:extLst>
          </p:cNvPr>
          <p:cNvSpPr/>
          <p:nvPr/>
        </p:nvSpPr>
        <p:spPr>
          <a:xfrm>
            <a:off x="807867" y="2157274"/>
            <a:ext cx="10617693" cy="3208571"/>
          </a:xfrm>
          <a:prstGeom prst="rect">
            <a:avLst/>
          </a:prstGeom>
        </p:spPr>
        <p:txBody>
          <a:bodyPr wrap="square">
            <a:spAutoFit/>
          </a:bodyPr>
          <a:lstStyle/>
          <a:p>
            <a:pPr>
              <a:spcBef>
                <a:spcPts val="100"/>
              </a:spcBef>
            </a:pPr>
            <a:r>
              <a:rPr lang="it-IT" sz="2000" dirty="0">
                <a:ea typeface="Times New Roman" panose="02020603050405020304" pitchFamily="18" charset="0"/>
                <a:cs typeface="Times New Roman" panose="02020603050405020304" pitchFamily="18" charset="0"/>
              </a:rPr>
              <a:t>Nelle applicazioni reali, i sistemi multi biometrici spesso devono operare su dati in larga scala catturati usando diversi sensori attraverso diversi paesi e diverse popolazioni; in più i requisiti di un’applicazione e la natura dei suoi dati può cambiare nel tempo.</a:t>
            </a:r>
          </a:p>
          <a:p>
            <a:pPr>
              <a:spcBef>
                <a:spcPts val="100"/>
              </a:spcBef>
            </a:pPr>
            <a:endParaRPr lang="en-US" sz="2000" dirty="0">
              <a:ea typeface="Calibri" panose="020F0502020204030204" pitchFamily="34" charset="0"/>
              <a:cs typeface="Times New Roman" panose="02020603050405020304" pitchFamily="18" charset="0"/>
            </a:endParaRPr>
          </a:p>
          <a:p>
            <a:pPr>
              <a:spcBef>
                <a:spcPts val="100"/>
              </a:spcBef>
            </a:pPr>
            <a:r>
              <a:rPr lang="it-IT" sz="2000" dirty="0">
                <a:ea typeface="Times New Roman" panose="02020603050405020304" pitchFamily="18" charset="0"/>
                <a:cs typeface="Times New Roman" panose="02020603050405020304" pitchFamily="18" charset="0"/>
              </a:rPr>
              <a:t>In letteratura, tecniche come l’online learning o il co-training hanno dimostrato di aumentare le performance dei sistemi di riconoscimento uni biometrici aggiornandoli ad ogni occasione possibile ma questa tipologia di tecnica è ancora sconosciuta per quanto riguarda i sistemi multi biometrici;</a:t>
            </a:r>
          </a:p>
          <a:p>
            <a:pPr>
              <a:spcBef>
                <a:spcPts val="100"/>
              </a:spcBef>
            </a:pPr>
            <a:r>
              <a:rPr lang="it-IT" sz="2000" dirty="0">
                <a:ea typeface="Times New Roman" panose="02020603050405020304" pitchFamily="18" charset="0"/>
                <a:cs typeface="Times New Roman" panose="02020603050405020304" pitchFamily="18" charset="0"/>
              </a:rPr>
              <a:t>Ciò la rende un’attiva area di ricerca da perseguire, anche se modificare i dati biometrici a seconda dei cambiamenti degli individui, come invecchiamento e annichilimento fisico, è complicato e potenzialmente rischioso (furti d’identità).</a:t>
            </a:r>
            <a:endParaRPr lang="en-US" sz="2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2152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FAB3F2F6-918D-41D6-96F4-159C6E7FCCCF}"/>
              </a:ext>
            </a:extLst>
          </p:cNvPr>
          <p:cNvSpPr txBox="1"/>
          <p:nvPr/>
        </p:nvSpPr>
        <p:spPr>
          <a:xfrm>
            <a:off x="715677" y="444058"/>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r>
              <a:rPr lang="it-IT" sz="4000" dirty="0">
                <a:latin typeface="+mj-lt"/>
                <a:cs typeface="Arial"/>
              </a:rPr>
              <a:t>Sfide di ricerca e direzioni future </a:t>
            </a:r>
            <a:r>
              <a:rPr lang="it-IT" sz="2400" b="1" dirty="0">
                <a:solidFill>
                  <a:schemeClr val="accent5"/>
                </a:solidFill>
                <a:latin typeface="+mj-lt"/>
                <a:cs typeface="Arial"/>
              </a:rPr>
              <a:t>3</a:t>
            </a:r>
            <a:endParaRPr lang="it-IT" sz="2400" b="1" dirty="0">
              <a:solidFill>
                <a:schemeClr val="accent5"/>
              </a:solidFill>
              <a:latin typeface="+mj-lt"/>
              <a:cs typeface="Arial" panose="020B0604020202020204" pitchFamily="34" charset="0"/>
            </a:endParaRPr>
          </a:p>
        </p:txBody>
      </p:sp>
      <p:sp>
        <p:nvSpPr>
          <p:cNvPr id="5" name="Rettangolo 4">
            <a:extLst>
              <a:ext uri="{FF2B5EF4-FFF2-40B4-BE49-F238E27FC236}">
                <a16:creationId xmlns:a16="http://schemas.microsoft.com/office/drawing/2014/main" id="{16848497-770C-4EAF-B2DE-EB257319F365}"/>
              </a:ext>
            </a:extLst>
          </p:cNvPr>
          <p:cNvSpPr/>
          <p:nvPr/>
        </p:nvSpPr>
        <p:spPr>
          <a:xfrm>
            <a:off x="782105" y="1341132"/>
            <a:ext cx="6275643" cy="415498"/>
          </a:xfrm>
          <a:prstGeom prst="rect">
            <a:avLst/>
          </a:prstGeom>
        </p:spPr>
        <p:txBody>
          <a:bodyPr wrap="square" anchor="t">
            <a:spAutoFit/>
          </a:bodyPr>
          <a:lstStyle/>
          <a:p>
            <a:r>
              <a:rPr lang="it-IT" sz="2100" b="1" dirty="0">
                <a:solidFill>
                  <a:schemeClr val="accent5"/>
                </a:solidFill>
              </a:rPr>
              <a:t>Sicurezza e privacy in multi biometria</a:t>
            </a:r>
            <a:endParaRPr lang="en-US" sz="2100">
              <a:solidFill>
                <a:schemeClr val="accent5"/>
              </a:solidFill>
              <a:cs typeface="Calibri"/>
            </a:endParaRPr>
          </a:p>
        </p:txBody>
      </p:sp>
      <p:sp>
        <p:nvSpPr>
          <p:cNvPr id="6" name="Rettangolo 5">
            <a:extLst>
              <a:ext uri="{FF2B5EF4-FFF2-40B4-BE49-F238E27FC236}">
                <a16:creationId xmlns:a16="http://schemas.microsoft.com/office/drawing/2014/main" id="{963B2A03-5029-488B-A55D-5BBB037AB3EC}"/>
              </a:ext>
            </a:extLst>
          </p:cNvPr>
          <p:cNvSpPr/>
          <p:nvPr/>
        </p:nvSpPr>
        <p:spPr>
          <a:xfrm>
            <a:off x="772357" y="1757779"/>
            <a:ext cx="10324730" cy="1951816"/>
          </a:xfrm>
          <a:prstGeom prst="rect">
            <a:avLst/>
          </a:prstGeom>
        </p:spPr>
        <p:txBody>
          <a:bodyPr wrap="square">
            <a:spAutoFit/>
          </a:bodyPr>
          <a:lstStyle/>
          <a:p>
            <a:pPr>
              <a:spcBef>
                <a:spcPts val="100"/>
              </a:spcBef>
            </a:pPr>
            <a:r>
              <a:rPr lang="it-IT" sz="2000" dirty="0">
                <a:latin typeface="Calibri" panose="020F0502020204030204" pitchFamily="34" charset="0"/>
                <a:ea typeface="Times New Roman" panose="02020603050405020304" pitchFamily="18" charset="0"/>
                <a:cs typeface="Times New Roman" panose="02020603050405020304" pitchFamily="18" charset="0"/>
              </a:rPr>
              <a:t>La ricerca nel campo delle soft biometrics ha creato la possibilità di dedurre altre informazioni da un individuo dai suoi dati biometrici. Quest’informazione può essere utilizzata per migliorare l’accuratezza del riconoscimento, ma può anche violare la privacy e potenzialmente profilare i soggetti protagonisti dei dati.</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spcBef>
                <a:spcPts val="100"/>
              </a:spcBef>
            </a:pPr>
            <a:r>
              <a:rPr lang="it-IT" sz="2000" dirty="0">
                <a:latin typeface="Calibri" panose="020F0502020204030204" pitchFamily="34" charset="0"/>
                <a:ea typeface="Times New Roman" panose="02020603050405020304" pitchFamily="18" charset="0"/>
                <a:cs typeface="Times New Roman" panose="02020603050405020304" pitchFamily="18" charset="0"/>
              </a:rPr>
              <a:t>È evidenti quindi, come il bilancio tra sicurezza e accuratezza è un'altra importante Challenge che la biometria multimodale deve e dovrà affrontare in futuro</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ttangolo 6">
            <a:extLst>
              <a:ext uri="{FF2B5EF4-FFF2-40B4-BE49-F238E27FC236}">
                <a16:creationId xmlns:a16="http://schemas.microsoft.com/office/drawing/2014/main" id="{61B6337A-CA38-4ECC-8C71-3D2FB7F6C3B3}"/>
              </a:ext>
            </a:extLst>
          </p:cNvPr>
          <p:cNvSpPr/>
          <p:nvPr/>
        </p:nvSpPr>
        <p:spPr>
          <a:xfrm>
            <a:off x="772457" y="3800246"/>
            <a:ext cx="5483168" cy="527004"/>
          </a:xfrm>
          <a:prstGeom prst="rect">
            <a:avLst/>
          </a:prstGeom>
        </p:spPr>
        <p:txBody>
          <a:bodyPr wrap="none" anchor="t">
            <a:spAutoFit/>
          </a:bodyPr>
          <a:lstStyle/>
          <a:p>
            <a:pPr>
              <a:lnSpc>
                <a:spcPct val="150000"/>
              </a:lnSpc>
              <a:spcBef>
                <a:spcPts val="100"/>
              </a:spcBef>
            </a:pPr>
            <a:r>
              <a:rPr lang="it-IT" sz="2100" b="1" dirty="0">
                <a:solidFill>
                  <a:schemeClr val="accent5"/>
                </a:solidFill>
                <a:ea typeface="Times New Roman" panose="02020603050405020304" pitchFamily="18" charset="0"/>
                <a:cs typeface="Times New Roman"/>
              </a:rPr>
              <a:t>Risolvere conflitti tra le sorgenti di informazioni</a:t>
            </a:r>
            <a:endParaRPr lang="en-US" sz="2100">
              <a:solidFill>
                <a:schemeClr val="accent5"/>
              </a:solidFill>
              <a:ea typeface="Calibri" panose="020F0502020204030204" pitchFamily="34" charset="0"/>
              <a:cs typeface="Times New Roman"/>
            </a:endParaRPr>
          </a:p>
        </p:txBody>
      </p:sp>
      <p:sp>
        <p:nvSpPr>
          <p:cNvPr id="8" name="Rettangolo 7">
            <a:extLst>
              <a:ext uri="{FF2B5EF4-FFF2-40B4-BE49-F238E27FC236}">
                <a16:creationId xmlns:a16="http://schemas.microsoft.com/office/drawing/2014/main" id="{B5208AF3-10CB-4965-88F9-70E343AAC24D}"/>
              </a:ext>
            </a:extLst>
          </p:cNvPr>
          <p:cNvSpPr/>
          <p:nvPr/>
        </p:nvSpPr>
        <p:spPr>
          <a:xfrm>
            <a:off x="790112" y="4367814"/>
            <a:ext cx="10555549" cy="1938992"/>
          </a:xfrm>
          <a:prstGeom prst="rect">
            <a:avLst/>
          </a:prstGeom>
        </p:spPr>
        <p:txBody>
          <a:bodyPr wrap="square">
            <a:spAutoFit/>
          </a:bodyPr>
          <a:lstStyle/>
          <a:p>
            <a:r>
              <a:rPr lang="it-IT" sz="2000" dirty="0">
                <a:ea typeface="Times New Roman" panose="02020603050405020304" pitchFamily="18" charset="0"/>
                <a:cs typeface="Times New Roman" panose="02020603050405020304" pitchFamily="18" charset="0"/>
              </a:rPr>
              <a:t>In alcuni casi le sorgenti biometriche possono offrire decisioni in conflitto riguardo l’identità di un soggetto: Ad esempio, in un sistema biometrico bimodale, la faccia e le impronte digitali possono generare una lista di identità completamente diversa, oppure in un sistema, metà dei classificatori possono proporre una determinata entità mentre un’altra metà un'altra. </a:t>
            </a:r>
          </a:p>
          <a:p>
            <a:r>
              <a:rPr lang="it-IT" sz="2000" dirty="0">
                <a:ea typeface="Times New Roman" panose="02020603050405020304" pitchFamily="18" charset="0"/>
                <a:cs typeface="Times New Roman" panose="02020603050405020304" pitchFamily="18" charset="0"/>
              </a:rPr>
              <a:t>In questi scenari è necessario quindi avere dei principi e delle regole per generare delle decisioni e vi sono innumerevoli fattori da tenere in considerazione.</a:t>
            </a:r>
            <a:endParaRPr lang="en-US" sz="2000" dirty="0"/>
          </a:p>
        </p:txBody>
      </p:sp>
    </p:spTree>
    <p:extLst>
      <p:ext uri="{BB962C8B-B14F-4D97-AF65-F5344CB8AC3E}">
        <p14:creationId xmlns:p14="http://schemas.microsoft.com/office/powerpoint/2010/main" val="1916572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67BBF1E-7CC0-40C9-A517-79FC761E06A7}"/>
              </a:ext>
            </a:extLst>
          </p:cNvPr>
          <p:cNvSpPr txBox="1"/>
          <p:nvPr/>
        </p:nvSpPr>
        <p:spPr>
          <a:xfrm>
            <a:off x="684935" y="1437228"/>
            <a:ext cx="1014383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dirty="0">
                <a:latin typeface="Calibri"/>
                <a:ea typeface="Verdana"/>
                <a:cs typeface="Calibri"/>
              </a:rPr>
              <a:t>I sistemi biometrici unimodali, come già detto, sono basati su un'unica fonte di informazione biometrica al fine di attuare operazioni di verifica o identificazione. </a:t>
            </a:r>
            <a:endParaRPr lang="it-IT" dirty="0"/>
          </a:p>
        </p:txBody>
      </p:sp>
      <p:sp>
        <p:nvSpPr>
          <p:cNvPr id="12" name="TextBox 11">
            <a:extLst>
              <a:ext uri="{FF2B5EF4-FFF2-40B4-BE49-F238E27FC236}">
                <a16:creationId xmlns:a16="http://schemas.microsoft.com/office/drawing/2014/main" id="{76740228-6457-43E0-A1FE-6BAB582B2555}"/>
              </a:ext>
            </a:extLst>
          </p:cNvPr>
          <p:cNvSpPr txBox="1"/>
          <p:nvPr/>
        </p:nvSpPr>
        <p:spPr>
          <a:xfrm>
            <a:off x="684934" y="2485064"/>
            <a:ext cx="1014383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dirty="0">
                <a:latin typeface="Calibri"/>
                <a:ea typeface="Verdana"/>
                <a:cs typeface="Calibri"/>
              </a:rPr>
              <a:t>Sebbene tali sistemi, nel corso degli anni, abbiano ricevuto un notevole miglioramento in termini di accuratezza e affidabilità grazie a migliori algoritmi e sensori dedicati, spesso soffrono di problemi dovuti a: </a:t>
            </a:r>
          </a:p>
          <a:p>
            <a:endParaRPr lang="it-IT" sz="2000" dirty="0">
              <a:latin typeface="Calibri"/>
              <a:ea typeface="Verdana"/>
              <a:cs typeface="Calibri"/>
            </a:endParaRPr>
          </a:p>
          <a:p>
            <a:pPr marL="342900" indent="-342900">
              <a:buFont typeface="Wingdings"/>
              <a:buChar char="§"/>
            </a:pPr>
            <a:r>
              <a:rPr lang="it-IT" sz="2000" b="1" dirty="0">
                <a:solidFill>
                  <a:schemeClr val="accent5"/>
                </a:solidFill>
                <a:ea typeface="Verdana"/>
                <a:cs typeface="Calibri"/>
              </a:rPr>
              <a:t>Non universalità</a:t>
            </a:r>
            <a:r>
              <a:rPr lang="it-IT" sz="2000" dirty="0">
                <a:solidFill>
                  <a:schemeClr val="accent5"/>
                </a:solidFill>
                <a:ea typeface="Verdana"/>
                <a:cs typeface="Calibri"/>
              </a:rPr>
              <a:t> </a:t>
            </a:r>
            <a:r>
              <a:rPr lang="it-IT" sz="2000" dirty="0">
                <a:ea typeface="Verdana"/>
                <a:cs typeface="Calibri"/>
              </a:rPr>
              <a:t>dei tratti biometrici;</a:t>
            </a:r>
          </a:p>
          <a:p>
            <a:pPr marL="342900" indent="-342900">
              <a:buFont typeface="Wingdings"/>
              <a:buChar char="§"/>
            </a:pPr>
            <a:r>
              <a:rPr lang="it-IT" sz="2000" dirty="0">
                <a:ea typeface="Verdana"/>
                <a:cs typeface="Calibri"/>
              </a:rPr>
              <a:t>Suscettibilità allo </a:t>
            </a:r>
            <a:r>
              <a:rPr lang="it-IT" sz="2000" b="1" dirty="0">
                <a:solidFill>
                  <a:schemeClr val="accent5"/>
                </a:solidFill>
                <a:ea typeface="Verdana"/>
                <a:cs typeface="Calibri"/>
              </a:rPr>
              <a:t>spoofing biometrico;</a:t>
            </a:r>
            <a:endParaRPr lang="it-IT" sz="2000" dirty="0">
              <a:solidFill>
                <a:schemeClr val="accent5"/>
              </a:solidFill>
              <a:ea typeface="Verdana"/>
              <a:cs typeface="Calibri"/>
            </a:endParaRPr>
          </a:p>
          <a:p>
            <a:pPr marL="342900" indent="-342900">
              <a:buFont typeface="Wingdings"/>
              <a:buChar char="§"/>
            </a:pPr>
            <a:r>
              <a:rPr lang="it-IT" sz="2000" b="1" dirty="0">
                <a:solidFill>
                  <a:schemeClr val="accent5"/>
                </a:solidFill>
                <a:ea typeface="Verdana"/>
                <a:cs typeface="Calibri"/>
              </a:rPr>
              <a:t>Rumore</a:t>
            </a:r>
            <a:r>
              <a:rPr lang="it-IT" sz="2000" dirty="0">
                <a:ea typeface="Verdana"/>
                <a:cs typeface="Calibri"/>
              </a:rPr>
              <a:t> presente nei dati.</a:t>
            </a:r>
          </a:p>
        </p:txBody>
      </p:sp>
      <p:sp>
        <p:nvSpPr>
          <p:cNvPr id="14" name="TextBox 13">
            <a:extLst>
              <a:ext uri="{FF2B5EF4-FFF2-40B4-BE49-F238E27FC236}">
                <a16:creationId xmlns:a16="http://schemas.microsoft.com/office/drawing/2014/main" id="{933E320D-2BD6-49C1-BDDD-A35821910B76}"/>
              </a:ext>
            </a:extLst>
          </p:cNvPr>
          <p:cNvSpPr txBox="1"/>
          <p:nvPr/>
        </p:nvSpPr>
        <p:spPr>
          <a:xfrm>
            <a:off x="684935" y="5158221"/>
            <a:ext cx="1014383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dirty="0">
                <a:ea typeface="Verdana"/>
                <a:cs typeface="Calibri"/>
              </a:rPr>
              <a:t>Tali problemi non permettono, quindi, ai sistemi basati su singola biometria di raggiungere le prestazioni desiderate nell'impiego nel mondo reale.</a:t>
            </a:r>
          </a:p>
        </p:txBody>
      </p:sp>
      <p:sp>
        <p:nvSpPr>
          <p:cNvPr id="2" name="TextBox 1">
            <a:extLst>
              <a:ext uri="{FF2B5EF4-FFF2-40B4-BE49-F238E27FC236}">
                <a16:creationId xmlns:a16="http://schemas.microsoft.com/office/drawing/2014/main" id="{8236EE29-4F5E-4CCE-8CFC-ECD0AD028541}"/>
              </a:ext>
            </a:extLst>
          </p:cNvPr>
          <p:cNvSpPr txBox="1"/>
          <p:nvPr/>
        </p:nvSpPr>
        <p:spPr>
          <a:xfrm>
            <a:off x="697922" y="417424"/>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4000" dirty="0">
                <a:latin typeface="+mj-lt"/>
                <a:ea typeface="Verdana"/>
                <a:cs typeface="Verdana"/>
              </a:rPr>
              <a:t>Sistemi Unimodali </a:t>
            </a:r>
            <a:endParaRPr lang="it-IT" sz="4000" b="1" dirty="0">
              <a:solidFill>
                <a:schemeClr val="accent5"/>
              </a:solidFill>
              <a:latin typeface="+mj-lt"/>
              <a:ea typeface="Verdana"/>
              <a:cs typeface="Arial"/>
            </a:endParaRPr>
          </a:p>
        </p:txBody>
      </p:sp>
    </p:spTree>
    <p:extLst>
      <p:ext uri="{BB962C8B-B14F-4D97-AF65-F5344CB8AC3E}">
        <p14:creationId xmlns:p14="http://schemas.microsoft.com/office/powerpoint/2010/main" val="232373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67BD65DB-5DE5-4F1C-81C7-594701D270E9}"/>
              </a:ext>
            </a:extLst>
          </p:cNvPr>
          <p:cNvSpPr txBox="1"/>
          <p:nvPr/>
        </p:nvSpPr>
        <p:spPr>
          <a:xfrm>
            <a:off x="715677" y="444058"/>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r>
              <a:rPr lang="it-IT" sz="4000" dirty="0">
                <a:latin typeface="+mj-lt"/>
                <a:cs typeface="Calibri"/>
              </a:rPr>
              <a:t>Sfide di ricerca e direzioni future </a:t>
            </a:r>
            <a:r>
              <a:rPr lang="it-IT" sz="2400" b="1" dirty="0">
                <a:solidFill>
                  <a:schemeClr val="accent5"/>
                </a:solidFill>
                <a:latin typeface="+mj-lt"/>
                <a:cs typeface="Calibri"/>
              </a:rPr>
              <a:t>4</a:t>
            </a:r>
            <a:endParaRPr lang="en-US" sz="2400" b="1" dirty="0">
              <a:solidFill>
                <a:schemeClr val="accent5"/>
              </a:solidFill>
              <a:latin typeface="+mj-lt"/>
              <a:cs typeface="Calibri"/>
            </a:endParaRPr>
          </a:p>
        </p:txBody>
      </p:sp>
      <p:sp>
        <p:nvSpPr>
          <p:cNvPr id="5" name="Rettangolo 4">
            <a:extLst>
              <a:ext uri="{FF2B5EF4-FFF2-40B4-BE49-F238E27FC236}">
                <a16:creationId xmlns:a16="http://schemas.microsoft.com/office/drawing/2014/main" id="{0CCC0150-CF33-4307-9A7E-FAC8F3BD061B}"/>
              </a:ext>
            </a:extLst>
          </p:cNvPr>
          <p:cNvSpPr/>
          <p:nvPr/>
        </p:nvSpPr>
        <p:spPr>
          <a:xfrm>
            <a:off x="805811" y="1571952"/>
            <a:ext cx="5987152" cy="527004"/>
          </a:xfrm>
          <a:prstGeom prst="rect">
            <a:avLst/>
          </a:prstGeom>
        </p:spPr>
        <p:txBody>
          <a:bodyPr wrap="none" anchor="t">
            <a:spAutoFit/>
          </a:bodyPr>
          <a:lstStyle/>
          <a:p>
            <a:pPr>
              <a:lnSpc>
                <a:spcPct val="150000"/>
              </a:lnSpc>
              <a:spcBef>
                <a:spcPts val="100"/>
              </a:spcBef>
            </a:pPr>
            <a:r>
              <a:rPr lang="it-IT" sz="2100" b="1" dirty="0">
                <a:solidFill>
                  <a:schemeClr val="accent5"/>
                </a:solidFill>
                <a:ea typeface="Times New Roman" panose="02020603050405020304" pitchFamily="18" charset="0"/>
                <a:cs typeface="Times New Roman"/>
              </a:rPr>
              <a:t>Soluzioni multimodali per device personali compatti</a:t>
            </a:r>
            <a:endParaRPr lang="en-US" sz="2100">
              <a:solidFill>
                <a:schemeClr val="accent5"/>
              </a:solidFill>
              <a:ea typeface="Calibri" panose="020F0502020204030204" pitchFamily="34" charset="0"/>
              <a:cs typeface="Times New Roman"/>
            </a:endParaRPr>
          </a:p>
        </p:txBody>
      </p:sp>
      <p:sp>
        <p:nvSpPr>
          <p:cNvPr id="6" name="Rettangolo 5">
            <a:extLst>
              <a:ext uri="{FF2B5EF4-FFF2-40B4-BE49-F238E27FC236}">
                <a16:creationId xmlns:a16="http://schemas.microsoft.com/office/drawing/2014/main" id="{7939B850-49EB-49BC-8F66-AE4295AC19FA}"/>
              </a:ext>
            </a:extLst>
          </p:cNvPr>
          <p:cNvSpPr/>
          <p:nvPr/>
        </p:nvSpPr>
        <p:spPr>
          <a:xfrm>
            <a:off x="784194" y="2288074"/>
            <a:ext cx="9851254" cy="2887970"/>
          </a:xfrm>
          <a:prstGeom prst="rect">
            <a:avLst/>
          </a:prstGeom>
        </p:spPr>
        <p:txBody>
          <a:bodyPr wrap="square">
            <a:spAutoFit/>
          </a:bodyPr>
          <a:lstStyle/>
          <a:p>
            <a:pPr>
              <a:spcBef>
                <a:spcPts val="100"/>
              </a:spcBef>
            </a:pPr>
            <a:r>
              <a:rPr lang="it-IT" sz="2000" dirty="0">
                <a:ea typeface="Times New Roman" panose="02020603050405020304" pitchFamily="18" charset="0"/>
                <a:cs typeface="Times New Roman" panose="02020603050405020304" pitchFamily="18" charset="0"/>
              </a:rPr>
              <a:t>Con l’aumento dell’utilizzo degli smartphone e dispositivi wearable ed il bisogno di stabilire l’identità in questi device, è sempre più forte la necessità di </a:t>
            </a:r>
            <a:r>
              <a:rPr lang="it-IT" sz="2000" b="1" dirty="0">
                <a:solidFill>
                  <a:schemeClr val="accent5"/>
                </a:solidFill>
                <a:ea typeface="Times New Roman" panose="02020603050405020304" pitchFamily="18" charset="0"/>
                <a:cs typeface="Times New Roman" panose="02020603050405020304" pitchFamily="18" charset="0"/>
              </a:rPr>
              <a:t>sviluppare nuovi sensori biometrici.</a:t>
            </a:r>
          </a:p>
          <a:p>
            <a:pPr>
              <a:spcBef>
                <a:spcPts val="100"/>
              </a:spcBef>
            </a:pPr>
            <a:endParaRPr lang="en-US" sz="2000" dirty="0">
              <a:ea typeface="Calibri" panose="020F0502020204030204" pitchFamily="34" charset="0"/>
              <a:cs typeface="Times New Roman" panose="02020603050405020304" pitchFamily="18" charset="0"/>
            </a:endParaRPr>
          </a:p>
          <a:p>
            <a:pPr>
              <a:spcBef>
                <a:spcPts val="100"/>
              </a:spcBef>
            </a:pPr>
            <a:r>
              <a:rPr lang="it-IT" sz="2000" dirty="0">
                <a:ea typeface="Times New Roman" panose="02020603050405020304" pitchFamily="18" charset="0"/>
                <a:cs typeface="Times New Roman" panose="02020603050405020304" pitchFamily="18" charset="0"/>
              </a:rPr>
              <a:t>I dispositivi portatili sono già equipaggiati con un grande numero di sensori (GPS, accelerometro, giroscopio, …) i cui dati possono essere utilizzati per identificare l’identità del soggetto che li utilizza, ma questi sensori sono tipicamente pre-programmati per identificare chi li utilizza, sono vulnerabili ai cambi dei comportamenti degli utilizzatori e non possono essere facilmente trasportati da un device all’altro.</a:t>
            </a:r>
            <a:endParaRPr lang="en-US" sz="2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1795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685DC600-739E-4134-97FD-F1091DA88764}"/>
              </a:ext>
            </a:extLst>
          </p:cNvPr>
          <p:cNvSpPr txBox="1"/>
          <p:nvPr/>
        </p:nvSpPr>
        <p:spPr>
          <a:xfrm>
            <a:off x="715677" y="444058"/>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r>
              <a:rPr lang="it-IT" sz="4000" dirty="0">
                <a:latin typeface="+mj-lt"/>
                <a:cs typeface="Arial" panose="020B0604020202020204" pitchFamily="34" charset="0"/>
              </a:rPr>
              <a:t>Conclusioni</a:t>
            </a:r>
            <a:endParaRPr lang="en-US" sz="4000" dirty="0">
              <a:solidFill>
                <a:schemeClr val="accent5"/>
              </a:solidFill>
              <a:latin typeface="+mj-lt"/>
              <a:cs typeface="Arial" panose="020B0604020202020204" pitchFamily="34" charset="0"/>
            </a:endParaRPr>
          </a:p>
        </p:txBody>
      </p:sp>
      <p:sp>
        <p:nvSpPr>
          <p:cNvPr id="5" name="Rettangolo 4">
            <a:extLst>
              <a:ext uri="{FF2B5EF4-FFF2-40B4-BE49-F238E27FC236}">
                <a16:creationId xmlns:a16="http://schemas.microsoft.com/office/drawing/2014/main" id="{4B0B12BF-9006-4F76-814A-65B308C9A6BC}"/>
              </a:ext>
            </a:extLst>
          </p:cNvPr>
          <p:cNvSpPr/>
          <p:nvPr/>
        </p:nvSpPr>
        <p:spPr>
          <a:xfrm>
            <a:off x="736847" y="1455936"/>
            <a:ext cx="10431262" cy="4452501"/>
          </a:xfrm>
          <a:prstGeom prst="rect">
            <a:avLst/>
          </a:prstGeom>
        </p:spPr>
        <p:txBody>
          <a:bodyPr wrap="square" anchor="t">
            <a:spAutoFit/>
          </a:bodyPr>
          <a:lstStyle/>
          <a:p>
            <a:pPr>
              <a:spcBef>
                <a:spcPts val="100"/>
              </a:spcBef>
            </a:pPr>
            <a:r>
              <a:rPr lang="it-IT" sz="2000" dirty="0">
                <a:ea typeface="Times New Roman" panose="02020603050405020304" pitchFamily="18" charset="0"/>
                <a:cs typeface="Times New Roman" panose="02020603050405020304" pitchFamily="18" charset="0"/>
              </a:rPr>
              <a:t>I sistemi biometrici Multimodali, come abbiamo visto, risolvono elegantemente molti degli inconvenienti dei sistemi Unimodali; combinando molteplici fonti di informazioni è possibile migliorare le performance, le prestazioni, la copertura della popolazione, la difesa allo spoofing e la facilità dell’indicizzazione.</a:t>
            </a:r>
          </a:p>
          <a:p>
            <a:pPr>
              <a:spcBef>
                <a:spcPts val="100"/>
              </a:spcBef>
            </a:pPr>
            <a:endParaRPr lang="en-US" sz="2000" dirty="0">
              <a:ea typeface="Calibri" panose="020F0502020204030204" pitchFamily="34" charset="0"/>
              <a:cs typeface="Times New Roman" panose="02020603050405020304" pitchFamily="18" charset="0"/>
            </a:endParaRPr>
          </a:p>
          <a:p>
            <a:pPr>
              <a:spcBef>
                <a:spcPts val="100"/>
              </a:spcBef>
            </a:pPr>
            <a:r>
              <a:rPr lang="it-IT" sz="2000" dirty="0">
                <a:ea typeface="Times New Roman" panose="02020603050405020304" pitchFamily="18" charset="0"/>
                <a:cs typeface="Times New Roman"/>
              </a:rPr>
              <a:t>Nel nostro studio abbiamo </a:t>
            </a:r>
            <a:r>
              <a:rPr lang="it-IT" sz="2000" b="1" dirty="0">
                <a:solidFill>
                  <a:schemeClr val="accent5"/>
                </a:solidFill>
                <a:ea typeface="Times New Roman" panose="02020603050405020304" pitchFamily="18" charset="0"/>
                <a:cs typeface="Times New Roman"/>
              </a:rPr>
              <a:t>discusso</a:t>
            </a:r>
            <a:r>
              <a:rPr lang="it-IT" sz="2000" dirty="0">
                <a:ea typeface="Times New Roman" panose="02020603050405020304" pitchFamily="18" charset="0"/>
                <a:cs typeface="Times New Roman"/>
              </a:rPr>
              <a:t> delle varie architetture dei sistemi multimodali, le loro performance e i loro limiti, </a:t>
            </a:r>
            <a:r>
              <a:rPr lang="it-IT" sz="2000" b="1" dirty="0">
                <a:solidFill>
                  <a:schemeClr val="accent5"/>
                </a:solidFill>
                <a:ea typeface="Times New Roman" panose="02020603050405020304" pitchFamily="18" charset="0"/>
                <a:cs typeface="Times New Roman"/>
              </a:rPr>
              <a:t>approfondendo</a:t>
            </a:r>
            <a:r>
              <a:rPr lang="it-IT" sz="2000" dirty="0">
                <a:ea typeface="Times New Roman" panose="02020603050405020304" pitchFamily="18" charset="0"/>
                <a:cs typeface="Times New Roman"/>
              </a:rPr>
              <a:t> poi le principali tecniche di fusione applicabili in tali sistemi; infine, abbiamo poi </a:t>
            </a:r>
            <a:r>
              <a:rPr lang="it-IT" sz="2000" b="1" dirty="0">
                <a:solidFill>
                  <a:schemeClr val="accent5"/>
                </a:solidFill>
                <a:ea typeface="Times New Roman" panose="02020603050405020304" pitchFamily="18" charset="0"/>
                <a:cs typeface="Times New Roman"/>
              </a:rPr>
              <a:t>studiato</a:t>
            </a:r>
            <a:r>
              <a:rPr lang="it-IT" sz="2000" dirty="0">
                <a:ea typeface="Times New Roman" panose="02020603050405020304" pitchFamily="18" charset="0"/>
                <a:cs typeface="Times New Roman"/>
              </a:rPr>
              <a:t> dei sistemi realizzati da altri ricercatori e sviluppatori </a:t>
            </a:r>
            <a:r>
              <a:rPr lang="it-IT" sz="2000" b="1" dirty="0">
                <a:solidFill>
                  <a:schemeClr val="accent5"/>
                </a:solidFill>
                <a:ea typeface="Times New Roman" panose="02020603050405020304" pitchFamily="18" charset="0"/>
                <a:cs typeface="Times New Roman"/>
              </a:rPr>
              <a:t>realizzando</a:t>
            </a:r>
            <a:r>
              <a:rPr lang="it-IT" sz="2000" dirty="0">
                <a:ea typeface="Times New Roman" panose="02020603050405020304" pitchFamily="18" charset="0"/>
                <a:cs typeface="Times New Roman"/>
              </a:rPr>
              <a:t> un sistema multi biometrico sfruttando uno già esistente e </a:t>
            </a:r>
            <a:r>
              <a:rPr lang="it-IT" sz="2000" b="1" dirty="0">
                <a:solidFill>
                  <a:schemeClr val="accent5"/>
                </a:solidFill>
                <a:ea typeface="Times New Roman" panose="02020603050405020304" pitchFamily="18" charset="0"/>
                <a:cs typeface="Times New Roman"/>
              </a:rPr>
              <a:t>testandolo</a:t>
            </a:r>
            <a:r>
              <a:rPr lang="it-IT" sz="2000" dirty="0">
                <a:ea typeface="Times New Roman" panose="02020603050405020304" pitchFamily="18" charset="0"/>
                <a:cs typeface="Times New Roman"/>
              </a:rPr>
              <a:t> con un dataset creato da nostri colleghi.</a:t>
            </a:r>
          </a:p>
          <a:p>
            <a:pPr>
              <a:spcBef>
                <a:spcPts val="100"/>
              </a:spcBef>
            </a:pPr>
            <a:endParaRPr lang="en-US" sz="2000" dirty="0">
              <a:ea typeface="Calibri" panose="020F0502020204030204" pitchFamily="34" charset="0"/>
              <a:cs typeface="Times New Roman" panose="02020603050405020304" pitchFamily="18" charset="0"/>
            </a:endParaRPr>
          </a:p>
          <a:p>
            <a:pPr>
              <a:spcBef>
                <a:spcPts val="100"/>
              </a:spcBef>
            </a:pPr>
            <a:r>
              <a:rPr lang="it-IT" sz="2000" dirty="0">
                <a:ea typeface="Times New Roman" panose="02020603050405020304" pitchFamily="18" charset="0"/>
                <a:cs typeface="Times New Roman" panose="02020603050405020304" pitchFamily="18" charset="0"/>
              </a:rPr>
              <a:t>Dopo aver approfonditamente studiato buona parte della letteratura disponibile per la Multi Biometria e la fusione Multi Biometrica e aver infine sviluppato un applicativo, ci sentiamo soddisfatti del lavoro svolto e condividiamo il crescente interesse per questi argomenti. </a:t>
            </a:r>
            <a:endParaRPr lang="en-US" sz="2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2978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685DC600-739E-4134-97FD-F1091DA88764}"/>
              </a:ext>
            </a:extLst>
          </p:cNvPr>
          <p:cNvSpPr txBox="1"/>
          <p:nvPr/>
        </p:nvSpPr>
        <p:spPr>
          <a:xfrm>
            <a:off x="3661063" y="3075057"/>
            <a:ext cx="486987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lgn="ctr"/>
            <a:r>
              <a:rPr lang="it-IT" sz="4000" dirty="0">
                <a:latin typeface="+mj-lt"/>
                <a:cs typeface="Arial" panose="020B0604020202020204" pitchFamily="34" charset="0"/>
              </a:rPr>
              <a:t>Grazie per l’attenzione</a:t>
            </a:r>
            <a:endParaRPr lang="en-US" sz="4000" dirty="0">
              <a:solidFill>
                <a:schemeClr val="accent5"/>
              </a:solidFill>
              <a:latin typeface="+mj-lt"/>
              <a:cs typeface="Arial" panose="020B0604020202020204" pitchFamily="34" charset="0"/>
            </a:endParaRPr>
          </a:p>
        </p:txBody>
      </p:sp>
    </p:spTree>
    <p:extLst>
      <p:ext uri="{BB962C8B-B14F-4D97-AF65-F5344CB8AC3E}">
        <p14:creationId xmlns:p14="http://schemas.microsoft.com/office/powerpoint/2010/main" val="3356264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211F621-AB86-44F0-B089-9CC1F45441D3}"/>
              </a:ext>
            </a:extLst>
          </p:cNvPr>
          <p:cNvSpPr txBox="1"/>
          <p:nvPr/>
        </p:nvSpPr>
        <p:spPr>
          <a:xfrm>
            <a:off x="773931" y="1567770"/>
            <a:ext cx="1014383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dirty="0">
                <a:ea typeface="+mn-lt"/>
                <a:cs typeface="+mn-lt"/>
              </a:rPr>
              <a:t>Per superare i difetti dei sistemi Unimodali, sono stati realizzati </a:t>
            </a:r>
            <a:r>
              <a:rPr lang="it-IT" sz="2000" b="1" dirty="0">
                <a:solidFill>
                  <a:schemeClr val="accent5"/>
                </a:solidFill>
                <a:ea typeface="+mn-lt"/>
                <a:cs typeface="+mn-lt"/>
              </a:rPr>
              <a:t>sistemi biometrici Multimodali.</a:t>
            </a:r>
          </a:p>
        </p:txBody>
      </p:sp>
      <p:sp>
        <p:nvSpPr>
          <p:cNvPr id="9" name="TextBox 8">
            <a:extLst>
              <a:ext uri="{FF2B5EF4-FFF2-40B4-BE49-F238E27FC236}">
                <a16:creationId xmlns:a16="http://schemas.microsoft.com/office/drawing/2014/main" id="{6F97298A-6E66-46C6-A5D7-62E398A1802A}"/>
              </a:ext>
            </a:extLst>
          </p:cNvPr>
          <p:cNvSpPr txBox="1"/>
          <p:nvPr/>
        </p:nvSpPr>
        <p:spPr>
          <a:xfrm>
            <a:off x="756174" y="2339646"/>
            <a:ext cx="1014383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dirty="0">
                <a:ea typeface="+mn-lt"/>
                <a:cs typeface="+mn-lt"/>
              </a:rPr>
              <a:t>Questi sistemi analizzano due o più caratteristiche fisiologiche del corpo umano, quali impronte digitali, retine e iridi oculari, schemi vocali e pattern facciali applicando, infine, un </a:t>
            </a:r>
            <a:r>
              <a:rPr lang="it-IT" sz="2000" b="1" dirty="0">
                <a:solidFill>
                  <a:schemeClr val="accent5"/>
                </a:solidFill>
                <a:ea typeface="+mn-lt"/>
                <a:cs typeface="+mn-lt"/>
              </a:rPr>
              <a:t>algoritmo di fusione</a:t>
            </a:r>
            <a:r>
              <a:rPr lang="it-IT" sz="2000" dirty="0">
                <a:ea typeface="+mn-lt"/>
                <a:cs typeface="+mn-lt"/>
              </a:rPr>
              <a:t> che metta insieme i risultati di ogni biometria presa in analisi.</a:t>
            </a:r>
            <a:endParaRPr lang="it-IT" sz="2000" dirty="0">
              <a:cs typeface="Calibri"/>
            </a:endParaRPr>
          </a:p>
        </p:txBody>
      </p:sp>
      <p:sp>
        <p:nvSpPr>
          <p:cNvPr id="11" name="TextBox 10">
            <a:extLst>
              <a:ext uri="{FF2B5EF4-FFF2-40B4-BE49-F238E27FC236}">
                <a16:creationId xmlns:a16="http://schemas.microsoft.com/office/drawing/2014/main" id="{5874FF14-E09F-460A-8EC8-94EAF9F101F8}"/>
              </a:ext>
            </a:extLst>
          </p:cNvPr>
          <p:cNvSpPr txBox="1"/>
          <p:nvPr/>
        </p:nvSpPr>
        <p:spPr>
          <a:xfrm>
            <a:off x="756175" y="3577194"/>
            <a:ext cx="10143835"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dirty="0">
                <a:ea typeface="+mn-lt"/>
                <a:cs typeface="+mn-lt"/>
              </a:rPr>
              <a:t>Combinare diverse biometrie ha portato numerosi e importanti vantaggi, tra cui: </a:t>
            </a:r>
          </a:p>
          <a:p>
            <a:endParaRPr lang="it-IT" dirty="0">
              <a:ea typeface="+mn-lt"/>
              <a:cs typeface="+mn-lt"/>
            </a:endParaRPr>
          </a:p>
          <a:p>
            <a:pPr marL="342900" indent="-342900">
              <a:buFont typeface="Wingdings"/>
              <a:buChar char="§"/>
            </a:pPr>
            <a:r>
              <a:rPr lang="it-IT" sz="2000" dirty="0">
                <a:ea typeface="+mn-lt"/>
                <a:cs typeface="+mn-lt"/>
              </a:rPr>
              <a:t>migliorare il </a:t>
            </a:r>
            <a:r>
              <a:rPr lang="it-IT" sz="2000" b="1" dirty="0">
                <a:solidFill>
                  <a:schemeClr val="accent5"/>
                </a:solidFill>
                <a:ea typeface="+mn-lt"/>
                <a:cs typeface="+mn-lt"/>
              </a:rPr>
              <a:t>tasso di riconoscimento</a:t>
            </a:r>
            <a:r>
              <a:rPr lang="it-IT" sz="2000" dirty="0">
                <a:solidFill>
                  <a:schemeClr val="accent5"/>
                </a:solidFill>
                <a:ea typeface="+mn-lt"/>
                <a:cs typeface="+mn-lt"/>
              </a:rPr>
              <a:t> </a:t>
            </a:r>
            <a:r>
              <a:rPr lang="it-IT" sz="2000" dirty="0">
                <a:ea typeface="+mn-lt"/>
                <a:cs typeface="+mn-lt"/>
              </a:rPr>
              <a:t>rispetto ai sistemi Unimodali, ciò avviene quando le caratteristiche biometriche di diversi dati biometrici sono statisticamente indipendenti</a:t>
            </a:r>
            <a:endParaRPr lang="it-IT" dirty="0">
              <a:ea typeface="+mn-lt"/>
              <a:cs typeface="+mn-lt"/>
            </a:endParaRPr>
          </a:p>
          <a:p>
            <a:pPr marL="342900" indent="-342900">
              <a:buFont typeface="Wingdings"/>
              <a:buChar char="§"/>
            </a:pPr>
            <a:r>
              <a:rPr lang="it-IT" sz="2000" dirty="0">
                <a:ea typeface="+mn-lt"/>
                <a:cs typeface="+mn-lt"/>
              </a:rPr>
              <a:t>poter utilizzare biometrie adatte al </a:t>
            </a:r>
            <a:r>
              <a:rPr lang="it-IT" sz="2000" b="1" dirty="0">
                <a:solidFill>
                  <a:schemeClr val="accent5"/>
                </a:solidFill>
                <a:ea typeface="+mn-lt"/>
                <a:cs typeface="+mn-lt"/>
              </a:rPr>
              <a:t>contesto reale</a:t>
            </a:r>
            <a:r>
              <a:rPr lang="it-IT" sz="2000" dirty="0">
                <a:solidFill>
                  <a:schemeClr val="accent5"/>
                </a:solidFill>
                <a:ea typeface="+mn-lt"/>
                <a:cs typeface="+mn-lt"/>
              </a:rPr>
              <a:t> </a:t>
            </a:r>
            <a:r>
              <a:rPr lang="it-IT" sz="2000" dirty="0">
                <a:ea typeface="+mn-lt"/>
                <a:cs typeface="+mn-lt"/>
              </a:rPr>
              <a:t>in cui il sistema deve operare</a:t>
            </a:r>
          </a:p>
          <a:p>
            <a:pPr marL="342900" indent="-342900">
              <a:buFont typeface="Wingdings"/>
              <a:buChar char="§"/>
            </a:pPr>
            <a:r>
              <a:rPr lang="it-IT" sz="2000" dirty="0">
                <a:ea typeface="+mn-lt"/>
                <a:cs typeface="+mn-lt"/>
              </a:rPr>
              <a:t>assecondare le preferenze del cliente</a:t>
            </a:r>
          </a:p>
        </p:txBody>
      </p:sp>
      <p:sp>
        <p:nvSpPr>
          <p:cNvPr id="2" name="TextBox 1">
            <a:extLst>
              <a:ext uri="{FF2B5EF4-FFF2-40B4-BE49-F238E27FC236}">
                <a16:creationId xmlns:a16="http://schemas.microsoft.com/office/drawing/2014/main" id="{D76D32D0-1EA9-4590-82F2-B007962A1407}"/>
              </a:ext>
            </a:extLst>
          </p:cNvPr>
          <p:cNvSpPr txBox="1"/>
          <p:nvPr/>
        </p:nvSpPr>
        <p:spPr>
          <a:xfrm>
            <a:off x="697922" y="417424"/>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4000" dirty="0">
                <a:latin typeface="+mj-lt"/>
                <a:ea typeface="Verdana"/>
                <a:cs typeface="Verdana"/>
              </a:rPr>
              <a:t>Sistemi Multimodali </a:t>
            </a:r>
            <a:r>
              <a:rPr lang="it-IT" sz="2400" b="1" dirty="0">
                <a:solidFill>
                  <a:srgbClr val="DD9D31"/>
                </a:solidFill>
                <a:latin typeface="+mj-lt"/>
                <a:ea typeface="Verdana"/>
                <a:cs typeface="Verdana"/>
              </a:rPr>
              <a:t>1</a:t>
            </a:r>
            <a:endParaRPr lang="it-IT" sz="2400" b="1" dirty="0">
              <a:solidFill>
                <a:schemeClr val="accent5"/>
              </a:solidFill>
              <a:latin typeface="+mj-lt"/>
              <a:ea typeface="Verdana"/>
              <a:cs typeface="Arial"/>
            </a:endParaRPr>
          </a:p>
        </p:txBody>
      </p:sp>
    </p:spTree>
    <p:extLst>
      <p:ext uri="{BB962C8B-B14F-4D97-AF65-F5344CB8AC3E}">
        <p14:creationId xmlns:p14="http://schemas.microsoft.com/office/powerpoint/2010/main" val="2714983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5926E9-98B8-4050-81E1-34ECD5139639}"/>
              </a:ext>
            </a:extLst>
          </p:cNvPr>
          <p:cNvSpPr txBox="1"/>
          <p:nvPr/>
        </p:nvSpPr>
        <p:spPr>
          <a:xfrm>
            <a:off x="697922" y="417424"/>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4000" dirty="0">
                <a:latin typeface="+mj-lt"/>
                <a:ea typeface="Verdana"/>
                <a:cs typeface="Verdana"/>
              </a:rPr>
              <a:t>Sistemi Multimodali </a:t>
            </a:r>
            <a:r>
              <a:rPr lang="it-IT" sz="2400" b="1" dirty="0">
                <a:solidFill>
                  <a:srgbClr val="DD9D31"/>
                </a:solidFill>
                <a:latin typeface="+mj-lt"/>
                <a:ea typeface="Verdana"/>
                <a:cs typeface="Verdana"/>
              </a:rPr>
              <a:t>2</a:t>
            </a:r>
            <a:endParaRPr lang="it-IT" sz="2400" b="1">
              <a:solidFill>
                <a:schemeClr val="accent5"/>
              </a:solidFill>
              <a:latin typeface="+mj-lt"/>
              <a:ea typeface="Verdana"/>
              <a:cs typeface="Arial"/>
            </a:endParaRPr>
          </a:p>
        </p:txBody>
      </p:sp>
      <p:sp>
        <p:nvSpPr>
          <p:cNvPr id="2" name="TextBox 1">
            <a:extLst>
              <a:ext uri="{FF2B5EF4-FFF2-40B4-BE49-F238E27FC236}">
                <a16:creationId xmlns:a16="http://schemas.microsoft.com/office/drawing/2014/main" id="{5341B7ED-9255-4016-A256-69E130AAE2B4}"/>
              </a:ext>
            </a:extLst>
          </p:cNvPr>
          <p:cNvSpPr txBox="1"/>
          <p:nvPr/>
        </p:nvSpPr>
        <p:spPr>
          <a:xfrm>
            <a:off x="756176" y="1450494"/>
            <a:ext cx="10143835"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dirty="0">
                <a:ea typeface="+mn-lt"/>
                <a:cs typeface="+mn-lt"/>
              </a:rPr>
              <a:t>Tuttavia l'obiettivo principale della multi-biometria è di ridurre uno o più dei seguenti indici:</a:t>
            </a:r>
            <a:endParaRPr lang="it-IT" sz="2000" dirty="0">
              <a:cs typeface="Calibri" panose="020F0502020204030204"/>
            </a:endParaRPr>
          </a:p>
          <a:p>
            <a:pPr marL="342900" indent="-342900">
              <a:buFont typeface="Wingdings"/>
              <a:buChar char="§"/>
            </a:pPr>
            <a:r>
              <a:rPr lang="it-IT" sz="2000" dirty="0">
                <a:ea typeface="+mn-lt"/>
                <a:cs typeface="+mn-lt"/>
              </a:rPr>
              <a:t>False </a:t>
            </a:r>
            <a:r>
              <a:rPr lang="it-IT" sz="2000" dirty="0" err="1">
                <a:ea typeface="+mn-lt"/>
                <a:cs typeface="+mn-lt"/>
              </a:rPr>
              <a:t>Accept</a:t>
            </a:r>
            <a:r>
              <a:rPr lang="it-IT" sz="2000" dirty="0">
                <a:ea typeface="+mn-lt"/>
                <a:cs typeface="+mn-lt"/>
              </a:rPr>
              <a:t> rate </a:t>
            </a:r>
            <a:r>
              <a:rPr lang="it-IT" sz="2000" dirty="0">
                <a:solidFill>
                  <a:schemeClr val="accent5"/>
                </a:solidFill>
                <a:ea typeface="+mn-lt"/>
                <a:cs typeface="+mn-lt"/>
              </a:rPr>
              <a:t>(</a:t>
            </a:r>
            <a:r>
              <a:rPr lang="it-IT" sz="2000" b="1" dirty="0">
                <a:solidFill>
                  <a:schemeClr val="accent5"/>
                </a:solidFill>
                <a:ea typeface="+mn-lt"/>
                <a:cs typeface="+mn-lt"/>
              </a:rPr>
              <a:t>FAR</a:t>
            </a:r>
            <a:r>
              <a:rPr lang="it-IT" sz="2000" dirty="0">
                <a:solidFill>
                  <a:schemeClr val="accent5"/>
                </a:solidFill>
                <a:ea typeface="+mn-lt"/>
                <a:cs typeface="+mn-lt"/>
              </a:rPr>
              <a:t>)</a:t>
            </a:r>
            <a:endParaRPr lang="it-IT" sz="2000" dirty="0">
              <a:solidFill>
                <a:schemeClr val="accent5"/>
              </a:solidFill>
              <a:cs typeface="Calibri" panose="020F0502020204030204"/>
            </a:endParaRPr>
          </a:p>
          <a:p>
            <a:pPr marL="342900" indent="-342900">
              <a:buFont typeface="Wingdings"/>
              <a:buChar char="§"/>
            </a:pPr>
            <a:r>
              <a:rPr lang="it-IT" sz="2000" dirty="0">
                <a:ea typeface="+mn-lt"/>
                <a:cs typeface="+mn-lt"/>
              </a:rPr>
              <a:t>False </a:t>
            </a:r>
            <a:r>
              <a:rPr lang="it-IT" sz="2000" dirty="0" err="1">
                <a:ea typeface="+mn-lt"/>
                <a:cs typeface="+mn-lt"/>
              </a:rPr>
              <a:t>Reject</a:t>
            </a:r>
            <a:r>
              <a:rPr lang="it-IT" sz="2000" dirty="0">
                <a:ea typeface="+mn-lt"/>
                <a:cs typeface="+mn-lt"/>
              </a:rPr>
              <a:t> rate </a:t>
            </a:r>
            <a:r>
              <a:rPr lang="it-IT" sz="2000" dirty="0">
                <a:solidFill>
                  <a:schemeClr val="accent5"/>
                </a:solidFill>
                <a:ea typeface="+mn-lt"/>
                <a:cs typeface="+mn-lt"/>
              </a:rPr>
              <a:t>(</a:t>
            </a:r>
            <a:r>
              <a:rPr lang="it-IT" sz="2000" b="1" dirty="0">
                <a:solidFill>
                  <a:schemeClr val="accent5"/>
                </a:solidFill>
                <a:ea typeface="+mn-lt"/>
                <a:cs typeface="+mn-lt"/>
              </a:rPr>
              <a:t>FRR</a:t>
            </a:r>
            <a:r>
              <a:rPr lang="it-IT" sz="2000" dirty="0">
                <a:solidFill>
                  <a:schemeClr val="accent5"/>
                </a:solidFill>
                <a:ea typeface="+mn-lt"/>
                <a:cs typeface="+mn-lt"/>
              </a:rPr>
              <a:t>)</a:t>
            </a:r>
            <a:endParaRPr lang="it-IT" sz="2000" dirty="0">
              <a:solidFill>
                <a:schemeClr val="accent5"/>
              </a:solidFill>
              <a:cs typeface="Calibri" panose="020F0502020204030204"/>
            </a:endParaRPr>
          </a:p>
          <a:p>
            <a:pPr marL="342900" indent="-342900">
              <a:buFont typeface="Wingdings"/>
              <a:buChar char="§"/>
            </a:pPr>
            <a:r>
              <a:rPr lang="it-IT" sz="2000" dirty="0" err="1">
                <a:ea typeface="+mn-lt"/>
                <a:cs typeface="+mn-lt"/>
              </a:rPr>
              <a:t>Failure</a:t>
            </a:r>
            <a:r>
              <a:rPr lang="it-IT" sz="2000" dirty="0">
                <a:ea typeface="+mn-lt"/>
                <a:cs typeface="+mn-lt"/>
              </a:rPr>
              <a:t> to </a:t>
            </a:r>
            <a:r>
              <a:rPr lang="it-IT" sz="2000" dirty="0" err="1">
                <a:ea typeface="+mn-lt"/>
                <a:cs typeface="+mn-lt"/>
              </a:rPr>
              <a:t>Enroll</a:t>
            </a:r>
            <a:r>
              <a:rPr lang="it-IT" sz="2000" dirty="0">
                <a:ea typeface="+mn-lt"/>
                <a:cs typeface="+mn-lt"/>
              </a:rPr>
              <a:t> rate </a:t>
            </a:r>
            <a:r>
              <a:rPr lang="it-IT" sz="2000" dirty="0">
                <a:solidFill>
                  <a:schemeClr val="accent5"/>
                </a:solidFill>
                <a:ea typeface="+mn-lt"/>
                <a:cs typeface="+mn-lt"/>
              </a:rPr>
              <a:t>(</a:t>
            </a:r>
            <a:r>
              <a:rPr lang="it-IT" sz="2000" b="1" dirty="0">
                <a:solidFill>
                  <a:schemeClr val="accent5"/>
                </a:solidFill>
                <a:ea typeface="+mn-lt"/>
                <a:cs typeface="+mn-lt"/>
              </a:rPr>
              <a:t>FTE</a:t>
            </a:r>
            <a:r>
              <a:rPr lang="it-IT" sz="2000" dirty="0">
                <a:solidFill>
                  <a:schemeClr val="accent5"/>
                </a:solidFill>
                <a:ea typeface="+mn-lt"/>
                <a:cs typeface="+mn-lt"/>
              </a:rPr>
              <a:t>)</a:t>
            </a:r>
            <a:endParaRPr lang="it-IT" sz="2000" dirty="0">
              <a:solidFill>
                <a:schemeClr val="accent5"/>
              </a:solidFill>
              <a:cs typeface="Calibri" panose="020F0502020204030204"/>
            </a:endParaRPr>
          </a:p>
          <a:p>
            <a:pPr marL="342900" indent="-342900">
              <a:buFont typeface="Wingdings"/>
              <a:buChar char="§"/>
            </a:pPr>
            <a:r>
              <a:rPr lang="it-IT" sz="2000" dirty="0">
                <a:ea typeface="+mn-lt"/>
                <a:cs typeface="+mn-lt"/>
              </a:rPr>
              <a:t>Suscettibilità ad artefatti</a:t>
            </a:r>
            <a:endParaRPr lang="it-IT" sz="2000" dirty="0">
              <a:cs typeface="Calibri" panose="020F0502020204030204"/>
            </a:endParaRPr>
          </a:p>
          <a:p>
            <a:endParaRPr lang="it-IT" sz="2000" dirty="0">
              <a:cs typeface="Calibri" panose="020F0502020204030204"/>
            </a:endParaRPr>
          </a:p>
          <a:p>
            <a:r>
              <a:rPr lang="it-IT" sz="2000" dirty="0">
                <a:ea typeface="+mn-lt"/>
                <a:cs typeface="+mn-lt"/>
              </a:rPr>
              <a:t>Infine, l'accuratezza di un sistema biometrico multimodale è infatti misurata in termini di errori di matching e errori di acquisizione; gli errori di matching sono costituiti da:</a:t>
            </a:r>
            <a:endParaRPr lang="it-IT" sz="2000" dirty="0">
              <a:cs typeface="Calibri" panose="020F0502020204030204"/>
            </a:endParaRPr>
          </a:p>
          <a:p>
            <a:pPr marL="342900" indent="-342900">
              <a:buFont typeface="Wingdings"/>
              <a:buChar char="§"/>
            </a:pPr>
            <a:r>
              <a:rPr lang="it-IT" sz="2000" dirty="0">
                <a:ea typeface="+mn-lt"/>
                <a:cs typeface="+mn-lt"/>
              </a:rPr>
              <a:t>False match rate </a:t>
            </a:r>
            <a:r>
              <a:rPr lang="it-IT" sz="2000" dirty="0">
                <a:solidFill>
                  <a:schemeClr val="accent5"/>
                </a:solidFill>
                <a:ea typeface="+mn-lt"/>
                <a:cs typeface="+mn-lt"/>
              </a:rPr>
              <a:t>(</a:t>
            </a:r>
            <a:r>
              <a:rPr lang="it-IT" sz="2000" b="1" dirty="0">
                <a:solidFill>
                  <a:schemeClr val="accent5"/>
                </a:solidFill>
                <a:ea typeface="+mn-lt"/>
                <a:cs typeface="+mn-lt"/>
              </a:rPr>
              <a:t>FMR</a:t>
            </a:r>
            <a:r>
              <a:rPr lang="it-IT" sz="2000" dirty="0">
                <a:solidFill>
                  <a:schemeClr val="accent5"/>
                </a:solidFill>
                <a:ea typeface="+mn-lt"/>
                <a:cs typeface="+mn-lt"/>
              </a:rPr>
              <a:t>), </a:t>
            </a:r>
            <a:r>
              <a:rPr lang="it-IT" sz="2000" dirty="0">
                <a:ea typeface="+mn-lt"/>
                <a:cs typeface="+mn-lt"/>
              </a:rPr>
              <a:t>quando un impostore viene accettato dal sistema</a:t>
            </a:r>
            <a:endParaRPr lang="it-IT" sz="2000" dirty="0">
              <a:cs typeface="Calibri" panose="020F0502020204030204"/>
            </a:endParaRPr>
          </a:p>
          <a:p>
            <a:pPr marL="342900" indent="-342900">
              <a:buFont typeface="Wingdings"/>
              <a:buChar char="§"/>
            </a:pPr>
            <a:r>
              <a:rPr lang="it-IT" sz="2000" dirty="0">
                <a:ea typeface="+mn-lt"/>
                <a:cs typeface="+mn-lt"/>
              </a:rPr>
              <a:t>False non-match rate </a:t>
            </a:r>
            <a:r>
              <a:rPr lang="it-IT" sz="2000" dirty="0">
                <a:solidFill>
                  <a:schemeClr val="accent5"/>
                </a:solidFill>
                <a:ea typeface="+mn-lt"/>
                <a:cs typeface="+mn-lt"/>
              </a:rPr>
              <a:t>(</a:t>
            </a:r>
            <a:r>
              <a:rPr lang="it-IT" sz="2000" b="1" dirty="0">
                <a:solidFill>
                  <a:schemeClr val="accent5"/>
                </a:solidFill>
                <a:ea typeface="+mn-lt"/>
                <a:cs typeface="+mn-lt"/>
              </a:rPr>
              <a:t>FNMR</a:t>
            </a:r>
            <a:r>
              <a:rPr lang="it-IT" sz="2000" dirty="0">
                <a:solidFill>
                  <a:schemeClr val="accent5"/>
                </a:solidFill>
                <a:ea typeface="+mn-lt"/>
                <a:cs typeface="+mn-lt"/>
              </a:rPr>
              <a:t>), </a:t>
            </a:r>
            <a:r>
              <a:rPr lang="it-IT" sz="2000" dirty="0">
                <a:ea typeface="+mn-lt"/>
                <a:cs typeface="+mn-lt"/>
              </a:rPr>
              <a:t>quando ad un utente reale viene negato l'accesso</a:t>
            </a:r>
          </a:p>
          <a:p>
            <a:endParaRPr lang="it-IT" sz="2000" dirty="0">
              <a:ea typeface="+mn-lt"/>
              <a:cs typeface="+mn-lt"/>
            </a:endParaRPr>
          </a:p>
          <a:p>
            <a:r>
              <a:rPr lang="it-IT" sz="2000" dirty="0">
                <a:ea typeface="+mn-lt"/>
                <a:cs typeface="+mn-lt"/>
              </a:rPr>
              <a:t>mentre gli errori di acquisizione delle immagini comprendono:</a:t>
            </a:r>
            <a:endParaRPr lang="it-IT" dirty="0">
              <a:ea typeface="+mn-lt"/>
              <a:cs typeface="+mn-lt"/>
            </a:endParaRPr>
          </a:p>
          <a:p>
            <a:pPr marL="342900" indent="-342900">
              <a:buFont typeface="Wingdings"/>
              <a:buChar char="§"/>
            </a:pPr>
            <a:r>
              <a:rPr lang="it-IT" sz="2000" dirty="0" err="1">
                <a:ea typeface="+mn-lt"/>
                <a:cs typeface="+mn-lt"/>
              </a:rPr>
              <a:t>Failure</a:t>
            </a:r>
            <a:r>
              <a:rPr lang="it-IT" sz="2000" dirty="0">
                <a:ea typeface="+mn-lt"/>
                <a:cs typeface="+mn-lt"/>
              </a:rPr>
              <a:t> to </a:t>
            </a:r>
            <a:r>
              <a:rPr lang="it-IT" sz="2000" dirty="0" err="1">
                <a:ea typeface="+mn-lt"/>
                <a:cs typeface="+mn-lt"/>
              </a:rPr>
              <a:t>Enroll</a:t>
            </a:r>
            <a:r>
              <a:rPr lang="it-IT" sz="2000" dirty="0">
                <a:ea typeface="+mn-lt"/>
                <a:cs typeface="+mn-lt"/>
              </a:rPr>
              <a:t> </a:t>
            </a:r>
            <a:r>
              <a:rPr lang="it-IT" sz="2000" dirty="0">
                <a:solidFill>
                  <a:schemeClr val="accent5"/>
                </a:solidFill>
                <a:ea typeface="+mn-lt"/>
                <a:cs typeface="+mn-lt"/>
              </a:rPr>
              <a:t>(</a:t>
            </a:r>
            <a:r>
              <a:rPr lang="it-IT" sz="2000" b="1" dirty="0">
                <a:solidFill>
                  <a:schemeClr val="accent5"/>
                </a:solidFill>
                <a:ea typeface="+mn-lt"/>
                <a:cs typeface="+mn-lt"/>
              </a:rPr>
              <a:t>FTE</a:t>
            </a:r>
            <a:r>
              <a:rPr lang="it-IT" sz="2000" dirty="0">
                <a:solidFill>
                  <a:schemeClr val="accent5"/>
                </a:solidFill>
                <a:ea typeface="+mn-lt"/>
                <a:cs typeface="+mn-lt"/>
              </a:rPr>
              <a:t>), </a:t>
            </a:r>
            <a:r>
              <a:rPr lang="it-IT" sz="2000" dirty="0">
                <a:ea typeface="+mn-lt"/>
                <a:cs typeface="+mn-lt"/>
              </a:rPr>
              <a:t>o errore di registrazione</a:t>
            </a:r>
            <a:endParaRPr lang="it-IT" dirty="0">
              <a:ea typeface="+mn-lt"/>
              <a:cs typeface="+mn-lt"/>
            </a:endParaRPr>
          </a:p>
          <a:p>
            <a:pPr marL="342900" indent="-342900">
              <a:buFont typeface="Wingdings"/>
              <a:buChar char="§"/>
            </a:pPr>
            <a:r>
              <a:rPr lang="it-IT" sz="2000" dirty="0">
                <a:ea typeface="+mn-lt"/>
                <a:cs typeface="+mn-lt"/>
              </a:rPr>
              <a:t>Failure to </a:t>
            </a:r>
            <a:r>
              <a:rPr lang="it-IT" sz="2000" dirty="0" err="1">
                <a:ea typeface="+mn-lt"/>
                <a:cs typeface="+mn-lt"/>
              </a:rPr>
              <a:t>Acquire</a:t>
            </a:r>
            <a:r>
              <a:rPr lang="it-IT" sz="2000" dirty="0">
                <a:ea typeface="+mn-lt"/>
                <a:cs typeface="+mn-lt"/>
              </a:rPr>
              <a:t> </a:t>
            </a:r>
            <a:r>
              <a:rPr lang="it-IT" sz="2000" dirty="0">
                <a:solidFill>
                  <a:schemeClr val="accent5"/>
                </a:solidFill>
                <a:ea typeface="+mn-lt"/>
                <a:cs typeface="+mn-lt"/>
              </a:rPr>
              <a:t>(</a:t>
            </a:r>
            <a:r>
              <a:rPr lang="it-IT" sz="2000" b="1" dirty="0">
                <a:solidFill>
                  <a:schemeClr val="accent5"/>
                </a:solidFill>
                <a:ea typeface="+mn-lt"/>
                <a:cs typeface="+mn-lt"/>
              </a:rPr>
              <a:t>FTA</a:t>
            </a:r>
            <a:r>
              <a:rPr lang="it-IT" sz="2000" dirty="0">
                <a:solidFill>
                  <a:schemeClr val="accent5"/>
                </a:solidFill>
                <a:ea typeface="+mn-lt"/>
                <a:cs typeface="+mn-lt"/>
              </a:rPr>
              <a:t>), </a:t>
            </a:r>
            <a:r>
              <a:rPr lang="it-IT" sz="2000" dirty="0">
                <a:ea typeface="+mn-lt"/>
                <a:cs typeface="+mn-lt"/>
              </a:rPr>
              <a:t>o errore di acquisizione</a:t>
            </a:r>
            <a:endParaRPr lang="it-IT" dirty="0">
              <a:ea typeface="+mn-lt"/>
              <a:cs typeface="+mn-lt"/>
            </a:endParaRPr>
          </a:p>
        </p:txBody>
      </p:sp>
    </p:spTree>
    <p:extLst>
      <p:ext uri="{BB962C8B-B14F-4D97-AF65-F5344CB8AC3E}">
        <p14:creationId xmlns:p14="http://schemas.microsoft.com/office/powerpoint/2010/main" val="1621117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B4482C6-1FC6-46ED-B01A-0E5B712404A8}"/>
              </a:ext>
            </a:extLst>
          </p:cNvPr>
          <p:cNvSpPr txBox="1"/>
          <p:nvPr/>
        </p:nvSpPr>
        <p:spPr>
          <a:xfrm>
            <a:off x="711348" y="1441162"/>
            <a:ext cx="10723090"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dirty="0">
                <a:cs typeface="Calibri" panose="020F0502020204030204"/>
              </a:rPr>
              <a:t>I sistemi biometrici multimodali non si basano unicamente sull’ utilizzo di tante biometrie diverse ma possono basarsi anche su approcci differenti.</a:t>
            </a:r>
          </a:p>
          <a:p>
            <a:endParaRPr lang="it-IT" sz="2000" dirty="0">
              <a:cs typeface="Calibri" panose="020F0502020204030204"/>
            </a:endParaRPr>
          </a:p>
          <a:p>
            <a:r>
              <a:rPr lang="it-IT" sz="2000" dirty="0">
                <a:cs typeface="Calibri" panose="020F0502020204030204"/>
              </a:rPr>
              <a:t>Possiamo distinguere queste diverse metodologie in:</a:t>
            </a:r>
          </a:p>
          <a:p>
            <a:endParaRPr lang="it-IT" sz="2000" dirty="0">
              <a:cs typeface="Calibri" panose="020F0502020204030204"/>
            </a:endParaRPr>
          </a:p>
          <a:p>
            <a:pPr marL="342900" indent="-342900">
              <a:buFont typeface="Wingdings"/>
              <a:buChar char="§"/>
            </a:pPr>
            <a:r>
              <a:rPr lang="it-IT" sz="2000" b="1" dirty="0">
                <a:solidFill>
                  <a:schemeClr val="accent5"/>
                </a:solidFill>
                <a:cs typeface="Calibri" panose="020F0502020204030204"/>
              </a:rPr>
              <a:t>Singola biometria</a:t>
            </a:r>
            <a:r>
              <a:rPr lang="it-IT" sz="2000" dirty="0">
                <a:solidFill>
                  <a:schemeClr val="accent5"/>
                </a:solidFill>
                <a:cs typeface="Calibri" panose="020F0502020204030204"/>
              </a:rPr>
              <a:t> / </a:t>
            </a:r>
            <a:r>
              <a:rPr lang="it-IT" sz="2000" b="1" dirty="0">
                <a:solidFill>
                  <a:schemeClr val="accent5"/>
                </a:solidFill>
                <a:cs typeface="Calibri" panose="020F0502020204030204"/>
              </a:rPr>
              <a:t>Sensori multipli</a:t>
            </a:r>
            <a:r>
              <a:rPr lang="it-IT" sz="2000" dirty="0">
                <a:solidFill>
                  <a:schemeClr val="accent5"/>
                </a:solidFill>
                <a:cs typeface="Calibri" panose="020F0502020204030204"/>
              </a:rPr>
              <a:t>: </a:t>
            </a:r>
            <a:r>
              <a:rPr lang="it-IT" sz="2000" dirty="0">
                <a:cs typeface="Calibri" panose="020F0502020204030204"/>
              </a:rPr>
              <a:t>lo stesso tratto biometrico è misurato da due o più sensori</a:t>
            </a:r>
          </a:p>
          <a:p>
            <a:pPr marL="342900" indent="-342900">
              <a:buFont typeface="Wingdings"/>
              <a:buChar char="§"/>
            </a:pPr>
            <a:r>
              <a:rPr lang="it-IT" sz="2000" b="1" dirty="0">
                <a:solidFill>
                  <a:schemeClr val="accent5"/>
                </a:solidFill>
                <a:cs typeface="Calibri" panose="020F0502020204030204"/>
              </a:rPr>
              <a:t>Singola biometria</a:t>
            </a:r>
            <a:r>
              <a:rPr lang="it-IT" sz="2000" dirty="0">
                <a:solidFill>
                  <a:schemeClr val="accent5"/>
                </a:solidFill>
                <a:cs typeface="Calibri" panose="020F0502020204030204"/>
              </a:rPr>
              <a:t> / </a:t>
            </a:r>
            <a:r>
              <a:rPr lang="it-IT" sz="2000" b="1" dirty="0">
                <a:solidFill>
                  <a:schemeClr val="accent5"/>
                </a:solidFill>
                <a:cs typeface="Calibri" panose="020F0502020204030204"/>
              </a:rPr>
              <a:t>Classificatori multipli</a:t>
            </a:r>
            <a:r>
              <a:rPr lang="it-IT" sz="2000" dirty="0">
                <a:solidFill>
                  <a:schemeClr val="accent5"/>
                </a:solidFill>
                <a:cs typeface="Calibri" panose="020F0502020204030204"/>
              </a:rPr>
              <a:t>: </a:t>
            </a:r>
            <a:r>
              <a:rPr lang="it-IT" sz="2000" dirty="0">
                <a:cs typeface="Calibri" panose="020F0502020204030204"/>
              </a:rPr>
              <a:t>viene utilizzato un singolo tratto biometrico ma nel sistema vengono utilizzati diversi classificatori [le minuzie e la texture di un solo dito]</a:t>
            </a:r>
          </a:p>
          <a:p>
            <a:pPr marL="342900" indent="-342900">
              <a:buFont typeface="Wingdings"/>
              <a:buChar char="§"/>
            </a:pPr>
            <a:r>
              <a:rPr lang="it-IT" sz="2000" b="1" dirty="0">
                <a:solidFill>
                  <a:schemeClr val="accent5"/>
                </a:solidFill>
                <a:cs typeface="Calibri" panose="020F0502020204030204"/>
              </a:rPr>
              <a:t>Singola biometria</a:t>
            </a:r>
            <a:r>
              <a:rPr lang="it-IT" sz="2000" dirty="0">
                <a:solidFill>
                  <a:schemeClr val="accent5"/>
                </a:solidFill>
                <a:cs typeface="Calibri" panose="020F0502020204030204"/>
              </a:rPr>
              <a:t> / </a:t>
            </a:r>
            <a:r>
              <a:rPr lang="it-IT" sz="2000" b="1" dirty="0">
                <a:solidFill>
                  <a:schemeClr val="accent5"/>
                </a:solidFill>
                <a:cs typeface="Calibri" panose="020F0502020204030204"/>
              </a:rPr>
              <a:t>Istanze multiple</a:t>
            </a:r>
            <a:r>
              <a:rPr lang="it-IT" sz="2000" dirty="0">
                <a:solidFill>
                  <a:schemeClr val="accent5"/>
                </a:solidFill>
                <a:cs typeface="Calibri" panose="020F0502020204030204"/>
              </a:rPr>
              <a:t>: </a:t>
            </a:r>
            <a:r>
              <a:rPr lang="it-IT" sz="2000" dirty="0">
                <a:cs typeface="Calibri" panose="020F0502020204030204"/>
              </a:rPr>
              <a:t>viene utilizzato un singolo tratto biometrico, catturato però in diverse istanze leggermente diverse [il volto di una persona scansionata a diverse angolazioni]</a:t>
            </a:r>
          </a:p>
          <a:p>
            <a:pPr marL="342900" indent="-342900">
              <a:buFont typeface="Wingdings"/>
              <a:buChar char="§"/>
            </a:pPr>
            <a:r>
              <a:rPr lang="it-IT" sz="2000" b="1" dirty="0">
                <a:solidFill>
                  <a:schemeClr val="accent5"/>
                </a:solidFill>
                <a:cs typeface="Calibri" panose="020F0502020204030204"/>
              </a:rPr>
              <a:t>Singola biometria</a:t>
            </a:r>
            <a:r>
              <a:rPr lang="it-IT" sz="2000" dirty="0">
                <a:solidFill>
                  <a:schemeClr val="accent5"/>
                </a:solidFill>
                <a:cs typeface="Calibri" panose="020F0502020204030204"/>
              </a:rPr>
              <a:t> / </a:t>
            </a:r>
            <a:r>
              <a:rPr lang="it-IT" sz="2000" b="1" dirty="0">
                <a:solidFill>
                  <a:schemeClr val="accent5"/>
                </a:solidFill>
                <a:cs typeface="Calibri" panose="020F0502020204030204"/>
              </a:rPr>
              <a:t>Unità multiple</a:t>
            </a:r>
            <a:r>
              <a:rPr lang="it-IT" sz="2000" dirty="0">
                <a:solidFill>
                  <a:schemeClr val="accent5"/>
                </a:solidFill>
                <a:cs typeface="Calibri" panose="020F0502020204030204"/>
              </a:rPr>
              <a:t>: </a:t>
            </a:r>
            <a:r>
              <a:rPr lang="it-IT" sz="2000" dirty="0">
                <a:cs typeface="Calibri" panose="020F0502020204030204"/>
              </a:rPr>
              <a:t>viene utilizzato un singolo tratto biometrico, ma vengono prelevate diverse unità [occhio sinistro ed occhio destro sono entrambi inseriti nel sistema]</a:t>
            </a:r>
          </a:p>
          <a:p>
            <a:pPr marL="342900" indent="-342900">
              <a:buFont typeface="Wingdings"/>
              <a:buChar char="§"/>
            </a:pPr>
            <a:r>
              <a:rPr lang="it-IT" sz="2000" b="1" dirty="0">
                <a:solidFill>
                  <a:schemeClr val="accent5"/>
                </a:solidFill>
                <a:cs typeface="Calibri" panose="020F0502020204030204"/>
              </a:rPr>
              <a:t>Tratti biometrici multipli</a:t>
            </a:r>
            <a:r>
              <a:rPr lang="it-IT" sz="2000" dirty="0">
                <a:solidFill>
                  <a:schemeClr val="accent5"/>
                </a:solidFill>
                <a:cs typeface="Calibri" panose="020F0502020204030204"/>
              </a:rPr>
              <a:t>: </a:t>
            </a:r>
            <a:r>
              <a:rPr lang="it-IT" sz="2000" dirty="0">
                <a:cs typeface="Calibri" panose="020F0502020204030204"/>
              </a:rPr>
              <a:t>due o più tratti biometrici vengono combinati per identificare l’utente o per verificare che l’utente è presente nel sistema [impronta digitale e volto dell’utente]</a:t>
            </a:r>
          </a:p>
        </p:txBody>
      </p:sp>
      <p:sp>
        <p:nvSpPr>
          <p:cNvPr id="9" name="TextBox 8">
            <a:extLst>
              <a:ext uri="{FF2B5EF4-FFF2-40B4-BE49-F238E27FC236}">
                <a16:creationId xmlns:a16="http://schemas.microsoft.com/office/drawing/2014/main" id="{E62A6C4A-DD54-487A-BEA0-BC3179697E28}"/>
              </a:ext>
            </a:extLst>
          </p:cNvPr>
          <p:cNvSpPr txBox="1"/>
          <p:nvPr/>
        </p:nvSpPr>
        <p:spPr>
          <a:xfrm>
            <a:off x="697922" y="417424"/>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4000" dirty="0">
                <a:latin typeface="+mj-lt"/>
                <a:ea typeface="Verdana"/>
                <a:cs typeface="Verdana"/>
              </a:rPr>
              <a:t>Fonti Multimodali</a:t>
            </a:r>
            <a:r>
              <a:rPr lang="it-IT" sz="4000" dirty="0">
                <a:solidFill>
                  <a:schemeClr val="accent5"/>
                </a:solidFill>
                <a:latin typeface="+mj-lt"/>
                <a:ea typeface="Verdana"/>
                <a:cs typeface="Verdana"/>
              </a:rPr>
              <a:t> </a:t>
            </a:r>
            <a:r>
              <a:rPr lang="it-IT" sz="2400" b="1" dirty="0">
                <a:solidFill>
                  <a:schemeClr val="accent5"/>
                </a:solidFill>
                <a:latin typeface="+mj-lt"/>
                <a:ea typeface="Verdana"/>
                <a:cs typeface="Verdana"/>
              </a:rPr>
              <a:t>1</a:t>
            </a:r>
            <a:r>
              <a:rPr lang="it-IT" sz="4000" dirty="0">
                <a:solidFill>
                  <a:schemeClr val="accent5"/>
                </a:solidFill>
                <a:latin typeface="+mj-lt"/>
                <a:ea typeface="Verdana"/>
                <a:cs typeface="Verdana"/>
              </a:rPr>
              <a:t> </a:t>
            </a:r>
            <a:endParaRPr lang="it-IT" sz="4000" b="1" dirty="0">
              <a:solidFill>
                <a:schemeClr val="accent5"/>
              </a:solidFill>
              <a:latin typeface="+mj-lt"/>
              <a:ea typeface="Verdana"/>
              <a:cs typeface="Arial"/>
            </a:endParaRPr>
          </a:p>
        </p:txBody>
      </p:sp>
    </p:spTree>
    <p:extLst>
      <p:ext uri="{BB962C8B-B14F-4D97-AF65-F5344CB8AC3E}">
        <p14:creationId xmlns:p14="http://schemas.microsoft.com/office/powerpoint/2010/main" val="39417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6" name="Picture 6">
            <a:extLst>
              <a:ext uri="{FF2B5EF4-FFF2-40B4-BE49-F238E27FC236}">
                <a16:creationId xmlns:a16="http://schemas.microsoft.com/office/drawing/2014/main" id="{701EDE1F-D1DA-41E0-BC37-DF051BE305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3092" y="929964"/>
            <a:ext cx="5078179" cy="499807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8" name="TextBox 7">
            <a:extLst>
              <a:ext uri="{FF2B5EF4-FFF2-40B4-BE49-F238E27FC236}">
                <a16:creationId xmlns:a16="http://schemas.microsoft.com/office/drawing/2014/main" id="{C63264C2-AFA7-4A04-8F40-EB53482F5A1B}"/>
              </a:ext>
            </a:extLst>
          </p:cNvPr>
          <p:cNvSpPr txBox="1"/>
          <p:nvPr/>
        </p:nvSpPr>
        <p:spPr>
          <a:xfrm>
            <a:off x="1050466" y="1654288"/>
            <a:ext cx="418226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4000" dirty="0">
                <a:latin typeface="+mj-lt"/>
                <a:ea typeface="Verdana"/>
                <a:cs typeface="Verdana"/>
              </a:rPr>
              <a:t>Fonti Multimodali </a:t>
            </a:r>
            <a:r>
              <a:rPr lang="it-IT" sz="2400" b="1" dirty="0">
                <a:solidFill>
                  <a:schemeClr val="accent5"/>
                </a:solidFill>
                <a:latin typeface="+mj-lt"/>
                <a:ea typeface="Verdana"/>
                <a:cs typeface="Verdana"/>
              </a:rPr>
              <a:t>2</a:t>
            </a:r>
            <a:endParaRPr lang="it-IT" sz="2400" b="1" dirty="0">
              <a:solidFill>
                <a:schemeClr val="accent5"/>
              </a:solidFill>
              <a:latin typeface="+mj-lt"/>
              <a:ea typeface="Verdana"/>
              <a:cs typeface="Arial"/>
            </a:endParaRPr>
          </a:p>
        </p:txBody>
      </p:sp>
    </p:spTree>
    <p:extLst>
      <p:ext uri="{BB962C8B-B14F-4D97-AF65-F5344CB8AC3E}">
        <p14:creationId xmlns:p14="http://schemas.microsoft.com/office/powerpoint/2010/main" val="3373256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587450-1F34-4A02-8D36-F5B2886C9557}"/>
              </a:ext>
            </a:extLst>
          </p:cNvPr>
          <p:cNvSpPr txBox="1"/>
          <p:nvPr/>
        </p:nvSpPr>
        <p:spPr>
          <a:xfrm>
            <a:off x="697922" y="417424"/>
            <a:ext cx="101380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4000" dirty="0">
                <a:latin typeface="+mj-lt"/>
                <a:ea typeface="+mn-lt"/>
                <a:cs typeface="+mn-lt"/>
              </a:rPr>
              <a:t>Architetture di sistemi Multimodali</a:t>
            </a:r>
            <a:r>
              <a:rPr lang="it-IT" sz="3600" dirty="0">
                <a:latin typeface="+mj-lt"/>
                <a:ea typeface="+mn-lt"/>
                <a:cs typeface="+mn-lt"/>
              </a:rPr>
              <a:t> </a:t>
            </a:r>
            <a:r>
              <a:rPr lang="it-IT" sz="2400" b="1" dirty="0">
                <a:solidFill>
                  <a:srgbClr val="DD9D31"/>
                </a:solidFill>
                <a:latin typeface="+mj-lt"/>
                <a:ea typeface="Verdana"/>
                <a:cs typeface="Verdana"/>
              </a:rPr>
              <a:t>1</a:t>
            </a:r>
            <a:endParaRPr lang="it-IT" sz="2400" b="1" dirty="0">
              <a:solidFill>
                <a:schemeClr val="accent5"/>
              </a:solidFill>
              <a:latin typeface="+mj-lt"/>
              <a:cs typeface="Calibri"/>
            </a:endParaRPr>
          </a:p>
        </p:txBody>
      </p:sp>
      <p:sp>
        <p:nvSpPr>
          <p:cNvPr id="7" name="TextBox 6">
            <a:extLst>
              <a:ext uri="{FF2B5EF4-FFF2-40B4-BE49-F238E27FC236}">
                <a16:creationId xmlns:a16="http://schemas.microsoft.com/office/drawing/2014/main" id="{1264ED85-B303-479F-A493-AD99684D568F}"/>
              </a:ext>
            </a:extLst>
          </p:cNvPr>
          <p:cNvSpPr txBox="1"/>
          <p:nvPr/>
        </p:nvSpPr>
        <p:spPr>
          <a:xfrm>
            <a:off x="705753" y="2462321"/>
            <a:ext cx="10143835"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panose="05000000000000000000" pitchFamily="2" charset="2"/>
              <a:buChar char="§"/>
            </a:pPr>
            <a:r>
              <a:rPr lang="it-IT" sz="2000" b="1" dirty="0">
                <a:solidFill>
                  <a:schemeClr val="accent5"/>
                </a:solidFill>
                <a:ea typeface="+mn-lt"/>
                <a:cs typeface="+mn-lt"/>
              </a:rPr>
              <a:t>Sistemi seriali: </a:t>
            </a:r>
            <a:r>
              <a:rPr lang="it-IT" sz="2000" dirty="0">
                <a:ea typeface="+mn-lt"/>
                <a:cs typeface="+mn-lt"/>
              </a:rPr>
              <a:t>nelle architetture seriali, anche conosciute come architetture a cascata, l'elaborazione dei diversi input avviene in sequenza; pertanto, l'output del primo tratto biometrico influenzerà l'elaborazione del secondo tratto biometrico, e così via via</a:t>
            </a:r>
          </a:p>
          <a:p>
            <a:endParaRPr lang="it-IT" sz="2000" dirty="0">
              <a:ea typeface="+mn-lt"/>
              <a:cs typeface="+mn-lt"/>
            </a:endParaRPr>
          </a:p>
          <a:p>
            <a:pPr marL="342900" indent="-342900">
              <a:buFont typeface="Wingdings"/>
              <a:buChar char="§"/>
            </a:pPr>
            <a:r>
              <a:rPr lang="it-IT" sz="2000" b="1" dirty="0">
                <a:solidFill>
                  <a:schemeClr val="accent5"/>
                </a:solidFill>
                <a:ea typeface="+mn-lt"/>
                <a:cs typeface="+mn-lt"/>
              </a:rPr>
              <a:t>Sistemi paralleli: </a:t>
            </a:r>
            <a:r>
              <a:rPr lang="it-IT" sz="2000" dirty="0">
                <a:ea typeface="+mn-lt"/>
                <a:cs typeface="+mn-lt"/>
              </a:rPr>
              <a:t>nelle architetture parallele, l'elaborazione delle informazioni biometriche provenienti dai diversi sensori viene fatta indipendentemente l’una dall’altra; una volta che tutte le informazioni sono state elaborate, i loro i risultati vengono combinati da un sistema di fusione.</a:t>
            </a:r>
            <a:endParaRPr lang="it-IT" dirty="0"/>
          </a:p>
        </p:txBody>
      </p:sp>
      <p:sp>
        <p:nvSpPr>
          <p:cNvPr id="2" name="Rettangolo 1">
            <a:extLst>
              <a:ext uri="{FF2B5EF4-FFF2-40B4-BE49-F238E27FC236}">
                <a16:creationId xmlns:a16="http://schemas.microsoft.com/office/drawing/2014/main" id="{FFE0809A-2690-4FF7-ABC8-7EDD56AB4109}"/>
              </a:ext>
            </a:extLst>
          </p:cNvPr>
          <p:cNvSpPr/>
          <p:nvPr/>
        </p:nvSpPr>
        <p:spPr>
          <a:xfrm>
            <a:off x="730926" y="1431498"/>
            <a:ext cx="9265329" cy="707886"/>
          </a:xfrm>
          <a:prstGeom prst="rect">
            <a:avLst/>
          </a:prstGeom>
        </p:spPr>
        <p:txBody>
          <a:bodyPr wrap="square">
            <a:spAutoFit/>
          </a:bodyPr>
          <a:lstStyle/>
          <a:p>
            <a:r>
              <a:rPr lang="it-IT" sz="2000" dirty="0">
                <a:ea typeface="+mn-lt"/>
                <a:cs typeface="+mn-lt"/>
              </a:rPr>
              <a:t>Esistono principalmente due tipi di design per sistemi biometrici multimodali, ovvero sistemi </a:t>
            </a:r>
            <a:r>
              <a:rPr lang="it-IT" sz="2000" b="1" dirty="0">
                <a:solidFill>
                  <a:schemeClr val="accent5"/>
                </a:solidFill>
                <a:ea typeface="+mn-lt"/>
                <a:cs typeface="+mn-lt"/>
              </a:rPr>
              <a:t>seriali</a:t>
            </a:r>
            <a:r>
              <a:rPr lang="it-IT" sz="2000" dirty="0">
                <a:ea typeface="+mn-lt"/>
                <a:cs typeface="+mn-lt"/>
              </a:rPr>
              <a:t> e sistemi </a:t>
            </a:r>
            <a:r>
              <a:rPr lang="it-IT" sz="2000" b="1" dirty="0">
                <a:solidFill>
                  <a:schemeClr val="accent5"/>
                </a:solidFill>
                <a:ea typeface="+mn-lt"/>
                <a:cs typeface="+mn-lt"/>
              </a:rPr>
              <a:t>paralleli</a:t>
            </a:r>
            <a:r>
              <a:rPr lang="it-IT" sz="2000" dirty="0">
                <a:solidFill>
                  <a:schemeClr val="accent5"/>
                </a:solidFill>
                <a:ea typeface="+mn-lt"/>
                <a:cs typeface="+mn-lt"/>
              </a:rPr>
              <a:t>.</a:t>
            </a:r>
          </a:p>
        </p:txBody>
      </p:sp>
    </p:spTree>
    <p:extLst>
      <p:ext uri="{BB962C8B-B14F-4D97-AF65-F5344CB8AC3E}">
        <p14:creationId xmlns:p14="http://schemas.microsoft.com/office/powerpoint/2010/main" val="2603591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0" name="Picture 11">
            <a:extLst>
              <a:ext uri="{FF2B5EF4-FFF2-40B4-BE49-F238E27FC236}">
                <a16:creationId xmlns:a16="http://schemas.microsoft.com/office/drawing/2014/main" id="{EE39888A-6D78-48E5-AA74-0AAF171ECD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2282" y="2016440"/>
            <a:ext cx="9527437" cy="366826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3" name="TextBox 12">
            <a:extLst>
              <a:ext uri="{FF2B5EF4-FFF2-40B4-BE49-F238E27FC236}">
                <a16:creationId xmlns:a16="http://schemas.microsoft.com/office/drawing/2014/main" id="{FCB88A08-B4EC-4E7C-B145-36BB002B6825}"/>
              </a:ext>
            </a:extLst>
          </p:cNvPr>
          <p:cNvSpPr txBox="1"/>
          <p:nvPr/>
        </p:nvSpPr>
        <p:spPr>
          <a:xfrm>
            <a:off x="1949909" y="806867"/>
            <a:ext cx="829492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4000" dirty="0">
                <a:latin typeface="+mj-lt"/>
                <a:ea typeface="+mn-lt"/>
                <a:cs typeface="+mn-lt"/>
              </a:rPr>
              <a:t>Architetture di sistemi Multimodali </a:t>
            </a:r>
            <a:r>
              <a:rPr lang="it-IT" sz="2400" b="1" dirty="0">
                <a:solidFill>
                  <a:srgbClr val="DD9D31"/>
                </a:solidFill>
                <a:latin typeface="+mj-lt"/>
                <a:ea typeface="Verdana"/>
                <a:cs typeface="Verdana"/>
              </a:rPr>
              <a:t>2</a:t>
            </a:r>
            <a:endParaRPr lang="it-IT" sz="2400" b="1" dirty="0">
              <a:solidFill>
                <a:schemeClr val="accent5"/>
              </a:solidFill>
              <a:latin typeface="+mj-lt"/>
              <a:cs typeface="Calibri"/>
            </a:endParaRPr>
          </a:p>
        </p:txBody>
      </p:sp>
    </p:spTree>
    <p:extLst>
      <p:ext uri="{BB962C8B-B14F-4D97-AF65-F5344CB8AC3E}">
        <p14:creationId xmlns:p14="http://schemas.microsoft.com/office/powerpoint/2010/main" val="42717114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140</TotalTime>
  <Words>2921</Words>
  <Application>Microsoft Office PowerPoint</Application>
  <PresentationFormat>Widescreen</PresentationFormat>
  <Paragraphs>213</Paragraphs>
  <Slides>32</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32</vt:i4>
      </vt:variant>
    </vt:vector>
  </HeadingPairs>
  <TitlesOfParts>
    <vt:vector size="37" baseType="lpstr">
      <vt:lpstr>Arial</vt:lpstr>
      <vt:lpstr>Calibri</vt:lpstr>
      <vt:lpstr>Calibri Light</vt:lpstr>
      <vt:lpstr>Wingdings</vt:lpstr>
      <vt:lpstr>Celestial</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FauxL</dc:creator>
  <cp:lastModifiedBy>GERARDO DE ROSA</cp:lastModifiedBy>
  <cp:revision>1424</cp:revision>
  <dcterms:created xsi:type="dcterms:W3CDTF">2014-09-12T02:08:24Z</dcterms:created>
  <dcterms:modified xsi:type="dcterms:W3CDTF">2019-06-17T12:18:44Z</dcterms:modified>
</cp:coreProperties>
</file>