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91" r:id="rId33"/>
    <p:sldId id="292" r:id="rId34"/>
    <p:sldId id="293"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0" autoAdjust="0"/>
  </p:normalViewPr>
  <p:slideViewPr>
    <p:cSldViewPr snapToGrid="0">
      <p:cViewPr>
        <p:scale>
          <a:sx n="88" d="100"/>
          <a:sy n="88" d="100"/>
        </p:scale>
        <p:origin x="49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64C41-ED50-4CF0-AAC9-B9F53F4F4B3D}" type="datetimeFigureOut">
              <a:rPr lang="it-IT" smtClean="0"/>
              <a:t>10/01/2018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7CA69-70C0-48BA-9430-D27F35800A31}" type="slidenum">
              <a:rPr lang="it-IT" smtClean="0"/>
              <a:t>‹N›</a:t>
            </a:fld>
            <a:endParaRPr lang="it-IT"/>
          </a:p>
        </p:txBody>
      </p:sp>
    </p:spTree>
    <p:extLst>
      <p:ext uri="{BB962C8B-B14F-4D97-AF65-F5344CB8AC3E}">
        <p14:creationId xmlns:p14="http://schemas.microsoft.com/office/powerpoint/2010/main" val="36617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C7CA69-70C0-48BA-9430-D27F35800A31}" type="slidenum">
              <a:rPr lang="it-IT" smtClean="0"/>
              <a:t>5</a:t>
            </a:fld>
            <a:endParaRPr lang="it-IT"/>
          </a:p>
        </p:txBody>
      </p:sp>
    </p:spTree>
    <p:extLst>
      <p:ext uri="{BB962C8B-B14F-4D97-AF65-F5344CB8AC3E}">
        <p14:creationId xmlns:p14="http://schemas.microsoft.com/office/powerpoint/2010/main" val="7624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C7CA69-70C0-48BA-9430-D27F35800A31}" type="slidenum">
              <a:rPr lang="it-IT" smtClean="0"/>
              <a:t>6</a:t>
            </a:fld>
            <a:endParaRPr lang="it-IT"/>
          </a:p>
        </p:txBody>
      </p:sp>
    </p:spTree>
    <p:extLst>
      <p:ext uri="{BB962C8B-B14F-4D97-AF65-F5344CB8AC3E}">
        <p14:creationId xmlns:p14="http://schemas.microsoft.com/office/powerpoint/2010/main" val="263548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C7CA69-70C0-48BA-9430-D27F35800A31}" type="slidenum">
              <a:rPr lang="it-IT" smtClean="0"/>
              <a:t>9</a:t>
            </a:fld>
            <a:endParaRPr lang="it-IT"/>
          </a:p>
        </p:txBody>
      </p:sp>
    </p:spTree>
    <p:extLst>
      <p:ext uri="{BB962C8B-B14F-4D97-AF65-F5344CB8AC3E}">
        <p14:creationId xmlns:p14="http://schemas.microsoft.com/office/powerpoint/2010/main" val="1334352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C7CA69-70C0-48BA-9430-D27F35800A31}" type="slidenum">
              <a:rPr lang="it-IT" smtClean="0"/>
              <a:t>30</a:t>
            </a:fld>
            <a:endParaRPr lang="it-IT"/>
          </a:p>
        </p:txBody>
      </p:sp>
    </p:spTree>
    <p:extLst>
      <p:ext uri="{BB962C8B-B14F-4D97-AF65-F5344CB8AC3E}">
        <p14:creationId xmlns:p14="http://schemas.microsoft.com/office/powerpoint/2010/main" val="123364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C7CA69-70C0-48BA-9430-D27F35800A31}" type="slidenum">
              <a:rPr lang="it-IT" smtClean="0"/>
              <a:t>37</a:t>
            </a:fld>
            <a:endParaRPr lang="it-IT"/>
          </a:p>
        </p:txBody>
      </p:sp>
    </p:spTree>
    <p:extLst>
      <p:ext uri="{BB962C8B-B14F-4D97-AF65-F5344CB8AC3E}">
        <p14:creationId xmlns:p14="http://schemas.microsoft.com/office/powerpoint/2010/main" val="422410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1/10/2018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703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2289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1/10/2018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0402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8078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1/10/2018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9444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00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3689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035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2827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1/10/2018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023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4413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1/10/2018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20011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BA7F268-F9F1-44D2-83A9-57961E408793}"/>
              </a:ext>
            </a:extLst>
          </p:cNvPr>
          <p:cNvPicPr>
            <a:picLocks noChangeAspect="1"/>
          </p:cNvPicPr>
          <p:nvPr/>
        </p:nvPicPr>
        <p:blipFill>
          <a:blip r:embed="rId2"/>
          <a:stretch>
            <a:fillRect/>
          </a:stretch>
        </p:blipFill>
        <p:spPr>
          <a:xfrm>
            <a:off x="714747" y="563737"/>
            <a:ext cx="3517619" cy="2428261"/>
          </a:xfrm>
          <a:prstGeom prst="rect">
            <a:avLst/>
          </a:prstGeom>
        </p:spPr>
      </p:pic>
      <p:pic>
        <p:nvPicPr>
          <p:cNvPr id="1026" name="Picture 2" descr="http://www.di-srv.unisa.it/img/logoUnisa.png">
            <a:extLst>
              <a:ext uri="{FF2B5EF4-FFF2-40B4-BE49-F238E27FC236}">
                <a16:creationId xmlns:a16="http://schemas.microsoft.com/office/drawing/2014/main" id="{4D84BB60-86FD-4190-BC92-70E42DD88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586" y="1268705"/>
            <a:ext cx="619125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53773364-635E-4EBD-92E7-8FD9844E0E48}"/>
              </a:ext>
            </a:extLst>
          </p:cNvPr>
          <p:cNvSpPr/>
          <p:nvPr/>
        </p:nvSpPr>
        <p:spPr>
          <a:xfrm>
            <a:off x="4572421" y="736003"/>
            <a:ext cx="7137647" cy="461665"/>
          </a:xfrm>
          <a:prstGeom prst="rect">
            <a:avLst/>
          </a:prstGeom>
        </p:spPr>
        <p:txBody>
          <a:bodyPr wrap="square">
            <a:spAutoFit/>
          </a:bodyPr>
          <a:lstStyle/>
          <a:p>
            <a:pPr algn="ctr">
              <a:spcAft>
                <a:spcPts val="1600"/>
              </a:spcAft>
            </a:pPr>
            <a:r>
              <a:rPr lang="it-IT" sz="2400" dirty="0">
                <a:solidFill>
                  <a:srgbClr val="666666"/>
                </a:solidFill>
                <a:latin typeface="Arial" panose="020B0604020202020204" pitchFamily="34" charset="0"/>
              </a:rPr>
              <a:t>Progetto Interazione Uomo-Macchina- 2017/2018</a:t>
            </a:r>
            <a:endParaRPr lang="it-IT" sz="2400" dirty="0"/>
          </a:p>
        </p:txBody>
      </p:sp>
      <p:sp>
        <p:nvSpPr>
          <p:cNvPr id="12" name="Rettangolo 11">
            <a:extLst>
              <a:ext uri="{FF2B5EF4-FFF2-40B4-BE49-F238E27FC236}">
                <a16:creationId xmlns:a16="http://schemas.microsoft.com/office/drawing/2014/main" id="{B55AB59B-A54D-4ABD-B6F2-ECC27F76EF58}"/>
              </a:ext>
            </a:extLst>
          </p:cNvPr>
          <p:cNvSpPr/>
          <p:nvPr/>
        </p:nvSpPr>
        <p:spPr>
          <a:xfrm>
            <a:off x="890809" y="3543034"/>
            <a:ext cx="7217547" cy="2681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spcBef>
                <a:spcPts val="750"/>
              </a:spcBef>
            </a:pPr>
            <a:r>
              <a:rPr lang="it-IT" altLang="it-IT" sz="2000" dirty="0">
                <a:solidFill>
                  <a:schemeClr val="tx1"/>
                </a:solidFill>
                <a:latin typeface="Arial" panose="020B0604020202020204" pitchFamily="34" charset="0"/>
                <a:cs typeface="Arial" panose="020B0604020202020204" pitchFamily="34" charset="0"/>
              </a:rPr>
              <a:t>Componenti del gruppo</a:t>
            </a:r>
          </a:p>
          <a:p>
            <a:pPr>
              <a:lnSpc>
                <a:spcPct val="80000"/>
              </a:lnSpc>
              <a:spcBef>
                <a:spcPts val="750"/>
              </a:spcBef>
            </a:pPr>
            <a:endParaRPr lang="it-IT" altLang="it-IT" dirty="0">
              <a:solidFill>
                <a:schemeClr val="tx1"/>
              </a:solidFill>
              <a:latin typeface="Arial" panose="020B0604020202020204" pitchFamily="34" charset="0"/>
              <a:cs typeface="Arial" panose="020B0604020202020204" pitchFamily="34" charset="0"/>
            </a:endParaRPr>
          </a:p>
          <a:p>
            <a:pPr>
              <a:lnSpc>
                <a:spcPct val="80000"/>
              </a:lnSpc>
              <a:spcBef>
                <a:spcPts val="750"/>
              </a:spcBef>
            </a:pPr>
            <a:r>
              <a:rPr lang="it-IT" altLang="it-IT" dirty="0">
                <a:solidFill>
                  <a:schemeClr val="tx1"/>
                </a:solidFill>
                <a:latin typeface="Arial" panose="020B0604020202020204" pitchFamily="34" charset="0"/>
                <a:cs typeface="Arial" panose="020B0604020202020204" pitchFamily="34" charset="0"/>
              </a:rPr>
              <a:t>0512103046 - Pasquale Nappo - Manager del Gruppo</a:t>
            </a:r>
          </a:p>
          <a:p>
            <a:pPr>
              <a:lnSpc>
                <a:spcPct val="80000"/>
              </a:lnSpc>
              <a:spcBef>
                <a:spcPts val="750"/>
              </a:spcBef>
            </a:pPr>
            <a:r>
              <a:rPr lang="it-IT" altLang="it-IT" dirty="0">
                <a:solidFill>
                  <a:schemeClr val="tx1"/>
                </a:solidFill>
                <a:latin typeface="Arial" panose="020B0604020202020204" pitchFamily="34" charset="0"/>
                <a:cs typeface="Arial" panose="020B0604020202020204" pitchFamily="34" charset="0"/>
              </a:rPr>
              <a:t>0512103762 - De rosa Gerardo - Manager di Progetto</a:t>
            </a:r>
          </a:p>
          <a:p>
            <a:pPr>
              <a:lnSpc>
                <a:spcPct val="80000"/>
              </a:lnSpc>
              <a:spcBef>
                <a:spcPts val="750"/>
              </a:spcBef>
            </a:pPr>
            <a:r>
              <a:rPr lang="it-IT" altLang="it-IT" dirty="0">
                <a:solidFill>
                  <a:schemeClr val="tx1"/>
                </a:solidFill>
                <a:latin typeface="Arial" panose="020B0604020202020204" pitchFamily="34" charset="0"/>
                <a:cs typeface="Arial" panose="020B0604020202020204" pitchFamily="34" charset="0"/>
              </a:rPr>
              <a:t>0512102889 - </a:t>
            </a:r>
            <a:r>
              <a:rPr lang="it-IT" dirty="0">
                <a:solidFill>
                  <a:schemeClr val="tx1"/>
                </a:solidFill>
                <a:latin typeface="Arial" panose="020B0604020202020204" pitchFamily="34" charset="0"/>
                <a:cs typeface="Arial" panose="020B0604020202020204" pitchFamily="34" charset="0"/>
              </a:rPr>
              <a:t>Salvatore Mirko Apicella</a:t>
            </a:r>
            <a:r>
              <a:rPr lang="it-IT" altLang="it-IT" dirty="0">
                <a:solidFill>
                  <a:schemeClr val="tx1"/>
                </a:solidFill>
                <a:latin typeface="Arial" panose="020B0604020202020204" pitchFamily="34" charset="0"/>
                <a:cs typeface="Arial" panose="020B0604020202020204" pitchFamily="34" charset="0"/>
              </a:rPr>
              <a:t> - Manager della Valutazione</a:t>
            </a:r>
          </a:p>
          <a:p>
            <a:pPr>
              <a:lnSpc>
                <a:spcPct val="80000"/>
              </a:lnSpc>
              <a:spcBef>
                <a:spcPts val="750"/>
              </a:spcBef>
            </a:pPr>
            <a:r>
              <a:rPr lang="it-IT" altLang="it-IT" dirty="0">
                <a:solidFill>
                  <a:schemeClr val="tx1"/>
                </a:solidFill>
                <a:latin typeface="Arial" panose="020B0604020202020204" pitchFamily="34" charset="0"/>
                <a:cs typeface="Arial" panose="020B0604020202020204" pitchFamily="34" charset="0"/>
              </a:rPr>
              <a:t>0512103835 - Riccardo D’Auria - Manager della Documentazione</a:t>
            </a:r>
          </a:p>
          <a:p>
            <a:pPr>
              <a:lnSpc>
                <a:spcPct val="80000"/>
              </a:lnSpc>
              <a:spcBef>
                <a:spcPts val="750"/>
              </a:spcBef>
            </a:pPr>
            <a:r>
              <a:rPr lang="it-IT" altLang="it-IT" dirty="0">
                <a:solidFill>
                  <a:schemeClr val="tx1"/>
                </a:solidFill>
                <a:latin typeface="Arial" panose="020B0604020202020204" pitchFamily="34" charset="0"/>
                <a:cs typeface="Arial" panose="020B0604020202020204" pitchFamily="34" charset="0"/>
              </a:rPr>
              <a:t>0512103459 - Francesco D’Auria - Manager della Documentazione</a:t>
            </a:r>
          </a:p>
        </p:txBody>
      </p:sp>
    </p:spTree>
    <p:extLst>
      <p:ext uri="{BB962C8B-B14F-4D97-AF65-F5344CB8AC3E}">
        <p14:creationId xmlns:p14="http://schemas.microsoft.com/office/powerpoint/2010/main" val="57005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B0A5DF-95C4-437F-A22D-C4DE5CD701C2}"/>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Attori e requisiti funzionali</a:t>
            </a:r>
          </a:p>
        </p:txBody>
      </p:sp>
      <p:sp>
        <p:nvSpPr>
          <p:cNvPr id="3" name="Segnaposto contenuto 2">
            <a:extLst>
              <a:ext uri="{FF2B5EF4-FFF2-40B4-BE49-F238E27FC236}">
                <a16:creationId xmlns:a16="http://schemas.microsoft.com/office/drawing/2014/main" id="{B9BBE53F-5D7D-4491-BE57-0F2AFA18A19D}"/>
              </a:ext>
            </a:extLst>
          </p:cNvPr>
          <p:cNvSpPr>
            <a:spLocks noGrp="1"/>
          </p:cNvSpPr>
          <p:nvPr>
            <p:ph idx="1"/>
          </p:nvPr>
        </p:nvSpPr>
        <p:spPr>
          <a:xfrm>
            <a:off x="6781697" y="2534193"/>
            <a:ext cx="5105504" cy="3614058"/>
          </a:xfrm>
        </p:spPr>
        <p:txBody>
          <a:bodyPr>
            <a:normAutofit/>
          </a:bodyPr>
          <a:lstStyle/>
          <a:p>
            <a:r>
              <a:rPr lang="it-IT" b="1" dirty="0">
                <a:latin typeface="Arial" panose="020B0604020202020204" pitchFamily="34" charset="0"/>
                <a:cs typeface="Arial" panose="020B0604020202020204" pitchFamily="34" charset="0"/>
              </a:rPr>
              <a:t>Utente non Registrato</a:t>
            </a:r>
            <a:endParaRPr lang="it-IT" dirty="0">
              <a:latin typeface="Arial" panose="020B0604020202020204" pitchFamily="34" charset="0"/>
              <a:cs typeface="Arial" panose="020B0604020202020204" pitchFamily="34" charset="0"/>
            </a:endParaRPr>
          </a:p>
          <a:p>
            <a:pPr fontAlgn="base"/>
            <a:r>
              <a:rPr lang="it-IT" dirty="0">
                <a:latin typeface="Arial" panose="020B0604020202020204" pitchFamily="34" charset="0"/>
                <a:cs typeface="Arial" panose="020B0604020202020204" pitchFamily="34" charset="0"/>
              </a:rPr>
              <a:t>Può registrarsi;</a:t>
            </a:r>
          </a:p>
          <a:p>
            <a:pPr fontAlgn="base"/>
            <a:r>
              <a:rPr lang="it-IT" dirty="0">
                <a:latin typeface="Arial" panose="020B0604020202020204" pitchFamily="34" charset="0"/>
                <a:cs typeface="Arial" panose="020B0604020202020204" pitchFamily="34" charset="0"/>
              </a:rPr>
              <a:t>Può aggiungere oggetti al carrello;</a:t>
            </a:r>
          </a:p>
          <a:p>
            <a:pPr fontAlgn="base"/>
            <a:r>
              <a:rPr lang="it-IT" dirty="0">
                <a:latin typeface="Arial" panose="020B0604020202020204" pitchFamily="34" charset="0"/>
                <a:cs typeface="Arial" panose="020B0604020202020204" pitchFamily="34" charset="0"/>
              </a:rPr>
              <a:t>Può cercare e visualizzare i prodotti tramite Ricerca o Filtri;</a:t>
            </a:r>
          </a:p>
          <a:p>
            <a:pPr fontAlgn="base"/>
            <a:r>
              <a:rPr lang="it-IT" dirty="0">
                <a:latin typeface="Arial" panose="020B0604020202020204" pitchFamily="34" charset="0"/>
                <a:cs typeface="Arial" panose="020B0604020202020204" pitchFamily="34" charset="0"/>
              </a:rPr>
              <a:t>Può contattare il gestore del sito;</a:t>
            </a:r>
          </a:p>
          <a:p>
            <a:pPr fontAlgn="base"/>
            <a:r>
              <a:rPr lang="it-IT" dirty="0">
                <a:latin typeface="Arial" panose="020B0604020202020204" pitchFamily="34" charset="0"/>
                <a:cs typeface="Arial" panose="020B0604020202020204" pitchFamily="34" charset="0"/>
              </a:rPr>
              <a:t>Può visualizzare le recensioni;</a:t>
            </a:r>
            <a:endParaRPr lang="it-IT" sz="7200" b="1" dirty="0">
              <a:latin typeface="Arial" panose="020B0604020202020204" pitchFamily="34" charset="0"/>
              <a:cs typeface="Arial" panose="020B0604020202020204" pitchFamily="34" charset="0"/>
            </a:endParaRPr>
          </a:p>
        </p:txBody>
      </p:sp>
      <p:sp>
        <p:nvSpPr>
          <p:cNvPr id="4" name="Rettangolo 3">
            <a:extLst>
              <a:ext uri="{FF2B5EF4-FFF2-40B4-BE49-F238E27FC236}">
                <a16:creationId xmlns:a16="http://schemas.microsoft.com/office/drawing/2014/main" id="{B5870AAF-FF50-4A98-BF35-A6F612690983}"/>
              </a:ext>
            </a:extLst>
          </p:cNvPr>
          <p:cNvSpPr/>
          <p:nvPr/>
        </p:nvSpPr>
        <p:spPr>
          <a:xfrm>
            <a:off x="592183" y="2124785"/>
            <a:ext cx="6096000" cy="4524315"/>
          </a:xfrm>
          <a:prstGeom prst="rect">
            <a:avLst/>
          </a:prstGeom>
        </p:spPr>
        <p:txBody>
          <a:bodyPr>
            <a:spAutoFit/>
          </a:bodyPr>
          <a:lstStyle/>
          <a:p>
            <a:pPr marL="285750" indent="-285750">
              <a:buClr>
                <a:schemeClr val="accent5">
                  <a:lumMod val="60000"/>
                  <a:lumOff val="40000"/>
                </a:schemeClr>
              </a:buClr>
              <a:buFont typeface="Wingdings" panose="05000000000000000000" pitchFamily="2" charset="2"/>
              <a:buChar char="§"/>
            </a:pPr>
            <a:r>
              <a:rPr lang="it-IT" b="1" dirty="0">
                <a:latin typeface="Arial" panose="020B0604020202020204" pitchFamily="34" charset="0"/>
                <a:cs typeface="Arial" panose="020B0604020202020204" pitchFamily="34" charset="0"/>
              </a:rPr>
              <a:t>Utente Registrato</a:t>
            </a:r>
            <a:endParaRPr lang="it-IT" dirty="0">
              <a:latin typeface="Arial" panose="020B0604020202020204" pitchFamily="34" charset="0"/>
              <a:cs typeface="Arial" panose="020B0604020202020204" pitchFamily="34" charset="0"/>
            </a:endParaRP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Quello che può fare l’utente non registrato (tranne registrarsi);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effettuare il Login;</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effettuare il Logout;</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acquistare i Prodotti;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aggiungere Prodotti alla lista desideri;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visualizzare la lista desideri ed eliminare eventualmente prodotti;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vedere lo storico dei propri ordini e i prodotti da cui sono composti;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vedere e modificare i propri dati;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recuperare la propria password;</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inserire recensioni per i prodotti;</a:t>
            </a:r>
          </a:p>
          <a:p>
            <a:pPr marL="285750" indent="-285750" fontAlgn="base">
              <a:buClr>
                <a:schemeClr val="accent5">
                  <a:lumMod val="60000"/>
                  <a:lumOff val="40000"/>
                </a:schemeClr>
              </a:buClr>
              <a:buFont typeface="Wingdings" panose="05000000000000000000" pitchFamily="2" charset="2"/>
              <a:buChar char="§"/>
            </a:pPr>
            <a:r>
              <a:rPr lang="it-IT" dirty="0">
                <a:latin typeface="Arial" panose="020B0604020202020204" pitchFamily="34" charset="0"/>
                <a:cs typeface="Arial" panose="020B0604020202020204" pitchFamily="34" charset="0"/>
              </a:rPr>
              <a:t>Può controllare le recensioni inserite ed eventualmente eliminarle;</a:t>
            </a:r>
          </a:p>
        </p:txBody>
      </p:sp>
    </p:spTree>
    <p:extLst>
      <p:ext uri="{BB962C8B-B14F-4D97-AF65-F5344CB8AC3E}">
        <p14:creationId xmlns:p14="http://schemas.microsoft.com/office/powerpoint/2010/main" val="73257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ACA22E-7E1F-4420-8C1A-66DA2D4FB6B0}"/>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Un esempio di scenario (wishlist)</a:t>
            </a:r>
          </a:p>
        </p:txBody>
      </p:sp>
      <p:graphicFrame>
        <p:nvGraphicFramePr>
          <p:cNvPr id="4" name="Segnaposto contenuto 3">
            <a:extLst>
              <a:ext uri="{FF2B5EF4-FFF2-40B4-BE49-F238E27FC236}">
                <a16:creationId xmlns:a16="http://schemas.microsoft.com/office/drawing/2014/main" id="{757C68CD-32C6-4CC5-B6DE-352660E37E60}"/>
              </a:ext>
            </a:extLst>
          </p:cNvPr>
          <p:cNvGraphicFramePr>
            <a:graphicFrameLocks noGrp="1"/>
          </p:cNvGraphicFramePr>
          <p:nvPr>
            <p:ph idx="1"/>
            <p:extLst>
              <p:ext uri="{D42A27DB-BD31-4B8C-83A1-F6EECF244321}">
                <p14:modId xmlns:p14="http://schemas.microsoft.com/office/powerpoint/2010/main" val="2204897326"/>
              </p:ext>
            </p:extLst>
          </p:nvPr>
        </p:nvGraphicFramePr>
        <p:xfrm>
          <a:off x="583778" y="2089482"/>
          <a:ext cx="10920245" cy="4397304"/>
        </p:xfrm>
        <a:graphic>
          <a:graphicData uri="http://schemas.openxmlformats.org/drawingml/2006/table">
            <a:tbl>
              <a:tblPr/>
              <a:tblGrid>
                <a:gridCol w="2907220">
                  <a:extLst>
                    <a:ext uri="{9D8B030D-6E8A-4147-A177-3AD203B41FA5}">
                      <a16:colId xmlns:a16="http://schemas.microsoft.com/office/drawing/2014/main" val="2704748384"/>
                    </a:ext>
                  </a:extLst>
                </a:gridCol>
                <a:gridCol w="8013025">
                  <a:extLst>
                    <a:ext uri="{9D8B030D-6E8A-4147-A177-3AD203B41FA5}">
                      <a16:colId xmlns:a16="http://schemas.microsoft.com/office/drawing/2014/main" val="3787386524"/>
                    </a:ext>
                  </a:extLst>
                </a:gridCol>
              </a:tblGrid>
              <a:tr h="347299">
                <a:tc>
                  <a:txBody>
                    <a:bodyPr/>
                    <a:lstStyle/>
                    <a:p>
                      <a:pPr rtl="0" fontAlgn="t">
                        <a:spcBef>
                          <a:spcPts val="0"/>
                        </a:spcBef>
                        <a:spcAft>
                          <a:spcPts val="0"/>
                        </a:spcAft>
                      </a:pPr>
                      <a:r>
                        <a:rPr lang="it-IT" sz="1800" b="0" i="0" u="none" strike="noStrike">
                          <a:solidFill>
                            <a:srgbClr val="000000"/>
                          </a:solidFill>
                          <a:effectLst/>
                          <a:latin typeface="Arial" panose="020B0604020202020204" pitchFamily="34" charset="0"/>
                          <a:cs typeface="Arial" panose="020B0604020202020204" pitchFamily="34" charset="0"/>
                        </a:rPr>
                        <a:t>Nome Scenario:</a:t>
                      </a:r>
                      <a:endParaRPr lang="it-IT" sz="1800">
                        <a:effectLst/>
                        <a:latin typeface="Arial" panose="020B0604020202020204" pitchFamily="34" charset="0"/>
                        <a:cs typeface="Arial" panose="020B0604020202020204" pitchFamily="34" charset="0"/>
                      </a:endParaRPr>
                    </a:p>
                  </a:txBody>
                  <a:tcPr marL="47084" marR="47084" marT="47084" marB="47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Lista dei desideri</a:t>
                      </a:r>
                      <a:endParaRPr lang="it-IT" sz="1800" dirty="0">
                        <a:effectLst/>
                        <a:latin typeface="Arial" panose="020B0604020202020204" pitchFamily="34" charset="0"/>
                        <a:cs typeface="Arial" panose="020B0604020202020204" pitchFamily="34" charset="0"/>
                      </a:endParaRPr>
                    </a:p>
                  </a:txBody>
                  <a:tcPr marL="47084" marR="47084" marT="47084" marB="47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991174"/>
                  </a:ext>
                </a:extLst>
              </a:tr>
              <a:tr h="312518">
                <a:tc>
                  <a:txBody>
                    <a:bodyPr/>
                    <a:lstStyle/>
                    <a:p>
                      <a:pPr rtl="0" fontAlgn="t">
                        <a:spcBef>
                          <a:spcPts val="0"/>
                        </a:spcBef>
                        <a:spcAft>
                          <a:spcPts val="0"/>
                        </a:spcAft>
                      </a:pPr>
                      <a:r>
                        <a:rPr lang="it-IT" sz="1800" b="0" i="0" u="none" strike="noStrike">
                          <a:solidFill>
                            <a:srgbClr val="000000"/>
                          </a:solidFill>
                          <a:effectLst/>
                          <a:latin typeface="Arial" panose="020B0604020202020204" pitchFamily="34" charset="0"/>
                          <a:cs typeface="Arial" panose="020B0604020202020204" pitchFamily="34" charset="0"/>
                        </a:rPr>
                        <a:t>Attori:</a:t>
                      </a:r>
                      <a:endParaRPr lang="it-IT" sz="1800">
                        <a:effectLst/>
                        <a:latin typeface="Arial" panose="020B0604020202020204" pitchFamily="34" charset="0"/>
                        <a:cs typeface="Arial" panose="020B0604020202020204" pitchFamily="34" charset="0"/>
                      </a:endParaRPr>
                    </a:p>
                  </a:txBody>
                  <a:tcPr marL="47084" marR="47084" marT="47084" marB="47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Franco: Utente Registrato</a:t>
                      </a:r>
                      <a:endParaRPr lang="it-IT" sz="1800" dirty="0">
                        <a:effectLst/>
                        <a:latin typeface="Arial" panose="020B0604020202020204" pitchFamily="34" charset="0"/>
                        <a:cs typeface="Arial" panose="020B0604020202020204" pitchFamily="34" charset="0"/>
                      </a:endParaRPr>
                    </a:p>
                  </a:txBody>
                  <a:tcPr marL="47084" marR="47084" marT="47084" marB="47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004914"/>
                  </a:ext>
                </a:extLst>
              </a:tr>
              <a:tr h="3320575">
                <a:tc>
                  <a:txBody>
                    <a:bodyPr/>
                    <a:lstStyle/>
                    <a:p>
                      <a:pPr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Flusso degli eventi:</a:t>
                      </a:r>
                      <a:endParaRPr lang="it-IT" sz="1800" dirty="0">
                        <a:effectLst/>
                        <a:latin typeface="Arial" panose="020B0604020202020204" pitchFamily="34" charset="0"/>
                        <a:cs typeface="Arial" panose="020B0604020202020204" pitchFamily="34" charset="0"/>
                      </a:endParaRPr>
                    </a:p>
                  </a:txBody>
                  <a:tcPr marL="47084" marR="47084" marT="47084" marB="47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1.   Mario visualizza un prodotto e clicca su “Aggiungi alla lista dei desideri”;</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2.   Il prodotto viene aggiunto alla “Lista dei desideri”;</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3.   Mario dalla sua area utente “Il mio Account” clicca su “La mia lista desideri”;</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4.   Viene indirizzato alla pagina “La mia lista desideri”;</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5.   L’utente visualizza tutti i prodotti presenti nella sua lista desideri;</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6.   Cliccando su dettagli del prodotto scelto, vengono visualizzati i dettagli del prodotto;</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7.   Cliccando su elimina del prodotto scelto, il sistema genera un messaggio che conferma l’eliminazione del prodotto e viene aggiornata la pagina “La mia lista dei desideri;</a:t>
                      </a:r>
                      <a:endParaRPr lang="it-IT" sz="1800" dirty="0">
                        <a:effectLst/>
                        <a:latin typeface="Arial" panose="020B0604020202020204" pitchFamily="34" charset="0"/>
                        <a:cs typeface="Arial" panose="020B0604020202020204" pitchFamily="34" charset="0"/>
                      </a:endParaRPr>
                    </a:p>
                    <a:p>
                      <a:pPr marL="457200" indent="-228600" rtl="0" fontAlgn="t">
                        <a:spcBef>
                          <a:spcPts val="0"/>
                        </a:spcBef>
                        <a:spcAft>
                          <a:spcPts val="0"/>
                        </a:spcAft>
                      </a:pPr>
                      <a:r>
                        <a:rPr lang="it-IT" sz="1800" b="0" i="0" u="none" strike="noStrike" dirty="0">
                          <a:solidFill>
                            <a:srgbClr val="000000"/>
                          </a:solidFill>
                          <a:effectLst/>
                          <a:latin typeface="Arial" panose="020B0604020202020204" pitchFamily="34" charset="0"/>
                          <a:cs typeface="Arial" panose="020B0604020202020204" pitchFamily="34" charset="0"/>
                        </a:rPr>
                        <a:t>8.   Cliccando su aggiungi, in corrispondenza del prodotto scelto, il sistema genera un messaggio che conferma l’aggiunta del prodotto al carrello.</a:t>
                      </a:r>
                      <a:endParaRPr lang="it-IT" sz="1800" dirty="0">
                        <a:effectLst/>
                        <a:latin typeface="Arial" panose="020B0604020202020204" pitchFamily="34" charset="0"/>
                        <a:cs typeface="Arial" panose="020B0604020202020204" pitchFamily="34" charset="0"/>
                      </a:endParaRPr>
                    </a:p>
                  </a:txBody>
                  <a:tcPr marL="47084" marR="47084" marT="47084" marB="47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2093079"/>
                  </a:ext>
                </a:extLst>
              </a:tr>
            </a:tbl>
          </a:graphicData>
        </a:graphic>
      </p:graphicFrame>
    </p:spTree>
    <p:extLst>
      <p:ext uri="{BB962C8B-B14F-4D97-AF65-F5344CB8AC3E}">
        <p14:creationId xmlns:p14="http://schemas.microsoft.com/office/powerpoint/2010/main" val="420879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8639759-4601-467B-ADD3-62E44BA349BD}"/>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Un esempio di caso d’uso (wishlist) (1/2)</a:t>
            </a:r>
          </a:p>
        </p:txBody>
      </p:sp>
      <p:pic>
        <p:nvPicPr>
          <p:cNvPr id="10242" name="Picture 2" descr="https://lh6.googleusercontent.com/kKHtz4ltkMncWZQtJhzGUcDoYeC57ci83PoWqH545OCFcirictdFnrJhdzLZLfEDLRPszEx0YcCzQniLi7XOtMWXece2I7vnFfYGCChUC881Ijws6bxZn1WAGNUNASkjnjDfN7z_">
            <a:extLst>
              <a:ext uri="{FF2B5EF4-FFF2-40B4-BE49-F238E27FC236}">
                <a16:creationId xmlns:a16="http://schemas.microsoft.com/office/drawing/2014/main" id="{66937AAD-2A7F-4941-BFEE-F62F8F4F1E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388" y="2019630"/>
            <a:ext cx="5677990" cy="468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ella 5">
            <a:extLst>
              <a:ext uri="{FF2B5EF4-FFF2-40B4-BE49-F238E27FC236}">
                <a16:creationId xmlns:a16="http://schemas.microsoft.com/office/drawing/2014/main" id="{A9A29CE0-D037-4055-918D-D68D4B2A12CD}"/>
              </a:ext>
            </a:extLst>
          </p:cNvPr>
          <p:cNvGraphicFramePr>
            <a:graphicFrameLocks noGrp="1"/>
          </p:cNvGraphicFramePr>
          <p:nvPr>
            <p:extLst>
              <p:ext uri="{D42A27DB-BD31-4B8C-83A1-F6EECF244321}">
                <p14:modId xmlns:p14="http://schemas.microsoft.com/office/powerpoint/2010/main" val="1964165033"/>
              </p:ext>
            </p:extLst>
          </p:nvPr>
        </p:nvGraphicFramePr>
        <p:xfrm>
          <a:off x="6845796" y="2368402"/>
          <a:ext cx="4578989" cy="3527541"/>
        </p:xfrm>
        <a:graphic>
          <a:graphicData uri="http://schemas.openxmlformats.org/drawingml/2006/table">
            <a:tbl>
              <a:tblPr/>
              <a:tblGrid>
                <a:gridCol w="1315889">
                  <a:extLst>
                    <a:ext uri="{9D8B030D-6E8A-4147-A177-3AD203B41FA5}">
                      <a16:colId xmlns:a16="http://schemas.microsoft.com/office/drawing/2014/main" val="726943255"/>
                    </a:ext>
                  </a:extLst>
                </a:gridCol>
                <a:gridCol w="3263100">
                  <a:extLst>
                    <a:ext uri="{9D8B030D-6E8A-4147-A177-3AD203B41FA5}">
                      <a16:colId xmlns:a16="http://schemas.microsoft.com/office/drawing/2014/main" val="1525638238"/>
                    </a:ext>
                  </a:extLst>
                </a:gridCol>
              </a:tblGrid>
              <a:tr h="491874">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Nome caso d’uso:</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Lista dei Desideri</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261140"/>
                  </a:ext>
                </a:extLst>
              </a:tr>
              <a:tr h="316929">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Attori:</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L’Utente Registrato</a:t>
                      </a:r>
                      <a:endParaRPr lang="it-IT" sz="1800" dirty="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669678"/>
                  </a:ext>
                </a:extLst>
              </a:tr>
              <a:tr h="674425">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Condizione di entrata:</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L’Utente Registrato si trova nella homepage del sito.</a:t>
                      </a:r>
                      <a:endParaRPr lang="it-IT" sz="1800">
                        <a:effectLst/>
                      </a:endParaRPr>
                    </a:p>
                    <a:p>
                      <a:pPr rtl="0" fontAlgn="t">
                        <a:spcBef>
                          <a:spcPts val="0"/>
                        </a:spcBef>
                        <a:spcAft>
                          <a:spcPts val="0"/>
                        </a:spcAft>
                      </a:pPr>
                      <a:r>
                        <a:rPr lang="it-IT" sz="1200" b="0" i="0" u="none" strike="noStrike">
                          <a:solidFill>
                            <a:srgbClr val="000000"/>
                          </a:solidFill>
                          <a:effectLst/>
                          <a:latin typeface="Arial" panose="020B0604020202020204" pitchFamily="34" charset="0"/>
                        </a:rPr>
                        <a:t>L’Utente Registrato è loggato al sito;</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018468"/>
                  </a:ext>
                </a:extLst>
              </a:tr>
              <a:tr h="874724">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Flusso degli eventi:</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base">
                        <a:spcBef>
                          <a:spcPts val="0"/>
                        </a:spcBef>
                        <a:spcAft>
                          <a:spcPts val="0"/>
                        </a:spcAft>
                        <a:buFont typeface="+mj-lt"/>
                        <a:buAutoNum type="arabicPeriod"/>
                      </a:pPr>
                      <a:r>
                        <a:rPr lang="it-IT" sz="1200" b="0" i="0" u="none" strike="noStrike">
                          <a:solidFill>
                            <a:srgbClr val="000000"/>
                          </a:solidFill>
                          <a:effectLst/>
                          <a:latin typeface="Arial" panose="020B0604020202020204" pitchFamily="34" charset="0"/>
                        </a:rPr>
                        <a:t>L’Utente Registrato clicca sul menu a tendina “Il mio account” in alto a destra;</a:t>
                      </a:r>
                    </a:p>
                    <a:p>
                      <a:pPr rtl="0" fontAlgn="base">
                        <a:spcBef>
                          <a:spcPts val="0"/>
                        </a:spcBef>
                        <a:spcAft>
                          <a:spcPts val="0"/>
                        </a:spcAft>
                        <a:buFont typeface="+mj-lt"/>
                        <a:buAutoNum type="arabicPeriod"/>
                      </a:pPr>
                      <a:r>
                        <a:rPr lang="it-IT" sz="1200" b="0" i="0" u="none" strike="noStrike">
                          <a:solidFill>
                            <a:srgbClr val="000000"/>
                          </a:solidFill>
                          <a:effectLst/>
                          <a:latin typeface="Arial" panose="020B0604020202020204" pitchFamily="34" charset="0"/>
                        </a:rPr>
                        <a:t>L’Utente Registrato clicca su “La mia lista dei desideri”;</a:t>
                      </a: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495874"/>
                  </a:ext>
                </a:extLst>
              </a:tr>
              <a:tr h="491874">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Condizione di uscita:</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Il Sistema rimanda alla pagina “La mia lista dei desideri”.</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1835"/>
                  </a:ext>
                </a:extLst>
              </a:tr>
              <a:tr h="674425">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Eccezioni:</a:t>
                      </a:r>
                      <a:endParaRPr lang="it-IT" sz="180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fontAlgn="t"/>
                      <a:br>
                        <a:rPr lang="it-IT" sz="1800" dirty="0">
                          <a:effectLst/>
                        </a:rPr>
                      </a:br>
                      <a:endParaRPr lang="it-IT" sz="1800" dirty="0">
                        <a:effectLst/>
                      </a:endParaRPr>
                    </a:p>
                  </a:txBody>
                  <a:tcPr marL="63386" marR="63386" marT="63386" marB="63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9528959"/>
                  </a:ext>
                </a:extLst>
              </a:tr>
            </a:tbl>
          </a:graphicData>
        </a:graphic>
      </p:graphicFrame>
    </p:spTree>
    <p:extLst>
      <p:ext uri="{BB962C8B-B14F-4D97-AF65-F5344CB8AC3E}">
        <p14:creationId xmlns:p14="http://schemas.microsoft.com/office/powerpoint/2010/main" val="374314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49DA24D1-8F7A-40BC-A9AD-5911C2F9A22A}"/>
              </a:ext>
            </a:extLst>
          </p:cNvPr>
          <p:cNvGraphicFramePr>
            <a:graphicFrameLocks noGrp="1"/>
          </p:cNvGraphicFramePr>
          <p:nvPr>
            <p:ph idx="1"/>
            <p:extLst>
              <p:ext uri="{D42A27DB-BD31-4B8C-83A1-F6EECF244321}">
                <p14:modId xmlns:p14="http://schemas.microsoft.com/office/powerpoint/2010/main" val="4240887535"/>
              </p:ext>
            </p:extLst>
          </p:nvPr>
        </p:nvGraphicFramePr>
        <p:xfrm>
          <a:off x="507094" y="2037806"/>
          <a:ext cx="5414735" cy="2661862"/>
        </p:xfrm>
        <a:graphic>
          <a:graphicData uri="http://schemas.openxmlformats.org/drawingml/2006/table">
            <a:tbl>
              <a:tblPr/>
              <a:tblGrid>
                <a:gridCol w="1565057">
                  <a:extLst>
                    <a:ext uri="{9D8B030D-6E8A-4147-A177-3AD203B41FA5}">
                      <a16:colId xmlns:a16="http://schemas.microsoft.com/office/drawing/2014/main" val="3526565523"/>
                    </a:ext>
                  </a:extLst>
                </a:gridCol>
                <a:gridCol w="3849678">
                  <a:extLst>
                    <a:ext uri="{9D8B030D-6E8A-4147-A177-3AD203B41FA5}">
                      <a16:colId xmlns:a16="http://schemas.microsoft.com/office/drawing/2014/main" val="2180889707"/>
                    </a:ext>
                  </a:extLst>
                </a:gridCol>
              </a:tblGrid>
              <a:tr h="261258">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Nome caso d’uso:</a:t>
                      </a:r>
                      <a:endParaRPr lang="it-IT" sz="1700">
                        <a:effectLst/>
                      </a:endParaRPr>
                    </a:p>
                  </a:txBody>
                  <a:tcPr marL="60220" marR="60220" marT="60220" marB="6022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100" b="0" i="0" u="none" strike="noStrike" dirty="0">
                          <a:solidFill>
                            <a:srgbClr val="000000"/>
                          </a:solidFill>
                          <a:effectLst/>
                          <a:latin typeface="Arial" panose="020B0604020202020204" pitchFamily="34" charset="0"/>
                        </a:rPr>
                        <a:t>Elimina Prodotto dalla lista dei desideri</a:t>
                      </a:r>
                      <a:endParaRPr lang="it-IT" sz="1700" dirty="0">
                        <a:effectLst/>
                      </a:endParaRPr>
                    </a:p>
                  </a:txBody>
                  <a:tcPr marL="60220" marR="60220" marT="60220" marB="60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441189"/>
                  </a:ext>
                </a:extLst>
              </a:tr>
              <a:tr h="287382">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Attori:</a:t>
                      </a:r>
                      <a:endParaRPr lang="it-IT" sz="1700">
                        <a:effectLst/>
                      </a:endParaRPr>
                    </a:p>
                  </a:txBody>
                  <a:tcPr marL="60220" marR="60220" marT="60220" marB="6022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100" b="0" i="0" u="none" strike="noStrike" dirty="0">
                          <a:solidFill>
                            <a:srgbClr val="000000"/>
                          </a:solidFill>
                          <a:effectLst/>
                          <a:latin typeface="Arial" panose="020B0604020202020204" pitchFamily="34" charset="0"/>
                        </a:rPr>
                        <a:t>Utente Registrato</a:t>
                      </a:r>
                      <a:endParaRPr lang="it-IT" sz="1700" dirty="0">
                        <a:effectLst/>
                      </a:endParaRPr>
                    </a:p>
                  </a:txBody>
                  <a:tcPr marL="60220" marR="60220" marT="60220" marB="60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882737"/>
                  </a:ext>
                </a:extLst>
              </a:tr>
              <a:tr h="445758">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Condizione di entrata:</a:t>
                      </a:r>
                      <a:endParaRPr lang="it-IT" sz="1700">
                        <a:effectLst/>
                      </a:endParaRPr>
                    </a:p>
                  </a:txBody>
                  <a:tcPr marL="60220" marR="60220" marT="60220" marB="6022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indent="-228600" rtl="0" fontAlgn="t">
                        <a:spcBef>
                          <a:spcPts val="0"/>
                        </a:spcBef>
                        <a:spcAft>
                          <a:spcPts val="0"/>
                        </a:spcAft>
                      </a:pPr>
                      <a:r>
                        <a:rPr lang="it-IT" sz="1100" b="0" i="0" u="none" strike="noStrike" dirty="0">
                          <a:solidFill>
                            <a:srgbClr val="000000"/>
                          </a:solidFill>
                          <a:effectLst/>
                          <a:latin typeface="Arial" panose="020B0604020202020204" pitchFamily="34" charset="0"/>
                        </a:rPr>
                        <a:t>L’Utente Registrato è loggato al sito;</a:t>
                      </a:r>
                      <a:endParaRPr lang="it-IT" sz="1700" dirty="0">
                        <a:effectLst/>
                      </a:endParaRPr>
                    </a:p>
                    <a:p>
                      <a:pPr indent="-228600" rtl="0" fontAlgn="t">
                        <a:spcBef>
                          <a:spcPts val="0"/>
                        </a:spcBef>
                        <a:spcAft>
                          <a:spcPts val="0"/>
                        </a:spcAft>
                      </a:pPr>
                      <a:r>
                        <a:rPr lang="it-IT" sz="1100" b="0" i="0" u="none" strike="noStrike" dirty="0">
                          <a:solidFill>
                            <a:srgbClr val="000000"/>
                          </a:solidFill>
                          <a:effectLst/>
                          <a:latin typeface="Arial" panose="020B0604020202020204" pitchFamily="34" charset="0"/>
                        </a:rPr>
                        <a:t>L’Utente Registrato si trova nella propria homepage;</a:t>
                      </a:r>
                      <a:endParaRPr lang="it-IT" sz="1700" dirty="0">
                        <a:effectLst/>
                      </a:endParaRPr>
                    </a:p>
                  </a:txBody>
                  <a:tcPr marL="60220" marR="60220" marT="60220" marB="60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917169"/>
                  </a:ext>
                </a:extLst>
              </a:tr>
              <a:tr h="937405">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Flusso degli eventi:</a:t>
                      </a:r>
                      <a:endParaRPr lang="it-IT" sz="1700">
                        <a:effectLst/>
                      </a:endParaRPr>
                    </a:p>
                  </a:txBody>
                  <a:tcPr marL="60220" marR="60220" marT="60220" marB="6022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base">
                        <a:spcBef>
                          <a:spcPts val="0"/>
                        </a:spcBef>
                        <a:spcAft>
                          <a:spcPts val="0"/>
                        </a:spcAft>
                        <a:buFont typeface="+mj-lt"/>
                        <a:buAutoNum type="arabicPeriod"/>
                      </a:pPr>
                      <a:r>
                        <a:rPr lang="it-IT" sz="1100" b="1" i="0" u="none" strike="noStrike" dirty="0">
                          <a:solidFill>
                            <a:srgbClr val="000000"/>
                          </a:solidFill>
                          <a:effectLst/>
                          <a:latin typeface="Arial" panose="020B0604020202020204" pitchFamily="34" charset="0"/>
                        </a:rPr>
                        <a:t>Includes</a:t>
                      </a:r>
                      <a:r>
                        <a:rPr lang="it-IT" sz="1100" b="0" i="0" u="none" strike="noStrike" dirty="0">
                          <a:solidFill>
                            <a:srgbClr val="000000"/>
                          </a:solidFill>
                          <a:effectLst/>
                          <a:latin typeface="Arial" panose="020B0604020202020204" pitchFamily="34" charset="0"/>
                        </a:rPr>
                        <a:t> </a:t>
                      </a:r>
                      <a:r>
                        <a:rPr lang="it-IT" sz="1100" b="1" i="0" u="none" strike="noStrike" dirty="0">
                          <a:solidFill>
                            <a:srgbClr val="000000"/>
                          </a:solidFill>
                          <a:effectLst/>
                          <a:latin typeface="Arial" panose="020B0604020202020204" pitchFamily="34" charset="0"/>
                        </a:rPr>
                        <a:t>UC_14 – Lista dei Desideri</a:t>
                      </a:r>
                      <a:r>
                        <a:rPr lang="it-IT" sz="1100" b="0" i="0" u="none" strike="noStrike" dirty="0">
                          <a:solidFill>
                            <a:srgbClr val="000000"/>
                          </a:solidFill>
                          <a:effectLst/>
                          <a:latin typeface="Arial" panose="020B0604020202020204" pitchFamily="34" charset="0"/>
                        </a:rPr>
                        <a:t>;</a:t>
                      </a:r>
                    </a:p>
                    <a:p>
                      <a:pPr rtl="0" fontAlgn="base">
                        <a:spcBef>
                          <a:spcPts val="0"/>
                        </a:spcBef>
                        <a:spcAft>
                          <a:spcPts val="0"/>
                        </a:spcAft>
                        <a:buFont typeface="+mj-lt"/>
                        <a:buAutoNum type="arabicPeriod"/>
                      </a:pPr>
                      <a:r>
                        <a:rPr lang="it-IT" sz="1100" b="0" i="0" u="none" strike="noStrike" dirty="0">
                          <a:solidFill>
                            <a:srgbClr val="000000"/>
                          </a:solidFill>
                          <a:effectLst/>
                          <a:latin typeface="Arial" panose="020B0604020202020204" pitchFamily="34" charset="0"/>
                        </a:rPr>
                        <a:t>Il Gestore clicca elimina in corrispondenza del prodotto da eliminare;</a:t>
                      </a:r>
                    </a:p>
                    <a:p>
                      <a:pPr rtl="0" fontAlgn="base">
                        <a:spcBef>
                          <a:spcPts val="0"/>
                        </a:spcBef>
                        <a:spcAft>
                          <a:spcPts val="0"/>
                        </a:spcAft>
                        <a:buFont typeface="+mj-lt"/>
                        <a:buAutoNum type="arabicPeriod"/>
                      </a:pPr>
                      <a:r>
                        <a:rPr lang="it-IT" sz="1100" b="0" i="0" u="none" strike="noStrike" dirty="0">
                          <a:solidFill>
                            <a:srgbClr val="000000"/>
                          </a:solidFill>
                          <a:effectLst/>
                          <a:latin typeface="Arial" panose="020B0604020202020204" pitchFamily="34" charset="0"/>
                        </a:rPr>
                        <a:t>Il Sistema elimina il prodotto.</a:t>
                      </a:r>
                    </a:p>
                    <a:p>
                      <a:pPr rtl="0" fontAlgn="base">
                        <a:spcBef>
                          <a:spcPts val="0"/>
                        </a:spcBef>
                        <a:spcAft>
                          <a:spcPts val="0"/>
                        </a:spcAft>
                        <a:buFont typeface="+mj-lt"/>
                        <a:buAutoNum type="arabicPeriod"/>
                      </a:pPr>
                      <a:r>
                        <a:rPr lang="it-IT" sz="1100" b="0" i="0" u="none" strike="noStrike" dirty="0">
                          <a:solidFill>
                            <a:srgbClr val="000000"/>
                          </a:solidFill>
                          <a:effectLst/>
                          <a:latin typeface="Arial" panose="020B0604020202020204" pitchFamily="34" charset="0"/>
                        </a:rPr>
                        <a:t>Il Sistema conferma l’eliminazione effettuata.</a:t>
                      </a:r>
                    </a:p>
                  </a:txBody>
                  <a:tcPr marL="60220" marR="60220" marT="60220" marB="60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057217"/>
                  </a:ext>
                </a:extLst>
              </a:tr>
              <a:tr h="291822">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Condizione di uscita:</a:t>
                      </a:r>
                      <a:endParaRPr lang="it-IT" sz="1700">
                        <a:effectLst/>
                      </a:endParaRPr>
                    </a:p>
                  </a:txBody>
                  <a:tcPr marL="60220" marR="60220" marT="60220" marB="6022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100" b="0" i="0" u="none" strike="noStrike" dirty="0">
                          <a:solidFill>
                            <a:srgbClr val="000000"/>
                          </a:solidFill>
                          <a:effectLst/>
                          <a:latin typeface="Arial" panose="020B0604020202020204" pitchFamily="34" charset="0"/>
                        </a:rPr>
                        <a:t>Il Sistema ricarica la lista dei desideri.</a:t>
                      </a:r>
                      <a:endParaRPr lang="it-IT" sz="1700" dirty="0">
                        <a:effectLst/>
                      </a:endParaRPr>
                    </a:p>
                  </a:txBody>
                  <a:tcPr marL="60220" marR="60220" marT="60220" marB="60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365281"/>
                  </a:ext>
                </a:extLst>
              </a:tr>
              <a:tr h="0">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Eccezioni:</a:t>
                      </a:r>
                      <a:endParaRPr lang="it-IT" sz="1700">
                        <a:effectLst/>
                      </a:endParaRPr>
                    </a:p>
                  </a:txBody>
                  <a:tcPr marL="60220" marR="60220" marT="60220" marB="602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fontAlgn="t"/>
                      <a:endParaRPr lang="it-IT" sz="1700" dirty="0">
                        <a:effectLst/>
                      </a:endParaRPr>
                    </a:p>
                  </a:txBody>
                  <a:tcPr marL="60220" marR="60220" marT="60220" marB="602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894904"/>
                  </a:ext>
                </a:extLst>
              </a:tr>
            </a:tbl>
          </a:graphicData>
        </a:graphic>
      </p:graphicFrame>
      <p:sp>
        <p:nvSpPr>
          <p:cNvPr id="7" name="Titolo 1">
            <a:extLst>
              <a:ext uri="{FF2B5EF4-FFF2-40B4-BE49-F238E27FC236}">
                <a16:creationId xmlns:a16="http://schemas.microsoft.com/office/drawing/2014/main" id="{D18ADA3E-A062-4CB3-BC68-3ABAA65176B2}"/>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Un esempio di caso d’uso (wishlist) (2/2)</a:t>
            </a:r>
          </a:p>
        </p:txBody>
      </p:sp>
      <p:graphicFrame>
        <p:nvGraphicFramePr>
          <p:cNvPr id="10" name="Tabella 9">
            <a:extLst>
              <a:ext uri="{FF2B5EF4-FFF2-40B4-BE49-F238E27FC236}">
                <a16:creationId xmlns:a16="http://schemas.microsoft.com/office/drawing/2014/main" id="{8ABBC9C2-B975-4870-925C-46E036FFC39E}"/>
              </a:ext>
            </a:extLst>
          </p:cNvPr>
          <p:cNvGraphicFramePr>
            <a:graphicFrameLocks noGrp="1"/>
          </p:cNvGraphicFramePr>
          <p:nvPr>
            <p:extLst>
              <p:ext uri="{D42A27DB-BD31-4B8C-83A1-F6EECF244321}">
                <p14:modId xmlns:p14="http://schemas.microsoft.com/office/powerpoint/2010/main" val="1474239543"/>
              </p:ext>
            </p:extLst>
          </p:nvPr>
        </p:nvGraphicFramePr>
        <p:xfrm>
          <a:off x="6343856" y="2072640"/>
          <a:ext cx="5229832" cy="2612942"/>
        </p:xfrm>
        <a:graphic>
          <a:graphicData uri="http://schemas.openxmlformats.org/drawingml/2006/table">
            <a:tbl>
              <a:tblPr/>
              <a:tblGrid>
                <a:gridCol w="1502924">
                  <a:extLst>
                    <a:ext uri="{9D8B030D-6E8A-4147-A177-3AD203B41FA5}">
                      <a16:colId xmlns:a16="http://schemas.microsoft.com/office/drawing/2014/main" val="4016718930"/>
                    </a:ext>
                  </a:extLst>
                </a:gridCol>
                <a:gridCol w="3726908">
                  <a:extLst>
                    <a:ext uri="{9D8B030D-6E8A-4147-A177-3AD203B41FA5}">
                      <a16:colId xmlns:a16="http://schemas.microsoft.com/office/drawing/2014/main" val="2391953484"/>
                    </a:ext>
                  </a:extLst>
                </a:gridCol>
              </a:tblGrid>
              <a:tr h="235131">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Nome caso d’uso:</a:t>
                      </a:r>
                      <a:endParaRPr lang="it-IT" sz="1600" dirty="0">
                        <a:effectLst/>
                      </a:endParaRPr>
                    </a:p>
                  </a:txBody>
                  <a:tcPr marL="55101" marR="55101" marT="55101" marB="55101">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Aggiungi alla Lista dei Desideri</a:t>
                      </a:r>
                      <a:endParaRPr lang="it-IT" sz="1600" dirty="0">
                        <a:effectLst/>
                      </a:endParaRPr>
                    </a:p>
                  </a:txBody>
                  <a:tcPr marL="55101" marR="55101" marT="55101" marB="551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386466"/>
                  </a:ext>
                </a:extLst>
              </a:tr>
              <a:tr h="314846">
                <a:tc>
                  <a:txBody>
                    <a:bodyPr/>
                    <a:lstStyle/>
                    <a:p>
                      <a:pPr rtl="0" fontAlgn="t">
                        <a:spcBef>
                          <a:spcPts val="0"/>
                        </a:spcBef>
                        <a:spcAft>
                          <a:spcPts val="0"/>
                        </a:spcAft>
                      </a:pPr>
                      <a:r>
                        <a:rPr lang="it-IT" sz="1000" b="0" i="0" u="none" strike="noStrike">
                          <a:solidFill>
                            <a:srgbClr val="000000"/>
                          </a:solidFill>
                          <a:effectLst/>
                          <a:latin typeface="Arial" panose="020B0604020202020204" pitchFamily="34" charset="0"/>
                        </a:rPr>
                        <a:t>Attori:</a:t>
                      </a:r>
                      <a:endParaRPr lang="it-IT" sz="1600">
                        <a:effectLst/>
                      </a:endParaRPr>
                    </a:p>
                  </a:txBody>
                  <a:tcPr marL="55101" marR="55101" marT="55101" marB="55101">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Utente</a:t>
                      </a:r>
                      <a:endParaRPr lang="it-IT" sz="1600" dirty="0">
                        <a:effectLst/>
                      </a:endParaRPr>
                    </a:p>
                  </a:txBody>
                  <a:tcPr marL="55101" marR="55101" marT="55101" marB="551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133810"/>
                  </a:ext>
                </a:extLst>
              </a:tr>
              <a:tr h="324004">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Condizione di entrata:</a:t>
                      </a:r>
                      <a:endParaRPr lang="it-IT" sz="1600" dirty="0">
                        <a:effectLst/>
                      </a:endParaRPr>
                    </a:p>
                  </a:txBody>
                  <a:tcPr marL="55101" marR="55101" marT="55101" marB="55101">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L’Utente si trova nella homepage;</a:t>
                      </a:r>
                      <a:endParaRPr lang="it-IT" sz="1600" dirty="0">
                        <a:effectLst/>
                      </a:endParaRPr>
                    </a:p>
                  </a:txBody>
                  <a:tcPr marL="55101" marR="55101" marT="55101" marB="551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1709466"/>
                  </a:ext>
                </a:extLst>
              </a:tr>
              <a:tr h="1103507">
                <a:tc>
                  <a:txBody>
                    <a:bodyPr/>
                    <a:lstStyle/>
                    <a:p>
                      <a:pPr rtl="0" fontAlgn="t">
                        <a:spcBef>
                          <a:spcPts val="0"/>
                        </a:spcBef>
                        <a:spcAft>
                          <a:spcPts val="0"/>
                        </a:spcAft>
                      </a:pPr>
                      <a:r>
                        <a:rPr lang="it-IT" sz="1000" b="0" i="0" u="none" strike="noStrike">
                          <a:solidFill>
                            <a:srgbClr val="000000"/>
                          </a:solidFill>
                          <a:effectLst/>
                          <a:latin typeface="Arial" panose="020B0604020202020204" pitchFamily="34" charset="0"/>
                        </a:rPr>
                        <a:t>Flusso degli eventi:</a:t>
                      </a:r>
                      <a:endParaRPr lang="it-IT" sz="1600">
                        <a:effectLst/>
                      </a:endParaRPr>
                    </a:p>
                  </a:txBody>
                  <a:tcPr marL="55101" marR="55101" marT="55101" marB="55101">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base">
                        <a:spcBef>
                          <a:spcPts val="0"/>
                        </a:spcBef>
                        <a:spcAft>
                          <a:spcPts val="0"/>
                        </a:spcAft>
                        <a:buFont typeface="+mj-lt"/>
                        <a:buAutoNum type="arabicPeriod"/>
                      </a:pPr>
                      <a:r>
                        <a:rPr lang="it-IT" sz="1000" b="1" i="0" u="none" strike="noStrike" dirty="0">
                          <a:solidFill>
                            <a:srgbClr val="000000"/>
                          </a:solidFill>
                          <a:effectLst/>
                          <a:latin typeface="Arial" panose="020B0604020202020204" pitchFamily="34" charset="0"/>
                        </a:rPr>
                        <a:t>Includes</a:t>
                      </a:r>
                      <a:r>
                        <a:rPr lang="it-IT" sz="1000" b="0" i="0" u="none" strike="noStrike" dirty="0">
                          <a:solidFill>
                            <a:srgbClr val="000000"/>
                          </a:solidFill>
                          <a:effectLst/>
                          <a:latin typeface="Arial" panose="020B0604020202020204" pitchFamily="34" charset="0"/>
                        </a:rPr>
                        <a:t> </a:t>
                      </a:r>
                      <a:r>
                        <a:rPr lang="it-IT" sz="1000" b="1" i="0" u="none" strike="noStrike" dirty="0">
                          <a:solidFill>
                            <a:srgbClr val="000000"/>
                          </a:solidFill>
                          <a:effectLst/>
                          <a:latin typeface="Arial" panose="020B0604020202020204" pitchFamily="34" charset="0"/>
                        </a:rPr>
                        <a:t>UC_3.4.2.24 – Visualizza Prodotto</a:t>
                      </a:r>
                      <a:r>
                        <a:rPr lang="it-IT" sz="1000" b="0" i="0" u="none" strike="noStrike" dirty="0">
                          <a:solidFill>
                            <a:srgbClr val="000000"/>
                          </a:solidFill>
                          <a:effectLst/>
                          <a:latin typeface="Arial" panose="020B0604020202020204" pitchFamily="34" charset="0"/>
                        </a:rPr>
                        <a:t>.</a:t>
                      </a:r>
                    </a:p>
                    <a:p>
                      <a:pPr rtl="0" fontAlgn="base">
                        <a:spcBef>
                          <a:spcPts val="0"/>
                        </a:spcBef>
                        <a:spcAft>
                          <a:spcPts val="0"/>
                        </a:spcAft>
                        <a:buFont typeface="+mj-lt"/>
                        <a:buAutoNum type="arabicPeriod"/>
                      </a:pPr>
                      <a:r>
                        <a:rPr lang="it-IT" sz="1000" b="0" i="0" u="none" strike="noStrike" dirty="0">
                          <a:solidFill>
                            <a:srgbClr val="000000"/>
                          </a:solidFill>
                          <a:effectLst/>
                          <a:latin typeface="Arial" panose="020B0604020202020204" pitchFamily="34" charset="0"/>
                        </a:rPr>
                        <a:t>L’Utente clicca su aggiungi prodotto alla lista desideri;</a:t>
                      </a:r>
                    </a:p>
                    <a:p>
                      <a:pPr rtl="0" fontAlgn="base">
                        <a:spcBef>
                          <a:spcPts val="0"/>
                        </a:spcBef>
                        <a:spcAft>
                          <a:spcPts val="0"/>
                        </a:spcAft>
                        <a:buFont typeface="+mj-lt"/>
                        <a:buAutoNum type="arabicPeriod"/>
                      </a:pPr>
                      <a:r>
                        <a:rPr lang="it-IT" sz="1000" b="0" i="0" u="none" strike="noStrike" dirty="0">
                          <a:solidFill>
                            <a:srgbClr val="000000"/>
                          </a:solidFill>
                          <a:effectLst/>
                          <a:latin typeface="Arial" panose="020B0604020202020204" pitchFamily="34" charset="0"/>
                        </a:rPr>
                        <a:t>Il Sistema controlla che ad aggiungere il prodotto non sia il gestore, in tal caso lancia un’eccezione (</a:t>
                      </a:r>
                      <a:r>
                        <a:rPr lang="it-IT" sz="1000" b="1" i="0" u="none" strike="noStrike" dirty="0">
                          <a:solidFill>
                            <a:srgbClr val="000000"/>
                          </a:solidFill>
                          <a:effectLst/>
                          <a:latin typeface="Arial" panose="020B0604020202020204" pitchFamily="34" charset="0"/>
                        </a:rPr>
                        <a:t>UC_3.4.2.30 – Azione non consentita</a:t>
                      </a:r>
                      <a:r>
                        <a:rPr lang="it-IT" sz="1000" b="0" i="0" u="none" strike="noStrike" dirty="0">
                          <a:solidFill>
                            <a:srgbClr val="000000"/>
                          </a:solidFill>
                          <a:effectLst/>
                          <a:latin typeface="Arial" panose="020B0604020202020204" pitchFamily="34" charset="0"/>
                        </a:rPr>
                        <a:t>)</a:t>
                      </a:r>
                      <a:r>
                        <a:rPr lang="it-IT" sz="1000" b="1" i="0" u="none" strike="noStrike" dirty="0">
                          <a:solidFill>
                            <a:srgbClr val="000000"/>
                          </a:solidFill>
                          <a:effectLst/>
                          <a:latin typeface="Arial" panose="020B0604020202020204" pitchFamily="34" charset="0"/>
                        </a:rPr>
                        <a:t>;</a:t>
                      </a:r>
                      <a:endParaRPr lang="it-IT"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it-IT" sz="1000" b="0" i="0" u="none" strike="noStrike" dirty="0">
                          <a:solidFill>
                            <a:srgbClr val="000000"/>
                          </a:solidFill>
                          <a:effectLst/>
                          <a:latin typeface="Arial" panose="020B0604020202020204" pitchFamily="34" charset="0"/>
                        </a:rPr>
                        <a:t>Il Sistema aggiunge il prodotto alla lista dei desideri.</a:t>
                      </a:r>
                    </a:p>
                  </a:txBody>
                  <a:tcPr marL="55101" marR="55101" marT="55101" marB="551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0583775"/>
                  </a:ext>
                </a:extLst>
              </a:tr>
              <a:tr h="285395">
                <a:tc>
                  <a:txBody>
                    <a:bodyPr/>
                    <a:lstStyle/>
                    <a:p>
                      <a:pPr rtl="0" fontAlgn="t">
                        <a:spcBef>
                          <a:spcPts val="0"/>
                        </a:spcBef>
                        <a:spcAft>
                          <a:spcPts val="0"/>
                        </a:spcAft>
                      </a:pPr>
                      <a:r>
                        <a:rPr lang="it-IT" sz="1000" b="0" i="0" u="none" strike="noStrike">
                          <a:solidFill>
                            <a:srgbClr val="000000"/>
                          </a:solidFill>
                          <a:effectLst/>
                          <a:latin typeface="Arial" panose="020B0604020202020204" pitchFamily="34" charset="0"/>
                        </a:rPr>
                        <a:t>Condizione di uscita:</a:t>
                      </a:r>
                      <a:endParaRPr lang="it-IT" sz="1600">
                        <a:effectLst/>
                      </a:endParaRPr>
                    </a:p>
                  </a:txBody>
                  <a:tcPr marL="55101" marR="55101" marT="55101" marB="55101">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Il Sistema ricarica la pagina del prodotto;</a:t>
                      </a:r>
                      <a:endParaRPr lang="it-IT" sz="1600" dirty="0">
                        <a:effectLst/>
                      </a:endParaRPr>
                    </a:p>
                  </a:txBody>
                  <a:tcPr marL="55101" marR="55101" marT="55101" marB="551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360100"/>
                  </a:ext>
                </a:extLst>
              </a:tr>
              <a:tr h="322588">
                <a:tc>
                  <a:txBody>
                    <a:bodyPr/>
                    <a:lstStyle/>
                    <a:p>
                      <a:pPr rtl="0" fontAlgn="t">
                        <a:spcBef>
                          <a:spcPts val="0"/>
                        </a:spcBef>
                        <a:spcAft>
                          <a:spcPts val="0"/>
                        </a:spcAft>
                      </a:pPr>
                      <a:r>
                        <a:rPr lang="it-IT" sz="1000" b="0" i="0" u="none" strike="noStrike">
                          <a:solidFill>
                            <a:srgbClr val="000000"/>
                          </a:solidFill>
                          <a:effectLst/>
                          <a:latin typeface="Arial" panose="020B0604020202020204" pitchFamily="34" charset="0"/>
                        </a:rPr>
                        <a:t>Eccezioni:</a:t>
                      </a:r>
                      <a:endParaRPr lang="it-IT" sz="1600">
                        <a:effectLst/>
                      </a:endParaRPr>
                    </a:p>
                  </a:txBody>
                  <a:tcPr marL="55101" marR="55101" marT="55101" marB="55101">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000" b="1" i="0" u="none" strike="noStrike" dirty="0">
                          <a:solidFill>
                            <a:srgbClr val="000000"/>
                          </a:solidFill>
                          <a:effectLst/>
                          <a:latin typeface="Arial" panose="020B0604020202020204" pitchFamily="34" charset="0"/>
                        </a:rPr>
                        <a:t>UC_25 – Azione non consentita</a:t>
                      </a:r>
                      <a:endParaRPr lang="it-IT" sz="1600" dirty="0">
                        <a:effectLst/>
                      </a:endParaRPr>
                    </a:p>
                  </a:txBody>
                  <a:tcPr marL="55101" marR="55101" marT="55101" marB="551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205361"/>
                  </a:ext>
                </a:extLst>
              </a:tr>
            </a:tbl>
          </a:graphicData>
        </a:graphic>
      </p:graphicFrame>
      <p:graphicFrame>
        <p:nvGraphicFramePr>
          <p:cNvPr id="12" name="Tabella 11">
            <a:extLst>
              <a:ext uri="{FF2B5EF4-FFF2-40B4-BE49-F238E27FC236}">
                <a16:creationId xmlns:a16="http://schemas.microsoft.com/office/drawing/2014/main" id="{34B88EF5-CAE9-4EF5-9626-9CE78D84DA7E}"/>
              </a:ext>
            </a:extLst>
          </p:cNvPr>
          <p:cNvGraphicFramePr>
            <a:graphicFrameLocks noGrp="1"/>
          </p:cNvGraphicFramePr>
          <p:nvPr>
            <p:extLst>
              <p:ext uri="{D42A27DB-BD31-4B8C-83A1-F6EECF244321}">
                <p14:modId xmlns:p14="http://schemas.microsoft.com/office/powerpoint/2010/main" val="745720105"/>
              </p:ext>
            </p:extLst>
          </p:nvPr>
        </p:nvGraphicFramePr>
        <p:xfrm>
          <a:off x="3218904" y="4868318"/>
          <a:ext cx="4984569" cy="1763260"/>
        </p:xfrm>
        <a:graphic>
          <a:graphicData uri="http://schemas.openxmlformats.org/drawingml/2006/table">
            <a:tbl>
              <a:tblPr/>
              <a:tblGrid>
                <a:gridCol w="1727564">
                  <a:extLst>
                    <a:ext uri="{9D8B030D-6E8A-4147-A177-3AD203B41FA5}">
                      <a16:colId xmlns:a16="http://schemas.microsoft.com/office/drawing/2014/main" val="259757181"/>
                    </a:ext>
                  </a:extLst>
                </a:gridCol>
                <a:gridCol w="3257005">
                  <a:extLst>
                    <a:ext uri="{9D8B030D-6E8A-4147-A177-3AD203B41FA5}">
                      <a16:colId xmlns:a16="http://schemas.microsoft.com/office/drawing/2014/main" val="2203910162"/>
                    </a:ext>
                  </a:extLst>
                </a:gridCol>
              </a:tblGrid>
              <a:tr h="325620">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Nome caso d’uso:</a:t>
                      </a:r>
                      <a:endParaRPr lang="it-IT">
                        <a:effectLst/>
                      </a:endParaRPr>
                    </a:p>
                  </a:txBody>
                  <a:tcPr marL="63500" marR="63500" marT="63500" marB="6350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Azione non consentita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473790"/>
                  </a:ext>
                </a:extLst>
              </a:tr>
              <a:tr h="317500">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Attori:</a:t>
                      </a:r>
                      <a:endParaRPr lang="it-IT">
                        <a:effectLst/>
                      </a:endParaRPr>
                    </a:p>
                  </a:txBody>
                  <a:tcPr marL="63500" marR="63500" marT="63500" marB="6350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Utente non Registrato</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712587"/>
                  </a:ext>
                </a:extLst>
              </a:tr>
              <a:tr h="304800">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Condizione di entrata:</a:t>
                      </a:r>
                      <a:endParaRPr lang="it-IT">
                        <a:effectLst/>
                      </a:endParaRPr>
                    </a:p>
                  </a:txBody>
                  <a:tcPr marL="63500" marR="63500" marT="63500" marB="6350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È stata eseguita un’azione non permessa;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730176"/>
                  </a:ext>
                </a:extLst>
              </a:tr>
              <a:tr h="469900">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Flusso degli eventi:</a:t>
                      </a:r>
                      <a:endParaRPr lang="it-IT">
                        <a:effectLst/>
                      </a:endParaRPr>
                    </a:p>
                  </a:txBody>
                  <a:tcPr marL="63500" marR="63500" marT="63500" marB="6350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base">
                        <a:spcBef>
                          <a:spcPts val="0"/>
                        </a:spcBef>
                        <a:spcAft>
                          <a:spcPts val="0"/>
                        </a:spcAft>
                        <a:buFont typeface="+mj-lt"/>
                        <a:buAutoNum type="arabicPeriod"/>
                      </a:pPr>
                      <a:r>
                        <a:rPr lang="it-IT" sz="1200" b="0" i="0" u="none" strike="noStrike">
                          <a:solidFill>
                            <a:srgbClr val="000000"/>
                          </a:solidFill>
                          <a:effectLst/>
                          <a:latin typeface="Arial" panose="020B0604020202020204" pitchFamily="34" charset="0"/>
                        </a:rPr>
                        <a:t>Il Sistema genera un avviso dove avverte che l’operazione non può essere effettuata.</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192112"/>
                  </a:ext>
                </a:extLst>
              </a:tr>
              <a:tr h="317500">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Condizione di uscita:</a:t>
                      </a:r>
                      <a:endParaRPr lang="it-IT">
                        <a:effectLst/>
                      </a:endParaRPr>
                    </a:p>
                  </a:txBody>
                  <a:tcPr marL="63500" marR="63500" marT="63500" marB="6350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Non viene eseguita nessuna operazione;</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064647"/>
                  </a:ext>
                </a:extLst>
              </a:tr>
            </a:tbl>
          </a:graphicData>
        </a:graphic>
      </p:graphicFrame>
    </p:spTree>
    <p:extLst>
      <p:ext uri="{BB962C8B-B14F-4D97-AF65-F5344CB8AC3E}">
        <p14:creationId xmlns:p14="http://schemas.microsoft.com/office/powerpoint/2010/main" val="32983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06D971-2FA5-4F12-8600-68E5203B7A37}"/>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Revisione dei task</a:t>
            </a:r>
          </a:p>
        </p:txBody>
      </p:sp>
      <p:sp>
        <p:nvSpPr>
          <p:cNvPr id="3" name="Segnaposto contenuto 2">
            <a:extLst>
              <a:ext uri="{FF2B5EF4-FFF2-40B4-BE49-F238E27FC236}">
                <a16:creationId xmlns:a16="http://schemas.microsoft.com/office/drawing/2014/main" id="{F19CC27F-FC17-4500-B15A-9DF83F4F835A}"/>
              </a:ext>
            </a:extLst>
          </p:cNvPr>
          <p:cNvSpPr>
            <a:spLocks noGrp="1"/>
          </p:cNvSpPr>
          <p:nvPr>
            <p:ph idx="1"/>
          </p:nvPr>
        </p:nvSpPr>
        <p:spPr>
          <a:xfrm>
            <a:off x="476689" y="1950720"/>
            <a:ext cx="11029615" cy="1173588"/>
          </a:xfrm>
        </p:spPr>
        <p:txBody>
          <a:bodyPr/>
          <a:lstStyle/>
          <a:p>
            <a:r>
              <a:rPr lang="it-IT" dirty="0">
                <a:latin typeface="Arial" panose="020B0604020202020204" pitchFamily="34" charset="0"/>
                <a:cs typeface="Arial" panose="020B0604020202020204" pitchFamily="34" charset="0"/>
              </a:rPr>
              <a:t>Dopo un’attenta analisi delle funzionalità del sito, è stato deciso di dare la possibilità ai clienti di lasciare recensioni ai prodotti, così che sia chi acquisti sia a conoscenza di cosa pensano gli utenti di quello specifico prodotto e che chi vuole possa lasciare un'opinione sullo stesso.</a:t>
            </a:r>
          </a:p>
        </p:txBody>
      </p:sp>
      <p:graphicFrame>
        <p:nvGraphicFramePr>
          <p:cNvPr id="4" name="Tabella 3">
            <a:extLst>
              <a:ext uri="{FF2B5EF4-FFF2-40B4-BE49-F238E27FC236}">
                <a16:creationId xmlns:a16="http://schemas.microsoft.com/office/drawing/2014/main" id="{322BBB76-6D7B-4843-B0AD-561BE3C241A3}"/>
              </a:ext>
            </a:extLst>
          </p:cNvPr>
          <p:cNvGraphicFramePr>
            <a:graphicFrameLocks noGrp="1"/>
          </p:cNvGraphicFramePr>
          <p:nvPr>
            <p:extLst>
              <p:ext uri="{D42A27DB-BD31-4B8C-83A1-F6EECF244321}">
                <p14:modId xmlns:p14="http://schemas.microsoft.com/office/powerpoint/2010/main" val="4091146031"/>
              </p:ext>
            </p:extLst>
          </p:nvPr>
        </p:nvGraphicFramePr>
        <p:xfrm>
          <a:off x="879089" y="3906521"/>
          <a:ext cx="5731194" cy="929640"/>
        </p:xfrm>
        <a:graphic>
          <a:graphicData uri="http://schemas.openxmlformats.org/drawingml/2006/table">
            <a:tbl>
              <a:tblPr/>
              <a:tblGrid>
                <a:gridCol w="1910398">
                  <a:extLst>
                    <a:ext uri="{9D8B030D-6E8A-4147-A177-3AD203B41FA5}">
                      <a16:colId xmlns:a16="http://schemas.microsoft.com/office/drawing/2014/main" val="2359594652"/>
                    </a:ext>
                  </a:extLst>
                </a:gridCol>
                <a:gridCol w="1910398">
                  <a:extLst>
                    <a:ext uri="{9D8B030D-6E8A-4147-A177-3AD203B41FA5}">
                      <a16:colId xmlns:a16="http://schemas.microsoft.com/office/drawing/2014/main" val="1832293039"/>
                    </a:ext>
                  </a:extLst>
                </a:gridCol>
                <a:gridCol w="1910398">
                  <a:extLst>
                    <a:ext uri="{9D8B030D-6E8A-4147-A177-3AD203B41FA5}">
                      <a16:colId xmlns:a16="http://schemas.microsoft.com/office/drawing/2014/main" val="2535144252"/>
                    </a:ext>
                  </a:extLst>
                </a:gridCol>
              </a:tblGrid>
              <a:tr h="223838">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Personas</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Frequenza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Importanza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1154731014"/>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Fabiola Franzoni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8</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8</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048561"/>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Franco Sigma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6</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7</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784090"/>
                  </a:ext>
                </a:extLst>
              </a:tr>
            </a:tbl>
          </a:graphicData>
        </a:graphic>
      </p:graphicFrame>
      <p:graphicFrame>
        <p:nvGraphicFramePr>
          <p:cNvPr id="5" name="Tabella 4">
            <a:extLst>
              <a:ext uri="{FF2B5EF4-FFF2-40B4-BE49-F238E27FC236}">
                <a16:creationId xmlns:a16="http://schemas.microsoft.com/office/drawing/2014/main" id="{6CE629DC-B199-4A95-B4C0-2F6D9F244A0E}"/>
              </a:ext>
            </a:extLst>
          </p:cNvPr>
          <p:cNvGraphicFramePr>
            <a:graphicFrameLocks noGrp="1"/>
          </p:cNvGraphicFramePr>
          <p:nvPr>
            <p:extLst>
              <p:ext uri="{D42A27DB-BD31-4B8C-83A1-F6EECF244321}">
                <p14:modId xmlns:p14="http://schemas.microsoft.com/office/powerpoint/2010/main" val="1502991413"/>
              </p:ext>
            </p:extLst>
          </p:nvPr>
        </p:nvGraphicFramePr>
        <p:xfrm>
          <a:off x="6104232" y="5309326"/>
          <a:ext cx="5731194" cy="929640"/>
        </p:xfrm>
        <a:graphic>
          <a:graphicData uri="http://schemas.openxmlformats.org/drawingml/2006/table">
            <a:tbl>
              <a:tblPr/>
              <a:tblGrid>
                <a:gridCol w="1910398">
                  <a:extLst>
                    <a:ext uri="{9D8B030D-6E8A-4147-A177-3AD203B41FA5}">
                      <a16:colId xmlns:a16="http://schemas.microsoft.com/office/drawing/2014/main" val="1571968774"/>
                    </a:ext>
                  </a:extLst>
                </a:gridCol>
                <a:gridCol w="1910398">
                  <a:extLst>
                    <a:ext uri="{9D8B030D-6E8A-4147-A177-3AD203B41FA5}">
                      <a16:colId xmlns:a16="http://schemas.microsoft.com/office/drawing/2014/main" val="1220945270"/>
                    </a:ext>
                  </a:extLst>
                </a:gridCol>
                <a:gridCol w="1910398">
                  <a:extLst>
                    <a:ext uri="{9D8B030D-6E8A-4147-A177-3AD203B41FA5}">
                      <a16:colId xmlns:a16="http://schemas.microsoft.com/office/drawing/2014/main" val="1700906931"/>
                    </a:ext>
                  </a:extLst>
                </a:gridCol>
              </a:tblGrid>
              <a:tr h="0">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Personas</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Frequenza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Importanza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3297883208"/>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Fabiola Franzoni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7</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6</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224299"/>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Franco Sigma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7</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8</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359277"/>
                  </a:ext>
                </a:extLst>
              </a:tr>
            </a:tbl>
          </a:graphicData>
        </a:graphic>
      </p:graphicFrame>
      <p:sp>
        <p:nvSpPr>
          <p:cNvPr id="7" name="Rettangolo 6">
            <a:extLst>
              <a:ext uri="{FF2B5EF4-FFF2-40B4-BE49-F238E27FC236}">
                <a16:creationId xmlns:a16="http://schemas.microsoft.com/office/drawing/2014/main" id="{AB92AC82-B8A5-4954-B8CA-F8829233F89C}"/>
              </a:ext>
            </a:extLst>
          </p:cNvPr>
          <p:cNvSpPr/>
          <p:nvPr/>
        </p:nvSpPr>
        <p:spPr>
          <a:xfrm>
            <a:off x="809897" y="3105835"/>
            <a:ext cx="6096000" cy="646331"/>
          </a:xfrm>
          <a:prstGeom prst="rect">
            <a:avLst/>
          </a:prstGeom>
        </p:spPr>
        <p:txBody>
          <a:bodyPr>
            <a:spAutoFit/>
          </a:bodyPr>
          <a:lstStyle/>
          <a:p>
            <a:pPr lvl="0" defTabSz="914400" eaLnBrk="0" fontAlgn="base" hangingPunct="0">
              <a:spcBef>
                <a:spcPct val="0"/>
              </a:spcBef>
              <a:spcAft>
                <a:spcPct val="0"/>
              </a:spcAft>
            </a:pPr>
            <a:r>
              <a:rPr lang="it-IT" altLang="it-IT" b="1" dirty="0">
                <a:solidFill>
                  <a:srgbClr val="434343"/>
                </a:solidFill>
                <a:latin typeface="Arial" panose="020B0604020202020204" pitchFamily="34" charset="0"/>
                <a:cs typeface="Arial" panose="020B0604020202020204" pitchFamily="34" charset="0"/>
              </a:rPr>
              <a:t>NewTask-1</a:t>
            </a:r>
            <a:endParaRPr lang="it-IT" altLang="it-IT" sz="1050" b="1" dirty="0"/>
          </a:p>
          <a:p>
            <a:pPr lvl="0" defTabSz="914400" eaLnBrk="0" fontAlgn="base" hangingPunct="0">
              <a:spcBef>
                <a:spcPct val="0"/>
              </a:spcBef>
              <a:spcAft>
                <a:spcPct val="0"/>
              </a:spcAft>
            </a:pPr>
            <a:r>
              <a:rPr lang="it-IT" altLang="it-IT" dirty="0">
                <a:solidFill>
                  <a:srgbClr val="000000"/>
                </a:solidFill>
                <a:latin typeface="Arial" panose="020B0604020202020204" pitchFamily="34" charset="0"/>
                <a:cs typeface="Arial" panose="020B0604020202020204" pitchFamily="34" charset="0"/>
              </a:rPr>
              <a:t>Permettere di visualizzare e lasciare recensioni:</a:t>
            </a:r>
            <a:endParaRPr lang="it-IT" altLang="it-IT" sz="1000" dirty="0"/>
          </a:p>
        </p:txBody>
      </p:sp>
      <p:sp>
        <p:nvSpPr>
          <p:cNvPr id="8" name="Rettangolo 7">
            <a:extLst>
              <a:ext uri="{FF2B5EF4-FFF2-40B4-BE49-F238E27FC236}">
                <a16:creationId xmlns:a16="http://schemas.microsoft.com/office/drawing/2014/main" id="{368D7236-D148-4106-B54B-6FCFD33F0C33}"/>
              </a:ext>
            </a:extLst>
          </p:cNvPr>
          <p:cNvSpPr/>
          <p:nvPr/>
        </p:nvSpPr>
        <p:spPr>
          <a:xfrm>
            <a:off x="6897188" y="3991584"/>
            <a:ext cx="4824549" cy="1084912"/>
          </a:xfrm>
          <a:prstGeom prst="rect">
            <a:avLst/>
          </a:prstGeom>
        </p:spPr>
        <p:txBody>
          <a:bodyPr wrap="square">
            <a:spAutoFit/>
          </a:bodyPr>
          <a:lstStyle/>
          <a:p>
            <a:pPr lvl="0" defTabSz="914400" eaLnBrk="0" fontAlgn="base" hangingPunct="0">
              <a:spcBef>
                <a:spcPct val="0"/>
              </a:spcBef>
              <a:spcAft>
                <a:spcPct val="0"/>
              </a:spcAft>
            </a:pPr>
            <a:endParaRPr lang="it-IT" altLang="it-IT" sz="1050" b="1" dirty="0">
              <a:latin typeface="Arial" panose="020B0604020202020204" pitchFamily="34" charset="0"/>
            </a:endParaRPr>
          </a:p>
          <a:p>
            <a:pPr lvl="0" defTabSz="914400" eaLnBrk="0" fontAlgn="base" hangingPunct="0">
              <a:spcBef>
                <a:spcPct val="0"/>
              </a:spcBef>
              <a:spcAft>
                <a:spcPct val="0"/>
              </a:spcAft>
            </a:pPr>
            <a:r>
              <a:rPr lang="it-IT" altLang="it-IT" b="1" dirty="0">
                <a:solidFill>
                  <a:srgbClr val="434343"/>
                </a:solidFill>
                <a:latin typeface="Arial" panose="020B0604020202020204" pitchFamily="34" charset="0"/>
                <a:cs typeface="Arial" panose="020B0604020202020204" pitchFamily="34" charset="0"/>
              </a:rPr>
              <a:t>NewTask-2</a:t>
            </a:r>
            <a:endParaRPr lang="it-IT" altLang="it-IT" sz="1050" b="1" dirty="0"/>
          </a:p>
          <a:p>
            <a:pPr lvl="0" defTabSz="914400" eaLnBrk="0" fontAlgn="base" hangingPunct="0">
              <a:spcBef>
                <a:spcPct val="0"/>
              </a:spcBef>
              <a:spcAft>
                <a:spcPct val="0"/>
              </a:spcAft>
            </a:pPr>
            <a:r>
              <a:rPr lang="it-IT" altLang="it-IT" dirty="0">
                <a:solidFill>
                  <a:srgbClr val="000000"/>
                </a:solidFill>
                <a:latin typeface="Arial" panose="020B0604020202020204" pitchFamily="34" charset="0"/>
                <a:cs typeface="Arial" panose="020B0604020202020204" pitchFamily="34" charset="0"/>
              </a:rPr>
              <a:t>Permettere di visualizzare tutte le recensioni lasciate e eliminarle a piacimento:</a:t>
            </a:r>
            <a:endParaRPr lang="it-IT" altLang="it-IT" sz="1000" dirty="0"/>
          </a:p>
        </p:txBody>
      </p:sp>
    </p:spTree>
    <p:extLst>
      <p:ext uri="{BB962C8B-B14F-4D97-AF65-F5344CB8AC3E}">
        <p14:creationId xmlns:p14="http://schemas.microsoft.com/office/powerpoint/2010/main" val="158679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50898-3DE8-4253-A91A-860FA375ED87}"/>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Analisi comparativa (LaMercerissima) (1/2)</a:t>
            </a:r>
          </a:p>
        </p:txBody>
      </p:sp>
      <p:sp>
        <p:nvSpPr>
          <p:cNvPr id="3" name="Segnaposto contenuto 2">
            <a:extLst>
              <a:ext uri="{FF2B5EF4-FFF2-40B4-BE49-F238E27FC236}">
                <a16:creationId xmlns:a16="http://schemas.microsoft.com/office/drawing/2014/main" id="{82C68C00-AE4C-4C54-9D18-27C5FB38B9A1}"/>
              </a:ext>
            </a:extLst>
          </p:cNvPr>
          <p:cNvSpPr>
            <a:spLocks noGrp="1"/>
          </p:cNvSpPr>
          <p:nvPr>
            <p:ph idx="1"/>
          </p:nvPr>
        </p:nvSpPr>
        <p:spPr>
          <a:xfrm>
            <a:off x="398313" y="1927947"/>
            <a:ext cx="2745481" cy="580121"/>
          </a:xfrm>
        </p:spPr>
        <p:txBody>
          <a:bodyPr>
            <a:normAutofit/>
          </a:bodyPr>
          <a:lstStyle/>
          <a:p>
            <a:r>
              <a:rPr lang="it-IT" sz="2000" dirty="0">
                <a:latin typeface="Arial" panose="020B0604020202020204" pitchFamily="34" charset="0"/>
                <a:cs typeface="Arial" panose="020B0604020202020204" pitchFamily="34" charset="0"/>
              </a:rPr>
              <a:t>Il carrello</a:t>
            </a:r>
          </a:p>
        </p:txBody>
      </p:sp>
      <p:pic>
        <p:nvPicPr>
          <p:cNvPr id="13314" name="Picture 2" descr="https://lh5.googleusercontent.com/mX7YezwjS2TSOsXIyjrcvkP-tjLUSrIbUQKgav9sNp1M8u_9ZbC61npds3mZY0NPcUTzyi8neNhfZWL3pc752hPsrjWYNeO2hy8Wb4OthxyucHStW1xBRtQ9arNyCv0r6gxlpfac">
            <a:extLst>
              <a:ext uri="{FF2B5EF4-FFF2-40B4-BE49-F238E27FC236}">
                <a16:creationId xmlns:a16="http://schemas.microsoft.com/office/drawing/2014/main" id="{9ADED676-8926-487A-B66B-2C5A0A77F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092" y="2845798"/>
            <a:ext cx="6772275"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10BFB9ED-C2EC-4BF2-A434-51DBF69256C6}"/>
              </a:ext>
            </a:extLst>
          </p:cNvPr>
          <p:cNvSpPr/>
          <p:nvPr/>
        </p:nvSpPr>
        <p:spPr>
          <a:xfrm>
            <a:off x="365761" y="2488763"/>
            <a:ext cx="4772298" cy="4247317"/>
          </a:xfrm>
          <a:prstGeom prst="rect">
            <a:avLst/>
          </a:prstGeom>
        </p:spPr>
        <p:txBody>
          <a:bodyPr wrap="square">
            <a:spAutoFit/>
          </a:bodyPr>
          <a:lstStyle/>
          <a:p>
            <a:r>
              <a:rPr lang="it-IT" dirty="0">
                <a:solidFill>
                  <a:srgbClr val="000000"/>
                </a:solidFill>
                <a:latin typeface="Arial" panose="020B0604020202020204" pitchFamily="34" charset="0"/>
              </a:rPr>
              <a:t>La schermata carrello presenta gli stessi difetti del resto del sito, ovvero il mostrare troppe informazioni non utili al fine di eseguire l’acquisto, tra di queste rientra l’inutile sempre presente banner di restituzione gratuita e spedizione gratuita che ribadisce concetti già precedentemente espressi, che sono per di più presenti anche nella parte superiore del sito; è difficile pensare che un pubblico anziano possa interfacciarsi bene con un’interfaccia poco chiara come questa. La visualizzazione dei prodotti presenti nel carrello è invece ottima.</a:t>
            </a:r>
            <a:endParaRPr lang="it-IT" dirty="0"/>
          </a:p>
          <a:p>
            <a:r>
              <a:rPr lang="it-IT" dirty="0">
                <a:solidFill>
                  <a:srgbClr val="000000"/>
                </a:solidFill>
                <a:latin typeface="Arial" panose="020B0604020202020204" pitchFamily="34" charset="0"/>
              </a:rPr>
              <a:t>Infelice la scelta di non mostrare il subtotale nell’icona del carrello in alto a destra.</a:t>
            </a:r>
            <a:endParaRPr lang="it-IT" dirty="0"/>
          </a:p>
        </p:txBody>
      </p:sp>
    </p:spTree>
    <p:extLst>
      <p:ext uri="{BB962C8B-B14F-4D97-AF65-F5344CB8AC3E}">
        <p14:creationId xmlns:p14="http://schemas.microsoft.com/office/powerpoint/2010/main" val="372148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CDDD44F-130F-4398-AA2A-030B956E1A0F}"/>
              </a:ext>
            </a:extLst>
          </p:cNvPr>
          <p:cNvSpPr>
            <a:spLocks noGrp="1"/>
          </p:cNvSpPr>
          <p:nvPr>
            <p:ph idx="1"/>
          </p:nvPr>
        </p:nvSpPr>
        <p:spPr>
          <a:xfrm>
            <a:off x="424438" y="2447107"/>
            <a:ext cx="3729551" cy="4310743"/>
          </a:xfrm>
        </p:spPr>
        <p:txBody>
          <a:bodyPr/>
          <a:lstStyle/>
          <a:p>
            <a:pPr marL="0" indent="0">
              <a:buNone/>
            </a:pPr>
            <a:r>
              <a:rPr lang="it-IT" dirty="0">
                <a:latin typeface="Arial" panose="020B0604020202020204" pitchFamily="34" charset="0"/>
                <a:cs typeface="Arial" panose="020B0604020202020204" pitchFamily="34" charset="0"/>
              </a:rPr>
              <a:t>Passiamo alla visualizzazione dei prodotti, sotto quest’aspetto il sito offre una buona interfaccia, ma ancora una volta mostra troppe opzioni a schermo (soprattutto nella </a:t>
            </a:r>
            <a:r>
              <a:rPr lang="it-IT" dirty="0" err="1">
                <a:latin typeface="Arial" panose="020B0604020202020204" pitchFamily="34" charset="0"/>
                <a:cs typeface="Arial" panose="020B0604020202020204" pitchFamily="34" charset="0"/>
              </a:rPr>
              <a:t>sidebar</a:t>
            </a:r>
            <a:r>
              <a:rPr lang="it-IT" dirty="0">
                <a:latin typeface="Arial" panose="020B0604020202020204" pitchFamily="34" charset="0"/>
                <a:cs typeface="Arial" panose="020B0604020202020204" pitchFamily="34" charset="0"/>
              </a:rPr>
              <a:t>), rendendo difficile il capire la funzione di ogni tasto e la sua utilità. Di contro la descrizione del prodotto, la sua foto, il suo prezzo e l’indicazione di disponibilità rendono facile ottenere tutte le informazioni necessarie del prodotto, inutile a nostro avviso la scelta di mostrare anche il codice prodotto.</a:t>
            </a:r>
          </a:p>
        </p:txBody>
      </p:sp>
      <p:sp>
        <p:nvSpPr>
          <p:cNvPr id="5" name="Titolo 1">
            <a:extLst>
              <a:ext uri="{FF2B5EF4-FFF2-40B4-BE49-F238E27FC236}">
                <a16:creationId xmlns:a16="http://schemas.microsoft.com/office/drawing/2014/main" id="{15BFFB44-A766-4031-86EE-F0139E86EF76}"/>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Analisi comparativa (LaMercerissima) (2/2)</a:t>
            </a:r>
          </a:p>
        </p:txBody>
      </p:sp>
      <p:sp>
        <p:nvSpPr>
          <p:cNvPr id="6" name="Segnaposto contenuto 2">
            <a:extLst>
              <a:ext uri="{FF2B5EF4-FFF2-40B4-BE49-F238E27FC236}">
                <a16:creationId xmlns:a16="http://schemas.microsoft.com/office/drawing/2014/main" id="{D3D53581-C4BD-4EDE-AECB-CB4B832811F1}"/>
              </a:ext>
            </a:extLst>
          </p:cNvPr>
          <p:cNvSpPr txBox="1">
            <a:spLocks/>
          </p:cNvSpPr>
          <p:nvPr/>
        </p:nvSpPr>
        <p:spPr>
          <a:xfrm>
            <a:off x="398313" y="1927948"/>
            <a:ext cx="4173687" cy="5627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2000" dirty="0">
                <a:latin typeface="Arial" panose="020B0604020202020204" pitchFamily="34" charset="0"/>
                <a:cs typeface="Arial" panose="020B0604020202020204" pitchFamily="34" charset="0"/>
              </a:rPr>
              <a:t>Visualizzazione Prodotto</a:t>
            </a:r>
          </a:p>
        </p:txBody>
      </p:sp>
      <p:pic>
        <p:nvPicPr>
          <p:cNvPr id="14338" name="Picture 2" descr="https://lh3.googleusercontent.com/ZAQV4osh_y11AbxrU-FYVcFJsa7zwantWJN0b08KJ5RLDAbU59FSoSabCS9YDlv_BZ8y9yk5vrAoiNZp2rM90ZOJciGL-uqdDI9H8V0-9r8vC26iKxeRKj-e43LeQClUY_F_3E-j">
            <a:extLst>
              <a:ext uri="{FF2B5EF4-FFF2-40B4-BE49-F238E27FC236}">
                <a16:creationId xmlns:a16="http://schemas.microsoft.com/office/drawing/2014/main" id="{A3B68367-701E-49E7-8910-ACF4D7045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594" y="2310220"/>
            <a:ext cx="7122176" cy="409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12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F5871C-8C2C-4289-83DB-F5372C563DE0}"/>
              </a:ext>
            </a:extLst>
          </p:cNvPr>
          <p:cNvSpPr>
            <a:spLocks noGrp="1"/>
          </p:cNvSpPr>
          <p:nvPr>
            <p:ph idx="1"/>
          </p:nvPr>
        </p:nvSpPr>
        <p:spPr>
          <a:xfrm>
            <a:off x="441856" y="1927947"/>
            <a:ext cx="4208522" cy="423367"/>
          </a:xfrm>
        </p:spPr>
        <p:txBody>
          <a:bodyPr>
            <a:normAutofit/>
          </a:bodyPr>
          <a:lstStyle/>
          <a:p>
            <a:r>
              <a:rPr lang="it-IT" sz="2000" dirty="0">
                <a:latin typeface="Arial" panose="020B0604020202020204" pitchFamily="34" charset="0"/>
                <a:cs typeface="Arial" panose="020B0604020202020204" pitchFamily="34" charset="0"/>
              </a:rPr>
              <a:t>La home</a:t>
            </a:r>
          </a:p>
        </p:txBody>
      </p:sp>
      <p:sp>
        <p:nvSpPr>
          <p:cNvPr id="4" name="Titolo 1">
            <a:extLst>
              <a:ext uri="{FF2B5EF4-FFF2-40B4-BE49-F238E27FC236}">
                <a16:creationId xmlns:a16="http://schemas.microsoft.com/office/drawing/2014/main" id="{CFE6F97C-0257-4D73-BF07-95CDB6E44B8A}"/>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Analisi comparativa (dawanda) (2/2)</a:t>
            </a:r>
          </a:p>
        </p:txBody>
      </p:sp>
      <p:sp>
        <p:nvSpPr>
          <p:cNvPr id="5" name="Rettangolo 4">
            <a:extLst>
              <a:ext uri="{FF2B5EF4-FFF2-40B4-BE49-F238E27FC236}">
                <a16:creationId xmlns:a16="http://schemas.microsoft.com/office/drawing/2014/main" id="{B85990B7-BB43-4BF6-A2C1-BA118B0B8645}"/>
              </a:ext>
            </a:extLst>
          </p:cNvPr>
          <p:cNvSpPr/>
          <p:nvPr/>
        </p:nvSpPr>
        <p:spPr>
          <a:xfrm>
            <a:off x="426720" y="2333685"/>
            <a:ext cx="4580709" cy="4524315"/>
          </a:xfrm>
          <a:prstGeom prst="rect">
            <a:avLst/>
          </a:prstGeom>
        </p:spPr>
        <p:txBody>
          <a:bodyPr wrap="square">
            <a:spAutoFit/>
          </a:bodyPr>
          <a:lstStyle/>
          <a:p>
            <a:r>
              <a:rPr lang="it-IT" dirty="0" err="1">
                <a:solidFill>
                  <a:srgbClr val="000000"/>
                </a:solidFill>
                <a:latin typeface="Arial" panose="020B0604020202020204" pitchFamily="34" charset="0"/>
              </a:rPr>
              <a:t>DaWanda</a:t>
            </a:r>
            <a:r>
              <a:rPr lang="it-IT" dirty="0">
                <a:solidFill>
                  <a:srgbClr val="000000"/>
                </a:solidFill>
                <a:latin typeface="Arial" panose="020B0604020202020204" pitchFamily="34" charset="0"/>
              </a:rPr>
              <a:t> è il secondo e-commerce da noi analizzato in alcune delle funzionalità volte a rispettare i task richiesti e da noi offerti.</a:t>
            </a:r>
            <a:endParaRPr lang="it-IT" dirty="0"/>
          </a:p>
          <a:p>
            <a:r>
              <a:rPr lang="it-IT" dirty="0">
                <a:solidFill>
                  <a:srgbClr val="000000"/>
                </a:solidFill>
                <a:latin typeface="Arial" panose="020B0604020202020204" pitchFamily="34" charset="0"/>
              </a:rPr>
              <a:t>La home di questo e-commerce si presenta meglio di quello esaminato in precedenza, tutto risulta essere chiaro e di facile comprensione, gli unici lati negativi sono rappresentati, a nostro avviso, dal logo poco esplicativo dell'attività dell’e-commerce (sia nel nome che nella composizione), della barra di ricerca posta in modo strano, e dal fatto che il menù che rimane fisso dopo che la pagine è stata scorsa verso il basso, non contiene la possibilità di scegliere le varie categorie dei prodotti.</a:t>
            </a:r>
            <a:endParaRPr lang="it-IT" dirty="0"/>
          </a:p>
        </p:txBody>
      </p:sp>
      <p:pic>
        <p:nvPicPr>
          <p:cNvPr id="16386" name="Picture 2" descr="https://lh4.googleusercontent.com/8pOLbxyiimC4L2JhrURNlim6Jsobw1fDE0o0pEZlDXUIx8yGSTQSihZKc7-V_e8y1zQXqiBxp3ZwY_aReOeQ2Xa27sQHniFKUo7GtfM5Mw7dZ0QO69f6c7rNu7Xf_W-q9OqxlmEk">
            <a:extLst>
              <a:ext uri="{FF2B5EF4-FFF2-40B4-BE49-F238E27FC236}">
                <a16:creationId xmlns:a16="http://schemas.microsoft.com/office/drawing/2014/main" id="{D5997ED1-6375-4954-8462-2CFD66798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740" y="2390369"/>
            <a:ext cx="65627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18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AB725DD-2E08-4745-A33A-AF5C8DE89FEA}"/>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Analisi comparativa (dawanda) (2/2)</a:t>
            </a:r>
          </a:p>
        </p:txBody>
      </p:sp>
      <p:sp>
        <p:nvSpPr>
          <p:cNvPr id="6" name="Segnaposto contenuto 2">
            <a:extLst>
              <a:ext uri="{FF2B5EF4-FFF2-40B4-BE49-F238E27FC236}">
                <a16:creationId xmlns:a16="http://schemas.microsoft.com/office/drawing/2014/main" id="{105E2107-C4B4-4E9D-8370-05D7EC823AB8}"/>
              </a:ext>
            </a:extLst>
          </p:cNvPr>
          <p:cNvSpPr txBox="1">
            <a:spLocks/>
          </p:cNvSpPr>
          <p:nvPr/>
        </p:nvSpPr>
        <p:spPr>
          <a:xfrm>
            <a:off x="467982" y="1971490"/>
            <a:ext cx="4208522" cy="4233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2000" dirty="0">
                <a:latin typeface="Arial" panose="020B0604020202020204" pitchFamily="34" charset="0"/>
                <a:cs typeface="Arial" panose="020B0604020202020204" pitchFamily="34" charset="0"/>
              </a:rPr>
              <a:t>Scrivere una recensione</a:t>
            </a:r>
          </a:p>
        </p:txBody>
      </p:sp>
      <p:pic>
        <p:nvPicPr>
          <p:cNvPr id="15364" name="Picture 4" descr="https://lh4.googleusercontent.com/i89H97_mOKdO3iHxdfoRfeabM2HpRSNw5zyrB6e1rmcn1xVhnsow9KOZ-sltjMx4hMurkJqwOI8Ns1zxeliiylNBGNAul_cCxG7Vr5EpvV8Ngy2trwedcW3Y1E5ji_eQhs66sm5Z">
            <a:extLst>
              <a:ext uri="{FF2B5EF4-FFF2-40B4-BE49-F238E27FC236}">
                <a16:creationId xmlns:a16="http://schemas.microsoft.com/office/drawing/2014/main" id="{6F77CAB0-1161-466E-9489-628D6829C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273" y="2626995"/>
            <a:ext cx="7363727" cy="3355793"/>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F9619CDC-323D-4B09-A76E-49D10E16CAC1}"/>
              </a:ext>
            </a:extLst>
          </p:cNvPr>
          <p:cNvSpPr/>
          <p:nvPr/>
        </p:nvSpPr>
        <p:spPr>
          <a:xfrm>
            <a:off x="539932" y="2399271"/>
            <a:ext cx="4450079" cy="4247317"/>
          </a:xfrm>
          <a:prstGeom prst="rect">
            <a:avLst/>
          </a:prstGeom>
        </p:spPr>
        <p:txBody>
          <a:bodyPr wrap="square">
            <a:spAutoFit/>
          </a:bodyPr>
          <a:lstStyle/>
          <a:p>
            <a:r>
              <a:rPr lang="it-IT" dirty="0">
                <a:solidFill>
                  <a:srgbClr val="000000"/>
                </a:solidFill>
                <a:latin typeface="Arial" panose="020B0604020202020204" pitchFamily="34" charset="0"/>
              </a:rPr>
              <a:t>Abbiamo poi analizzato la possibilità di lasciare recensioni; sebbene non sia espressa in questi termini è presente e risulta essere abbastanza chiaro, anche se risulta inutile fornire il campo da riempire direttamente a schermo, quando se non si è loggati non si può lasciare il proprio commento; infatti solo una volta cliccato su invia verremo informati dell’obbligo, ovvero dopo aver già speso del tempo nella compilazione del form; ciò risulta essere una scocciatura specialmente se rapportato al tipo di pubblico verso cui noi dirigeremo il sito, ovvero le persone anziane.</a:t>
            </a:r>
            <a:endParaRPr lang="it-IT" dirty="0"/>
          </a:p>
        </p:txBody>
      </p:sp>
    </p:spTree>
    <p:extLst>
      <p:ext uri="{BB962C8B-B14F-4D97-AF65-F5344CB8AC3E}">
        <p14:creationId xmlns:p14="http://schemas.microsoft.com/office/powerpoint/2010/main" val="324462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5ACE6-CA13-4B58-9DD1-2C3F021237DD}"/>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Idee inziali di Design (1/6)</a:t>
            </a:r>
          </a:p>
        </p:txBody>
      </p:sp>
      <p:sp>
        <p:nvSpPr>
          <p:cNvPr id="3" name="Segnaposto contenuto 2">
            <a:extLst>
              <a:ext uri="{FF2B5EF4-FFF2-40B4-BE49-F238E27FC236}">
                <a16:creationId xmlns:a16="http://schemas.microsoft.com/office/drawing/2014/main" id="{90F7150C-E612-48F1-919C-39CD7B224BFE}"/>
              </a:ext>
            </a:extLst>
          </p:cNvPr>
          <p:cNvSpPr>
            <a:spLocks noGrp="1"/>
          </p:cNvSpPr>
          <p:nvPr>
            <p:ph idx="1"/>
          </p:nvPr>
        </p:nvSpPr>
        <p:spPr>
          <a:xfrm>
            <a:off x="424438" y="2015033"/>
            <a:ext cx="4852956" cy="501744"/>
          </a:xfrm>
        </p:spPr>
        <p:txBody>
          <a:bodyPr>
            <a:noAutofit/>
          </a:bodyPr>
          <a:lstStyle/>
          <a:p>
            <a:r>
              <a:rPr lang="it-IT" sz="2000" dirty="0">
                <a:latin typeface="Arial" panose="020B0604020202020204" pitchFamily="34" charset="0"/>
                <a:cs typeface="Arial" panose="020B0604020202020204" pitchFamily="34" charset="0"/>
              </a:rPr>
              <a:t>Prima idea di Design: Home del sito</a:t>
            </a:r>
          </a:p>
        </p:txBody>
      </p:sp>
      <p:pic>
        <p:nvPicPr>
          <p:cNvPr id="17410" name="Picture 2" descr="https://lh5.googleusercontent.com/6OVQBxHw20K3xpypsQ8vfYufaT5nt1sUGOl8U01XxtwzdH4imWGANeptkmB5JY4Z5jynVxWC3La-6KgKMjjevDfw62fPm__w-sTl02j-dssxFRCypPR0BUKHriUWSzqTdsQPgiNJ">
            <a:extLst>
              <a:ext uri="{FF2B5EF4-FFF2-40B4-BE49-F238E27FC236}">
                <a16:creationId xmlns:a16="http://schemas.microsoft.com/office/drawing/2014/main" id="{83618AC7-62F4-45B9-AE69-6826F1487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129" y="2055767"/>
            <a:ext cx="6019800"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3E208CF7-30B6-4D70-9F75-CEB0ABD92C9E}"/>
              </a:ext>
            </a:extLst>
          </p:cNvPr>
          <p:cNvSpPr/>
          <p:nvPr/>
        </p:nvSpPr>
        <p:spPr>
          <a:xfrm>
            <a:off x="478972" y="2611121"/>
            <a:ext cx="4624251" cy="3970318"/>
          </a:xfrm>
          <a:prstGeom prst="rect">
            <a:avLst/>
          </a:prstGeom>
        </p:spPr>
        <p:txBody>
          <a:bodyPr wrap="square">
            <a:spAutoFit/>
          </a:bodyPr>
          <a:lstStyle/>
          <a:p>
            <a:r>
              <a:rPr lang="it-IT" dirty="0">
                <a:solidFill>
                  <a:srgbClr val="000000"/>
                </a:solidFill>
                <a:latin typeface="Arial" panose="020B0604020202020204" pitchFamily="34" charset="0"/>
                <a:cs typeface="Arial" panose="020B0604020202020204" pitchFamily="34" charset="0"/>
              </a:rPr>
              <a:t>Le prime fasi dell’elaborazione del design si è concentrata sulla home, l’idea iniziale comprendeva una barra superiore in cui sono presenti barra di ricerca, il link alla pagina prodotti, logo e carrello, un'immagine </a:t>
            </a:r>
            <a:r>
              <a:rPr lang="it-IT" dirty="0">
                <a:latin typeface="Arial" panose="020B0604020202020204" pitchFamily="34" charset="0"/>
                <a:cs typeface="Arial" panose="020B0604020202020204" pitchFamily="34" charset="0"/>
              </a:rPr>
              <a:t>al di sotto di essa, degli slider contenenti alcuni novità di prodotti divisi per categorie ed un </a:t>
            </a:r>
            <a:r>
              <a:rPr lang="it-IT" dirty="0" err="1">
                <a:latin typeface="Arial" panose="020B0604020202020204" pitchFamily="34" charset="0"/>
                <a:cs typeface="Arial" panose="020B0604020202020204" pitchFamily="34" charset="0"/>
              </a:rPr>
              <a:t>footer</a:t>
            </a:r>
            <a:r>
              <a:rPr lang="it-IT" dirty="0">
                <a:latin typeface="Arial" panose="020B0604020202020204" pitchFamily="34" charset="0"/>
                <a:cs typeface="Arial" panose="020B0604020202020204" pitchFamily="34" charset="0"/>
              </a:rPr>
              <a:t>.</a:t>
            </a:r>
          </a:p>
          <a:p>
            <a:r>
              <a:rPr lang="it-IT" dirty="0">
                <a:latin typeface="Arial" panose="020B0604020202020204" pitchFamily="34" charset="0"/>
                <a:cs typeface="Arial" panose="020B0604020202020204" pitchFamily="34" charset="0"/>
              </a:rPr>
              <a:t>Quest’idea però rende l’interfaccia troppo caotica e mostra troppi prodotti, inoltre andare alle varie categorie non è immediato.</a:t>
            </a:r>
          </a:p>
          <a:p>
            <a:br>
              <a:rPr lang="it-IT" dirty="0"/>
            </a:br>
            <a:endParaRPr lang="it-IT" dirty="0"/>
          </a:p>
        </p:txBody>
      </p:sp>
    </p:spTree>
    <p:extLst>
      <p:ext uri="{BB962C8B-B14F-4D97-AF65-F5344CB8AC3E}">
        <p14:creationId xmlns:p14="http://schemas.microsoft.com/office/powerpoint/2010/main" val="213828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39C527-5A89-4AAF-AA1E-0F5B99D2B32B}"/>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Descrizione del problema</a:t>
            </a:r>
          </a:p>
        </p:txBody>
      </p:sp>
      <p:sp>
        <p:nvSpPr>
          <p:cNvPr id="3" name="Segnaposto contenuto 2">
            <a:extLst>
              <a:ext uri="{FF2B5EF4-FFF2-40B4-BE49-F238E27FC236}">
                <a16:creationId xmlns:a16="http://schemas.microsoft.com/office/drawing/2014/main" id="{B1ED16E6-F0DD-4CA4-88A2-0306CB587C67}"/>
              </a:ext>
            </a:extLst>
          </p:cNvPr>
          <p:cNvSpPr>
            <a:spLocks noGrp="1"/>
          </p:cNvSpPr>
          <p:nvPr>
            <p:ph idx="1"/>
          </p:nvPr>
        </p:nvSpPr>
        <p:spPr>
          <a:xfrm>
            <a:off x="524290" y="2358050"/>
            <a:ext cx="5539869" cy="4023700"/>
          </a:xfrm>
        </p:spPr>
        <p:txBody>
          <a:bodyPr>
            <a:normAutofit/>
          </a:bodyPr>
          <a:lstStyle/>
          <a:p>
            <a:r>
              <a:rPr lang="it-IT" dirty="0">
                <a:latin typeface="Arial" panose="020B0604020202020204" pitchFamily="34" charset="0"/>
                <a:cs typeface="Arial" panose="020B0604020202020204" pitchFamily="34" charset="0"/>
              </a:rPr>
              <a:t>In un mondo digitalizzato come quello odierno, nasce l’esigenza di accedere ad una piattaforma online che permetta l’accesso ad un catalogo di articoli. Questa esigenza è motivata dalla necessità di poter acquistare quando e dove si vuole un determinato articolo di proprio interesse. </a:t>
            </a:r>
          </a:p>
          <a:p>
            <a:r>
              <a:rPr lang="it-IT" dirty="0">
                <a:latin typeface="Arial" panose="020B0604020202020204" pitchFamily="34" charset="0"/>
                <a:cs typeface="Arial" panose="020B0604020202020204" pitchFamily="34" charset="0"/>
              </a:rPr>
              <a:t>Dato problema oggigiorno, si estende anche nell’ambito della compravendita di articoli disponibili presso negozi e fornitori di materiale tessile per cucire; che rappresentano un lavoro e anche un hobby soprattutto per le persone in età avanzata.</a:t>
            </a:r>
          </a:p>
          <a:p>
            <a:endParaRPr lang="it-IT" dirty="0"/>
          </a:p>
        </p:txBody>
      </p:sp>
      <p:pic>
        <p:nvPicPr>
          <p:cNvPr id="2052" name="Picture 4" descr="http://www.wixab.com/blog/wp-content/uploads/2015/01/ecommerce-1.jpg">
            <a:extLst>
              <a:ext uri="{FF2B5EF4-FFF2-40B4-BE49-F238E27FC236}">
                <a16:creationId xmlns:a16="http://schemas.microsoft.com/office/drawing/2014/main" id="{44B56F16-8959-4A82-BE97-BC7D41B4B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40" y="2470785"/>
            <a:ext cx="50863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8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6E8CC8B-A2F7-489E-B45E-34E151DD2C88}"/>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Idee inziali di Design (2/6)</a:t>
            </a:r>
          </a:p>
        </p:txBody>
      </p:sp>
      <p:sp>
        <p:nvSpPr>
          <p:cNvPr id="6" name="Segnaposto contenuto 2">
            <a:extLst>
              <a:ext uri="{FF2B5EF4-FFF2-40B4-BE49-F238E27FC236}">
                <a16:creationId xmlns:a16="http://schemas.microsoft.com/office/drawing/2014/main" id="{F98CF90B-E11A-4C19-8E20-5C56193F0E79}"/>
              </a:ext>
            </a:extLst>
          </p:cNvPr>
          <p:cNvSpPr>
            <a:spLocks noGrp="1"/>
          </p:cNvSpPr>
          <p:nvPr>
            <p:ph idx="1"/>
          </p:nvPr>
        </p:nvSpPr>
        <p:spPr>
          <a:xfrm>
            <a:off x="424437" y="2015033"/>
            <a:ext cx="5131631" cy="458201"/>
          </a:xfrm>
        </p:spPr>
        <p:txBody>
          <a:bodyPr>
            <a:noAutofit/>
          </a:bodyPr>
          <a:lstStyle/>
          <a:p>
            <a:r>
              <a:rPr lang="it-IT" sz="2000" dirty="0">
                <a:latin typeface="Arial" panose="020B0604020202020204" pitchFamily="34" charset="0"/>
                <a:cs typeface="Arial" panose="020B0604020202020204" pitchFamily="34" charset="0"/>
              </a:rPr>
              <a:t>Seconda idea di Design: Home del sito</a:t>
            </a:r>
          </a:p>
        </p:txBody>
      </p:sp>
      <p:pic>
        <p:nvPicPr>
          <p:cNvPr id="18440" name="Picture 8" descr="https://lh3.googleusercontent.com/weGu3oV2LwJDmy79fliQCoLxyD0r0g434IgAmTt0Svq0ecpf-ThX9QwJyJm_mbqOj7XuaZSgYCoJS4eiV0elDhBhmBLJuao8rOteHbLKd0WWdeYZxp84pQDvKjKViHCZRrCLOzpZ">
            <a:extLst>
              <a:ext uri="{FF2B5EF4-FFF2-40B4-BE49-F238E27FC236}">
                <a16:creationId xmlns:a16="http://schemas.microsoft.com/office/drawing/2014/main" id="{4A67A3D2-FF28-44AC-8D9A-0C6DC3845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465" y="2591889"/>
            <a:ext cx="6677025" cy="3886200"/>
          </a:xfrm>
          <a:prstGeom prst="rect">
            <a:avLst/>
          </a:prstGeom>
          <a:noFill/>
          <a:extLst>
            <a:ext uri="{909E8E84-426E-40DD-AFC4-6F175D3DCCD1}">
              <a14:hiddenFill xmlns:a14="http://schemas.microsoft.com/office/drawing/2010/main">
                <a:solidFill>
                  <a:srgbClr val="FFFFFF"/>
                </a:solidFill>
              </a14:hiddenFill>
            </a:ext>
          </a:extLst>
        </p:spPr>
      </p:pic>
      <p:sp>
        <p:nvSpPr>
          <p:cNvPr id="11" name="Rettangolo 10">
            <a:extLst>
              <a:ext uri="{FF2B5EF4-FFF2-40B4-BE49-F238E27FC236}">
                <a16:creationId xmlns:a16="http://schemas.microsoft.com/office/drawing/2014/main" id="{0699CFC5-F3B2-4E2E-AB3A-18BAAAA21055}"/>
              </a:ext>
            </a:extLst>
          </p:cNvPr>
          <p:cNvSpPr/>
          <p:nvPr/>
        </p:nvSpPr>
        <p:spPr>
          <a:xfrm>
            <a:off x="566057" y="3012552"/>
            <a:ext cx="4197532" cy="2308324"/>
          </a:xfrm>
          <a:prstGeom prst="rect">
            <a:avLst/>
          </a:prstGeom>
        </p:spPr>
        <p:txBody>
          <a:bodyPr wrap="square">
            <a:spAutoFit/>
          </a:bodyPr>
          <a:lstStyle/>
          <a:p>
            <a:r>
              <a:rPr lang="it-IT" dirty="0">
                <a:latin typeface="Arial" panose="020B0604020202020204" pitchFamily="34" charset="0"/>
                <a:cs typeface="Arial" panose="020B0604020202020204" pitchFamily="34" charset="0"/>
              </a:rPr>
              <a:t>La home è stata rinnovata apportando i seguenti rinnovamenti:</a:t>
            </a:r>
          </a:p>
          <a:p>
            <a:pPr marL="285750" indent="-285750">
              <a:buFont typeface="Wingdings" panose="05000000000000000000" pitchFamily="2" charset="2"/>
              <a:buChar char="§"/>
            </a:pPr>
            <a:r>
              <a:rPr lang="it-IT" dirty="0">
                <a:latin typeface="Arial" panose="020B0604020202020204" pitchFamily="34" charset="0"/>
                <a:cs typeface="Arial" panose="020B0604020202020204" pitchFamily="34" charset="0"/>
              </a:rPr>
              <a:t>Aggiunta nella navigation bar tre link ai rispettivi prodotti;</a:t>
            </a:r>
          </a:p>
          <a:p>
            <a:pPr marL="285750" indent="-285750">
              <a:buFont typeface="Wingdings" panose="05000000000000000000" pitchFamily="2" charset="2"/>
              <a:buChar char="§"/>
            </a:pPr>
            <a:r>
              <a:rPr lang="it-IT" dirty="0">
                <a:latin typeface="Arial" panose="020B0604020202020204" pitchFamily="34" charset="0"/>
                <a:cs typeface="Arial" panose="020B0604020202020204" pitchFamily="34" charset="0"/>
              </a:rPr>
              <a:t>Presenza di un unico slider contenenti le novità maggiori;</a:t>
            </a:r>
          </a:p>
          <a:p>
            <a:pPr marL="285750" indent="-285750">
              <a:buFont typeface="Wingdings" panose="05000000000000000000" pitchFamily="2" charset="2"/>
              <a:buChar char="§"/>
            </a:pPr>
            <a:r>
              <a:rPr lang="it-IT" dirty="0">
                <a:latin typeface="Arial" panose="020B0604020202020204" pitchFamily="34" charset="0"/>
                <a:cs typeface="Arial" panose="020B0604020202020204" pitchFamily="34" charset="0"/>
              </a:rPr>
              <a:t>Adesso la pagina si presenta in modo più semplice ed intuitivo:</a:t>
            </a:r>
          </a:p>
        </p:txBody>
      </p:sp>
    </p:spTree>
    <p:extLst>
      <p:ext uri="{BB962C8B-B14F-4D97-AF65-F5344CB8AC3E}">
        <p14:creationId xmlns:p14="http://schemas.microsoft.com/office/powerpoint/2010/main" val="327599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0755918-A5C2-40B6-BBD6-01C536E920E3}"/>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Idee inziali di Design (3/6)</a:t>
            </a:r>
          </a:p>
        </p:txBody>
      </p:sp>
      <p:sp>
        <p:nvSpPr>
          <p:cNvPr id="5" name="Segnaposto contenuto 2">
            <a:extLst>
              <a:ext uri="{FF2B5EF4-FFF2-40B4-BE49-F238E27FC236}">
                <a16:creationId xmlns:a16="http://schemas.microsoft.com/office/drawing/2014/main" id="{D5482953-6509-400E-9F50-A52C8E7887E6}"/>
              </a:ext>
            </a:extLst>
          </p:cNvPr>
          <p:cNvSpPr txBox="1">
            <a:spLocks/>
          </p:cNvSpPr>
          <p:nvPr/>
        </p:nvSpPr>
        <p:spPr>
          <a:xfrm>
            <a:off x="407020" y="1945364"/>
            <a:ext cx="5375472" cy="50174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2000" dirty="0">
                <a:latin typeface="Arial" panose="020B0604020202020204" pitchFamily="34" charset="0"/>
                <a:cs typeface="Arial" panose="020B0604020202020204" pitchFamily="34" charset="0"/>
              </a:rPr>
              <a:t>Prima idea di Design: Pagina del prodotto</a:t>
            </a:r>
          </a:p>
        </p:txBody>
      </p:sp>
      <p:pic>
        <p:nvPicPr>
          <p:cNvPr id="20482" name="Picture 2" descr="https://lh5.googleusercontent.com/84uYQdpMRJAmHm3C_ZM4xxKeIPSFeXPAYalkze6epxmla1Z2x5Z25TZpG3VwuGhHSRO3H_E_Zv_A-dDySN9mvNPV-Qh_OGfKIvalLq252TA1fbkSe4w4gC1GVXAqvRKEJzei24tm">
            <a:extLst>
              <a:ext uri="{FF2B5EF4-FFF2-40B4-BE49-F238E27FC236}">
                <a16:creationId xmlns:a16="http://schemas.microsoft.com/office/drawing/2014/main" id="{1F5419B6-F5E7-4B33-AD27-B024675BA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39" y="2558551"/>
            <a:ext cx="6457950" cy="3952875"/>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146391CA-3AA2-4E9A-8C1A-3471B4A5C87C}"/>
              </a:ext>
            </a:extLst>
          </p:cNvPr>
          <p:cNvSpPr/>
          <p:nvPr/>
        </p:nvSpPr>
        <p:spPr>
          <a:xfrm>
            <a:off x="679268" y="2830511"/>
            <a:ext cx="4084320" cy="2585323"/>
          </a:xfrm>
          <a:prstGeom prst="rect">
            <a:avLst/>
          </a:prstGeom>
        </p:spPr>
        <p:txBody>
          <a:bodyPr wrap="square">
            <a:spAutoFit/>
          </a:bodyPr>
          <a:lstStyle/>
          <a:p>
            <a:r>
              <a:rPr lang="it-IT" dirty="0">
                <a:solidFill>
                  <a:srgbClr val="000000"/>
                </a:solidFill>
                <a:latin typeface="Arial" panose="020B0604020202020204" pitchFamily="34" charset="0"/>
              </a:rPr>
              <a:t>Cliccando su un prodotto si arrivava alla sua visualizzazione, questa pur essendo essenziale e diretta, non permetteva la visualizzazione di una foto del prodotto e di altri dettagli come la disponibilità, le caratteristiche </a:t>
            </a:r>
            <a:r>
              <a:rPr lang="it-IT" dirty="0" err="1">
                <a:solidFill>
                  <a:srgbClr val="000000"/>
                </a:solidFill>
                <a:latin typeface="Arial" panose="020B0604020202020204" pitchFamily="34" charset="0"/>
              </a:rPr>
              <a:t>ecc</a:t>
            </a:r>
            <a:r>
              <a:rPr lang="it-IT" dirty="0">
                <a:solidFill>
                  <a:srgbClr val="000000"/>
                </a:solidFill>
                <a:latin typeface="Arial" panose="020B0604020202020204" pitchFamily="34" charset="0"/>
              </a:rPr>
              <a:t>; inoltre mancava la possibilità di inserire recensioni e visualizzare le recensioni:</a:t>
            </a:r>
            <a:endParaRPr lang="it-IT" dirty="0"/>
          </a:p>
        </p:txBody>
      </p:sp>
    </p:spTree>
    <p:extLst>
      <p:ext uri="{BB962C8B-B14F-4D97-AF65-F5344CB8AC3E}">
        <p14:creationId xmlns:p14="http://schemas.microsoft.com/office/powerpoint/2010/main" val="186159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374AC23-BEB7-4928-9A2D-9FD82652D16F}"/>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Idee inziali di Design (4/6)</a:t>
            </a:r>
          </a:p>
        </p:txBody>
      </p:sp>
      <p:pic>
        <p:nvPicPr>
          <p:cNvPr id="19458" name="Picture 2" descr="https://lh3.googleusercontent.com/yIp7dsUIIpC9YLpjTqERa7A0_SHB01219zvYPoU9j9i9xbUEL5XOHk6Gm2aruua8fn1l2pLtu1dbFeaD85LjC_HCjZprGczYXYH6CuRAIJKTCxe25ZLU50ypF4h8pcVNiAr4WIhC">
            <a:extLst>
              <a:ext uri="{FF2B5EF4-FFF2-40B4-BE49-F238E27FC236}">
                <a16:creationId xmlns:a16="http://schemas.microsoft.com/office/drawing/2014/main" id="{88A23C54-E718-46A2-B765-4EC625334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161" y="2427787"/>
            <a:ext cx="5861822" cy="4239620"/>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2">
            <a:extLst>
              <a:ext uri="{FF2B5EF4-FFF2-40B4-BE49-F238E27FC236}">
                <a16:creationId xmlns:a16="http://schemas.microsoft.com/office/drawing/2014/main" id="{CD5F6EE0-AD82-460D-A983-9451B35FE7B9}"/>
              </a:ext>
            </a:extLst>
          </p:cNvPr>
          <p:cNvSpPr>
            <a:spLocks noGrp="1"/>
          </p:cNvSpPr>
          <p:nvPr>
            <p:ph idx="1"/>
          </p:nvPr>
        </p:nvSpPr>
        <p:spPr>
          <a:xfrm>
            <a:off x="424437" y="2015033"/>
            <a:ext cx="5628020" cy="336281"/>
          </a:xfrm>
        </p:spPr>
        <p:txBody>
          <a:bodyPr>
            <a:noAutofit/>
          </a:bodyPr>
          <a:lstStyle/>
          <a:p>
            <a:r>
              <a:rPr lang="it-IT" sz="2000" dirty="0">
                <a:latin typeface="Arial" panose="020B0604020202020204" pitchFamily="34" charset="0"/>
                <a:cs typeface="Arial" panose="020B0604020202020204" pitchFamily="34" charset="0"/>
              </a:rPr>
              <a:t>Seconda idea di Design: Pagina del prodotto</a:t>
            </a:r>
          </a:p>
        </p:txBody>
      </p:sp>
      <p:sp>
        <p:nvSpPr>
          <p:cNvPr id="5" name="Rettangolo 4">
            <a:extLst>
              <a:ext uri="{FF2B5EF4-FFF2-40B4-BE49-F238E27FC236}">
                <a16:creationId xmlns:a16="http://schemas.microsoft.com/office/drawing/2014/main" id="{99F7324F-6671-4F0E-8D74-FCFE08BE4955}"/>
              </a:ext>
            </a:extLst>
          </p:cNvPr>
          <p:cNvSpPr/>
          <p:nvPr/>
        </p:nvSpPr>
        <p:spPr>
          <a:xfrm>
            <a:off x="679268" y="3150215"/>
            <a:ext cx="4632960" cy="1477328"/>
          </a:xfrm>
          <a:prstGeom prst="rect">
            <a:avLst/>
          </a:prstGeom>
        </p:spPr>
        <p:txBody>
          <a:bodyPr wrap="square">
            <a:spAutoFit/>
          </a:bodyPr>
          <a:lstStyle/>
          <a:p>
            <a:r>
              <a:rPr lang="it-IT" dirty="0">
                <a:solidFill>
                  <a:srgbClr val="000000"/>
                </a:solidFill>
                <a:latin typeface="Arial" panose="020B0604020202020204" pitchFamily="34" charset="0"/>
              </a:rPr>
              <a:t>Anche la pagina prodotto è stata modificata, adesso è possibile inserire le recensioni, inoltre sono presenti maggiori dettagli per i prodotti ed una foto dello stesso:</a:t>
            </a:r>
            <a:endParaRPr lang="it-IT" dirty="0"/>
          </a:p>
        </p:txBody>
      </p:sp>
    </p:spTree>
    <p:extLst>
      <p:ext uri="{BB962C8B-B14F-4D97-AF65-F5344CB8AC3E}">
        <p14:creationId xmlns:p14="http://schemas.microsoft.com/office/powerpoint/2010/main" val="314736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0502749-7E9C-468D-9864-FA996217DE97}"/>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Idee inziali di Design (5/6)</a:t>
            </a:r>
          </a:p>
        </p:txBody>
      </p:sp>
      <p:sp>
        <p:nvSpPr>
          <p:cNvPr id="5" name="Segnaposto contenuto 2">
            <a:extLst>
              <a:ext uri="{FF2B5EF4-FFF2-40B4-BE49-F238E27FC236}">
                <a16:creationId xmlns:a16="http://schemas.microsoft.com/office/drawing/2014/main" id="{EDDF3B85-948A-472C-AC21-C06AE89B4281}"/>
              </a:ext>
            </a:extLst>
          </p:cNvPr>
          <p:cNvSpPr>
            <a:spLocks noGrp="1"/>
          </p:cNvSpPr>
          <p:nvPr>
            <p:ph idx="1"/>
          </p:nvPr>
        </p:nvSpPr>
        <p:spPr>
          <a:xfrm>
            <a:off x="424437" y="2015033"/>
            <a:ext cx="5628020" cy="336281"/>
          </a:xfrm>
        </p:spPr>
        <p:txBody>
          <a:bodyPr>
            <a:noAutofit/>
          </a:bodyPr>
          <a:lstStyle/>
          <a:p>
            <a:r>
              <a:rPr lang="it-IT" sz="2000" dirty="0">
                <a:latin typeface="Arial" panose="020B0604020202020204" pitchFamily="34" charset="0"/>
                <a:cs typeface="Arial" panose="020B0604020202020204" pitchFamily="34" charset="0"/>
              </a:rPr>
              <a:t>Prima idea di Design: Lista dei desideri</a:t>
            </a:r>
          </a:p>
        </p:txBody>
      </p:sp>
      <p:sp>
        <p:nvSpPr>
          <p:cNvPr id="6" name="Rettangolo 5">
            <a:extLst>
              <a:ext uri="{FF2B5EF4-FFF2-40B4-BE49-F238E27FC236}">
                <a16:creationId xmlns:a16="http://schemas.microsoft.com/office/drawing/2014/main" id="{A1668BDE-6C7C-4845-9C24-0723AA33E5FF}"/>
              </a:ext>
            </a:extLst>
          </p:cNvPr>
          <p:cNvSpPr/>
          <p:nvPr/>
        </p:nvSpPr>
        <p:spPr>
          <a:xfrm>
            <a:off x="548641" y="2954106"/>
            <a:ext cx="4450080" cy="2031325"/>
          </a:xfrm>
          <a:prstGeom prst="rect">
            <a:avLst/>
          </a:prstGeom>
        </p:spPr>
        <p:txBody>
          <a:bodyPr wrap="square">
            <a:spAutoFit/>
          </a:bodyPr>
          <a:lstStyle/>
          <a:p>
            <a:r>
              <a:rPr lang="it-IT" dirty="0">
                <a:solidFill>
                  <a:srgbClr val="000000"/>
                </a:solidFill>
                <a:latin typeface="Arial" panose="020B0604020202020204" pitchFamily="34" charset="0"/>
              </a:rPr>
              <a:t>Altro oggetto di modifiche è stata la lista desideri, inizialmente presentava questo design, che non conteneva né la foto del prodotto a cui si riferiva, ne la possibilità di aggiungere il prodotto al carrello, inoltre era erroneamente presente il codice, praticamente inutile per l’utente finale.</a:t>
            </a:r>
            <a:endParaRPr lang="it-IT" dirty="0"/>
          </a:p>
        </p:txBody>
      </p:sp>
      <p:pic>
        <p:nvPicPr>
          <p:cNvPr id="22530" name="Picture 2" descr="https://lh6.googleusercontent.com/dAJIsi_ZrTIrQnEaZVZCYRlUQ1gSWuusGvV48CU74KJNJFXLc33kYo5oQpPNE2meGgeqK6tDxABEZNIcsUqiDXrtiaaQS1IeCWPyKBf_7KQQYTB1_prpnQ7T-9zMYvqU54thunpZ">
            <a:extLst>
              <a:ext uri="{FF2B5EF4-FFF2-40B4-BE49-F238E27FC236}">
                <a16:creationId xmlns:a16="http://schemas.microsoft.com/office/drawing/2014/main" id="{499A79BA-F62C-4F26-9DE4-03B7C6263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291" y="2770278"/>
            <a:ext cx="62103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82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87B4EAC-F473-4166-8AC9-106B31A7504A}"/>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Idee inziali di Design (6/6)</a:t>
            </a:r>
          </a:p>
        </p:txBody>
      </p:sp>
      <p:sp>
        <p:nvSpPr>
          <p:cNvPr id="5" name="Segnaposto contenuto 2">
            <a:extLst>
              <a:ext uri="{FF2B5EF4-FFF2-40B4-BE49-F238E27FC236}">
                <a16:creationId xmlns:a16="http://schemas.microsoft.com/office/drawing/2014/main" id="{B3F86DEF-4D0E-4F3E-AF0E-6B4797F38F55}"/>
              </a:ext>
            </a:extLst>
          </p:cNvPr>
          <p:cNvSpPr>
            <a:spLocks noGrp="1"/>
          </p:cNvSpPr>
          <p:nvPr>
            <p:ph idx="1"/>
          </p:nvPr>
        </p:nvSpPr>
        <p:spPr>
          <a:xfrm>
            <a:off x="424437" y="2015033"/>
            <a:ext cx="5628020" cy="336281"/>
          </a:xfrm>
        </p:spPr>
        <p:txBody>
          <a:bodyPr>
            <a:noAutofit/>
          </a:bodyPr>
          <a:lstStyle/>
          <a:p>
            <a:r>
              <a:rPr lang="it-IT" sz="2000" dirty="0">
                <a:latin typeface="Arial" panose="020B0604020202020204" pitchFamily="34" charset="0"/>
                <a:cs typeface="Arial" panose="020B0604020202020204" pitchFamily="34" charset="0"/>
              </a:rPr>
              <a:t>Seconda idea di Design: Pagina del prodotto</a:t>
            </a:r>
          </a:p>
        </p:txBody>
      </p:sp>
      <p:sp>
        <p:nvSpPr>
          <p:cNvPr id="6" name="Rettangolo 5">
            <a:extLst>
              <a:ext uri="{FF2B5EF4-FFF2-40B4-BE49-F238E27FC236}">
                <a16:creationId xmlns:a16="http://schemas.microsoft.com/office/drawing/2014/main" id="{60454A97-115D-4845-A09D-EE6137832ABA}"/>
              </a:ext>
            </a:extLst>
          </p:cNvPr>
          <p:cNvSpPr/>
          <p:nvPr/>
        </p:nvSpPr>
        <p:spPr>
          <a:xfrm>
            <a:off x="609600" y="3420180"/>
            <a:ext cx="4423955" cy="1477328"/>
          </a:xfrm>
          <a:prstGeom prst="rect">
            <a:avLst/>
          </a:prstGeom>
        </p:spPr>
        <p:txBody>
          <a:bodyPr wrap="square">
            <a:spAutoFit/>
          </a:bodyPr>
          <a:lstStyle/>
          <a:p>
            <a:r>
              <a:rPr lang="it-IT" dirty="0">
                <a:solidFill>
                  <a:srgbClr val="000000"/>
                </a:solidFill>
                <a:latin typeface="Arial" panose="020B0604020202020204" pitchFamily="34" charset="0"/>
              </a:rPr>
              <a:t>Alla lista dei desideri è stata aggiunta la foto del prodotto a cui si riferisce la rispettiva riga e la possibilità di aggiungere prodotti al carrello direttamente dalla lista:</a:t>
            </a:r>
            <a:endParaRPr lang="it-IT" dirty="0"/>
          </a:p>
        </p:txBody>
      </p:sp>
      <p:pic>
        <p:nvPicPr>
          <p:cNvPr id="21506" name="Picture 2" descr="https://lh4.googleusercontent.com/JvquX95aT7fOaqd-ilPacAuFs4bvkWUc9pT2r0iM9gDqTtOqb8WTueA-ELkoc9-88poACH9tf6J8i6uzLnWlz3_0Ang6IW_mRMXi_rEQCdSiip3RywQrjkDDVoOZgB8h0Fd6glhl">
            <a:extLst>
              <a:ext uri="{FF2B5EF4-FFF2-40B4-BE49-F238E27FC236}">
                <a16:creationId xmlns:a16="http://schemas.microsoft.com/office/drawing/2014/main" id="{573C80F3-7D9D-441F-9BD9-8A8522087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297" y="2946217"/>
            <a:ext cx="6346090" cy="313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34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2861AE-DA2F-41C0-984E-0916685B770D}"/>
              </a:ext>
            </a:extLst>
          </p:cNvPr>
          <p:cNvSpPr>
            <a:spLocks noGrp="1"/>
          </p:cNvSpPr>
          <p:nvPr>
            <p:ph idx="1"/>
          </p:nvPr>
        </p:nvSpPr>
        <p:spPr>
          <a:xfrm>
            <a:off x="781490" y="2441753"/>
            <a:ext cx="11029615" cy="2069287"/>
          </a:xfrm>
        </p:spPr>
        <p:txBody>
          <a:bodyPr>
            <a:normAutofit/>
          </a:bodyPr>
          <a:lstStyle/>
          <a:p>
            <a:r>
              <a:rPr lang="it-IT" sz="2400" dirty="0">
                <a:latin typeface="Arial" panose="020B0604020202020204" pitchFamily="34" charset="0"/>
                <a:cs typeface="Arial" panose="020B0604020202020204" pitchFamily="34" charset="0"/>
              </a:rPr>
              <a:t>Paper sketch realizzato con Balsamiq Mockup e Powerpoint.</a:t>
            </a:r>
          </a:p>
          <a:p>
            <a:r>
              <a:rPr lang="it-IT" sz="2400" dirty="0">
                <a:latin typeface="Arial" panose="020B0604020202020204" pitchFamily="34" charset="0"/>
                <a:cs typeface="Arial" panose="020B0604020202020204" pitchFamily="34" charset="0"/>
              </a:rPr>
              <a:t>Prototipo low-fi realizzato con Balsamiq Mockup e Powerpoint.</a:t>
            </a:r>
          </a:p>
        </p:txBody>
      </p:sp>
      <p:sp>
        <p:nvSpPr>
          <p:cNvPr id="4" name="Titolo 1">
            <a:extLst>
              <a:ext uri="{FF2B5EF4-FFF2-40B4-BE49-F238E27FC236}">
                <a16:creationId xmlns:a16="http://schemas.microsoft.com/office/drawing/2014/main" id="{057D6D51-3D32-4A04-8506-6E2F432DD1EB}"/>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Paper sketch e prototipo low-fi</a:t>
            </a:r>
          </a:p>
        </p:txBody>
      </p:sp>
    </p:spTree>
    <p:extLst>
      <p:ext uri="{BB962C8B-B14F-4D97-AF65-F5344CB8AC3E}">
        <p14:creationId xmlns:p14="http://schemas.microsoft.com/office/powerpoint/2010/main" val="349432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BD20110-3411-48B9-9551-22C7993A337C}"/>
              </a:ext>
            </a:extLst>
          </p:cNvPr>
          <p:cNvSpPr>
            <a:spLocks noGrp="1"/>
          </p:cNvSpPr>
          <p:nvPr>
            <p:ph idx="1"/>
          </p:nvPr>
        </p:nvSpPr>
        <p:spPr>
          <a:xfrm>
            <a:off x="511525" y="2821577"/>
            <a:ext cx="11029615" cy="2525485"/>
          </a:xfrm>
        </p:spPr>
        <p:txBody>
          <a:bodyPr>
            <a:normAutofit/>
          </a:bodyPr>
          <a:lstStyle/>
          <a:p>
            <a:r>
              <a:rPr lang="it-IT" sz="2000" dirty="0">
                <a:latin typeface="Arial" panose="020B0604020202020204" pitchFamily="34" charset="0"/>
                <a:cs typeface="Arial" panose="020B0604020202020204" pitchFamily="34" charset="0"/>
              </a:rPr>
              <a:t>Per valutare il design abbiamo coinvolto sia gli utenti che esperti valutatori e ci siamo avvalsi della tecnica del </a:t>
            </a:r>
            <a:r>
              <a:rPr lang="it-IT" sz="2000" b="1" dirty="0">
                <a:latin typeface="Arial" panose="020B0604020202020204" pitchFamily="34" charset="0"/>
                <a:cs typeface="Arial" panose="020B0604020202020204" pitchFamily="34" charset="0"/>
              </a:rPr>
              <a:t>“cognitive walkthrough”</a:t>
            </a:r>
            <a:r>
              <a:rPr lang="it-IT" sz="2000" dirty="0">
                <a:latin typeface="Arial" panose="020B0604020202020204" pitchFamily="34" charset="0"/>
                <a:cs typeface="Arial" panose="020B0604020202020204" pitchFamily="34" charset="0"/>
              </a:rPr>
              <a:t> mostrando a loro un prototipo del sistema; durante la realizzazione dei paper-sketch grazie alla tecnica del mago di oz e guidati dal cognitive walkthrough, siamo riusciti ad arrivare allo stato dei paper-sketch mostrati in precedenza.</a:t>
            </a:r>
          </a:p>
          <a:p>
            <a:r>
              <a:rPr lang="it-IT" sz="2000" dirty="0">
                <a:latin typeface="Arial" panose="020B0604020202020204" pitchFamily="34" charset="0"/>
                <a:cs typeface="Arial" panose="020B0604020202020204" pitchFamily="34" charset="0"/>
              </a:rPr>
              <a:t>Di seguito vi sono illustrate le applicazioni del</a:t>
            </a:r>
            <a:r>
              <a:rPr lang="it-IT" sz="2000" b="1" dirty="0">
                <a:latin typeface="Arial" panose="020B0604020202020204" pitchFamily="34" charset="0"/>
                <a:cs typeface="Arial" panose="020B0604020202020204" pitchFamily="34" charset="0"/>
              </a:rPr>
              <a:t> cognitive walkthrough </a:t>
            </a:r>
            <a:r>
              <a:rPr lang="it-IT" sz="2000" dirty="0">
                <a:latin typeface="Arial" panose="020B0604020202020204" pitchFamily="34" charset="0"/>
                <a:cs typeface="Arial" panose="020B0604020202020204" pitchFamily="34" charset="0"/>
              </a:rPr>
              <a:t>su di un caso rappresentativo: Il Login.</a:t>
            </a:r>
          </a:p>
        </p:txBody>
      </p:sp>
      <p:sp>
        <p:nvSpPr>
          <p:cNvPr id="4" name="Titolo 1">
            <a:extLst>
              <a:ext uri="{FF2B5EF4-FFF2-40B4-BE49-F238E27FC236}">
                <a16:creationId xmlns:a16="http://schemas.microsoft.com/office/drawing/2014/main" id="{4AF44514-860D-4214-906D-6050394FD11F}"/>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Valutazione del design (1/5)</a:t>
            </a:r>
          </a:p>
        </p:txBody>
      </p:sp>
    </p:spTree>
    <p:extLst>
      <p:ext uri="{BB962C8B-B14F-4D97-AF65-F5344CB8AC3E}">
        <p14:creationId xmlns:p14="http://schemas.microsoft.com/office/powerpoint/2010/main" val="130936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C7E4CFC4-AFF4-4B7D-BF39-9948FAC623CA}"/>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Valutazione del design (2/5)</a:t>
            </a:r>
          </a:p>
        </p:txBody>
      </p:sp>
      <p:sp>
        <p:nvSpPr>
          <p:cNvPr id="5" name="Rettangolo 4">
            <a:extLst>
              <a:ext uri="{FF2B5EF4-FFF2-40B4-BE49-F238E27FC236}">
                <a16:creationId xmlns:a16="http://schemas.microsoft.com/office/drawing/2014/main" id="{D13A5B7B-9984-461A-A810-BA323CB220C0}"/>
              </a:ext>
            </a:extLst>
          </p:cNvPr>
          <p:cNvSpPr/>
          <p:nvPr/>
        </p:nvSpPr>
        <p:spPr>
          <a:xfrm>
            <a:off x="513805" y="2784854"/>
            <a:ext cx="8804365" cy="3447098"/>
          </a:xfrm>
          <a:prstGeom prst="rect">
            <a:avLst/>
          </a:prstGeom>
        </p:spPr>
        <p:txBody>
          <a:bodyPr wrap="square">
            <a:spAutoFit/>
          </a:bodyPr>
          <a:lstStyle/>
          <a:p>
            <a:r>
              <a:rPr lang="it-IT" sz="2000" b="1" dirty="0">
                <a:latin typeface="Arial" panose="020B0604020202020204" pitchFamily="34" charset="0"/>
                <a:cs typeface="Arial" panose="020B0604020202020204" pitchFamily="34" charset="0"/>
              </a:rPr>
              <a:t>AZIONE A: </a:t>
            </a:r>
            <a:r>
              <a:rPr lang="it-IT" sz="2000" dirty="0">
                <a:latin typeface="Arial" panose="020B0604020202020204" pitchFamily="34" charset="0"/>
                <a:cs typeface="Arial" panose="020B0604020202020204" pitchFamily="34" charset="0"/>
              </a:rPr>
              <a:t>Selezionare la voce “Autenticazione”.</a:t>
            </a:r>
          </a:p>
          <a:p>
            <a:r>
              <a:rPr lang="it-IT" sz="2000" b="1" dirty="0">
                <a:latin typeface="Arial" panose="020B0604020202020204" pitchFamily="34" charset="0"/>
                <a:cs typeface="Arial" panose="020B0604020202020204" pitchFamily="34" charset="0"/>
              </a:rPr>
              <a:t>        RISPOSTA A: </a:t>
            </a:r>
            <a:r>
              <a:rPr lang="it-IT" sz="2000" dirty="0">
                <a:latin typeface="Arial" panose="020B0604020202020204" pitchFamily="34" charset="0"/>
                <a:cs typeface="Arial" panose="020B0604020202020204" pitchFamily="34" charset="0"/>
              </a:rPr>
              <a:t>Il Sistema dirige l’utente verso la pagina </a:t>
            </a:r>
            <a:r>
              <a:rPr lang="it-IT" sz="2000" b="1" dirty="0">
                <a:latin typeface="Arial" panose="020B0604020202020204" pitchFamily="34" charset="0"/>
                <a:cs typeface="Arial" panose="020B0604020202020204" pitchFamily="34" charset="0"/>
              </a:rPr>
              <a:t>Login/Registrazione</a:t>
            </a:r>
            <a:r>
              <a:rPr lang="it-IT" sz="2000" dirty="0">
                <a:latin typeface="Arial" panose="020B0604020202020204" pitchFamily="34" charset="0"/>
                <a:cs typeface="Arial" panose="020B0604020202020204" pitchFamily="34" charset="0"/>
              </a:rPr>
              <a:t> che contiene i dettagli per il login e la registrazione.</a:t>
            </a:r>
          </a:p>
          <a:p>
            <a:br>
              <a:rPr lang="it-IT" sz="2000" dirty="0">
                <a:latin typeface="Arial" panose="020B0604020202020204" pitchFamily="34" charset="0"/>
                <a:cs typeface="Arial" panose="020B0604020202020204" pitchFamily="34" charset="0"/>
              </a:rPr>
            </a:br>
            <a:r>
              <a:rPr lang="it-IT" sz="2000" b="1" dirty="0">
                <a:latin typeface="Arial" panose="020B0604020202020204" pitchFamily="34" charset="0"/>
                <a:cs typeface="Arial" panose="020B0604020202020204" pitchFamily="34" charset="0"/>
              </a:rPr>
              <a:t>AZIONE B: </a:t>
            </a:r>
            <a:r>
              <a:rPr lang="it-IT" sz="2000" dirty="0">
                <a:latin typeface="Arial" panose="020B0604020202020204" pitchFamily="34" charset="0"/>
                <a:cs typeface="Arial" panose="020B0604020202020204" pitchFamily="34" charset="0"/>
              </a:rPr>
              <a:t>Cliccare sull’icona “Accedi” per accedere.</a:t>
            </a:r>
          </a:p>
          <a:p>
            <a:r>
              <a:rPr lang="it-IT" sz="2000" b="1" dirty="0">
                <a:latin typeface="Arial" panose="020B0604020202020204" pitchFamily="34" charset="0"/>
                <a:cs typeface="Arial" panose="020B0604020202020204" pitchFamily="34" charset="0"/>
              </a:rPr>
              <a:t>          RISPOSTA B: </a:t>
            </a:r>
            <a:r>
              <a:rPr lang="it-IT" sz="2000" dirty="0">
                <a:latin typeface="Arial" panose="020B0604020202020204" pitchFamily="34" charset="0"/>
                <a:cs typeface="Arial" panose="020B0604020202020204" pitchFamily="34" charset="0"/>
              </a:rPr>
              <a:t>Il sistema indirizza sulla pagina “Login/Registrazione”.</a:t>
            </a:r>
          </a:p>
          <a:p>
            <a:br>
              <a:rPr lang="it-IT" sz="2000" dirty="0">
                <a:latin typeface="Arial" panose="020B0604020202020204" pitchFamily="34" charset="0"/>
                <a:cs typeface="Arial" panose="020B0604020202020204" pitchFamily="34" charset="0"/>
              </a:rPr>
            </a:br>
            <a:r>
              <a:rPr lang="it-IT" sz="2000" b="1" dirty="0">
                <a:latin typeface="Arial" panose="020B0604020202020204" pitchFamily="34" charset="0"/>
                <a:cs typeface="Arial" panose="020B0604020202020204" pitchFamily="34" charset="0"/>
              </a:rPr>
              <a:t>AZIONE C: </a:t>
            </a:r>
            <a:r>
              <a:rPr lang="it-IT" sz="2000" dirty="0">
                <a:latin typeface="Arial" panose="020B0604020202020204" pitchFamily="34" charset="0"/>
                <a:cs typeface="Arial" panose="020B0604020202020204" pitchFamily="34" charset="0"/>
              </a:rPr>
              <a:t>Inserisce i dati per effettuare il Login.</a:t>
            </a:r>
          </a:p>
          <a:p>
            <a:r>
              <a:rPr lang="it-IT" sz="2000" b="1" dirty="0">
                <a:latin typeface="Arial" panose="020B0604020202020204" pitchFamily="34" charset="0"/>
                <a:cs typeface="Arial" panose="020B0604020202020204" pitchFamily="34" charset="0"/>
              </a:rPr>
              <a:t>          RISPOSTA C: </a:t>
            </a:r>
            <a:r>
              <a:rPr lang="it-IT" sz="2000" dirty="0">
                <a:latin typeface="Arial" panose="020B0604020202020204" pitchFamily="34" charset="0"/>
                <a:cs typeface="Arial" panose="020B0604020202020204" pitchFamily="34" charset="0"/>
              </a:rPr>
              <a:t>Il sistema analizza i dati, controllando che le credenziali inserite dall’utente siano corretta, e indirizza sulla pagina personale.</a:t>
            </a:r>
          </a:p>
          <a:p>
            <a:endParaRPr lang="it-IT" dirty="0"/>
          </a:p>
        </p:txBody>
      </p:sp>
      <p:sp>
        <p:nvSpPr>
          <p:cNvPr id="6" name="Segnaposto contenuto 2">
            <a:extLst>
              <a:ext uri="{FF2B5EF4-FFF2-40B4-BE49-F238E27FC236}">
                <a16:creationId xmlns:a16="http://schemas.microsoft.com/office/drawing/2014/main" id="{0CE9829E-960C-4A42-BBD6-AFBD4A1E0258}"/>
              </a:ext>
            </a:extLst>
          </p:cNvPr>
          <p:cNvSpPr>
            <a:spLocks noGrp="1"/>
          </p:cNvSpPr>
          <p:nvPr>
            <p:ph idx="1"/>
          </p:nvPr>
        </p:nvSpPr>
        <p:spPr>
          <a:xfrm>
            <a:off x="424437" y="2015033"/>
            <a:ext cx="5628020" cy="336281"/>
          </a:xfrm>
        </p:spPr>
        <p:txBody>
          <a:bodyPr>
            <a:noAutofit/>
          </a:bodyPr>
          <a:lstStyle/>
          <a:p>
            <a:r>
              <a:rPr lang="it-IT" sz="2000" dirty="0">
                <a:latin typeface="Arial" panose="020B0604020202020204" pitchFamily="34" charset="0"/>
                <a:cs typeface="Arial" panose="020B0604020202020204" pitchFamily="34" charset="0"/>
              </a:rPr>
              <a:t>Login</a:t>
            </a:r>
          </a:p>
        </p:txBody>
      </p:sp>
    </p:spTree>
    <p:extLst>
      <p:ext uri="{BB962C8B-B14F-4D97-AF65-F5344CB8AC3E}">
        <p14:creationId xmlns:p14="http://schemas.microsoft.com/office/powerpoint/2010/main" val="4055614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B4590496-D89F-4C27-BCF5-7221CD16E429}"/>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Valutazione del design (3/5)</a:t>
            </a:r>
          </a:p>
        </p:txBody>
      </p:sp>
      <p:sp>
        <p:nvSpPr>
          <p:cNvPr id="5" name="Rettangolo 4">
            <a:extLst>
              <a:ext uri="{FF2B5EF4-FFF2-40B4-BE49-F238E27FC236}">
                <a16:creationId xmlns:a16="http://schemas.microsoft.com/office/drawing/2014/main" id="{75933193-A88B-42CA-8DB8-60FAEBB46FA2}"/>
              </a:ext>
            </a:extLst>
          </p:cNvPr>
          <p:cNvSpPr/>
          <p:nvPr/>
        </p:nvSpPr>
        <p:spPr>
          <a:xfrm>
            <a:off x="365760" y="1950720"/>
            <a:ext cx="11695611" cy="5311772"/>
          </a:xfrm>
          <a:prstGeom prst="rect">
            <a:avLst/>
          </a:prstGeom>
        </p:spPr>
        <p:txBody>
          <a:bodyPr wrap="square">
            <a:spAutoFit/>
          </a:bodyPr>
          <a:lstStyle/>
          <a:p>
            <a:r>
              <a:rPr lang="it-IT" sz="1600" b="1" dirty="0">
                <a:solidFill>
                  <a:srgbClr val="741B47"/>
                </a:solidFill>
                <a:latin typeface="Arial" panose="020B0604020202020204" pitchFamily="34" charset="0"/>
                <a:cs typeface="Arial" panose="020B0604020202020204" pitchFamily="34" charset="0"/>
              </a:rPr>
              <a:t>AZIONE A</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1: L’utente tenterà di produrre l’azione per il conseguimento dell'obiettivo?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L’interfaccia da indicazioni sul fatto che l’utente ha bisogno di cliccare sul pulsante di registrazione per procedere con l’inserimento dei dettagli.</a:t>
            </a: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2: L’utente noterà che è disponibile sull’interfaccia la corretta azione da seguire per raggiungere l’obiettivo del compito?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Il pulsante è ben visibile sull’interfaccia.</a:t>
            </a: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3: Se l’utente troverà l’azione corretta sull’interfaccia, saprà che è quella giusta per ottenere l’effetto che sta tentando di produrre?</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Nel sistema l’azione “Autenticazione” è chiara poiché viene rappresentata dal pulsante chiamato col nome significativo.</a:t>
            </a:r>
            <a:br>
              <a:rPr lang="it-IT" sz="1600" dirty="0">
                <a:latin typeface="Arial" panose="020B0604020202020204" pitchFamily="34" charset="0"/>
                <a:cs typeface="Arial" panose="020B0604020202020204" pitchFamily="34" charset="0"/>
              </a:rPr>
            </a:br>
            <a:endParaRPr lang="it-IT" sz="1600" dirty="0">
              <a:latin typeface="Arial" panose="020B0604020202020204" pitchFamily="34" charset="0"/>
              <a:cs typeface="Arial" panose="020B0604020202020204" pitchFamily="34" charset="0"/>
            </a:endParaRPr>
          </a:p>
          <a:p>
            <a:r>
              <a:rPr lang="it-IT" sz="1600" b="1" dirty="0">
                <a:solidFill>
                  <a:srgbClr val="000000"/>
                </a:solidFill>
                <a:latin typeface="Arial" panose="020B0604020202020204" pitchFamily="34" charset="0"/>
                <a:cs typeface="Arial" panose="020B0604020202020204" pitchFamily="34" charset="0"/>
              </a:rPr>
              <a:t>Domanda 4: Una volta eseguita l’azione l’utente comprenderà i feedback che </a:t>
            </a:r>
            <a:r>
              <a:rPr lang="it-IT" sz="1600" b="1" dirty="0" err="1">
                <a:solidFill>
                  <a:srgbClr val="000000"/>
                </a:solidFill>
                <a:latin typeface="Arial" panose="020B0604020202020204" pitchFamily="34" charset="0"/>
                <a:cs typeface="Arial" panose="020B0604020202020204" pitchFamily="34" charset="0"/>
              </a:rPr>
              <a:t>ottiene?Assocerà</a:t>
            </a:r>
            <a:r>
              <a:rPr lang="it-IT" sz="1600" b="1" dirty="0">
                <a:solidFill>
                  <a:srgbClr val="000000"/>
                </a:solidFill>
                <a:latin typeface="Arial" panose="020B0604020202020204" pitchFamily="34" charset="0"/>
                <a:cs typeface="Arial" panose="020B0604020202020204" pitchFamily="34" charset="0"/>
              </a:rPr>
              <a:t> il risultato dell’azione con il conseguimento dell’obiettivo?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Una volta cliccato il pulsante “Accedi” si accede alla relativa area. E’ ovvio che l’utente assocerà questa azione come il conseguimento del proprio obiettivo.</a:t>
            </a:r>
            <a:endParaRPr lang="it-IT" sz="1600" dirty="0">
              <a:latin typeface="Arial" panose="020B0604020202020204" pitchFamily="34" charset="0"/>
              <a:cs typeface="Arial" panose="020B0604020202020204" pitchFamily="34" charset="0"/>
            </a:endParaRPr>
          </a:p>
          <a:p>
            <a:br>
              <a:rPr lang="it-IT" dirty="0"/>
            </a:br>
            <a:br>
              <a:rPr lang="it-IT" dirty="0"/>
            </a:br>
            <a:endParaRPr lang="it-IT" dirty="0"/>
          </a:p>
        </p:txBody>
      </p:sp>
    </p:spTree>
    <p:extLst>
      <p:ext uri="{BB962C8B-B14F-4D97-AF65-F5344CB8AC3E}">
        <p14:creationId xmlns:p14="http://schemas.microsoft.com/office/powerpoint/2010/main" val="3096441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15FDE47-88DF-4191-9109-C4B6213D9F7E}"/>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Valutazione del design (4/5)</a:t>
            </a:r>
          </a:p>
        </p:txBody>
      </p:sp>
      <p:sp>
        <p:nvSpPr>
          <p:cNvPr id="5" name="Rettangolo 4">
            <a:extLst>
              <a:ext uri="{FF2B5EF4-FFF2-40B4-BE49-F238E27FC236}">
                <a16:creationId xmlns:a16="http://schemas.microsoft.com/office/drawing/2014/main" id="{F1EFB0E5-EB6E-4118-BE9D-BEF60A471BCB}"/>
              </a:ext>
            </a:extLst>
          </p:cNvPr>
          <p:cNvSpPr/>
          <p:nvPr/>
        </p:nvSpPr>
        <p:spPr>
          <a:xfrm>
            <a:off x="357051" y="1985797"/>
            <a:ext cx="10485120" cy="4524315"/>
          </a:xfrm>
          <a:prstGeom prst="rect">
            <a:avLst/>
          </a:prstGeom>
        </p:spPr>
        <p:txBody>
          <a:bodyPr wrap="square">
            <a:spAutoFit/>
          </a:bodyPr>
          <a:lstStyle/>
          <a:p>
            <a:r>
              <a:rPr lang="it-IT" sz="1600" b="1" dirty="0">
                <a:solidFill>
                  <a:srgbClr val="741B47"/>
                </a:solidFill>
                <a:latin typeface="Arial" panose="020B0604020202020204" pitchFamily="34" charset="0"/>
                <a:cs typeface="Arial" panose="020B0604020202020204" pitchFamily="34" charset="0"/>
              </a:rPr>
              <a:t>AZIONE B</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1: L’utente tenterà di produrre l’azione per il conseguimento dell'obiettivo?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L’interfaccia da indicazioni sul fatto che l’utente ha bisogno di cliccare sull’icona “Accedi” per accedere alla relativa sezione.</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2: L’utente noterà che è disponibile sull’interfaccia la corretta azione da seguire per raggiungere l’obiettivo del compito?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il pulsante “Accedi” è ben visibile sull’interfaccia.</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3: Se l’utente troverà l’azione corretta sull’interfaccia, saprà che è quella giusta per ottenere l’effetto che sta tentando di produrre?</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Nel sistema la pagina di autenticazione è facilmente raggiungibile.</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4: Una volta eseguita l’azione l’utente comprenderà il feedback che </a:t>
            </a:r>
            <a:r>
              <a:rPr lang="it-IT" sz="1600" b="1" dirty="0" err="1">
                <a:solidFill>
                  <a:srgbClr val="000000"/>
                </a:solidFill>
                <a:latin typeface="Arial" panose="020B0604020202020204" pitchFamily="34" charset="0"/>
                <a:cs typeface="Arial" panose="020B0604020202020204" pitchFamily="34" charset="0"/>
              </a:rPr>
              <a:t>ottiene?Assocerà</a:t>
            </a:r>
            <a:r>
              <a:rPr lang="it-IT" sz="1600" b="1" dirty="0">
                <a:solidFill>
                  <a:srgbClr val="000000"/>
                </a:solidFill>
                <a:latin typeface="Arial" panose="020B0604020202020204" pitchFamily="34" charset="0"/>
                <a:cs typeface="Arial" panose="020B0604020202020204" pitchFamily="34" charset="0"/>
              </a:rPr>
              <a:t> il risultato dell’azione con il conseguimento dell’obiettivo?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Una volta cliccato sul pulsante “Accedi” accede all’area di Login/Registrazione. E’ ovvio che l’utente assocerà questa azione come il conseguimento del proprio obiettivo.</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86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3B0D42-02DC-4310-81C5-90F4C3B1C180}"/>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Soluzione proposta</a:t>
            </a:r>
          </a:p>
        </p:txBody>
      </p:sp>
      <p:sp>
        <p:nvSpPr>
          <p:cNvPr id="3" name="Segnaposto contenuto 2">
            <a:extLst>
              <a:ext uri="{FF2B5EF4-FFF2-40B4-BE49-F238E27FC236}">
                <a16:creationId xmlns:a16="http://schemas.microsoft.com/office/drawing/2014/main" id="{83928B7D-BCD6-41BC-AC15-86DA4CB99597}"/>
              </a:ext>
            </a:extLst>
          </p:cNvPr>
          <p:cNvSpPr>
            <a:spLocks noGrp="1"/>
          </p:cNvSpPr>
          <p:nvPr>
            <p:ph idx="1"/>
          </p:nvPr>
        </p:nvSpPr>
        <p:spPr>
          <a:xfrm>
            <a:off x="458016" y="2074000"/>
            <a:ext cx="6848475" cy="4039417"/>
          </a:xfrm>
        </p:spPr>
        <p:txBody>
          <a:bodyPr/>
          <a:lstStyle/>
          <a:p>
            <a:r>
              <a:rPr lang="it-IT" dirty="0"/>
              <a:t>Dati questi problemi, ci è sembrato interessante ed utile realizzare una piattaforma e-commerce che consenta di fare tutto ciò e anche di più, che sia utile non solo a chi già sa utilizzare il dispositivo, ma anche a chi, come le persone anziane, non è tanto avvezzo alla tecnologia.</a:t>
            </a:r>
          </a:p>
          <a:p>
            <a:r>
              <a:rPr lang="it-IT" dirty="0"/>
              <a:t>Il nostro progetto si propone in special modo di aiutare le persone in età avanzata a condurre acquisti su di un e-commerce, che possa diventare per loro un punto sicuro dove acquistare o anche solo visualizzare i prodotti di loro interesse in tutta tranquillità; il tutto dalla propria abitazione, in modo da favorire anche coloro che a causa di patologie magari non possono uscire di casa.</a:t>
            </a:r>
          </a:p>
          <a:p>
            <a:endParaRPr lang="it-IT" dirty="0"/>
          </a:p>
        </p:txBody>
      </p:sp>
      <p:pic>
        <p:nvPicPr>
          <p:cNvPr id="3074" name="Picture 2" descr="https://ci.memecdn.com/3743932.jpg">
            <a:extLst>
              <a:ext uri="{FF2B5EF4-FFF2-40B4-BE49-F238E27FC236}">
                <a16:creationId xmlns:a16="http://schemas.microsoft.com/office/drawing/2014/main" id="{2DA8018B-CD89-4E6D-A519-94C662004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041" y="2745822"/>
            <a:ext cx="3825906" cy="2553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1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DF2093B-A67D-473D-8AC9-B79C5994C5E7}"/>
              </a:ext>
            </a:extLst>
          </p:cNvPr>
          <p:cNvSpPr/>
          <p:nvPr/>
        </p:nvSpPr>
        <p:spPr>
          <a:xfrm>
            <a:off x="365759" y="1746302"/>
            <a:ext cx="11512733" cy="5016758"/>
          </a:xfrm>
          <a:prstGeom prst="rect">
            <a:avLst/>
          </a:prstGeom>
        </p:spPr>
        <p:txBody>
          <a:bodyPr wrap="square">
            <a:spAutoFit/>
          </a:bodyPr>
          <a:lstStyle/>
          <a:p>
            <a:br>
              <a:rPr lang="it-IT" sz="1600" dirty="0">
                <a:latin typeface="Arial" panose="020B0604020202020204" pitchFamily="34" charset="0"/>
                <a:cs typeface="Arial" panose="020B0604020202020204" pitchFamily="34" charset="0"/>
              </a:rPr>
            </a:br>
            <a:r>
              <a:rPr lang="it-IT" sz="1600" b="1" dirty="0">
                <a:solidFill>
                  <a:srgbClr val="741B47"/>
                </a:solidFill>
                <a:latin typeface="Arial" panose="020B0604020202020204" pitchFamily="34" charset="0"/>
                <a:cs typeface="Arial" panose="020B0604020202020204" pitchFamily="34" charset="0"/>
              </a:rPr>
              <a:t>AZIONE C</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1: L’utente tenterà di produrre l’azione per il conseguimento dell'obiettivo?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L’interfaccia da indicazioni sul fatto che l’utente ha bisogno di inserire i campi per procedere al Login.</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2: L’utente noterà che è disponibile sull’interfaccia la corretta azione da seguire per raggiungere l’obiettivo del compito?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il pulsante “Accedi” ed i campi sono ben visibili sull’interfaccia.</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3: Se l’utente troverà l’azione corretta sull’interfaccia, saprà che è quella giusta per ottenere l’effetto che sta tentando di produrre?</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Nel sistema il riempimento del campo è chiaro poiché ogni dettaglio viene rappresentato da un </a:t>
            </a:r>
            <a:r>
              <a:rPr lang="it-IT" sz="1600" dirty="0" err="1">
                <a:solidFill>
                  <a:srgbClr val="000000"/>
                </a:solidFill>
                <a:latin typeface="Arial" panose="020B0604020202020204" pitchFamily="34" charset="0"/>
                <a:cs typeface="Arial" panose="020B0604020202020204" pitchFamily="34" charset="0"/>
              </a:rPr>
              <a:t>label</a:t>
            </a:r>
            <a:r>
              <a:rPr lang="it-IT" sz="1600" dirty="0">
                <a:solidFill>
                  <a:srgbClr val="000000"/>
                </a:solidFill>
                <a:latin typeface="Arial" panose="020B0604020202020204" pitchFamily="34" charset="0"/>
                <a:cs typeface="Arial" panose="020B0604020202020204" pitchFamily="34" charset="0"/>
              </a:rPr>
              <a:t> chiamata col nome significativo.</a:t>
            </a:r>
            <a:endParaRPr lang="it-IT" sz="1600" dirty="0">
              <a:latin typeface="Arial" panose="020B0604020202020204" pitchFamily="34" charset="0"/>
              <a:cs typeface="Arial" panose="020B0604020202020204" pitchFamily="34" charset="0"/>
            </a:endParaRPr>
          </a:p>
          <a:p>
            <a:br>
              <a:rPr lang="it-IT" sz="1600" dirty="0">
                <a:latin typeface="Arial" panose="020B0604020202020204" pitchFamily="34" charset="0"/>
                <a:cs typeface="Arial" panose="020B0604020202020204" pitchFamily="34" charset="0"/>
              </a:rPr>
            </a:br>
            <a:r>
              <a:rPr lang="it-IT" sz="1600" b="1" dirty="0">
                <a:solidFill>
                  <a:srgbClr val="000000"/>
                </a:solidFill>
                <a:latin typeface="Arial" panose="020B0604020202020204" pitchFamily="34" charset="0"/>
                <a:cs typeface="Arial" panose="020B0604020202020204" pitchFamily="34" charset="0"/>
              </a:rPr>
              <a:t>Domanda 4: Una volta eseguita l’azione l’utente comprenderà il feedback che </a:t>
            </a:r>
            <a:r>
              <a:rPr lang="it-IT" sz="1600" b="1" dirty="0" err="1">
                <a:solidFill>
                  <a:srgbClr val="000000"/>
                </a:solidFill>
                <a:latin typeface="Arial" panose="020B0604020202020204" pitchFamily="34" charset="0"/>
                <a:cs typeface="Arial" panose="020B0604020202020204" pitchFamily="34" charset="0"/>
              </a:rPr>
              <a:t>ottiene?Assocerà</a:t>
            </a:r>
            <a:r>
              <a:rPr lang="it-IT" sz="1600" b="1" dirty="0">
                <a:solidFill>
                  <a:srgbClr val="000000"/>
                </a:solidFill>
                <a:latin typeface="Arial" panose="020B0604020202020204" pitchFamily="34" charset="0"/>
                <a:cs typeface="Arial" panose="020B0604020202020204" pitchFamily="34" charset="0"/>
              </a:rPr>
              <a:t> il risultato dell’azione con il conseguimento dell’obiettivo?</a:t>
            </a:r>
            <a:endParaRPr lang="it-IT" sz="1600" dirty="0">
              <a:latin typeface="Arial" panose="020B0604020202020204" pitchFamily="34" charset="0"/>
              <a:cs typeface="Arial" panose="020B0604020202020204" pitchFamily="34" charset="0"/>
            </a:endParaRPr>
          </a:p>
          <a:p>
            <a:r>
              <a:rPr lang="it-IT" sz="1600" dirty="0">
                <a:solidFill>
                  <a:srgbClr val="000000"/>
                </a:solidFill>
                <a:latin typeface="Arial" panose="020B0604020202020204" pitchFamily="34" charset="0"/>
                <a:cs typeface="Arial" panose="020B0604020202020204" pitchFamily="34" charset="0"/>
              </a:rPr>
              <a:t>Una volta cliccato sul pulsante “Accedi” accede alla sua area privata nel caso di esito positivo del controllo; è ovvio che l’utente assocerà questa azione come il conseguimento del proprio obiettivo; nel caso in cui il controllo darà esito negativo verrà visualizzato un avviso.</a:t>
            </a:r>
            <a:endParaRPr lang="it-IT" sz="1600" dirty="0">
              <a:latin typeface="Arial" panose="020B0604020202020204" pitchFamily="34" charset="0"/>
              <a:cs typeface="Arial" panose="020B0604020202020204" pitchFamily="34" charset="0"/>
            </a:endParaRPr>
          </a:p>
        </p:txBody>
      </p:sp>
      <p:sp>
        <p:nvSpPr>
          <p:cNvPr id="5" name="Titolo 1">
            <a:extLst>
              <a:ext uri="{FF2B5EF4-FFF2-40B4-BE49-F238E27FC236}">
                <a16:creationId xmlns:a16="http://schemas.microsoft.com/office/drawing/2014/main" id="{561FF2A2-EFD4-44CB-86DD-704A03518361}"/>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Valutazione del design (5/5)</a:t>
            </a:r>
          </a:p>
        </p:txBody>
      </p:sp>
    </p:spTree>
    <p:extLst>
      <p:ext uri="{BB962C8B-B14F-4D97-AF65-F5344CB8AC3E}">
        <p14:creationId xmlns:p14="http://schemas.microsoft.com/office/powerpoint/2010/main" val="3239541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0E8FFC-8728-41F6-9CDD-081C951FCBEC}"/>
              </a:ext>
            </a:extLst>
          </p:cNvPr>
          <p:cNvSpPr>
            <a:spLocks noGrp="1"/>
          </p:cNvSpPr>
          <p:nvPr>
            <p:ph idx="1"/>
          </p:nvPr>
        </p:nvSpPr>
        <p:spPr>
          <a:xfrm>
            <a:off x="383177" y="1928948"/>
            <a:ext cx="11364687" cy="4929052"/>
          </a:xfrm>
        </p:spPr>
        <p:txBody>
          <a:bodyPr>
            <a:noAutofit/>
          </a:bodyPr>
          <a:lstStyle/>
          <a:p>
            <a:pPr marL="0" indent="0">
              <a:buNone/>
            </a:pPr>
            <a:r>
              <a:rPr lang="it-IT" sz="1300" dirty="0">
                <a:latin typeface="Arial" panose="020B0604020202020204" pitchFamily="34" charset="0"/>
                <a:cs typeface="Arial" panose="020B0604020202020204" pitchFamily="34" charset="0"/>
              </a:rPr>
              <a:t>La valutazione euristica consente di ottenere un’analisi esperta dell’interfaccia, eseguita dal team di ricerca. Le euristiche maggiormente diffuse e conosciute sono quelle sviluppate da Nielsen e Molich, ma esse possono essere integrate a seconda delle esigenze del progetto, con altre metriche presenti in letteratura. Noi useremo l’euristica di Nielsen che si compone di 10 punti :</a:t>
            </a:r>
          </a:p>
          <a:p>
            <a:pPr fontAlgn="base"/>
            <a:r>
              <a:rPr lang="it-IT" sz="1300" dirty="0">
                <a:latin typeface="Arial" panose="020B0604020202020204" pitchFamily="34" charset="0"/>
                <a:cs typeface="Arial" panose="020B0604020202020204" pitchFamily="34" charset="0"/>
              </a:rPr>
              <a:t>Visibilità dello stato del sistema: l’utente deve capire cosa sta succedendo in qualsiasi momento</a:t>
            </a:r>
          </a:p>
          <a:p>
            <a:pPr fontAlgn="base"/>
            <a:r>
              <a:rPr lang="it-IT" sz="1300" dirty="0">
                <a:latin typeface="Arial" panose="020B0604020202020204" pitchFamily="34" charset="0"/>
                <a:cs typeface="Arial" panose="020B0604020202020204" pitchFamily="34" charset="0"/>
              </a:rPr>
              <a:t>Corrispondenza tra l’azione dell’utente e quanto visualizzato dall’interfaccia: il feedback deve essere immediato, ad esempio al click deve corrispondere un immediata variazione</a:t>
            </a:r>
          </a:p>
          <a:p>
            <a:pPr fontAlgn="base"/>
            <a:r>
              <a:rPr lang="it-IT" sz="1300" dirty="0">
                <a:latin typeface="Arial" panose="020B0604020202020204" pitchFamily="34" charset="0"/>
                <a:cs typeface="Arial" panose="020B0604020202020204" pitchFamily="34" charset="0"/>
              </a:rPr>
              <a:t>L’utente deve percepire di avere il controllo sul sistema</a:t>
            </a:r>
          </a:p>
          <a:p>
            <a:pPr fontAlgn="base"/>
            <a:r>
              <a:rPr lang="it-IT" sz="1300" dirty="0">
                <a:latin typeface="Arial" panose="020B0604020202020204" pitchFamily="34" charset="0"/>
                <a:cs typeface="Arial" panose="020B0604020202020204" pitchFamily="34" charset="0"/>
              </a:rPr>
              <a:t>Coerenza e standard, che devono essere definiti nella fase iniziale e mantenuti sia all’interno di una pagina che tra le varie pagine di un sistema (esempio: coerenza grafica, coerenza comunicativa, coerenza del tono di voce, etc)</a:t>
            </a:r>
          </a:p>
          <a:p>
            <a:pPr fontAlgn="base"/>
            <a:r>
              <a:rPr lang="it-IT" sz="1300" dirty="0">
                <a:latin typeface="Arial" panose="020B0604020202020204" pitchFamily="34" charset="0"/>
                <a:cs typeface="Arial" panose="020B0604020202020204" pitchFamily="34" charset="0"/>
              </a:rPr>
              <a:t>Prevenzione degli errori: l’utente deve essere guidato dall’interfaccia in modo che interagisca senza compiere errori indesiderati</a:t>
            </a:r>
          </a:p>
          <a:p>
            <a:pPr fontAlgn="base"/>
            <a:r>
              <a:rPr lang="it-IT" sz="1300" dirty="0">
                <a:latin typeface="Arial" panose="020B0604020202020204" pitchFamily="34" charset="0"/>
                <a:cs typeface="Arial" panose="020B0604020202020204" pitchFamily="34" charset="0"/>
              </a:rPr>
              <a:t>Riconoscimento degli elementi: l’utente deve capire in modo intuitivo le funzioni dei vari elementi presenti nell’interfaccia</a:t>
            </a:r>
          </a:p>
          <a:p>
            <a:pPr fontAlgn="base"/>
            <a:r>
              <a:rPr lang="it-IT" sz="1300" dirty="0">
                <a:latin typeface="Arial" panose="020B0604020202020204" pitchFamily="34" charset="0"/>
                <a:cs typeface="Arial" panose="020B0604020202020204" pitchFamily="34" charset="0"/>
              </a:rPr>
              <a:t>Flessibilità ed efficienza d’uso: l’interfaccia deve garantire all’utente libertà di movimento</a:t>
            </a:r>
          </a:p>
          <a:p>
            <a:pPr fontAlgn="base"/>
            <a:r>
              <a:rPr lang="it-IT" sz="1300" dirty="0">
                <a:latin typeface="Arial" panose="020B0604020202020204" pitchFamily="34" charset="0"/>
                <a:cs typeface="Arial" panose="020B0604020202020204" pitchFamily="34" charset="0"/>
              </a:rPr>
              <a:t>Design estetico e minimalista: il design deve aiutare l’utente durante la navigazione senza creare rumore visivo</a:t>
            </a:r>
          </a:p>
          <a:p>
            <a:pPr fontAlgn="base"/>
            <a:r>
              <a:rPr lang="it-IT" sz="1300" dirty="0">
                <a:latin typeface="Arial" panose="020B0604020202020204" pitchFamily="34" charset="0"/>
                <a:cs typeface="Arial" panose="020B0604020202020204" pitchFamily="34" charset="0"/>
              </a:rPr>
              <a:t>In caso di errore dell’utente, l’interfaccia deve suggerire come rimediare</a:t>
            </a:r>
          </a:p>
          <a:p>
            <a:pPr fontAlgn="base"/>
            <a:r>
              <a:rPr lang="it-IT" sz="1300" dirty="0">
                <a:latin typeface="Arial" panose="020B0604020202020204" pitchFamily="34" charset="0"/>
                <a:cs typeface="Arial" panose="020B0604020202020204" pitchFamily="34" charset="0"/>
              </a:rPr>
              <a:t>Aiuto e documentazione: l’utente deve avere a disposizione il materiale necessario per comprendere il funzionamento dell’interfaccia.</a:t>
            </a:r>
          </a:p>
          <a:p>
            <a:pPr marL="0" indent="0">
              <a:buNone/>
            </a:pPr>
            <a:endParaRPr lang="it-IT" sz="1600" dirty="0"/>
          </a:p>
        </p:txBody>
      </p:sp>
      <p:sp>
        <p:nvSpPr>
          <p:cNvPr id="4" name="Titolo 1">
            <a:extLst>
              <a:ext uri="{FF2B5EF4-FFF2-40B4-BE49-F238E27FC236}">
                <a16:creationId xmlns:a16="http://schemas.microsoft.com/office/drawing/2014/main" id="{3630992C-F49F-40AF-9A32-8EE9C28A942B}"/>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Valutazione EURISTICA (1/4)</a:t>
            </a:r>
          </a:p>
        </p:txBody>
      </p:sp>
    </p:spTree>
    <p:extLst>
      <p:ext uri="{BB962C8B-B14F-4D97-AF65-F5344CB8AC3E}">
        <p14:creationId xmlns:p14="http://schemas.microsoft.com/office/powerpoint/2010/main" val="1570097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DA521A46-2BDF-44A1-93F5-A0ABD84A9C57}"/>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Valutazione EURISTICA (2/4)</a:t>
            </a:r>
          </a:p>
        </p:txBody>
      </p:sp>
      <p:sp>
        <p:nvSpPr>
          <p:cNvPr id="12" name="Rettangolo 11">
            <a:extLst>
              <a:ext uri="{FF2B5EF4-FFF2-40B4-BE49-F238E27FC236}">
                <a16:creationId xmlns:a16="http://schemas.microsoft.com/office/drawing/2014/main" id="{7FE51C64-2EB8-4A58-BA2A-F70FF1009221}"/>
              </a:ext>
            </a:extLst>
          </p:cNvPr>
          <p:cNvSpPr/>
          <p:nvPr/>
        </p:nvSpPr>
        <p:spPr>
          <a:xfrm>
            <a:off x="705395" y="1870230"/>
            <a:ext cx="10267406" cy="4801314"/>
          </a:xfrm>
          <a:prstGeom prst="rect">
            <a:avLst/>
          </a:prstGeom>
        </p:spPr>
        <p:txBody>
          <a:bodyPr wrap="square">
            <a:spAutoFit/>
          </a:bodyPr>
          <a:lstStyle/>
          <a:p>
            <a:r>
              <a:rPr lang="it-IT" b="1" dirty="0">
                <a:latin typeface="Arial" panose="020B0604020202020204" pitchFamily="34" charset="0"/>
                <a:cs typeface="Arial" panose="020B0604020202020204" pitchFamily="34" charset="0"/>
              </a:rPr>
              <a:t>Euristica n.1: Visibilità dello stato del sistema</a:t>
            </a:r>
            <a:br>
              <a:rPr lang="it-IT" dirty="0">
                <a:latin typeface="Arial" panose="020B0604020202020204" pitchFamily="34" charset="0"/>
                <a:cs typeface="Arial" panose="020B0604020202020204" pitchFamily="34" charset="0"/>
              </a:rPr>
            </a:br>
            <a:r>
              <a:rPr lang="it-IT" b="1" dirty="0">
                <a:latin typeface="Arial" panose="020B0604020202020204" pitchFamily="34" charset="0"/>
                <a:cs typeface="Arial" panose="020B0604020202020204" pitchFamily="34" charset="0"/>
              </a:rPr>
              <a:t>1.1: Dove mi trovo?</a:t>
            </a:r>
            <a:br>
              <a:rPr lang="it-IT" dirty="0">
                <a:latin typeface="Arial" panose="020B0604020202020204" pitchFamily="34" charset="0"/>
                <a:cs typeface="Arial" panose="020B0604020202020204" pitchFamily="34" charset="0"/>
              </a:rPr>
            </a:br>
            <a:br>
              <a:rPr lang="it-IT" dirty="0">
                <a:latin typeface="Arial" panose="020B0604020202020204" pitchFamily="34" charset="0"/>
                <a:cs typeface="Arial" panose="020B0604020202020204" pitchFamily="34" charset="0"/>
              </a:rPr>
            </a:br>
            <a:r>
              <a:rPr lang="it-IT" dirty="0">
                <a:latin typeface="Arial" panose="020B0604020202020204" pitchFamily="34" charset="0"/>
                <a:cs typeface="Arial" panose="020B0604020202020204" pitchFamily="34" charset="0"/>
              </a:rPr>
              <a:t>Nella homepage e nelle varie pagine l'indicazione per l'utente della posizione corrente nel sito è rappresentata dal titolo della pagina e dal breadcrumb, è quindi possibile capire direttamente la posizione. La presenza di breadcrumbs permette di valutare il livello di profondità della pagina relativo alla struttura del sito.</a:t>
            </a:r>
            <a:br>
              <a:rPr lang="it-IT" dirty="0">
                <a:latin typeface="Arial" panose="020B0604020202020204" pitchFamily="34" charset="0"/>
                <a:cs typeface="Arial" panose="020B0604020202020204" pitchFamily="34" charset="0"/>
              </a:rPr>
            </a:br>
            <a:br>
              <a:rPr lang="it-IT" dirty="0">
                <a:latin typeface="Arial" panose="020B0604020202020204" pitchFamily="34" charset="0"/>
                <a:cs typeface="Arial" panose="020B0604020202020204" pitchFamily="34" charset="0"/>
              </a:rPr>
            </a:br>
            <a:r>
              <a:rPr lang="it-IT" b="1" dirty="0">
                <a:latin typeface="Arial" panose="020B0604020202020204" pitchFamily="34" charset="0"/>
                <a:cs typeface="Arial" panose="020B0604020202020204" pitchFamily="34" charset="0"/>
              </a:rPr>
              <a:t>Euristica n.2: Allineamento tra il mondo del sistema e quello reale</a:t>
            </a:r>
            <a:br>
              <a:rPr lang="it-IT" dirty="0">
                <a:latin typeface="Arial" panose="020B0604020202020204" pitchFamily="34" charset="0"/>
                <a:cs typeface="Arial" panose="020B0604020202020204" pitchFamily="34" charset="0"/>
              </a:rPr>
            </a:br>
            <a:r>
              <a:rPr lang="it-IT" b="1" dirty="0">
                <a:latin typeface="Arial" panose="020B0604020202020204" pitchFamily="34" charset="0"/>
                <a:cs typeface="Arial" panose="020B0604020202020204" pitchFamily="34" charset="0"/>
              </a:rPr>
              <a:t>2.1: I link, pulsanti, controlli delle form hanno etichette appropriate?</a:t>
            </a:r>
            <a:br>
              <a:rPr lang="it-IT" dirty="0">
                <a:latin typeface="Arial" panose="020B0604020202020204" pitchFamily="34" charset="0"/>
                <a:cs typeface="Arial" panose="020B0604020202020204" pitchFamily="34" charset="0"/>
              </a:rPr>
            </a:br>
            <a:br>
              <a:rPr lang="it-IT" dirty="0">
                <a:latin typeface="Arial" panose="020B0604020202020204" pitchFamily="34" charset="0"/>
                <a:cs typeface="Arial" panose="020B0604020202020204" pitchFamily="34" charset="0"/>
              </a:rPr>
            </a:br>
            <a:r>
              <a:rPr lang="it-IT" dirty="0">
                <a:latin typeface="Arial" panose="020B0604020202020204" pitchFamily="34" charset="0"/>
                <a:cs typeface="Arial" panose="020B0604020202020204" pitchFamily="34" charset="0"/>
              </a:rPr>
              <a:t>I link, pulsanti, controlli hanno etichette appropriate ed è presente il titolo (attributo </a:t>
            </a:r>
            <a:r>
              <a:rPr lang="it-IT" dirty="0" err="1">
                <a:latin typeface="Arial" panose="020B0604020202020204" pitchFamily="34" charset="0"/>
                <a:cs typeface="Arial" panose="020B0604020202020204" pitchFamily="34" charset="0"/>
              </a:rPr>
              <a:t>title</a:t>
            </a:r>
            <a:r>
              <a:rPr lang="it-IT" dirty="0">
                <a:latin typeface="Arial" panose="020B0604020202020204" pitchFamily="34" charset="0"/>
                <a:cs typeface="Arial" panose="020B0604020202020204" pitchFamily="34" charset="0"/>
              </a:rPr>
              <a:t> del </a:t>
            </a:r>
            <a:r>
              <a:rPr lang="it-IT" dirty="0" err="1">
                <a:latin typeface="Arial" panose="020B0604020202020204" pitchFamily="34" charset="0"/>
                <a:cs typeface="Arial" panose="020B0604020202020204" pitchFamily="34" charset="0"/>
              </a:rPr>
              <a:t>tag</a:t>
            </a:r>
            <a:r>
              <a:rPr lang="it-IT" dirty="0">
                <a:latin typeface="Arial" panose="020B0604020202020204" pitchFamily="34" charset="0"/>
                <a:cs typeface="Arial" panose="020B0604020202020204" pitchFamily="34" charset="0"/>
              </a:rPr>
              <a:t> a) in tutti i collegamenti.</a:t>
            </a:r>
          </a:p>
          <a:p>
            <a:br>
              <a:rPr lang="it-IT" dirty="0">
                <a:latin typeface="Arial" panose="020B0604020202020204" pitchFamily="34" charset="0"/>
                <a:cs typeface="Arial" panose="020B0604020202020204" pitchFamily="34" charset="0"/>
              </a:rPr>
            </a:br>
            <a:r>
              <a:rPr lang="it-IT" b="1" dirty="0">
                <a:solidFill>
                  <a:srgbClr val="000000"/>
                </a:solidFill>
                <a:latin typeface="Arial" panose="020B0604020202020204" pitchFamily="34" charset="0"/>
              </a:rPr>
              <a:t>Euristica n.3: Controllo da parte dell'utente e sua libertà</a:t>
            </a:r>
            <a:br>
              <a:rPr lang="it-IT" b="1" dirty="0">
                <a:solidFill>
                  <a:srgbClr val="000000"/>
                </a:solidFill>
                <a:latin typeface="Arial" panose="020B0604020202020204" pitchFamily="34" charset="0"/>
              </a:rPr>
            </a:br>
            <a:r>
              <a:rPr lang="it-IT" b="1" dirty="0">
                <a:solidFill>
                  <a:srgbClr val="000000"/>
                </a:solidFill>
                <a:latin typeface="Arial" panose="020B0604020202020204" pitchFamily="34" charset="0"/>
              </a:rPr>
              <a:t>3.1: Viene evitata una introduzione in Flash? la si può facilmente saltare?</a:t>
            </a:r>
            <a:br>
              <a:rPr lang="it-IT" dirty="0">
                <a:solidFill>
                  <a:srgbClr val="000000"/>
                </a:solidFill>
                <a:latin typeface="Arial" panose="020B0604020202020204" pitchFamily="34" charset="0"/>
              </a:rPr>
            </a:br>
            <a:r>
              <a:rPr lang="it-IT" dirty="0">
                <a:solidFill>
                  <a:srgbClr val="000000"/>
                </a:solidFill>
                <a:latin typeface="Arial" panose="020B0604020202020204" pitchFamily="34" charset="0"/>
              </a:rPr>
              <a:t>Non è presente un'introduzione in Flash.</a:t>
            </a:r>
            <a:endParaRPr lang="it-IT" dirty="0"/>
          </a:p>
        </p:txBody>
      </p:sp>
    </p:spTree>
    <p:extLst>
      <p:ext uri="{BB962C8B-B14F-4D97-AF65-F5344CB8AC3E}">
        <p14:creationId xmlns:p14="http://schemas.microsoft.com/office/powerpoint/2010/main" val="1100954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A36684F1-02DE-4AA0-B401-1E7FDA677B57}"/>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Valutazione EURISTICA (3/4)</a:t>
            </a:r>
          </a:p>
        </p:txBody>
      </p:sp>
      <p:sp>
        <p:nvSpPr>
          <p:cNvPr id="11" name="Rettangolo 10">
            <a:extLst>
              <a:ext uri="{FF2B5EF4-FFF2-40B4-BE49-F238E27FC236}">
                <a16:creationId xmlns:a16="http://schemas.microsoft.com/office/drawing/2014/main" id="{05236846-C5E3-430B-A370-A5AAFB167C60}"/>
              </a:ext>
            </a:extLst>
          </p:cNvPr>
          <p:cNvSpPr/>
          <p:nvPr/>
        </p:nvSpPr>
        <p:spPr>
          <a:xfrm>
            <a:off x="627018" y="1873453"/>
            <a:ext cx="10694125" cy="5062924"/>
          </a:xfrm>
          <a:prstGeom prst="rect">
            <a:avLst/>
          </a:prstGeom>
        </p:spPr>
        <p:txBody>
          <a:bodyPr wrap="square">
            <a:spAutoFit/>
          </a:bodyPr>
          <a:lstStyle/>
          <a:p>
            <a:r>
              <a:rPr lang="it-IT" sz="1700" b="1" dirty="0">
                <a:solidFill>
                  <a:srgbClr val="000000"/>
                </a:solidFill>
                <a:latin typeface="Arial" panose="020B0604020202020204" pitchFamily="34" charset="0"/>
                <a:cs typeface="Arial" panose="020B0604020202020204" pitchFamily="34" charset="0"/>
              </a:rPr>
              <a:t>Euristica n.4: Coerenza e standard</a:t>
            </a:r>
            <a:br>
              <a:rPr lang="it-IT" sz="1700" b="1" dirty="0">
                <a:solidFill>
                  <a:srgbClr val="000000"/>
                </a:solidFill>
                <a:latin typeface="Arial" panose="020B0604020202020204" pitchFamily="34" charset="0"/>
                <a:cs typeface="Arial" panose="020B0604020202020204" pitchFamily="34" charset="0"/>
              </a:rPr>
            </a:br>
            <a:r>
              <a:rPr lang="it-IT" sz="1700" b="1" dirty="0">
                <a:solidFill>
                  <a:srgbClr val="000000"/>
                </a:solidFill>
                <a:latin typeface="Arial" panose="020B0604020202020204" pitchFamily="34" charset="0"/>
                <a:cs typeface="Arial" panose="020B0604020202020204" pitchFamily="34" charset="0"/>
              </a:rPr>
              <a:t>4.1: L'etichetta di un link o pulsante è coerente con il titolo della pagina destinazione?</a:t>
            </a:r>
            <a:br>
              <a:rPr lang="it-IT" sz="1700" b="1" dirty="0">
                <a:solidFill>
                  <a:srgbClr val="000000"/>
                </a:solidFill>
                <a:latin typeface="Arial" panose="020B0604020202020204" pitchFamily="34" charset="0"/>
                <a:cs typeface="Arial" panose="020B0604020202020204" pitchFamily="34" charset="0"/>
              </a:rPr>
            </a:br>
            <a:br>
              <a:rPr lang="it-IT" sz="1700" dirty="0">
                <a:solidFill>
                  <a:srgbClr val="000000"/>
                </a:solidFill>
                <a:latin typeface="Arial" panose="020B0604020202020204" pitchFamily="34" charset="0"/>
                <a:cs typeface="Arial" panose="020B0604020202020204" pitchFamily="34" charset="0"/>
              </a:rPr>
            </a:br>
            <a:r>
              <a:rPr lang="it-IT" sz="1700" dirty="0">
                <a:solidFill>
                  <a:srgbClr val="000000"/>
                </a:solidFill>
                <a:latin typeface="Arial" panose="020B0604020202020204" pitchFamily="34" charset="0"/>
                <a:cs typeface="Arial" panose="020B0604020202020204" pitchFamily="34" charset="0"/>
              </a:rPr>
              <a:t>Le etichette dei Link/pulsanti della Home sono coerenti con i titoli delle pagine.</a:t>
            </a:r>
          </a:p>
          <a:p>
            <a:br>
              <a:rPr lang="it-IT" sz="1700" dirty="0">
                <a:solidFill>
                  <a:srgbClr val="000000"/>
                </a:solidFill>
                <a:latin typeface="Arial" panose="020B0604020202020204" pitchFamily="34" charset="0"/>
                <a:cs typeface="Arial" panose="020B0604020202020204" pitchFamily="34" charset="0"/>
              </a:rPr>
            </a:br>
            <a:r>
              <a:rPr lang="it-IT" sz="1700" b="1" dirty="0">
                <a:latin typeface="Arial" panose="020B0604020202020204" pitchFamily="34" charset="0"/>
                <a:cs typeface="Arial" panose="020B0604020202020204" pitchFamily="34" charset="0"/>
              </a:rPr>
              <a:t>Euristica n.5: Prevenzione di errori</a:t>
            </a:r>
            <a:br>
              <a:rPr lang="it-IT" sz="1700" b="1" dirty="0">
                <a:latin typeface="Arial" panose="020B0604020202020204" pitchFamily="34" charset="0"/>
                <a:cs typeface="Arial" panose="020B0604020202020204" pitchFamily="34" charset="0"/>
              </a:rPr>
            </a:br>
            <a:r>
              <a:rPr lang="it-IT" sz="1700" b="1" dirty="0">
                <a:latin typeface="Arial" panose="020B0604020202020204" pitchFamily="34" charset="0"/>
                <a:cs typeface="Arial" panose="020B0604020202020204" pitchFamily="34" charset="0"/>
              </a:rPr>
              <a:t>5.1: Errori di navigazione (vicoli a fondo cieco, cicli, link non definiti, smarrirsi) vengono evitati?</a:t>
            </a:r>
            <a:br>
              <a:rPr lang="it-IT" sz="1700" b="1" dirty="0">
                <a:latin typeface="Arial" panose="020B0604020202020204" pitchFamily="34" charset="0"/>
                <a:cs typeface="Arial" panose="020B0604020202020204" pitchFamily="34" charset="0"/>
              </a:rPr>
            </a:br>
            <a:br>
              <a:rPr lang="it-IT" sz="1700" dirty="0">
                <a:latin typeface="Arial" panose="020B0604020202020204" pitchFamily="34" charset="0"/>
                <a:cs typeface="Arial" panose="020B0604020202020204" pitchFamily="34" charset="0"/>
              </a:rPr>
            </a:br>
            <a:r>
              <a:rPr lang="it-IT" sz="1700" dirty="0">
                <a:latin typeface="Arial" panose="020B0604020202020204" pitchFamily="34" charset="0"/>
                <a:cs typeface="Arial" panose="020B0604020202020204" pitchFamily="34" charset="0"/>
              </a:rPr>
              <a:t>Si vengono evitati.</a:t>
            </a:r>
          </a:p>
          <a:p>
            <a:endParaRPr lang="it-IT" sz="1700" dirty="0">
              <a:latin typeface="Arial" panose="020B0604020202020204" pitchFamily="34" charset="0"/>
              <a:cs typeface="Arial" panose="020B0604020202020204" pitchFamily="34" charset="0"/>
            </a:endParaRPr>
          </a:p>
          <a:p>
            <a:r>
              <a:rPr lang="it-IT" sz="1700" b="1" dirty="0">
                <a:latin typeface="Arial" panose="020B0604020202020204" pitchFamily="34" charset="0"/>
                <a:cs typeface="Arial" panose="020B0604020202020204" pitchFamily="34" charset="0"/>
              </a:rPr>
              <a:t>Euristica n.6: Riconoscimento piuttosto di memorizzazione</a:t>
            </a:r>
            <a:br>
              <a:rPr lang="it-IT" sz="1700" b="1" dirty="0">
                <a:latin typeface="Arial" panose="020B0604020202020204" pitchFamily="34" charset="0"/>
                <a:cs typeface="Arial" panose="020B0604020202020204" pitchFamily="34" charset="0"/>
              </a:rPr>
            </a:br>
            <a:r>
              <a:rPr lang="it-IT" sz="1700" b="1" dirty="0">
                <a:latin typeface="Arial" panose="020B0604020202020204" pitchFamily="34" charset="0"/>
                <a:cs typeface="Arial" panose="020B0604020202020204" pitchFamily="34" charset="0"/>
              </a:rPr>
              <a:t>6.1: I link sono troppi? sono presentati in maniera pesante?</a:t>
            </a:r>
            <a:br>
              <a:rPr lang="it-IT" sz="1700" b="1" dirty="0">
                <a:latin typeface="Arial" panose="020B0604020202020204" pitchFamily="34" charset="0"/>
                <a:cs typeface="Arial" panose="020B0604020202020204" pitchFamily="34" charset="0"/>
              </a:rPr>
            </a:br>
            <a:br>
              <a:rPr lang="it-IT" sz="1700" dirty="0">
                <a:latin typeface="Arial" panose="020B0604020202020204" pitchFamily="34" charset="0"/>
                <a:cs typeface="Arial" panose="020B0604020202020204" pitchFamily="34" charset="0"/>
              </a:rPr>
            </a:br>
            <a:r>
              <a:rPr lang="it-IT" sz="1700" dirty="0">
                <a:latin typeface="Arial" panose="020B0604020202020204" pitchFamily="34" charset="0"/>
                <a:cs typeface="Arial" panose="020B0604020202020204" pitchFamily="34" charset="0"/>
              </a:rPr>
              <a:t>I link presenti sono solo quelli necessari.</a:t>
            </a:r>
            <a:br>
              <a:rPr lang="it-IT" sz="1700" dirty="0">
                <a:latin typeface="Arial" panose="020B0604020202020204" pitchFamily="34" charset="0"/>
                <a:cs typeface="Arial" panose="020B0604020202020204" pitchFamily="34" charset="0"/>
              </a:rPr>
            </a:br>
            <a:br>
              <a:rPr lang="it-IT" sz="1700" dirty="0">
                <a:latin typeface="Arial" panose="020B0604020202020204" pitchFamily="34" charset="0"/>
                <a:cs typeface="Arial" panose="020B0604020202020204" pitchFamily="34" charset="0"/>
              </a:rPr>
            </a:br>
            <a:r>
              <a:rPr lang="it-IT" sz="1700" b="1" dirty="0">
                <a:latin typeface="Arial" panose="020B0604020202020204" pitchFamily="34" charset="0"/>
                <a:cs typeface="Arial" panose="020B0604020202020204" pitchFamily="34" charset="0"/>
              </a:rPr>
              <a:t>Euristica n.7: Flessibilità e efficienza d'uso</a:t>
            </a:r>
            <a:br>
              <a:rPr lang="it-IT" sz="1700" b="1" dirty="0">
                <a:latin typeface="Arial" panose="020B0604020202020204" pitchFamily="34" charset="0"/>
                <a:cs typeface="Arial" panose="020B0604020202020204" pitchFamily="34" charset="0"/>
              </a:rPr>
            </a:br>
            <a:r>
              <a:rPr lang="it-IT" sz="1700" b="1" dirty="0">
                <a:latin typeface="Arial" panose="020B0604020202020204" pitchFamily="34" charset="0"/>
                <a:cs typeface="Arial" panose="020B0604020202020204" pitchFamily="34" charset="0"/>
              </a:rPr>
              <a:t>7.1: Le pagine possono essere incluse nei favoriti/segnalibri (bookmark) in maniera non ambigua?</a:t>
            </a:r>
            <a:br>
              <a:rPr lang="it-IT" sz="1700" b="1" dirty="0">
                <a:latin typeface="Arial" panose="020B0604020202020204" pitchFamily="34" charset="0"/>
                <a:cs typeface="Arial" panose="020B0604020202020204" pitchFamily="34" charset="0"/>
              </a:rPr>
            </a:br>
            <a:br>
              <a:rPr lang="it-IT" sz="1700" dirty="0">
                <a:latin typeface="Arial" panose="020B0604020202020204" pitchFamily="34" charset="0"/>
                <a:cs typeface="Arial" panose="020B0604020202020204" pitchFamily="34" charset="0"/>
              </a:rPr>
            </a:br>
            <a:r>
              <a:rPr lang="it-IT" sz="1700" dirty="0">
                <a:latin typeface="Arial" panose="020B0604020202020204" pitchFamily="34" charset="0"/>
                <a:cs typeface="Arial" panose="020B0604020202020204" pitchFamily="34" charset="0"/>
              </a:rPr>
              <a:t>Si.</a:t>
            </a:r>
          </a:p>
        </p:txBody>
      </p:sp>
    </p:spTree>
    <p:extLst>
      <p:ext uri="{BB962C8B-B14F-4D97-AF65-F5344CB8AC3E}">
        <p14:creationId xmlns:p14="http://schemas.microsoft.com/office/powerpoint/2010/main" val="820721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C843E34A-752B-45BB-9E02-FDBA8EE8D1BC}"/>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Valutazione EURISTICA (4/4)</a:t>
            </a:r>
          </a:p>
        </p:txBody>
      </p:sp>
      <p:sp>
        <p:nvSpPr>
          <p:cNvPr id="9" name="Rettangolo 8">
            <a:extLst>
              <a:ext uri="{FF2B5EF4-FFF2-40B4-BE49-F238E27FC236}">
                <a16:creationId xmlns:a16="http://schemas.microsoft.com/office/drawing/2014/main" id="{595E9C0F-B3EF-4A9D-9117-CFFBF3AB2648}"/>
              </a:ext>
            </a:extLst>
          </p:cNvPr>
          <p:cNvSpPr/>
          <p:nvPr/>
        </p:nvSpPr>
        <p:spPr>
          <a:xfrm>
            <a:off x="844731" y="2029097"/>
            <a:ext cx="10537372" cy="4524315"/>
          </a:xfrm>
          <a:prstGeom prst="rect">
            <a:avLst/>
          </a:prstGeom>
        </p:spPr>
        <p:txBody>
          <a:bodyPr wrap="square">
            <a:spAutoFit/>
          </a:bodyPr>
          <a:lstStyle/>
          <a:p>
            <a:br>
              <a:rPr lang="it-IT" dirty="0">
                <a:solidFill>
                  <a:srgbClr val="000000"/>
                </a:solidFill>
                <a:latin typeface="Arial" panose="020B0604020202020204" pitchFamily="34" charset="0"/>
                <a:cs typeface="Arial" panose="020B0604020202020204" pitchFamily="34" charset="0"/>
              </a:rPr>
            </a:br>
            <a:r>
              <a:rPr lang="it-IT" b="1" dirty="0">
                <a:solidFill>
                  <a:srgbClr val="000000"/>
                </a:solidFill>
                <a:latin typeface="Arial" panose="020B0604020202020204" pitchFamily="34" charset="0"/>
                <a:cs typeface="Arial" panose="020B0604020202020204" pitchFamily="34" charset="0"/>
              </a:rPr>
              <a:t>Euristica n.8: Design estetico e minimalista</a:t>
            </a:r>
            <a:br>
              <a:rPr lang="it-IT" b="1" dirty="0">
                <a:solidFill>
                  <a:srgbClr val="000000"/>
                </a:solidFill>
                <a:latin typeface="Arial" panose="020B0604020202020204" pitchFamily="34" charset="0"/>
                <a:cs typeface="Arial" panose="020B0604020202020204" pitchFamily="34" charset="0"/>
              </a:rPr>
            </a:br>
            <a:r>
              <a:rPr lang="it-IT" b="1" dirty="0">
                <a:solidFill>
                  <a:srgbClr val="000000"/>
                </a:solidFill>
                <a:latin typeface="Arial" panose="020B0604020202020204" pitchFamily="34" charset="0"/>
                <a:cs typeface="Arial" panose="020B0604020202020204" pitchFamily="34" charset="0"/>
              </a:rPr>
              <a:t>8.1: I pulsanti e i link sono raggruppati in base alla loro funzione?</a:t>
            </a:r>
            <a:br>
              <a:rPr lang="it-IT" b="1" dirty="0">
                <a:solidFill>
                  <a:srgbClr val="000000"/>
                </a:solidFill>
                <a:latin typeface="Arial" panose="020B0604020202020204" pitchFamily="34" charset="0"/>
                <a:cs typeface="Arial" panose="020B0604020202020204" pitchFamily="34" charset="0"/>
              </a:rPr>
            </a:br>
            <a:br>
              <a:rPr lang="it-IT" b="1" dirty="0">
                <a:solidFill>
                  <a:srgbClr val="000000"/>
                </a:solidFill>
                <a:latin typeface="Arial" panose="020B0604020202020204" pitchFamily="34" charset="0"/>
                <a:cs typeface="Arial" panose="020B0604020202020204" pitchFamily="34" charset="0"/>
              </a:rPr>
            </a:br>
            <a:r>
              <a:rPr lang="it-IT" dirty="0">
                <a:solidFill>
                  <a:srgbClr val="000000"/>
                </a:solidFill>
                <a:latin typeface="Arial" panose="020B0604020202020204" pitchFamily="34" charset="0"/>
                <a:cs typeface="Arial" panose="020B0604020202020204" pitchFamily="34" charset="0"/>
              </a:rPr>
              <a:t>Tutte i pulsanti e link sono raggruppati in base alla loro funzione.</a:t>
            </a:r>
            <a:br>
              <a:rPr lang="it-IT" dirty="0">
                <a:solidFill>
                  <a:srgbClr val="000000"/>
                </a:solidFill>
                <a:latin typeface="Arial" panose="020B0604020202020204" pitchFamily="34" charset="0"/>
                <a:cs typeface="Arial" panose="020B0604020202020204" pitchFamily="34" charset="0"/>
              </a:rPr>
            </a:br>
            <a:endParaRPr lang="it-IT" dirty="0">
              <a:solidFill>
                <a:srgbClr val="000000"/>
              </a:solidFill>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Euristica n.9: Aiutare l'utente nel riconoscere, diagnosticare e rimediare agli errori</a:t>
            </a:r>
            <a:br>
              <a:rPr lang="it-IT" dirty="0">
                <a:latin typeface="Arial" panose="020B0604020202020204" pitchFamily="34" charset="0"/>
                <a:cs typeface="Arial" panose="020B0604020202020204" pitchFamily="34" charset="0"/>
              </a:rPr>
            </a:br>
            <a:r>
              <a:rPr lang="it-IT" b="1" dirty="0">
                <a:latin typeface="Arial" panose="020B0604020202020204" pitchFamily="34" charset="0"/>
                <a:cs typeface="Arial" panose="020B0604020202020204" pitchFamily="34" charset="0"/>
              </a:rPr>
              <a:t>9.1: Vengono offerte delle spiegazioni naturali di ciò che è successo e </a:t>
            </a:r>
            <a:r>
              <a:rPr lang="it-IT" b="1" dirty="0" err="1">
                <a:latin typeface="Arial" panose="020B0604020202020204" pitchFamily="34" charset="0"/>
                <a:cs typeface="Arial" panose="020B0604020202020204" pitchFamily="34" charset="0"/>
              </a:rPr>
              <a:t>perchè</a:t>
            </a:r>
            <a:r>
              <a:rPr lang="it-IT" b="1" dirty="0">
                <a:latin typeface="Arial" panose="020B0604020202020204" pitchFamily="34" charset="0"/>
                <a:cs typeface="Arial" panose="020B0604020202020204" pitchFamily="34" charset="0"/>
              </a:rPr>
              <a:t>?</a:t>
            </a:r>
            <a:br>
              <a:rPr lang="it-IT" b="1" dirty="0">
                <a:latin typeface="Arial" panose="020B0604020202020204" pitchFamily="34" charset="0"/>
                <a:cs typeface="Arial" panose="020B0604020202020204" pitchFamily="34" charset="0"/>
              </a:rPr>
            </a:br>
            <a:br>
              <a:rPr lang="it-IT" dirty="0">
                <a:latin typeface="Arial" panose="020B0604020202020204" pitchFamily="34" charset="0"/>
                <a:cs typeface="Arial" panose="020B0604020202020204" pitchFamily="34" charset="0"/>
              </a:rPr>
            </a:br>
            <a:r>
              <a:rPr lang="it-IT" dirty="0">
                <a:latin typeface="Arial" panose="020B0604020202020204" pitchFamily="34" charset="0"/>
                <a:cs typeface="Arial" panose="020B0604020202020204" pitchFamily="34" charset="0"/>
              </a:rPr>
              <a:t>Si vengono fornite abbastanza informazioni.</a:t>
            </a:r>
          </a:p>
          <a:p>
            <a:endParaRPr lang="it-IT" dirty="0">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Euristica n.10: Aiuto e documentazione</a:t>
            </a:r>
            <a:br>
              <a:rPr lang="it-IT" dirty="0">
                <a:latin typeface="Arial" panose="020B0604020202020204" pitchFamily="34" charset="0"/>
                <a:cs typeface="Arial" panose="020B0604020202020204" pitchFamily="34" charset="0"/>
              </a:rPr>
            </a:br>
            <a:r>
              <a:rPr lang="it-IT" b="1" dirty="0">
                <a:latin typeface="Arial" panose="020B0604020202020204" pitchFamily="34" charset="0"/>
                <a:cs typeface="Arial" panose="020B0604020202020204" pitchFamily="34" charset="0"/>
              </a:rPr>
              <a:t>10.1: È disponibile una mappa del sito?</a:t>
            </a:r>
            <a:br>
              <a:rPr lang="it-IT" b="1" dirty="0">
                <a:latin typeface="Arial" panose="020B0604020202020204" pitchFamily="34" charset="0"/>
                <a:cs typeface="Arial" panose="020B0604020202020204" pitchFamily="34" charset="0"/>
              </a:rPr>
            </a:br>
            <a:br>
              <a:rPr lang="it-IT" dirty="0">
                <a:latin typeface="Arial" panose="020B0604020202020204" pitchFamily="34" charset="0"/>
                <a:cs typeface="Arial" panose="020B0604020202020204" pitchFamily="34" charset="0"/>
              </a:rPr>
            </a:br>
            <a:r>
              <a:rPr lang="it-IT" dirty="0">
                <a:latin typeface="Arial" panose="020B0604020202020204" pitchFamily="34" charset="0"/>
                <a:cs typeface="Arial" panose="020B0604020202020204" pitchFamily="34" charset="0"/>
              </a:rPr>
              <a:t>Non è disponibile una mappa del sito.</a:t>
            </a:r>
            <a:br>
              <a:rPr lang="it-IT" dirty="0">
                <a:latin typeface="Arial" panose="020B0604020202020204" pitchFamily="34" charset="0"/>
                <a:cs typeface="Arial" panose="020B0604020202020204" pitchFamily="34" charset="0"/>
              </a:rPr>
            </a:b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944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A98B09F-0F62-46C8-8C22-F76E06891B56}"/>
              </a:ext>
            </a:extLst>
          </p:cNvPr>
          <p:cNvSpPr>
            <a:spLocks noGrp="1"/>
          </p:cNvSpPr>
          <p:nvPr>
            <p:ph idx="1"/>
          </p:nvPr>
        </p:nvSpPr>
        <p:spPr>
          <a:xfrm>
            <a:off x="391886" y="2094411"/>
            <a:ext cx="6574971" cy="4763589"/>
          </a:xfrm>
        </p:spPr>
        <p:txBody>
          <a:bodyPr>
            <a:normAutofit fontScale="92500" lnSpcReduction="20000"/>
          </a:bodyPr>
          <a:lstStyle/>
          <a:p>
            <a:r>
              <a:rPr lang="it-IT" dirty="0">
                <a:latin typeface="Arial" panose="020B0604020202020204" pitchFamily="34" charset="0"/>
                <a:cs typeface="Arial" panose="020B0604020202020204" pitchFamily="34" charset="0"/>
              </a:rPr>
              <a:t>I test di usabilità sono un insieme di metodologie con </a:t>
            </a:r>
            <a:r>
              <a:rPr lang="it-IT" sz="1900" dirty="0">
                <a:latin typeface="Arial" panose="020B0604020202020204" pitchFamily="34" charset="0"/>
                <a:cs typeface="Arial" panose="020B0604020202020204" pitchFamily="34" charset="0"/>
              </a:rPr>
              <a:t>l’obiettivo di studiare il comportamento degli utenti reali alle prese con prodotti reali o con loro prototipi, stimare le funzionalità del sistema, stimare gli effetti dell'interfaccia sull'utente ed identificare specifici problemi. </a:t>
            </a:r>
          </a:p>
          <a:p>
            <a:r>
              <a:rPr lang="it-IT" sz="1900" dirty="0">
                <a:latin typeface="Arial" panose="020B0604020202020204" pitchFamily="34" charset="0"/>
                <a:cs typeface="Arial" panose="020B0604020202020204" pitchFamily="34" charset="0"/>
              </a:rPr>
              <a:t>Abbiamo deciso di testare il sistema con la metodologia delle indagini sul campo; abbiamo quindi fornito il sistema a diversi utenti:</a:t>
            </a:r>
          </a:p>
          <a:p>
            <a:br>
              <a:rPr lang="it-IT" sz="1900" dirty="0">
                <a:latin typeface="Arial" panose="020B0604020202020204" pitchFamily="34" charset="0"/>
                <a:cs typeface="Arial" panose="020B0604020202020204" pitchFamily="34" charset="0"/>
              </a:rPr>
            </a:br>
            <a:r>
              <a:rPr lang="it-IT" sz="1900" dirty="0">
                <a:latin typeface="Arial" panose="020B0604020202020204" pitchFamily="34" charset="0"/>
                <a:cs typeface="Arial" panose="020B0604020202020204" pitchFamily="34" charset="0"/>
              </a:rPr>
              <a:t>Abbiamo testato il sistema con 7 utenti:</a:t>
            </a:r>
          </a:p>
          <a:p>
            <a:pPr fontAlgn="base"/>
            <a:r>
              <a:rPr lang="it-IT" sz="1900" dirty="0">
                <a:latin typeface="Arial" panose="020B0604020202020204" pitchFamily="34" charset="0"/>
                <a:cs typeface="Arial" panose="020B0604020202020204" pitchFamily="34" charset="0"/>
              </a:rPr>
              <a:t>3 appassionati di cucito in età avanzata (anni &gt; 65);</a:t>
            </a:r>
          </a:p>
          <a:p>
            <a:pPr fontAlgn="base"/>
            <a:r>
              <a:rPr lang="it-IT" sz="1900" dirty="0">
                <a:latin typeface="Arial" panose="020B0604020202020204" pitchFamily="34" charset="0"/>
                <a:cs typeface="Arial" panose="020B0604020202020204" pitchFamily="34" charset="0"/>
              </a:rPr>
              <a:t>2 persone che si occupano di fare lavoretti di cucito per poi rivenderli (anni &gt; 55);</a:t>
            </a:r>
          </a:p>
          <a:p>
            <a:pPr fontAlgn="base"/>
            <a:r>
              <a:rPr lang="it-IT" sz="1900" dirty="0">
                <a:latin typeface="Arial" panose="020B0604020202020204" pitchFamily="34" charset="0"/>
                <a:cs typeface="Arial" panose="020B0604020202020204" pitchFamily="34" charset="0"/>
              </a:rPr>
              <a:t>2 </a:t>
            </a:r>
            <a:r>
              <a:rPr lang="it-IT" sz="1900" dirty="0" err="1">
                <a:latin typeface="Arial" panose="020B0604020202020204" pitchFamily="34" charset="0"/>
                <a:cs typeface="Arial" panose="020B0604020202020204" pitchFamily="34" charset="0"/>
              </a:rPr>
              <a:t>possesore</a:t>
            </a:r>
            <a:r>
              <a:rPr lang="it-IT" sz="1900" dirty="0">
                <a:latin typeface="Arial" panose="020B0604020202020204" pitchFamily="34" charset="0"/>
                <a:cs typeface="Arial" panose="020B0604020202020204" pitchFamily="34" charset="0"/>
              </a:rPr>
              <a:t> di una merceria (anni &gt; 40)) facendogli compilare un questionario generico all’inizio e </a:t>
            </a:r>
            <a:r>
              <a:rPr lang="it-IT" sz="1900" dirty="0" err="1">
                <a:latin typeface="Arial" panose="020B0604020202020204" pitchFamily="34" charset="0"/>
                <a:cs typeface="Arial" panose="020B0604020202020204" pitchFamily="34" charset="0"/>
              </a:rPr>
              <a:t>un’altro</a:t>
            </a:r>
            <a:r>
              <a:rPr lang="it-IT" sz="1900" dirty="0">
                <a:latin typeface="Arial" panose="020B0604020202020204" pitchFamily="34" charset="0"/>
                <a:cs typeface="Arial" panose="020B0604020202020204" pitchFamily="34" charset="0"/>
              </a:rPr>
              <a:t> alla fine, dopo avergli fatto usare il prototipo in modo da rilevare problemi di usabilità.</a:t>
            </a:r>
          </a:p>
        </p:txBody>
      </p:sp>
      <p:sp>
        <p:nvSpPr>
          <p:cNvPr id="4" name="Titolo 1">
            <a:extLst>
              <a:ext uri="{FF2B5EF4-FFF2-40B4-BE49-F238E27FC236}">
                <a16:creationId xmlns:a16="http://schemas.microsoft.com/office/drawing/2014/main" id="{D99C7E92-ED95-42AD-B501-342BD6F2056C}"/>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Testing di usabilità (1/3)</a:t>
            </a:r>
          </a:p>
        </p:txBody>
      </p:sp>
      <p:graphicFrame>
        <p:nvGraphicFramePr>
          <p:cNvPr id="6" name="Tabella 5">
            <a:extLst>
              <a:ext uri="{FF2B5EF4-FFF2-40B4-BE49-F238E27FC236}">
                <a16:creationId xmlns:a16="http://schemas.microsoft.com/office/drawing/2014/main" id="{C827E928-1468-4C31-81A9-37F0C883797C}"/>
              </a:ext>
            </a:extLst>
          </p:cNvPr>
          <p:cNvGraphicFramePr>
            <a:graphicFrameLocks noGrp="1"/>
          </p:cNvGraphicFramePr>
          <p:nvPr>
            <p:extLst>
              <p:ext uri="{D42A27DB-BD31-4B8C-83A1-F6EECF244321}">
                <p14:modId xmlns:p14="http://schemas.microsoft.com/office/powerpoint/2010/main" val="2522931210"/>
              </p:ext>
            </p:extLst>
          </p:nvPr>
        </p:nvGraphicFramePr>
        <p:xfrm>
          <a:off x="7168883" y="2264329"/>
          <a:ext cx="4491893" cy="4301934"/>
        </p:xfrm>
        <a:graphic>
          <a:graphicData uri="http://schemas.openxmlformats.org/drawingml/2006/table">
            <a:tbl>
              <a:tblPr/>
              <a:tblGrid>
                <a:gridCol w="463082">
                  <a:extLst>
                    <a:ext uri="{9D8B030D-6E8A-4147-A177-3AD203B41FA5}">
                      <a16:colId xmlns:a16="http://schemas.microsoft.com/office/drawing/2014/main" val="3218362934"/>
                    </a:ext>
                  </a:extLst>
                </a:gridCol>
                <a:gridCol w="310926">
                  <a:extLst>
                    <a:ext uri="{9D8B030D-6E8A-4147-A177-3AD203B41FA5}">
                      <a16:colId xmlns:a16="http://schemas.microsoft.com/office/drawing/2014/main" val="3411237950"/>
                    </a:ext>
                  </a:extLst>
                </a:gridCol>
                <a:gridCol w="747546">
                  <a:extLst>
                    <a:ext uri="{9D8B030D-6E8A-4147-A177-3AD203B41FA5}">
                      <a16:colId xmlns:a16="http://schemas.microsoft.com/office/drawing/2014/main" val="245402523"/>
                    </a:ext>
                  </a:extLst>
                </a:gridCol>
                <a:gridCol w="694623">
                  <a:extLst>
                    <a:ext uri="{9D8B030D-6E8A-4147-A177-3AD203B41FA5}">
                      <a16:colId xmlns:a16="http://schemas.microsoft.com/office/drawing/2014/main" val="975913082"/>
                    </a:ext>
                  </a:extLst>
                </a:gridCol>
                <a:gridCol w="846778">
                  <a:extLst>
                    <a:ext uri="{9D8B030D-6E8A-4147-A177-3AD203B41FA5}">
                      <a16:colId xmlns:a16="http://schemas.microsoft.com/office/drawing/2014/main" val="654705615"/>
                    </a:ext>
                  </a:extLst>
                </a:gridCol>
                <a:gridCol w="740931">
                  <a:extLst>
                    <a:ext uri="{9D8B030D-6E8A-4147-A177-3AD203B41FA5}">
                      <a16:colId xmlns:a16="http://schemas.microsoft.com/office/drawing/2014/main" val="1161120558"/>
                    </a:ext>
                  </a:extLst>
                </a:gridCol>
                <a:gridCol w="688007">
                  <a:extLst>
                    <a:ext uri="{9D8B030D-6E8A-4147-A177-3AD203B41FA5}">
                      <a16:colId xmlns:a16="http://schemas.microsoft.com/office/drawing/2014/main" val="2438879338"/>
                    </a:ext>
                  </a:extLst>
                </a:gridCol>
              </a:tblGrid>
              <a:tr h="294790">
                <a:tc gridSpan="7">
                  <a:txBody>
                    <a:bodyPr/>
                    <a:lstStyle/>
                    <a:p>
                      <a:pPr algn="ctr" rtl="0" fontAlgn="t">
                        <a:spcBef>
                          <a:spcPts val="0"/>
                        </a:spcBef>
                        <a:spcAft>
                          <a:spcPts val="0"/>
                        </a:spcAft>
                      </a:pPr>
                      <a:r>
                        <a:rPr lang="it-IT" sz="1000" b="0" i="0" u="none" strike="noStrike" dirty="0">
                          <a:solidFill>
                            <a:srgbClr val="000000"/>
                          </a:solidFill>
                          <a:effectLst/>
                          <a:latin typeface="Arial" panose="020B0604020202020204" pitchFamily="34" charset="0"/>
                        </a:rPr>
                        <a:t>Profili Utente</a:t>
                      </a:r>
                      <a:endParaRPr lang="it-IT" sz="1300" dirty="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877532323"/>
                  </a:ext>
                </a:extLst>
              </a:tr>
              <a:tr h="579294">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#Utente</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Età</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Tipo</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Esperienza uso sistema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Frequenza uso sistema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Conoscenza Sistemi simili</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Sesso</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7BA0"/>
                    </a:solidFill>
                  </a:tcPr>
                </a:tc>
                <a:extLst>
                  <a:ext uri="{0D108BD9-81ED-4DB2-BD59-A6C34878D82A}">
                    <a16:rowId xmlns:a16="http://schemas.microsoft.com/office/drawing/2014/main" val="3763871673"/>
                  </a:ext>
                </a:extLst>
              </a:tr>
              <a:tr h="422492">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1</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68</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Appassionato</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Bassa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F</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277554"/>
                  </a:ext>
                </a:extLst>
              </a:tr>
              <a:tr h="422492">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2</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70</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Appassionato</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Nessuna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F</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1511938"/>
                  </a:ext>
                </a:extLst>
              </a:tr>
              <a:tr h="422492">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3</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42</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Negoziante</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9997685"/>
                  </a:ext>
                </a:extLst>
              </a:tr>
              <a:tr h="422492">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4</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73</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Appassionato</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205744"/>
                  </a:ext>
                </a:extLst>
              </a:tr>
              <a:tr h="579294">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5</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58</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Lavora con Cucito e Filati</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Bassa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Nessuna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F</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665483"/>
                  </a:ext>
                </a:extLst>
              </a:tr>
              <a:tr h="579294">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6</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60</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Lavora con Cucito e Filati</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Bassa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Nessuna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F</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283355"/>
                  </a:ext>
                </a:extLst>
              </a:tr>
              <a:tr h="579294">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7</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62</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Lavora con Cucito e Filati</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30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M</a:t>
                      </a:r>
                      <a:endParaRPr lang="it-IT" sz="1300" dirty="0">
                        <a:effectLst/>
                      </a:endParaRPr>
                    </a:p>
                  </a:txBody>
                  <a:tcPr marL="44633" marR="44633" marT="44633" marB="446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9093384"/>
                  </a:ext>
                </a:extLst>
              </a:tr>
            </a:tbl>
          </a:graphicData>
        </a:graphic>
      </p:graphicFrame>
    </p:spTree>
    <p:extLst>
      <p:ext uri="{BB962C8B-B14F-4D97-AF65-F5344CB8AC3E}">
        <p14:creationId xmlns:p14="http://schemas.microsoft.com/office/powerpoint/2010/main" val="3969859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A95C7C4-4BB5-44EA-9482-3110E5154A17}"/>
              </a:ext>
            </a:extLst>
          </p:cNvPr>
          <p:cNvSpPr>
            <a:spLocks noGrp="1"/>
          </p:cNvSpPr>
          <p:nvPr>
            <p:ph idx="1"/>
          </p:nvPr>
        </p:nvSpPr>
        <p:spPr>
          <a:xfrm>
            <a:off x="365761" y="1924594"/>
            <a:ext cx="11399519" cy="4781007"/>
          </a:xfrm>
        </p:spPr>
        <p:txBody>
          <a:bodyPr>
            <a:normAutofit fontScale="47500" lnSpcReduction="20000"/>
          </a:bodyPr>
          <a:lstStyle/>
          <a:p>
            <a:r>
              <a:rPr lang="it-IT" sz="3800" dirty="0">
                <a:latin typeface="Arial" panose="020B0604020202020204" pitchFamily="34" charset="0"/>
                <a:cs typeface="Arial" panose="020B0604020202020204" pitchFamily="34" charset="0"/>
              </a:rPr>
              <a:t>Si è fatto testare il prototipo utilizzando il protocollo</a:t>
            </a:r>
            <a:r>
              <a:rPr lang="it-IT" sz="3800" b="1" dirty="0">
                <a:latin typeface="Arial" panose="020B0604020202020204" pitchFamily="34" charset="0"/>
                <a:cs typeface="Arial" panose="020B0604020202020204" pitchFamily="34" charset="0"/>
              </a:rPr>
              <a:t> Think Aloud </a:t>
            </a:r>
            <a:r>
              <a:rPr lang="it-IT" sz="3800" dirty="0">
                <a:latin typeface="Arial" panose="020B0604020202020204" pitchFamily="34" charset="0"/>
                <a:cs typeface="Arial" panose="020B0604020202020204" pitchFamily="34" charset="0"/>
              </a:rPr>
              <a:t>(pensare ad alta voce), osservando quindi l’utente che descrive ed esprime un parere su quello che sta facendo mentre effettua il test di usabilità.</a:t>
            </a:r>
          </a:p>
          <a:p>
            <a:r>
              <a:rPr lang="it-IT" sz="3800" dirty="0">
                <a:latin typeface="Arial" panose="020B0604020202020204" pitchFamily="34" charset="0"/>
                <a:cs typeface="Arial" panose="020B0604020202020204" pitchFamily="34" charset="0"/>
              </a:rPr>
              <a:t>Per quanto riguarda le persone appassionate, ci siamo focalizzati sui task: Visualizzazione dei prodotti; Login e registrazione al sito; Visualizzazione/aggiunta/rimozione alla lista dei desideri; Visualizzare/aggiungere/eliminare prodotti al carrello;</a:t>
            </a:r>
          </a:p>
          <a:p>
            <a:r>
              <a:rPr lang="it-IT" sz="3800" dirty="0">
                <a:latin typeface="Arial" panose="020B0604020202020204" pitchFamily="34" charset="0"/>
                <a:cs typeface="Arial" panose="020B0604020202020204" pitchFamily="34" charset="0"/>
              </a:rPr>
              <a:t>Per quanto riguarda il negoziante, ci siamo focalizzati sui task: Acquisto; Visualizzare/aggiungere/eliminare prodotti al carrello; Visualizzazione ordine e dettagli ordine; Login e registrazione al sito;</a:t>
            </a:r>
          </a:p>
          <a:p>
            <a:r>
              <a:rPr lang="it-IT" sz="3800" dirty="0">
                <a:latin typeface="Arial" panose="020B0604020202020204" pitchFamily="34" charset="0"/>
                <a:cs typeface="Arial" panose="020B0604020202020204" pitchFamily="34" charset="0"/>
              </a:rPr>
              <a:t>Per quanto riguarda le persone che lavorano nell’industria del cucito , ci siamo focalizzati sui task: Visualizzazione dei prodotti; Registrazione/Login; Modifica dei dati; Visualizzazione/inserimento/eliminazione delle recensioni;</a:t>
            </a:r>
          </a:p>
          <a:p>
            <a:pPr fontAlgn="base"/>
            <a:r>
              <a:rPr lang="it-IT" sz="3800" dirty="0">
                <a:latin typeface="Arial" panose="020B0604020202020204" pitchFamily="34" charset="0"/>
                <a:cs typeface="Arial" panose="020B0604020202020204" pitchFamily="34" charset="0"/>
              </a:rPr>
              <a:t>Abbiamo documentato le loro reazione e il loro modo di utilizzare la piattaforma tramite registrazione ed annotazioni; poi abbiamo posto loro un questionario a cui era possibile rispondere con una votazione da 0 a 5; le domande e la media delle risposte sono le seguenti:</a:t>
            </a:r>
          </a:p>
          <a:p>
            <a:endParaRPr lang="it-IT" dirty="0"/>
          </a:p>
        </p:txBody>
      </p:sp>
      <p:sp>
        <p:nvSpPr>
          <p:cNvPr id="8" name="Titolo 1">
            <a:extLst>
              <a:ext uri="{FF2B5EF4-FFF2-40B4-BE49-F238E27FC236}">
                <a16:creationId xmlns:a16="http://schemas.microsoft.com/office/drawing/2014/main" id="{ADB4C45E-3979-4854-B5D7-AED7D8CC8E8E}"/>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Testing di usabilità (2/3)</a:t>
            </a:r>
          </a:p>
        </p:txBody>
      </p:sp>
    </p:spTree>
    <p:extLst>
      <p:ext uri="{BB962C8B-B14F-4D97-AF65-F5344CB8AC3E}">
        <p14:creationId xmlns:p14="http://schemas.microsoft.com/office/powerpoint/2010/main" val="3597617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AB81B8B8-35A8-4604-8F13-A2AA93C5A958}"/>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Testing di usabilità (3/3)</a:t>
            </a:r>
          </a:p>
        </p:txBody>
      </p:sp>
      <p:graphicFrame>
        <p:nvGraphicFramePr>
          <p:cNvPr id="9" name="Tabella 8">
            <a:extLst>
              <a:ext uri="{FF2B5EF4-FFF2-40B4-BE49-F238E27FC236}">
                <a16:creationId xmlns:a16="http://schemas.microsoft.com/office/drawing/2014/main" id="{676D86D2-5F11-4A4F-B7DF-B0FE087E6DFD}"/>
              </a:ext>
            </a:extLst>
          </p:cNvPr>
          <p:cNvGraphicFramePr>
            <a:graphicFrameLocks noGrp="1"/>
          </p:cNvGraphicFramePr>
          <p:nvPr>
            <p:extLst>
              <p:ext uri="{D42A27DB-BD31-4B8C-83A1-F6EECF244321}">
                <p14:modId xmlns:p14="http://schemas.microsoft.com/office/powerpoint/2010/main" val="3299220543"/>
              </p:ext>
            </p:extLst>
          </p:nvPr>
        </p:nvGraphicFramePr>
        <p:xfrm>
          <a:off x="4589418" y="2185851"/>
          <a:ext cx="7088778" cy="4157739"/>
        </p:xfrm>
        <a:graphic>
          <a:graphicData uri="http://schemas.openxmlformats.org/drawingml/2006/table">
            <a:tbl>
              <a:tblPr/>
              <a:tblGrid>
                <a:gridCol w="4663941">
                  <a:extLst>
                    <a:ext uri="{9D8B030D-6E8A-4147-A177-3AD203B41FA5}">
                      <a16:colId xmlns:a16="http://schemas.microsoft.com/office/drawing/2014/main" val="1832212961"/>
                    </a:ext>
                  </a:extLst>
                </a:gridCol>
                <a:gridCol w="2424837">
                  <a:extLst>
                    <a:ext uri="{9D8B030D-6E8A-4147-A177-3AD203B41FA5}">
                      <a16:colId xmlns:a16="http://schemas.microsoft.com/office/drawing/2014/main" val="1453862729"/>
                    </a:ext>
                  </a:extLst>
                </a:gridCol>
              </a:tblGrid>
              <a:tr h="331361">
                <a:tc gridSpan="2">
                  <a:txBody>
                    <a:bodyPr/>
                    <a:lstStyle/>
                    <a:p>
                      <a:pPr algn="ctr" rtl="0" fontAlgn="t">
                        <a:spcBef>
                          <a:spcPts val="0"/>
                        </a:spcBef>
                        <a:spcAft>
                          <a:spcPts val="0"/>
                        </a:spcAft>
                      </a:pPr>
                      <a:r>
                        <a:rPr lang="it-IT" sz="1300" b="0" i="0" u="none" strike="noStrike">
                          <a:solidFill>
                            <a:srgbClr val="000000"/>
                          </a:solidFill>
                          <a:effectLst/>
                          <a:latin typeface="Arial" panose="020B0604020202020204" pitchFamily="34" charset="0"/>
                        </a:rPr>
                        <a:t>Questionario</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4EA7"/>
                    </a:solidFill>
                  </a:tcPr>
                </a:tc>
                <a:tc hMerge="1">
                  <a:txBody>
                    <a:bodyPr/>
                    <a:lstStyle/>
                    <a:p>
                      <a:endParaRPr lang="it-IT"/>
                    </a:p>
                  </a:txBody>
                  <a:tcPr/>
                </a:tc>
                <a:extLst>
                  <a:ext uri="{0D108BD9-81ED-4DB2-BD59-A6C34878D82A}">
                    <a16:rowId xmlns:a16="http://schemas.microsoft.com/office/drawing/2014/main" val="953254262"/>
                  </a:ext>
                </a:extLst>
              </a:tr>
              <a:tr h="354456">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Domanda </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Risposta Media</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extLst>
                  <a:ext uri="{0D108BD9-81ED-4DB2-BD59-A6C34878D82A}">
                    <a16:rowId xmlns:a16="http://schemas.microsoft.com/office/drawing/2014/main" val="1792676411"/>
                  </a:ext>
                </a:extLst>
              </a:tr>
              <a:tr h="354456">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Il sistema è facile da usare?</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4.00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546394"/>
                  </a:ext>
                </a:extLst>
              </a:tr>
              <a:tr h="354456">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L’uso del sistema è scoraggiante?</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0.50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550497"/>
                  </a:ext>
                </a:extLst>
              </a:tr>
              <a:tr h="563642">
                <a:tc>
                  <a:txBody>
                    <a:bodyPr/>
                    <a:lstStyle/>
                    <a:p>
                      <a:pPr rtl="0" fontAlgn="t">
                        <a:spcBef>
                          <a:spcPts val="0"/>
                        </a:spcBef>
                        <a:spcAft>
                          <a:spcPts val="0"/>
                        </a:spcAft>
                      </a:pPr>
                      <a:r>
                        <a:rPr lang="it-IT" sz="1100" b="0" i="0" u="none" strike="noStrike" dirty="0">
                          <a:solidFill>
                            <a:srgbClr val="000000"/>
                          </a:solidFill>
                          <a:effectLst/>
                          <a:latin typeface="Arial" panose="020B0604020202020204" pitchFamily="34" charset="0"/>
                        </a:rPr>
                        <a:t>Le tue competenze erano sufficienti all’uso del sistema?</a:t>
                      </a:r>
                      <a:endParaRPr lang="it-IT" sz="1700" dirty="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3.00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091623"/>
                  </a:ext>
                </a:extLst>
              </a:tr>
              <a:tr h="563642">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La disposizione degli elementi su schermo è di tuo gradimento?</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3.80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32716"/>
                  </a:ext>
                </a:extLst>
              </a:tr>
              <a:tr h="354456">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Riesci a capire i messaggi di errore?</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4.20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34626"/>
                  </a:ext>
                </a:extLst>
              </a:tr>
              <a:tr h="354456">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Il sistema è affidabile?</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3.70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756988"/>
                  </a:ext>
                </a:extLst>
              </a:tr>
              <a:tr h="363172">
                <a:tc>
                  <a:txBody>
                    <a:bodyPr/>
                    <a:lstStyle/>
                    <a:p>
                      <a:pPr rtl="0" fontAlgn="t">
                        <a:spcBef>
                          <a:spcPts val="0"/>
                        </a:spcBef>
                        <a:spcAft>
                          <a:spcPts val="0"/>
                        </a:spcAft>
                      </a:pPr>
                      <a:r>
                        <a:rPr lang="it-IT" sz="1100" b="0" i="0" u="none" strike="noStrike">
                          <a:solidFill>
                            <a:srgbClr val="000000"/>
                          </a:solidFill>
                          <a:effectLst/>
                          <a:latin typeface="Arial" panose="020B0604020202020204" pitchFamily="34" charset="0"/>
                        </a:rPr>
                        <a:t>Il sistema è veloce?</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a:solidFill>
                            <a:srgbClr val="000000"/>
                          </a:solidFill>
                          <a:effectLst/>
                          <a:latin typeface="Arial" panose="020B0604020202020204" pitchFamily="34" charset="0"/>
                        </a:rPr>
                        <a:t>4.80</a:t>
                      </a:r>
                      <a:endParaRPr lang="it-IT" sz="170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2847570"/>
                  </a:ext>
                </a:extLst>
              </a:tr>
              <a:tr h="563642">
                <a:tc>
                  <a:txBody>
                    <a:bodyPr/>
                    <a:lstStyle/>
                    <a:p>
                      <a:pPr rtl="0" fontAlgn="t">
                        <a:spcBef>
                          <a:spcPts val="0"/>
                        </a:spcBef>
                        <a:spcAft>
                          <a:spcPts val="0"/>
                        </a:spcAft>
                      </a:pPr>
                      <a:r>
                        <a:rPr lang="it-IT" sz="1100" b="0" i="0" u="none" strike="noStrike" dirty="0">
                          <a:solidFill>
                            <a:srgbClr val="000000"/>
                          </a:solidFill>
                          <a:effectLst/>
                          <a:latin typeface="Arial" panose="020B0604020202020204" pitchFamily="34" charset="0"/>
                        </a:rPr>
                        <a:t>Il sistema rispecchia ciò che ti serviva/ti aspettavi?</a:t>
                      </a:r>
                      <a:endParaRPr lang="it-IT" sz="1700" dirty="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100" b="0" i="0" u="none" strike="noStrike" dirty="0">
                          <a:solidFill>
                            <a:srgbClr val="000000"/>
                          </a:solidFill>
                          <a:effectLst/>
                          <a:latin typeface="Arial" panose="020B0604020202020204" pitchFamily="34" charset="0"/>
                        </a:rPr>
                        <a:t>4.10</a:t>
                      </a:r>
                      <a:endParaRPr lang="it-IT" sz="1700" dirty="0">
                        <a:effectLst/>
                      </a:endParaRPr>
                    </a:p>
                  </a:txBody>
                  <a:tcPr marL="60721" marR="60721" marT="60721" marB="607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061393"/>
                  </a:ext>
                </a:extLst>
              </a:tr>
            </a:tbl>
          </a:graphicData>
        </a:graphic>
      </p:graphicFrame>
      <p:sp>
        <p:nvSpPr>
          <p:cNvPr id="11" name="Rettangolo 10">
            <a:extLst>
              <a:ext uri="{FF2B5EF4-FFF2-40B4-BE49-F238E27FC236}">
                <a16:creationId xmlns:a16="http://schemas.microsoft.com/office/drawing/2014/main" id="{7ED5376D-3823-4850-A0E5-8FC8BB5A34C5}"/>
              </a:ext>
            </a:extLst>
          </p:cNvPr>
          <p:cNvSpPr/>
          <p:nvPr/>
        </p:nvSpPr>
        <p:spPr>
          <a:xfrm>
            <a:off x="391888" y="2041381"/>
            <a:ext cx="4188822" cy="4585841"/>
          </a:xfrm>
          <a:prstGeom prst="rect">
            <a:avLst/>
          </a:prstGeom>
        </p:spPr>
        <p:txBody>
          <a:bodyPr wrap="square">
            <a:spAutoFit/>
          </a:bodyPr>
          <a:lstStyle/>
          <a:p>
            <a:r>
              <a:rPr lang="it-IT" dirty="0">
                <a:solidFill>
                  <a:srgbClr val="000000"/>
                </a:solidFill>
                <a:latin typeface="Arial" panose="020B0604020202020204" pitchFamily="34" charset="0"/>
              </a:rPr>
              <a:t>Gli utenti in generale si sono trovati bene con il sistema e non hanno avuto problemi nel suo utilizzo, con un po' di aiuto anche le persone con meno conoscenze informatiche o con problematiche legate all’età, sono riuscite ad effettuare le operazioni richieste.</a:t>
            </a:r>
            <a:endParaRPr lang="it-IT" dirty="0"/>
          </a:p>
          <a:p>
            <a:r>
              <a:rPr lang="it-IT" dirty="0">
                <a:solidFill>
                  <a:srgbClr val="000000"/>
                </a:solidFill>
                <a:latin typeface="Arial" panose="020B0604020202020204" pitchFamily="34" charset="0"/>
              </a:rPr>
              <a:t>I suggerimenti rilevanti lasciati dagli intervistati sono stati:</a:t>
            </a:r>
            <a:endParaRPr lang="it-IT" dirty="0"/>
          </a:p>
          <a:p>
            <a:pPr marL="285750" indent="-285750" fontAlgn="base">
              <a:buFont typeface="Wingdings" panose="05000000000000000000" pitchFamily="2" charset="2"/>
              <a:buChar char="§"/>
            </a:pPr>
            <a:r>
              <a:rPr lang="it-IT" dirty="0">
                <a:solidFill>
                  <a:srgbClr val="000000"/>
                </a:solidFill>
                <a:latin typeface="Arial" panose="020B0604020202020204" pitchFamily="34" charset="0"/>
              </a:rPr>
              <a:t>Inserire la possibilità di scegliere il colore nei filati;</a:t>
            </a:r>
          </a:p>
          <a:p>
            <a:pPr marL="285750" indent="-285750" fontAlgn="base">
              <a:buFont typeface="Wingdings" panose="05000000000000000000" pitchFamily="2" charset="2"/>
              <a:buChar char="§"/>
            </a:pPr>
            <a:r>
              <a:rPr lang="it-IT" dirty="0">
                <a:solidFill>
                  <a:srgbClr val="000000"/>
                </a:solidFill>
                <a:latin typeface="Arial" panose="020B0604020202020204" pitchFamily="34" charset="0"/>
              </a:rPr>
              <a:t>Aggiungere dei suggerimenti che compaiono quando ci si posiziona col mouse su di un elemento;</a:t>
            </a:r>
          </a:p>
          <a:p>
            <a:pPr marL="285750" indent="-285750" fontAlgn="base">
              <a:buFont typeface="Wingdings" panose="05000000000000000000" pitchFamily="2" charset="2"/>
              <a:buChar char="§"/>
            </a:pPr>
            <a:r>
              <a:rPr lang="it-IT" dirty="0">
                <a:solidFill>
                  <a:srgbClr val="000000"/>
                </a:solidFill>
                <a:latin typeface="Arial" panose="020B0604020202020204" pitchFamily="34" charset="0"/>
              </a:rPr>
              <a:t>Inserire più prodotti;</a:t>
            </a:r>
          </a:p>
        </p:txBody>
      </p:sp>
    </p:spTree>
    <p:extLst>
      <p:ext uri="{BB962C8B-B14F-4D97-AF65-F5344CB8AC3E}">
        <p14:creationId xmlns:p14="http://schemas.microsoft.com/office/powerpoint/2010/main" val="385262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87C26D9-7DAD-47AB-9F5E-6EA1F247F155}"/>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Modifiche pre-implementazione</a:t>
            </a:r>
          </a:p>
        </p:txBody>
      </p:sp>
      <p:graphicFrame>
        <p:nvGraphicFramePr>
          <p:cNvPr id="5" name="Tabella 4">
            <a:extLst>
              <a:ext uri="{FF2B5EF4-FFF2-40B4-BE49-F238E27FC236}">
                <a16:creationId xmlns:a16="http://schemas.microsoft.com/office/drawing/2014/main" id="{BEAD595B-6456-4A20-860C-AA15C64F1D8E}"/>
              </a:ext>
            </a:extLst>
          </p:cNvPr>
          <p:cNvGraphicFramePr>
            <a:graphicFrameLocks noGrp="1"/>
          </p:cNvGraphicFramePr>
          <p:nvPr>
            <p:extLst>
              <p:ext uri="{D42A27DB-BD31-4B8C-83A1-F6EECF244321}">
                <p14:modId xmlns:p14="http://schemas.microsoft.com/office/powerpoint/2010/main" val="8261383"/>
              </p:ext>
            </p:extLst>
          </p:nvPr>
        </p:nvGraphicFramePr>
        <p:xfrm>
          <a:off x="1933302" y="2502217"/>
          <a:ext cx="7768047" cy="3402195"/>
        </p:xfrm>
        <a:graphic>
          <a:graphicData uri="http://schemas.openxmlformats.org/drawingml/2006/table">
            <a:tbl>
              <a:tblPr/>
              <a:tblGrid>
                <a:gridCol w="3259805">
                  <a:extLst>
                    <a:ext uri="{9D8B030D-6E8A-4147-A177-3AD203B41FA5}">
                      <a16:colId xmlns:a16="http://schemas.microsoft.com/office/drawing/2014/main" val="551337576"/>
                    </a:ext>
                  </a:extLst>
                </a:gridCol>
                <a:gridCol w="2254121">
                  <a:extLst>
                    <a:ext uri="{9D8B030D-6E8A-4147-A177-3AD203B41FA5}">
                      <a16:colId xmlns:a16="http://schemas.microsoft.com/office/drawing/2014/main" val="1625354344"/>
                    </a:ext>
                  </a:extLst>
                </a:gridCol>
                <a:gridCol w="2254121">
                  <a:extLst>
                    <a:ext uri="{9D8B030D-6E8A-4147-A177-3AD203B41FA5}">
                      <a16:colId xmlns:a16="http://schemas.microsoft.com/office/drawing/2014/main" val="1909908090"/>
                    </a:ext>
                  </a:extLst>
                </a:gridCol>
              </a:tblGrid>
              <a:tr h="516568">
                <a:tc>
                  <a:txBody>
                    <a:bodyPr/>
                    <a:lstStyle/>
                    <a:p>
                      <a:pPr algn="ctr" rtl="0" fontAlgn="t">
                        <a:spcBef>
                          <a:spcPts val="0"/>
                        </a:spcBef>
                        <a:spcAft>
                          <a:spcPts val="0"/>
                        </a:spcAft>
                      </a:pPr>
                      <a:r>
                        <a:rPr lang="it-IT" sz="1400" b="0" i="0" u="none" strike="noStrike" dirty="0">
                          <a:solidFill>
                            <a:srgbClr val="000000"/>
                          </a:solidFill>
                          <a:effectLst/>
                          <a:latin typeface="Arial" panose="020B0604020202020204" pitchFamily="34" charset="0"/>
                        </a:rPr>
                        <a:t>Modifiche</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Priorità</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Stato</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657862462"/>
                  </a:ext>
                </a:extLst>
              </a:tr>
              <a:tr h="1164205">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Inserire la possibilità di scegliere il colore nei filati.</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Medio-Alta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Effettuata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5036720"/>
                  </a:ext>
                </a:extLst>
              </a:tr>
              <a:tr h="881036">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Aggiungere suggerimenti agli elementi.</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Media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Effettuata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896921"/>
                  </a:ext>
                </a:extLst>
              </a:tr>
              <a:tr h="840386">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Aumentare il numero di prodotti disponibili.</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400" b="0" i="0" u="none" strike="noStrike">
                          <a:solidFill>
                            <a:srgbClr val="000000"/>
                          </a:solidFill>
                          <a:effectLst/>
                          <a:latin typeface="Arial" panose="020B0604020202020204" pitchFamily="34" charset="0"/>
                        </a:rPr>
                        <a:t>Bassa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400" b="0" i="0" u="none" strike="noStrike" dirty="0">
                          <a:solidFill>
                            <a:srgbClr val="000000"/>
                          </a:solidFill>
                          <a:effectLst/>
                          <a:latin typeface="Arial" panose="020B0604020202020204" pitchFamily="34" charset="0"/>
                        </a:rPr>
                        <a:t>Effettuata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79070"/>
                  </a:ext>
                </a:extLst>
              </a:tr>
            </a:tbl>
          </a:graphicData>
        </a:graphic>
      </p:graphicFrame>
    </p:spTree>
    <p:extLst>
      <p:ext uri="{BB962C8B-B14F-4D97-AF65-F5344CB8AC3E}">
        <p14:creationId xmlns:p14="http://schemas.microsoft.com/office/powerpoint/2010/main" val="260409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D42DBA-3C73-466C-A460-2884769E3CB4}"/>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Sviluppo dei personaggi e degli obiettivi(1/2)</a:t>
            </a:r>
          </a:p>
        </p:txBody>
      </p:sp>
      <p:sp>
        <p:nvSpPr>
          <p:cNvPr id="12" name="Rettangolo 11">
            <a:extLst>
              <a:ext uri="{FF2B5EF4-FFF2-40B4-BE49-F238E27FC236}">
                <a16:creationId xmlns:a16="http://schemas.microsoft.com/office/drawing/2014/main" id="{1067FE32-47C4-47DD-8A36-22F05A06598C}"/>
              </a:ext>
            </a:extLst>
          </p:cNvPr>
          <p:cNvSpPr/>
          <p:nvPr/>
        </p:nvSpPr>
        <p:spPr>
          <a:xfrm>
            <a:off x="673289" y="3684920"/>
            <a:ext cx="6114126" cy="369332"/>
          </a:xfrm>
          <a:prstGeom prst="rect">
            <a:avLst/>
          </a:prstGeom>
        </p:spPr>
        <p:txBody>
          <a:bodyPr wrap="square">
            <a:spAutoFit/>
          </a:bodyPr>
          <a:lstStyle/>
          <a:p>
            <a:r>
              <a:rPr lang="it-IT" dirty="0"/>
              <a:t>Le domande si sono basate su questi task abbastanza comuni:</a:t>
            </a:r>
          </a:p>
        </p:txBody>
      </p:sp>
      <p:sp>
        <p:nvSpPr>
          <p:cNvPr id="15" name="Segnaposto contenuto 2">
            <a:extLst>
              <a:ext uri="{FF2B5EF4-FFF2-40B4-BE49-F238E27FC236}">
                <a16:creationId xmlns:a16="http://schemas.microsoft.com/office/drawing/2014/main" id="{AD4C0BE4-68E5-441E-BBC3-EA5032B3955E}"/>
              </a:ext>
            </a:extLst>
          </p:cNvPr>
          <p:cNvSpPr txBox="1">
            <a:spLocks/>
          </p:cNvSpPr>
          <p:nvPr/>
        </p:nvSpPr>
        <p:spPr>
          <a:xfrm>
            <a:off x="403460" y="1940693"/>
            <a:ext cx="11241054" cy="17725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buFont typeface="Wingdings" panose="05000000000000000000" pitchFamily="2" charset="2"/>
              <a:buChar char="§"/>
            </a:pPr>
            <a:r>
              <a:rPr lang="it-IT" altLang="it-IT" dirty="0"/>
              <a:t>La prima fase del lavoro si è concentrata sulla ricerca e raccolta di informazioni, ricercando siti web simili per trovarne di simili al nostro, in modo da capire se già offrissero quello che erano i nostri obiettivi.</a:t>
            </a:r>
            <a:endParaRPr lang="it-IT" dirty="0"/>
          </a:p>
          <a:p>
            <a:pPr marL="285750" indent="-285750">
              <a:buFont typeface="Wingdings" panose="05000000000000000000" pitchFamily="2" charset="2"/>
              <a:buChar char="§"/>
            </a:pPr>
            <a:r>
              <a:rPr lang="it-IT" dirty="0"/>
              <a:t>In seguito abbiamo raccolto le testimonianze dirette di utenti potenziali tramite interviste singole, che ci hanno permesso di compilare un questionario grazie al quale abbiamo potuto definire i profili utente a partire da persone reali.</a:t>
            </a:r>
          </a:p>
        </p:txBody>
      </p:sp>
      <p:graphicFrame>
        <p:nvGraphicFramePr>
          <p:cNvPr id="17" name="Tabella 16">
            <a:extLst>
              <a:ext uri="{FF2B5EF4-FFF2-40B4-BE49-F238E27FC236}">
                <a16:creationId xmlns:a16="http://schemas.microsoft.com/office/drawing/2014/main" id="{0E340DCA-BB5E-4A1F-A777-82D61A899891}"/>
              </a:ext>
            </a:extLst>
          </p:cNvPr>
          <p:cNvGraphicFramePr>
            <a:graphicFrameLocks noGrp="1"/>
          </p:cNvGraphicFramePr>
          <p:nvPr>
            <p:extLst>
              <p:ext uri="{D42A27DB-BD31-4B8C-83A1-F6EECF244321}">
                <p14:modId xmlns:p14="http://schemas.microsoft.com/office/powerpoint/2010/main" val="3758367631"/>
              </p:ext>
            </p:extLst>
          </p:nvPr>
        </p:nvGraphicFramePr>
        <p:xfrm>
          <a:off x="7571874" y="4887042"/>
          <a:ext cx="2759243" cy="975360"/>
        </p:xfrm>
        <a:graphic>
          <a:graphicData uri="http://schemas.openxmlformats.org/drawingml/2006/table">
            <a:tbl>
              <a:tblPr/>
              <a:tblGrid>
                <a:gridCol w="2759243">
                  <a:extLst>
                    <a:ext uri="{9D8B030D-6E8A-4147-A177-3AD203B41FA5}">
                      <a16:colId xmlns:a16="http://schemas.microsoft.com/office/drawing/2014/main" val="2037281843"/>
                    </a:ext>
                  </a:extLst>
                </a:gridCol>
              </a:tblGrid>
              <a:tr h="168042">
                <a:tc>
                  <a:txBody>
                    <a:bodyPr/>
                    <a:lstStyle/>
                    <a:p>
                      <a:pPr rtl="0" fontAlgn="b"/>
                      <a:r>
                        <a:rPr lang="it-IT" sz="1600" i="1" dirty="0">
                          <a:solidFill>
                            <a:srgbClr val="000000"/>
                          </a:solidFill>
                          <a:effectLst/>
                        </a:rPr>
                        <a:t>SE = Self-</a:t>
                      </a:r>
                      <a:r>
                        <a:rPr lang="it-IT" sz="1600" i="1" dirty="0" err="1">
                          <a:solidFill>
                            <a:srgbClr val="000000"/>
                          </a:solidFill>
                          <a:effectLst/>
                        </a:rPr>
                        <a:t>Efficacy</a:t>
                      </a:r>
                      <a:endParaRPr lang="it-IT" sz="1600" i="1" dirty="0">
                        <a:solidFill>
                          <a:srgbClr val="000000"/>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75055060"/>
                  </a:ext>
                </a:extLst>
              </a:tr>
              <a:tr h="160020">
                <a:tc>
                  <a:txBody>
                    <a:bodyPr/>
                    <a:lstStyle/>
                    <a:p>
                      <a:pPr rtl="0" fontAlgn="b"/>
                      <a:r>
                        <a:rPr lang="it-IT" sz="1600" i="1">
                          <a:solidFill>
                            <a:srgbClr val="000000"/>
                          </a:solidFill>
                          <a:effectLst/>
                        </a:rPr>
                        <a:t>K&amp;S = Knowledge &amp; Skills</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3887350"/>
                  </a:ext>
                </a:extLst>
              </a:tr>
              <a:tr h="160020">
                <a:tc>
                  <a:txBody>
                    <a:bodyPr/>
                    <a:lstStyle/>
                    <a:p>
                      <a:pPr rtl="0" fontAlgn="b"/>
                      <a:r>
                        <a:rPr lang="it-IT" sz="1600" i="1" dirty="0">
                          <a:solidFill>
                            <a:srgbClr val="000000"/>
                          </a:solidFill>
                          <a:effectLst/>
                        </a:rPr>
                        <a:t>PC = Personal Contro</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4121448"/>
                  </a:ext>
                </a:extLst>
              </a:tr>
              <a:tr h="160020">
                <a:tc>
                  <a:txBody>
                    <a:bodyPr/>
                    <a:lstStyle/>
                    <a:p>
                      <a:pPr rtl="0" fontAlgn="b"/>
                      <a:r>
                        <a:rPr lang="it-IT" sz="1600" i="1" dirty="0">
                          <a:solidFill>
                            <a:srgbClr val="000000"/>
                          </a:solidFill>
                          <a:effectLst/>
                        </a:rPr>
                        <a:t>MOT = </a:t>
                      </a:r>
                      <a:r>
                        <a:rPr lang="it-IT" sz="1600" i="1" dirty="0" err="1">
                          <a:solidFill>
                            <a:srgbClr val="000000"/>
                          </a:solidFill>
                          <a:effectLst/>
                        </a:rPr>
                        <a:t>Motivation</a:t>
                      </a:r>
                      <a:endParaRPr lang="it-IT" sz="1600" i="1" dirty="0">
                        <a:solidFill>
                          <a:srgbClr val="000000"/>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83096183"/>
                  </a:ext>
                </a:extLst>
              </a:tr>
            </a:tbl>
          </a:graphicData>
        </a:graphic>
      </p:graphicFrame>
      <p:sp>
        <p:nvSpPr>
          <p:cNvPr id="18" name="Rettangolo 17">
            <a:extLst>
              <a:ext uri="{FF2B5EF4-FFF2-40B4-BE49-F238E27FC236}">
                <a16:creationId xmlns:a16="http://schemas.microsoft.com/office/drawing/2014/main" id="{6C973165-2D2A-4F37-9371-4341F147455F}"/>
              </a:ext>
            </a:extLst>
          </p:cNvPr>
          <p:cNvSpPr/>
          <p:nvPr/>
        </p:nvSpPr>
        <p:spPr>
          <a:xfrm>
            <a:off x="7395333" y="3756308"/>
            <a:ext cx="3786015" cy="646331"/>
          </a:xfrm>
          <a:prstGeom prst="rect">
            <a:avLst/>
          </a:prstGeom>
        </p:spPr>
        <p:txBody>
          <a:bodyPr wrap="square">
            <a:spAutoFit/>
          </a:bodyPr>
          <a:lstStyle/>
          <a:p>
            <a:r>
              <a:rPr lang="it-IT" dirty="0"/>
              <a:t>E sono state poste in modo da evidenziare le seguenti caratteristiche:</a:t>
            </a:r>
          </a:p>
        </p:txBody>
      </p:sp>
      <p:graphicFrame>
        <p:nvGraphicFramePr>
          <p:cNvPr id="22" name="Tabella 21">
            <a:extLst>
              <a:ext uri="{FF2B5EF4-FFF2-40B4-BE49-F238E27FC236}">
                <a16:creationId xmlns:a16="http://schemas.microsoft.com/office/drawing/2014/main" id="{D77AD378-6062-427A-B475-AD191572CD43}"/>
              </a:ext>
            </a:extLst>
          </p:cNvPr>
          <p:cNvGraphicFramePr>
            <a:graphicFrameLocks noGrp="1"/>
          </p:cNvGraphicFramePr>
          <p:nvPr>
            <p:extLst>
              <p:ext uri="{D42A27DB-BD31-4B8C-83A1-F6EECF244321}">
                <p14:modId xmlns:p14="http://schemas.microsoft.com/office/powerpoint/2010/main" val="898099270"/>
              </p:ext>
            </p:extLst>
          </p:nvPr>
        </p:nvGraphicFramePr>
        <p:xfrm>
          <a:off x="769419" y="4195010"/>
          <a:ext cx="6225540" cy="2069884"/>
        </p:xfrm>
        <a:graphic>
          <a:graphicData uri="http://schemas.openxmlformats.org/drawingml/2006/table">
            <a:tbl>
              <a:tblPr/>
              <a:tblGrid>
                <a:gridCol w="6225540">
                  <a:extLst>
                    <a:ext uri="{9D8B030D-6E8A-4147-A177-3AD203B41FA5}">
                      <a16:colId xmlns:a16="http://schemas.microsoft.com/office/drawing/2014/main" val="3287760943"/>
                    </a:ext>
                  </a:extLst>
                </a:gridCol>
              </a:tblGrid>
              <a:tr h="606844">
                <a:tc>
                  <a:txBody>
                    <a:bodyPr/>
                    <a:lstStyle/>
                    <a:p>
                      <a:pPr rtl="0" fontAlgn="b"/>
                      <a:r>
                        <a:rPr lang="it-IT" sz="1600" dirty="0">
                          <a:effectLst/>
                        </a:rPr>
                        <a:t>TASK T1 Quanto è facile cercare un determinato prodotto all’interno delle piattaforme esistenti?</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8192867"/>
                  </a:ext>
                </a:extLst>
              </a:tr>
              <a:tr h="160020">
                <a:tc>
                  <a:txBody>
                    <a:bodyPr/>
                    <a:lstStyle/>
                    <a:p>
                      <a:pPr rtl="0" fontAlgn="b"/>
                      <a:r>
                        <a:rPr lang="it-IT" sz="1600" dirty="0">
                          <a:effectLst/>
                        </a:rPr>
                        <a:t>TASK T2 L’acquisto di un prodotto all’interno delle piattaforme già esistenti risulta complesso?</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177394"/>
                  </a:ext>
                </a:extLst>
              </a:tr>
              <a:tr h="160020">
                <a:tc>
                  <a:txBody>
                    <a:bodyPr/>
                    <a:lstStyle/>
                    <a:p>
                      <a:pPr rtl="0" fontAlgn="b"/>
                      <a:r>
                        <a:rPr lang="it-IT" sz="1600">
                          <a:effectLst/>
                        </a:rPr>
                        <a:t>TASK T3 Risulta semplice e chiara la navigazione all’interno dei vari menù delle piattaforme esistenti?</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10205589"/>
                  </a:ext>
                </a:extLst>
              </a:tr>
              <a:tr h="160020">
                <a:tc>
                  <a:txBody>
                    <a:bodyPr/>
                    <a:lstStyle/>
                    <a:p>
                      <a:pPr rtl="0" fontAlgn="b"/>
                      <a:r>
                        <a:rPr lang="it-IT" sz="1600">
                          <a:effectLst/>
                        </a:rPr>
                        <a:t>TASK T4 Risulta semplice il risalire agli ordini effettuati?</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87591041"/>
                  </a:ext>
                </a:extLst>
              </a:tr>
              <a:tr h="160020">
                <a:tc>
                  <a:txBody>
                    <a:bodyPr/>
                    <a:lstStyle/>
                    <a:p>
                      <a:pPr rtl="0" fontAlgn="b"/>
                      <a:r>
                        <a:rPr lang="it-IT" sz="1600" dirty="0">
                          <a:effectLst/>
                        </a:rPr>
                        <a:t>TASK T5 E’ semplice sfruttare l’utilizzo della lista desideri?</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3315802"/>
                  </a:ext>
                </a:extLst>
              </a:tr>
            </a:tbl>
          </a:graphicData>
        </a:graphic>
      </p:graphicFrame>
    </p:spTree>
    <p:extLst>
      <p:ext uri="{BB962C8B-B14F-4D97-AF65-F5344CB8AC3E}">
        <p14:creationId xmlns:p14="http://schemas.microsoft.com/office/powerpoint/2010/main" val="331665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32EDA-D52E-472B-891D-F9F52F26EF72}"/>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Sviluppo dei personaggi e degli obiettivi(2/2)</a:t>
            </a:r>
          </a:p>
        </p:txBody>
      </p:sp>
      <p:sp>
        <p:nvSpPr>
          <p:cNvPr id="3" name="Segnaposto contenuto 2">
            <a:extLst>
              <a:ext uri="{FF2B5EF4-FFF2-40B4-BE49-F238E27FC236}">
                <a16:creationId xmlns:a16="http://schemas.microsoft.com/office/drawing/2014/main" id="{C368795E-8B1C-49FC-9B7F-6B68640C6312}"/>
              </a:ext>
            </a:extLst>
          </p:cNvPr>
          <p:cNvSpPr>
            <a:spLocks noGrp="1"/>
          </p:cNvSpPr>
          <p:nvPr>
            <p:ph idx="1"/>
          </p:nvPr>
        </p:nvSpPr>
        <p:spPr>
          <a:xfrm>
            <a:off x="665871" y="3713321"/>
            <a:ext cx="11029615" cy="3144679"/>
          </a:xfrm>
        </p:spPr>
        <p:txBody>
          <a:bodyPr/>
          <a:lstStyle/>
          <a:p>
            <a:r>
              <a:rPr lang="it-IT" dirty="0"/>
              <a:t>Sono state rilevate alcune difficoltà da parte degli utilizzatori di piattaforme simili, le difficoltà maggiori nel interfacciarsi al sito, a causa della complessità delle schermate e la poca ineluttabilità del sito, che porta ad un disorientamento da parte dell’utente che non risulta quindi invogliato ad utilizzare le altre funzionalità del sito.</a:t>
            </a:r>
          </a:p>
          <a:p>
            <a:r>
              <a:rPr lang="it-IT" dirty="0"/>
              <a:t>Quindi le difficoltà affrontate dagli utenti ci danno come obiettivo principale quello di rendere il più semplice possibile la piattaforma; in modo da incrementarne l’usabilità cosi da favorire l’uso di tutte le funzionalità da parte degli utenti.</a:t>
            </a:r>
          </a:p>
          <a:p>
            <a:r>
              <a:rPr lang="it-IT" dirty="0"/>
              <a:t>Inoltre ci poniamo come obiettivi anche l’offrire una vasta scelta di prodotti tra i cui scegliere per effettuare gli acquisti, la possibilità di consultare gli ordini effettuati e di visualizzare la propria lista desideri.</a:t>
            </a:r>
          </a:p>
        </p:txBody>
      </p:sp>
      <p:sp>
        <p:nvSpPr>
          <p:cNvPr id="7" name="Rettangolo 6">
            <a:extLst>
              <a:ext uri="{FF2B5EF4-FFF2-40B4-BE49-F238E27FC236}">
                <a16:creationId xmlns:a16="http://schemas.microsoft.com/office/drawing/2014/main" id="{FEFD62AB-64B2-4124-A7EC-4A62B16AA6BD}"/>
              </a:ext>
            </a:extLst>
          </p:cNvPr>
          <p:cNvSpPr/>
          <p:nvPr/>
        </p:nvSpPr>
        <p:spPr>
          <a:xfrm>
            <a:off x="818418" y="2641042"/>
            <a:ext cx="5678633" cy="369332"/>
          </a:xfrm>
          <a:prstGeom prst="rect">
            <a:avLst/>
          </a:prstGeom>
        </p:spPr>
        <p:txBody>
          <a:bodyPr wrap="square">
            <a:spAutoFit/>
          </a:bodyPr>
          <a:lstStyle/>
          <a:p>
            <a:r>
              <a:rPr lang="it-IT" dirty="0"/>
              <a:t>I risultati del questionario in media sono quelli seguenti:</a:t>
            </a:r>
          </a:p>
        </p:txBody>
      </p:sp>
      <p:graphicFrame>
        <p:nvGraphicFramePr>
          <p:cNvPr id="8" name="Tabella 7">
            <a:extLst>
              <a:ext uri="{FF2B5EF4-FFF2-40B4-BE49-F238E27FC236}">
                <a16:creationId xmlns:a16="http://schemas.microsoft.com/office/drawing/2014/main" id="{AFF90FC8-8192-47B2-BED8-4F8A39C47BC5}"/>
              </a:ext>
            </a:extLst>
          </p:cNvPr>
          <p:cNvGraphicFramePr>
            <a:graphicFrameLocks noGrp="1"/>
          </p:cNvGraphicFramePr>
          <p:nvPr>
            <p:extLst>
              <p:ext uri="{D42A27DB-BD31-4B8C-83A1-F6EECF244321}">
                <p14:modId xmlns:p14="http://schemas.microsoft.com/office/powerpoint/2010/main" val="971275537"/>
              </p:ext>
            </p:extLst>
          </p:nvPr>
        </p:nvGraphicFramePr>
        <p:xfrm>
          <a:off x="7106738" y="2033407"/>
          <a:ext cx="3848100" cy="1828800"/>
        </p:xfrm>
        <a:graphic>
          <a:graphicData uri="http://schemas.openxmlformats.org/drawingml/2006/table">
            <a:tbl>
              <a:tblPr/>
              <a:tblGrid>
                <a:gridCol w="769620">
                  <a:extLst>
                    <a:ext uri="{9D8B030D-6E8A-4147-A177-3AD203B41FA5}">
                      <a16:colId xmlns:a16="http://schemas.microsoft.com/office/drawing/2014/main" val="3974315347"/>
                    </a:ext>
                  </a:extLst>
                </a:gridCol>
                <a:gridCol w="769620">
                  <a:extLst>
                    <a:ext uri="{9D8B030D-6E8A-4147-A177-3AD203B41FA5}">
                      <a16:colId xmlns:a16="http://schemas.microsoft.com/office/drawing/2014/main" val="2354009484"/>
                    </a:ext>
                  </a:extLst>
                </a:gridCol>
                <a:gridCol w="769620">
                  <a:extLst>
                    <a:ext uri="{9D8B030D-6E8A-4147-A177-3AD203B41FA5}">
                      <a16:colId xmlns:a16="http://schemas.microsoft.com/office/drawing/2014/main" val="3148198785"/>
                    </a:ext>
                  </a:extLst>
                </a:gridCol>
                <a:gridCol w="769620">
                  <a:extLst>
                    <a:ext uri="{9D8B030D-6E8A-4147-A177-3AD203B41FA5}">
                      <a16:colId xmlns:a16="http://schemas.microsoft.com/office/drawing/2014/main" val="3169475322"/>
                    </a:ext>
                  </a:extLst>
                </a:gridCol>
                <a:gridCol w="769620">
                  <a:extLst>
                    <a:ext uri="{9D8B030D-6E8A-4147-A177-3AD203B41FA5}">
                      <a16:colId xmlns:a16="http://schemas.microsoft.com/office/drawing/2014/main" val="4141301568"/>
                    </a:ext>
                  </a:extLst>
                </a:gridCol>
              </a:tblGrid>
              <a:tr h="160020">
                <a:tc gridSpan="5">
                  <a:txBody>
                    <a:bodyPr/>
                    <a:lstStyle/>
                    <a:p>
                      <a:pPr algn="ctr" rtl="0" fontAlgn="ctr"/>
                      <a:r>
                        <a:rPr lang="it-IT" sz="2400" b="1" i="1" dirty="0">
                          <a:solidFill>
                            <a:srgbClr val="000000"/>
                          </a:solidFill>
                          <a:effectLst/>
                          <a:latin typeface="Times New Roman" panose="02020603050405020304" pitchFamily="18" charset="0"/>
                        </a:rPr>
                        <a:t>Tabella Risultati Medie</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334658988"/>
                  </a:ext>
                </a:extLst>
              </a:tr>
              <a:tr h="160020">
                <a:tc>
                  <a:txBody>
                    <a:bodyPr/>
                    <a:lstStyle/>
                    <a:p>
                      <a:pPr algn="ctr" rtl="0" fontAlgn="ctr"/>
                      <a:r>
                        <a:rPr lang="it-IT" sz="1600" b="1" i="1">
                          <a:solidFill>
                            <a:srgbClr val="000000"/>
                          </a:solidFill>
                          <a:effectLst/>
                          <a:latin typeface="Times New Roman" panose="02020603050405020304" pitchFamily="18" charset="0"/>
                        </a:rPr>
                        <a:t>Task</a:t>
                      </a:r>
                    </a:p>
                  </a:txBody>
                  <a:tcPr marL="22860" marR="22860" marT="0" marB="0" anchor="ctr">
                    <a:lnL w="15240" cap="flat" cmpd="sng" algn="ctr">
                      <a:solidFill>
                        <a:srgbClr val="FFFF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i="1">
                          <a:solidFill>
                            <a:srgbClr val="000000"/>
                          </a:solidFill>
                          <a:effectLst/>
                          <a:latin typeface="Times New Roman" panose="02020603050405020304" pitchFamily="18" charset="0"/>
                        </a:rPr>
                        <a:t>ISE</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i="1">
                          <a:solidFill>
                            <a:srgbClr val="000000"/>
                          </a:solidFill>
                          <a:effectLst/>
                          <a:latin typeface="Times New Roman" panose="02020603050405020304" pitchFamily="18" charset="0"/>
                        </a:rPr>
                        <a:t>IKS </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i="1">
                          <a:solidFill>
                            <a:srgbClr val="000000"/>
                          </a:solidFill>
                          <a:effectLst/>
                          <a:latin typeface="Times New Roman" panose="02020603050405020304" pitchFamily="18" charset="0"/>
                        </a:rPr>
                        <a:t>IPC </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i="1" dirty="0">
                          <a:solidFill>
                            <a:srgbClr val="000000"/>
                          </a:solidFill>
                          <a:effectLst/>
                          <a:latin typeface="Times New Roman" panose="02020603050405020304" pitchFamily="18" charset="0"/>
                        </a:rPr>
                        <a:t>IMOT</a:t>
                      </a:r>
                    </a:p>
                  </a:txBody>
                  <a:tcPr marL="22860" marR="22860" marT="0" marB="0" anchor="ctr">
                    <a:lnL w="7620" cap="flat" cmpd="sng" algn="ctr">
                      <a:solidFill>
                        <a:srgbClr val="CCCCCC"/>
                      </a:solidFill>
                      <a:prstDash val="solid"/>
                      <a:round/>
                      <a:headEnd type="none" w="med" len="med"/>
                      <a:tailEnd type="none" w="med" len="med"/>
                    </a:lnL>
                    <a:lnR w="15240" cap="flat" cmpd="sng" algn="ctr">
                      <a:solidFill>
                        <a:srgbClr val="FFFF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extLst>
                  <a:ext uri="{0D108BD9-81ED-4DB2-BD59-A6C34878D82A}">
                    <a16:rowId xmlns:a16="http://schemas.microsoft.com/office/drawing/2014/main" val="1624460388"/>
                  </a:ext>
                </a:extLst>
              </a:tr>
              <a:tr h="160020">
                <a:tc>
                  <a:txBody>
                    <a:bodyPr/>
                    <a:lstStyle/>
                    <a:p>
                      <a:pPr rtl="0" fontAlgn="ctr"/>
                      <a:r>
                        <a:rPr lang="it-IT" sz="1600" b="1">
                          <a:solidFill>
                            <a:srgbClr val="000000"/>
                          </a:solidFill>
                          <a:effectLst/>
                          <a:latin typeface="Times New Roman" panose="02020603050405020304" pitchFamily="18" charset="0"/>
                        </a:rPr>
                        <a:t>T1 </a:t>
                      </a:r>
                    </a:p>
                  </a:txBody>
                  <a:tcPr marL="22860" marR="22860" marT="0" marB="0" anchor="ctr">
                    <a:lnL w="15240" cap="flat" cmpd="sng" algn="ctr">
                      <a:solidFill>
                        <a:srgbClr val="FFFF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3,1</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2,7</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2,8</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3,8</a:t>
                      </a:r>
                    </a:p>
                  </a:txBody>
                  <a:tcPr marL="22860" marR="22860" marT="0" marB="0" anchor="ctr">
                    <a:lnL w="7620" cap="flat" cmpd="sng" algn="ctr">
                      <a:solidFill>
                        <a:srgbClr val="CCCCCC"/>
                      </a:solidFill>
                      <a:prstDash val="solid"/>
                      <a:round/>
                      <a:headEnd type="none" w="med" len="med"/>
                      <a:tailEnd type="none" w="med" len="med"/>
                    </a:lnL>
                    <a:lnR w="15240" cap="flat" cmpd="sng" algn="ctr">
                      <a:solidFill>
                        <a:srgbClr val="FFFF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extLst>
                  <a:ext uri="{0D108BD9-81ED-4DB2-BD59-A6C34878D82A}">
                    <a16:rowId xmlns:a16="http://schemas.microsoft.com/office/drawing/2014/main" val="4267343578"/>
                  </a:ext>
                </a:extLst>
              </a:tr>
              <a:tr h="160020">
                <a:tc>
                  <a:txBody>
                    <a:bodyPr/>
                    <a:lstStyle/>
                    <a:p>
                      <a:pPr rtl="0" fontAlgn="ctr"/>
                      <a:r>
                        <a:rPr lang="it-IT" sz="1600" b="1">
                          <a:solidFill>
                            <a:srgbClr val="000000"/>
                          </a:solidFill>
                          <a:effectLst/>
                          <a:latin typeface="Times New Roman" panose="02020603050405020304" pitchFamily="18" charset="0"/>
                        </a:rPr>
                        <a:t>T2</a:t>
                      </a:r>
                    </a:p>
                  </a:txBody>
                  <a:tcPr marL="22860" marR="22860" marT="0" marB="0" anchor="ctr">
                    <a:lnL w="15240" cap="flat" cmpd="sng" algn="ctr">
                      <a:solidFill>
                        <a:srgbClr val="FFFF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3,4</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2,1</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2,88</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1,75</a:t>
                      </a:r>
                    </a:p>
                  </a:txBody>
                  <a:tcPr marL="22860" marR="22860" marT="0" marB="0" anchor="ctr">
                    <a:lnL w="7620" cap="flat" cmpd="sng" algn="ctr">
                      <a:solidFill>
                        <a:srgbClr val="CCCCCC"/>
                      </a:solidFill>
                      <a:prstDash val="solid"/>
                      <a:round/>
                      <a:headEnd type="none" w="med" len="med"/>
                      <a:tailEnd type="none" w="med" len="med"/>
                    </a:lnL>
                    <a:lnR w="15240" cap="flat" cmpd="sng" algn="ctr">
                      <a:solidFill>
                        <a:srgbClr val="FFFF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extLst>
                  <a:ext uri="{0D108BD9-81ED-4DB2-BD59-A6C34878D82A}">
                    <a16:rowId xmlns:a16="http://schemas.microsoft.com/office/drawing/2014/main" val="2078403007"/>
                  </a:ext>
                </a:extLst>
              </a:tr>
              <a:tr h="160020">
                <a:tc>
                  <a:txBody>
                    <a:bodyPr/>
                    <a:lstStyle/>
                    <a:p>
                      <a:pPr rtl="0" fontAlgn="ctr"/>
                      <a:r>
                        <a:rPr lang="it-IT" sz="1600" b="1">
                          <a:solidFill>
                            <a:srgbClr val="000000"/>
                          </a:solidFill>
                          <a:effectLst/>
                          <a:latin typeface="Times New Roman" panose="02020603050405020304" pitchFamily="18" charset="0"/>
                        </a:rPr>
                        <a:t>T3</a:t>
                      </a:r>
                    </a:p>
                  </a:txBody>
                  <a:tcPr marL="22860" marR="22860" marT="0" marB="0" anchor="ctr">
                    <a:lnL w="15240" cap="flat" cmpd="sng" algn="ctr">
                      <a:solidFill>
                        <a:srgbClr val="FFFF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3,4</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2,3</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2,8</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tc>
                  <a:txBody>
                    <a:bodyPr/>
                    <a:lstStyle/>
                    <a:p>
                      <a:pPr algn="ctr" rtl="0" fontAlgn="ctr"/>
                      <a:r>
                        <a:rPr lang="it-IT" sz="1600" b="1">
                          <a:solidFill>
                            <a:srgbClr val="FF0000"/>
                          </a:solidFill>
                          <a:effectLst/>
                          <a:latin typeface="Times New Roman" panose="02020603050405020304" pitchFamily="18" charset="0"/>
                        </a:rPr>
                        <a:t>3,3</a:t>
                      </a:r>
                    </a:p>
                  </a:txBody>
                  <a:tcPr marL="22860" marR="22860" marT="0" marB="0" anchor="ctr">
                    <a:lnL w="7620" cap="flat" cmpd="sng" algn="ctr">
                      <a:solidFill>
                        <a:srgbClr val="CCCCCC"/>
                      </a:solidFill>
                      <a:prstDash val="solid"/>
                      <a:round/>
                      <a:headEnd type="none" w="med" len="med"/>
                      <a:tailEnd type="none" w="med" len="med"/>
                    </a:lnL>
                    <a:lnR w="15240" cap="flat" cmpd="sng" algn="ctr">
                      <a:solidFill>
                        <a:srgbClr val="FFFF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FF7"/>
                    </a:solidFill>
                  </a:tcPr>
                </a:tc>
                <a:extLst>
                  <a:ext uri="{0D108BD9-81ED-4DB2-BD59-A6C34878D82A}">
                    <a16:rowId xmlns:a16="http://schemas.microsoft.com/office/drawing/2014/main" val="1443621568"/>
                  </a:ext>
                </a:extLst>
              </a:tr>
              <a:tr h="160020">
                <a:tc>
                  <a:txBody>
                    <a:bodyPr/>
                    <a:lstStyle/>
                    <a:p>
                      <a:pPr rtl="0" fontAlgn="ctr"/>
                      <a:r>
                        <a:rPr lang="it-IT" sz="1600" b="1">
                          <a:solidFill>
                            <a:srgbClr val="000000"/>
                          </a:solidFill>
                          <a:effectLst/>
                          <a:latin typeface="Times New Roman" panose="02020603050405020304" pitchFamily="18" charset="0"/>
                        </a:rPr>
                        <a:t>T4</a:t>
                      </a:r>
                    </a:p>
                  </a:txBody>
                  <a:tcPr marL="22860" marR="22860" marT="0" marB="0" anchor="ctr">
                    <a:lnL w="15240" cap="flat" cmpd="sng" algn="ctr">
                      <a:solidFill>
                        <a:srgbClr val="FFFF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3,50</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1,50</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3,88</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2,25</a:t>
                      </a:r>
                    </a:p>
                  </a:txBody>
                  <a:tcPr marL="22860" marR="22860" marT="0" marB="0" anchor="ctr">
                    <a:lnL w="7620" cap="flat" cmpd="sng" algn="ctr">
                      <a:solidFill>
                        <a:srgbClr val="CCCCCC"/>
                      </a:solidFill>
                      <a:prstDash val="solid"/>
                      <a:round/>
                      <a:headEnd type="none" w="med" len="med"/>
                      <a:tailEnd type="none" w="med" len="med"/>
                    </a:lnL>
                    <a:lnR w="15240" cap="flat" cmpd="sng" algn="ctr">
                      <a:solidFill>
                        <a:srgbClr val="FFFFF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2DEEF"/>
                    </a:solidFill>
                  </a:tcPr>
                </a:tc>
                <a:extLst>
                  <a:ext uri="{0D108BD9-81ED-4DB2-BD59-A6C34878D82A}">
                    <a16:rowId xmlns:a16="http://schemas.microsoft.com/office/drawing/2014/main" val="2104545436"/>
                  </a:ext>
                </a:extLst>
              </a:tr>
              <a:tr h="160020">
                <a:tc>
                  <a:txBody>
                    <a:bodyPr/>
                    <a:lstStyle/>
                    <a:p>
                      <a:pPr rtl="0" fontAlgn="ctr"/>
                      <a:r>
                        <a:rPr lang="it-IT" sz="1600" b="1">
                          <a:solidFill>
                            <a:srgbClr val="000000"/>
                          </a:solidFill>
                          <a:effectLst/>
                          <a:latin typeface="Times New Roman" panose="02020603050405020304" pitchFamily="18" charset="0"/>
                        </a:rPr>
                        <a:t>T5</a:t>
                      </a:r>
                    </a:p>
                  </a:txBody>
                  <a:tcPr marL="22860" marR="22860" marT="0" marB="0" anchor="ctr">
                    <a:lnL w="15240" cap="flat" cmpd="sng" algn="ctr">
                      <a:solidFill>
                        <a:srgbClr val="FFFF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3,13</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2,25</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it-IT" sz="1600" b="1">
                          <a:solidFill>
                            <a:srgbClr val="FF0000"/>
                          </a:solidFill>
                          <a:effectLst/>
                          <a:latin typeface="Times New Roman" panose="02020603050405020304" pitchFamily="18" charset="0"/>
                        </a:rPr>
                        <a:t>2,88</a:t>
                      </a:r>
                    </a:p>
                  </a:txBody>
                  <a:tcPr marL="22860" marR="22860"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it-IT" sz="1600" b="1" dirty="0">
                          <a:solidFill>
                            <a:srgbClr val="FF0000"/>
                          </a:solidFill>
                          <a:effectLst/>
                          <a:latin typeface="Times New Roman" panose="02020603050405020304" pitchFamily="18" charset="0"/>
                        </a:rPr>
                        <a:t>3,38</a:t>
                      </a:r>
                    </a:p>
                  </a:txBody>
                  <a:tcPr marL="22860" marR="22860" marT="0" marB="0" anchor="ctr">
                    <a:lnL w="7620" cap="flat" cmpd="sng" algn="ctr">
                      <a:solidFill>
                        <a:srgbClr val="CCCCCC"/>
                      </a:solidFill>
                      <a:prstDash val="solid"/>
                      <a:round/>
                      <a:headEnd type="none" w="med" len="med"/>
                      <a:tailEnd type="none" w="med" len="med"/>
                    </a:lnL>
                    <a:lnR w="15240" cap="flat" cmpd="sng" algn="ctr">
                      <a:solidFill>
                        <a:srgbClr val="FFFFFF"/>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31668372"/>
                  </a:ext>
                </a:extLst>
              </a:tr>
            </a:tbl>
          </a:graphicData>
        </a:graphic>
      </p:graphicFrame>
    </p:spTree>
    <p:extLst>
      <p:ext uri="{BB962C8B-B14F-4D97-AF65-F5344CB8AC3E}">
        <p14:creationId xmlns:p14="http://schemas.microsoft.com/office/powerpoint/2010/main" val="49259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463D35-55FF-4DD8-AC4E-98574E60A259}"/>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Sviluppo delle personas (1/2)</a:t>
            </a:r>
          </a:p>
        </p:txBody>
      </p:sp>
      <p:pic>
        <p:nvPicPr>
          <p:cNvPr id="6146" name="Picture 2" descr="https://lh3.googleusercontent.com/ZysKKs6vfRfvOsClDKQVW78YuqVgDtzjdy-YCuhP22wn4_ewhhtZmoKamxdp92qGXghh8fiSkNJtpGuGtaLsvQRrHWRogxtmrUug5lJk-C67SnBLche30OirrdfyOh_kybHoud-a">
            <a:extLst>
              <a:ext uri="{FF2B5EF4-FFF2-40B4-BE49-F238E27FC236}">
                <a16:creationId xmlns:a16="http://schemas.microsoft.com/office/drawing/2014/main" id="{2E103957-8B73-4F96-AB6B-9288E3F4BB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7680" y="1981996"/>
            <a:ext cx="2046513" cy="2182992"/>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AAA43BF3-CEED-4FA6-AC4A-DA5EC8AC50DB}"/>
              </a:ext>
            </a:extLst>
          </p:cNvPr>
          <p:cNvSpPr/>
          <p:nvPr/>
        </p:nvSpPr>
        <p:spPr>
          <a:xfrm>
            <a:off x="2926080" y="1950720"/>
            <a:ext cx="3718560" cy="3413760"/>
          </a:xfrm>
          <a:prstGeom prst="rect">
            <a:avLst/>
          </a:prstGeom>
        </p:spPr>
        <p:txBody>
          <a:bodyPr wrap="square">
            <a:spAutoFit/>
          </a:bodyPr>
          <a:lstStyle/>
          <a:p>
            <a:r>
              <a:rPr lang="it-IT" dirty="0">
                <a:solidFill>
                  <a:srgbClr val="000000"/>
                </a:solidFill>
                <a:latin typeface="Arial" panose="020B0604020202020204" pitchFamily="34" charset="0"/>
              </a:rPr>
              <a:t>Fabiola è una donna in pensione e sta cercando un nuovo hobby  a cui appassionarsi adesso che è sempre a casa.</a:t>
            </a:r>
            <a:endParaRPr lang="it-IT" dirty="0"/>
          </a:p>
          <a:p>
            <a:r>
              <a:rPr lang="it-IT" dirty="0">
                <a:solidFill>
                  <a:srgbClr val="000000"/>
                </a:solidFill>
                <a:latin typeface="Arial" panose="020B0604020202020204" pitchFamily="34" charset="0"/>
              </a:rPr>
              <a:t>Si avvicina al cucito, dopo consiglio di sua sorella.</a:t>
            </a:r>
            <a:endParaRPr lang="it-IT" dirty="0"/>
          </a:p>
          <a:p>
            <a:r>
              <a:rPr lang="it-IT" dirty="0">
                <a:solidFill>
                  <a:srgbClr val="000000"/>
                </a:solidFill>
                <a:latin typeface="Arial" panose="020B0604020202020204" pitchFamily="34" charset="0"/>
              </a:rPr>
              <a:t>Essendo abituata ad effettuare acquisti on-line, cerca un sito e-commerce che sia user-friendly e che le spieghi le caratteristiche dei vari prodotti non essendo molto esperta in materia.</a:t>
            </a:r>
            <a:endParaRPr lang="it-IT" dirty="0"/>
          </a:p>
        </p:txBody>
      </p:sp>
      <p:sp>
        <p:nvSpPr>
          <p:cNvPr id="5" name="Rettangolo 4">
            <a:extLst>
              <a:ext uri="{FF2B5EF4-FFF2-40B4-BE49-F238E27FC236}">
                <a16:creationId xmlns:a16="http://schemas.microsoft.com/office/drawing/2014/main" id="{F8AAEE48-C123-4C74-BEAD-4DF18AF725A1}"/>
              </a:ext>
            </a:extLst>
          </p:cNvPr>
          <p:cNvSpPr/>
          <p:nvPr/>
        </p:nvSpPr>
        <p:spPr>
          <a:xfrm>
            <a:off x="1515293" y="5596711"/>
            <a:ext cx="5216435" cy="1200329"/>
          </a:xfrm>
          <a:prstGeom prst="rect">
            <a:avLst/>
          </a:prstGeom>
        </p:spPr>
        <p:txBody>
          <a:bodyPr wrap="square">
            <a:spAutoFit/>
          </a:bodyPr>
          <a:lstStyle/>
          <a:p>
            <a:r>
              <a:rPr lang="it-IT" dirty="0">
                <a:solidFill>
                  <a:srgbClr val="000000"/>
                </a:solidFill>
                <a:latin typeface="Arial" panose="020B0604020202020204" pitchFamily="34" charset="0"/>
              </a:rPr>
              <a:t>				Obiettivi principali: </a:t>
            </a:r>
            <a:endParaRPr lang="it-IT" dirty="0"/>
          </a:p>
          <a:p>
            <a:pPr marL="285750" indent="-285750" fontAlgn="base">
              <a:buFont typeface="Arial" panose="020B0604020202020204" pitchFamily="34" charset="0"/>
              <a:buChar char="•"/>
            </a:pPr>
            <a:r>
              <a:rPr lang="it-IT" dirty="0">
                <a:solidFill>
                  <a:srgbClr val="000000"/>
                </a:solidFill>
                <a:latin typeface="Arial" panose="020B0604020202020204" pitchFamily="34" charset="0"/>
              </a:rPr>
              <a:t>Visualizza i prodotti presenti sulla piattaforma;</a:t>
            </a:r>
          </a:p>
          <a:p>
            <a:pPr marL="285750" indent="-285750" fontAlgn="base">
              <a:buFont typeface="Arial" panose="020B0604020202020204" pitchFamily="34" charset="0"/>
              <a:buChar char="•"/>
            </a:pPr>
            <a:r>
              <a:rPr lang="it-IT" dirty="0">
                <a:solidFill>
                  <a:srgbClr val="000000"/>
                </a:solidFill>
                <a:latin typeface="Arial" panose="020B0604020202020204" pitchFamily="34" charset="0"/>
              </a:rPr>
              <a:t>Visualizzare tutti i dettagli dei prodotti visionati;</a:t>
            </a:r>
          </a:p>
          <a:p>
            <a:pPr marL="285750" indent="-285750" fontAlgn="base">
              <a:buFont typeface="Arial" panose="020B0604020202020204" pitchFamily="34" charset="0"/>
              <a:buChar char="•"/>
            </a:pPr>
            <a:r>
              <a:rPr lang="it-IT" dirty="0">
                <a:solidFill>
                  <a:srgbClr val="000000"/>
                </a:solidFill>
                <a:latin typeface="Arial" panose="020B0604020202020204" pitchFamily="34" charset="0"/>
              </a:rPr>
              <a:t>Avere un’interfaccia user-friendly.</a:t>
            </a:r>
          </a:p>
        </p:txBody>
      </p:sp>
      <p:graphicFrame>
        <p:nvGraphicFramePr>
          <p:cNvPr id="6" name="Tabella 5">
            <a:extLst>
              <a:ext uri="{FF2B5EF4-FFF2-40B4-BE49-F238E27FC236}">
                <a16:creationId xmlns:a16="http://schemas.microsoft.com/office/drawing/2014/main" id="{5D4AA3CB-DC8F-47F5-BED6-5D5AD10F3428}"/>
              </a:ext>
            </a:extLst>
          </p:cNvPr>
          <p:cNvGraphicFramePr>
            <a:graphicFrameLocks noGrp="1"/>
          </p:cNvGraphicFramePr>
          <p:nvPr>
            <p:extLst>
              <p:ext uri="{D42A27DB-BD31-4B8C-83A1-F6EECF244321}">
                <p14:modId xmlns:p14="http://schemas.microsoft.com/office/powerpoint/2010/main" val="1176914908"/>
              </p:ext>
            </p:extLst>
          </p:nvPr>
        </p:nvGraphicFramePr>
        <p:xfrm>
          <a:off x="6766910" y="1976847"/>
          <a:ext cx="4928701" cy="4663295"/>
        </p:xfrm>
        <a:graphic>
          <a:graphicData uri="http://schemas.openxmlformats.org/drawingml/2006/table">
            <a:tbl>
              <a:tblPr/>
              <a:tblGrid>
                <a:gridCol w="2452958">
                  <a:extLst>
                    <a:ext uri="{9D8B030D-6E8A-4147-A177-3AD203B41FA5}">
                      <a16:colId xmlns:a16="http://schemas.microsoft.com/office/drawing/2014/main" val="980843589"/>
                    </a:ext>
                  </a:extLst>
                </a:gridCol>
                <a:gridCol w="2475743">
                  <a:extLst>
                    <a:ext uri="{9D8B030D-6E8A-4147-A177-3AD203B41FA5}">
                      <a16:colId xmlns:a16="http://schemas.microsoft.com/office/drawing/2014/main" val="348655447"/>
                    </a:ext>
                  </a:extLst>
                </a:gridCol>
              </a:tblGrid>
              <a:tr h="217969">
                <a:tc gridSpan="2">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Checklist Profilo Utente - Persona nuova all’uso di e-commerce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hMerge="1">
                  <a:txBody>
                    <a:bodyPr/>
                    <a:lstStyle/>
                    <a:p>
                      <a:endParaRPr lang="it-IT"/>
                    </a:p>
                  </a:txBody>
                  <a:tcPr/>
                </a:tc>
                <a:extLst>
                  <a:ext uri="{0D108BD9-81ED-4DB2-BD59-A6C34878D82A}">
                    <a16:rowId xmlns:a16="http://schemas.microsoft.com/office/drawing/2014/main" val="1549202447"/>
                  </a:ext>
                </a:extLst>
              </a:tr>
              <a:tr h="276033">
                <a:tc gridSpan="2">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Conoscenza ed Esperienza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hMerge="1">
                  <a:txBody>
                    <a:bodyPr/>
                    <a:lstStyle/>
                    <a:p>
                      <a:endParaRPr lang="it-IT"/>
                    </a:p>
                  </a:txBody>
                  <a:tcPr/>
                </a:tc>
                <a:extLst>
                  <a:ext uri="{0D108BD9-81ED-4DB2-BD59-A6C34878D82A}">
                    <a16:rowId xmlns:a16="http://schemas.microsoft.com/office/drawing/2014/main" val="1138104340"/>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Esperienza col Sistema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Bassa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123696822"/>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Conoscenze di Informatica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Alte</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4155200072"/>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Istruzione</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Laurea matematica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846202400"/>
                  </a:ext>
                </a:extLst>
              </a:tr>
              <a:tr h="439409">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Esperienza nell’uso di sistemi interattivi</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897881552"/>
                  </a:ext>
                </a:extLst>
              </a:tr>
              <a:tr h="43940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Esperienza nell’uso di sistemi analoghi</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Bassa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677106371"/>
                  </a:ext>
                </a:extLst>
              </a:tr>
              <a:tr h="276033">
                <a:tc gridSpan="2">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Caratteristiche di lavoro e Caratteristiche dei task</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hMerge="1">
                  <a:txBody>
                    <a:bodyPr/>
                    <a:lstStyle/>
                    <a:p>
                      <a:endParaRPr lang="it-IT"/>
                    </a:p>
                  </a:txBody>
                  <a:tcPr/>
                </a:tc>
                <a:extLst>
                  <a:ext uri="{0D108BD9-81ED-4DB2-BD59-A6C34878D82A}">
                    <a16:rowId xmlns:a16="http://schemas.microsoft.com/office/drawing/2014/main" val="2531199742"/>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Frequenza d’uso</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53832394"/>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Importanza del task </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23597293"/>
                  </a:ext>
                </a:extLst>
              </a:tr>
              <a:tr h="254112">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Complessità del task</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Media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837429655"/>
                  </a:ext>
                </a:extLst>
              </a:tr>
              <a:tr h="276033">
                <a:tc gridSpan="2">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Caratteristiche Fisiche</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hMerge="1">
                  <a:txBody>
                    <a:bodyPr/>
                    <a:lstStyle/>
                    <a:p>
                      <a:endParaRPr lang="it-IT"/>
                    </a:p>
                  </a:txBody>
                  <a:tcPr/>
                </a:tc>
                <a:extLst>
                  <a:ext uri="{0D108BD9-81ED-4DB2-BD59-A6C34878D82A}">
                    <a16:rowId xmlns:a16="http://schemas.microsoft.com/office/drawing/2014/main" val="1762485653"/>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Corporatura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Esile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4264860439"/>
                  </a:ext>
                </a:extLst>
              </a:tr>
              <a:tr h="276033">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Sesso</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Donna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1873491183"/>
                  </a:ext>
                </a:extLst>
              </a:tr>
              <a:tr h="276033">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Salute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Buona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729227669"/>
                  </a:ext>
                </a:extLst>
              </a:tr>
              <a:tr h="276033">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Predominanza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Destro</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987574883"/>
                  </a:ext>
                </a:extLst>
              </a:tr>
            </a:tbl>
          </a:graphicData>
        </a:graphic>
      </p:graphicFrame>
      <p:graphicFrame>
        <p:nvGraphicFramePr>
          <p:cNvPr id="13" name="Tabella 12">
            <a:extLst>
              <a:ext uri="{FF2B5EF4-FFF2-40B4-BE49-F238E27FC236}">
                <a16:creationId xmlns:a16="http://schemas.microsoft.com/office/drawing/2014/main" id="{3447D295-B9B9-4636-B2F9-0F7D4752B7DD}"/>
              </a:ext>
            </a:extLst>
          </p:cNvPr>
          <p:cNvGraphicFramePr>
            <a:graphicFrameLocks noGrp="1"/>
          </p:cNvGraphicFramePr>
          <p:nvPr>
            <p:extLst>
              <p:ext uri="{D42A27DB-BD31-4B8C-83A1-F6EECF244321}">
                <p14:modId xmlns:p14="http://schemas.microsoft.com/office/powerpoint/2010/main" val="901125716"/>
              </p:ext>
            </p:extLst>
          </p:nvPr>
        </p:nvGraphicFramePr>
        <p:xfrm>
          <a:off x="470264" y="4291828"/>
          <a:ext cx="2246811" cy="1574800"/>
        </p:xfrm>
        <a:graphic>
          <a:graphicData uri="http://schemas.openxmlformats.org/drawingml/2006/table">
            <a:tbl>
              <a:tblPr/>
              <a:tblGrid>
                <a:gridCol w="1131981">
                  <a:extLst>
                    <a:ext uri="{9D8B030D-6E8A-4147-A177-3AD203B41FA5}">
                      <a16:colId xmlns:a16="http://schemas.microsoft.com/office/drawing/2014/main" val="3479602517"/>
                    </a:ext>
                  </a:extLst>
                </a:gridCol>
                <a:gridCol w="1114830">
                  <a:extLst>
                    <a:ext uri="{9D8B030D-6E8A-4147-A177-3AD203B41FA5}">
                      <a16:colId xmlns:a16="http://schemas.microsoft.com/office/drawing/2014/main" val="3551431150"/>
                    </a:ext>
                  </a:extLst>
                </a:gridCol>
              </a:tblGrid>
              <a:tr h="467666">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Nominativo</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Fabiola Franzoni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466550"/>
                  </a:ext>
                </a:extLst>
              </a:tr>
              <a:tr h="327137">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Età</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65</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653297"/>
                  </a:ext>
                </a:extLst>
              </a:tr>
              <a:tr h="327137">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Città</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Potenza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180969"/>
                  </a:ext>
                </a:extLst>
              </a:tr>
              <a:tr h="330308">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Professione</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Pensionata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219386"/>
                  </a:ext>
                </a:extLst>
              </a:tr>
            </a:tbl>
          </a:graphicData>
        </a:graphic>
      </p:graphicFrame>
    </p:spTree>
    <p:extLst>
      <p:ext uri="{BB962C8B-B14F-4D97-AF65-F5344CB8AC3E}">
        <p14:creationId xmlns:p14="http://schemas.microsoft.com/office/powerpoint/2010/main" val="127619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886016-2A95-482A-872B-FAFE1999CB4C}"/>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Sviluppo delle personas (2/2)</a:t>
            </a:r>
            <a:endParaRPr lang="it-IT" sz="3200" dirty="0"/>
          </a:p>
        </p:txBody>
      </p:sp>
      <p:sp>
        <p:nvSpPr>
          <p:cNvPr id="5" name="Rectangle 1">
            <a:extLst>
              <a:ext uri="{FF2B5EF4-FFF2-40B4-BE49-F238E27FC236}">
                <a16:creationId xmlns:a16="http://schemas.microsoft.com/office/drawing/2014/main" id="{737AFD92-15B4-409B-90ED-50314D01CA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7171" name="Picture 3" descr="https://lh6.googleusercontent.com/3uuVLA3ZutoFS7sADhQaGZM9o9MOKFp54yJ-Z5t_RgSdRTnH_uYVCAVPKIv0EXl9b3QLYJq3TLkzAdfgqIu9Yv1svFyKvHnGfHO4UZKKgFzzevis-tbS1y5PcMv_3zTJNnRjOifk">
            <a:extLst>
              <a:ext uri="{FF2B5EF4-FFF2-40B4-BE49-F238E27FC236}">
                <a16:creationId xmlns:a16="http://schemas.microsoft.com/office/drawing/2014/main" id="{1C465FAF-BB6C-4D0F-9D52-253FE08574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596" y="1972221"/>
            <a:ext cx="2498836" cy="2547527"/>
          </a:xfrm>
          <a:prstGeom prst="rect">
            <a:avLst/>
          </a:prstGeom>
          <a:noFill/>
          <a:extLst>
            <a:ext uri="{909E8E84-426E-40DD-AFC4-6F175D3DCCD1}">
              <a14:hiddenFill xmlns:a14="http://schemas.microsoft.com/office/drawing/2010/main">
                <a:solidFill>
                  <a:srgbClr val="FFFFFF"/>
                </a:solidFill>
              </a14:hiddenFill>
            </a:ext>
          </a:extLst>
        </p:spPr>
      </p:pic>
      <p:sp>
        <p:nvSpPr>
          <p:cNvPr id="8" name="Rettangolo 7">
            <a:extLst>
              <a:ext uri="{FF2B5EF4-FFF2-40B4-BE49-F238E27FC236}">
                <a16:creationId xmlns:a16="http://schemas.microsoft.com/office/drawing/2014/main" id="{93826A9C-B394-40BA-A6FF-EE0F87D5AC68}"/>
              </a:ext>
            </a:extLst>
          </p:cNvPr>
          <p:cNvSpPr/>
          <p:nvPr/>
        </p:nvSpPr>
        <p:spPr>
          <a:xfrm>
            <a:off x="2987042" y="1886302"/>
            <a:ext cx="4284616" cy="4035527"/>
          </a:xfrm>
          <a:prstGeom prst="rect">
            <a:avLst/>
          </a:prstGeom>
        </p:spPr>
        <p:txBody>
          <a:bodyPr wrap="square">
            <a:spAutoFit/>
          </a:bodyPr>
          <a:lstStyle/>
          <a:p>
            <a:r>
              <a:rPr lang="it-IT" dirty="0">
                <a:solidFill>
                  <a:srgbClr val="000000"/>
                </a:solidFill>
                <a:latin typeface="Arial" panose="020B0604020202020204" pitchFamily="34" charset="0"/>
              </a:rPr>
              <a:t>Franco è un operaio tessile che nel tempo ha sviluppato una passione per il cucito.</a:t>
            </a:r>
            <a:endParaRPr lang="it-IT" dirty="0"/>
          </a:p>
          <a:p>
            <a:r>
              <a:rPr lang="it-IT" dirty="0">
                <a:solidFill>
                  <a:srgbClr val="000000"/>
                </a:solidFill>
                <a:latin typeface="Arial" panose="020B0604020202020204" pitchFamily="34" charset="0"/>
              </a:rPr>
              <a:t>Ultimamente ha avuto l’idea di iniziare a cucire anche nel suo tempo libero ed è stato informato da suo nipote dell’esistenza di negozi online.</a:t>
            </a:r>
            <a:endParaRPr lang="it-IT" dirty="0"/>
          </a:p>
          <a:p>
            <a:r>
              <a:rPr lang="it-IT" dirty="0">
                <a:solidFill>
                  <a:srgbClr val="000000"/>
                </a:solidFill>
                <a:latin typeface="Arial" panose="020B0604020202020204" pitchFamily="34" charset="0"/>
              </a:rPr>
              <a:t>Suo nipote lo ha aiutato ad approcciarsi a queste piattaforme e gli ha insegnato le basi dell’informatica, per permettergli di effettuare acquisti on-line.</a:t>
            </a:r>
            <a:endParaRPr lang="it-IT" dirty="0"/>
          </a:p>
          <a:p>
            <a:r>
              <a:rPr lang="it-IT" dirty="0">
                <a:solidFill>
                  <a:srgbClr val="000000"/>
                </a:solidFill>
                <a:latin typeface="Arial" panose="020B0604020202020204" pitchFamily="34" charset="0"/>
              </a:rPr>
              <a:t>Franco vorrebbe anche avere la possibilità di racchiudere i prodotti di suo interesse in una specifica sezione.</a:t>
            </a:r>
            <a:endParaRPr lang="it-IT" dirty="0"/>
          </a:p>
        </p:txBody>
      </p:sp>
      <p:sp>
        <p:nvSpPr>
          <p:cNvPr id="9" name="Rettangolo 8">
            <a:extLst>
              <a:ext uri="{FF2B5EF4-FFF2-40B4-BE49-F238E27FC236}">
                <a16:creationId xmlns:a16="http://schemas.microsoft.com/office/drawing/2014/main" id="{D547C3BB-F751-4FF5-8343-E2A941C7E379}"/>
              </a:ext>
            </a:extLst>
          </p:cNvPr>
          <p:cNvSpPr/>
          <p:nvPr/>
        </p:nvSpPr>
        <p:spPr>
          <a:xfrm>
            <a:off x="1445621" y="5838875"/>
            <a:ext cx="6331132" cy="923330"/>
          </a:xfrm>
          <a:prstGeom prst="rect">
            <a:avLst/>
          </a:prstGeom>
        </p:spPr>
        <p:txBody>
          <a:bodyPr wrap="square">
            <a:spAutoFit/>
          </a:bodyPr>
          <a:lstStyle/>
          <a:p>
            <a:r>
              <a:rPr lang="it-IT" dirty="0">
                <a:solidFill>
                  <a:srgbClr val="000000"/>
                </a:solidFill>
                <a:latin typeface="Arial" panose="020B0604020202020204" pitchFamily="34" charset="0"/>
              </a:rPr>
              <a:t>				Obiettivi Principali: </a:t>
            </a:r>
            <a:endParaRPr lang="it-IT" dirty="0"/>
          </a:p>
          <a:p>
            <a:pPr marL="285750" indent="-285750" fontAlgn="base">
              <a:buFont typeface="Arial" panose="020B0604020202020204" pitchFamily="34" charset="0"/>
              <a:buChar char="•"/>
            </a:pPr>
            <a:r>
              <a:rPr lang="it-IT" dirty="0">
                <a:solidFill>
                  <a:srgbClr val="000000"/>
                </a:solidFill>
                <a:latin typeface="Arial" panose="020B0604020202020204" pitchFamily="34" charset="0"/>
              </a:rPr>
              <a:t>Visualizza i prodotti presenti sulla piattaforma.</a:t>
            </a:r>
          </a:p>
          <a:p>
            <a:pPr marL="285750" indent="-285750" fontAlgn="base">
              <a:buFont typeface="Arial" panose="020B0604020202020204" pitchFamily="34" charset="0"/>
              <a:buChar char="•"/>
            </a:pPr>
            <a:r>
              <a:rPr lang="it-IT" dirty="0">
                <a:solidFill>
                  <a:srgbClr val="000000"/>
                </a:solidFill>
                <a:latin typeface="Arial" panose="020B0604020202020204" pitchFamily="34" charset="0"/>
              </a:rPr>
              <a:t>Salvare i prodotti desiderati in un’apposita sezione.</a:t>
            </a:r>
          </a:p>
        </p:txBody>
      </p:sp>
      <p:graphicFrame>
        <p:nvGraphicFramePr>
          <p:cNvPr id="10" name="Tabella 9">
            <a:extLst>
              <a:ext uri="{FF2B5EF4-FFF2-40B4-BE49-F238E27FC236}">
                <a16:creationId xmlns:a16="http://schemas.microsoft.com/office/drawing/2014/main" id="{F3C10C15-0B83-47A1-A19E-1A9AB3B9FDD1}"/>
              </a:ext>
            </a:extLst>
          </p:cNvPr>
          <p:cNvGraphicFramePr>
            <a:graphicFrameLocks noGrp="1"/>
          </p:cNvGraphicFramePr>
          <p:nvPr>
            <p:extLst>
              <p:ext uri="{D42A27DB-BD31-4B8C-83A1-F6EECF244321}">
                <p14:modId xmlns:p14="http://schemas.microsoft.com/office/powerpoint/2010/main" val="2502314565"/>
              </p:ext>
            </p:extLst>
          </p:nvPr>
        </p:nvGraphicFramePr>
        <p:xfrm>
          <a:off x="7289073" y="1968138"/>
          <a:ext cx="4432663" cy="4520425"/>
        </p:xfrm>
        <a:graphic>
          <a:graphicData uri="http://schemas.openxmlformats.org/drawingml/2006/table">
            <a:tbl>
              <a:tblPr/>
              <a:tblGrid>
                <a:gridCol w="2206087">
                  <a:extLst>
                    <a:ext uri="{9D8B030D-6E8A-4147-A177-3AD203B41FA5}">
                      <a16:colId xmlns:a16="http://schemas.microsoft.com/office/drawing/2014/main" val="2760131024"/>
                    </a:ext>
                  </a:extLst>
                </a:gridCol>
                <a:gridCol w="2226576">
                  <a:extLst>
                    <a:ext uri="{9D8B030D-6E8A-4147-A177-3AD203B41FA5}">
                      <a16:colId xmlns:a16="http://schemas.microsoft.com/office/drawing/2014/main" val="1152195878"/>
                    </a:ext>
                  </a:extLst>
                </a:gridCol>
              </a:tblGrid>
              <a:tr h="236855">
                <a:tc gridSpan="2">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Checklist Profilo Utente - Persona nuova all’uso di e-commerce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hMerge="1">
                  <a:txBody>
                    <a:bodyPr/>
                    <a:lstStyle/>
                    <a:p>
                      <a:endParaRPr lang="it-IT"/>
                    </a:p>
                  </a:txBody>
                  <a:tcPr/>
                </a:tc>
                <a:extLst>
                  <a:ext uri="{0D108BD9-81ED-4DB2-BD59-A6C34878D82A}">
                    <a16:rowId xmlns:a16="http://schemas.microsoft.com/office/drawing/2014/main" val="2130636660"/>
                  </a:ext>
                </a:extLst>
              </a:tr>
              <a:tr h="205312">
                <a:tc gridSpan="2">
                  <a:txBody>
                    <a:bodyPr/>
                    <a:lstStyle/>
                    <a:p>
                      <a:pPr algn="ctr" rtl="0" fontAlgn="t">
                        <a:spcBef>
                          <a:spcPts val="0"/>
                        </a:spcBef>
                        <a:spcAft>
                          <a:spcPts val="0"/>
                        </a:spcAft>
                      </a:pPr>
                      <a:r>
                        <a:rPr lang="it-IT" sz="800" b="0" i="0" u="none" strike="noStrike">
                          <a:solidFill>
                            <a:srgbClr val="000000"/>
                          </a:solidFill>
                          <a:effectLst/>
                          <a:latin typeface="Arial" panose="020B0604020202020204" pitchFamily="34" charset="0"/>
                        </a:rPr>
                        <a:t>Conoscenza ed Esperienza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hMerge="1">
                  <a:txBody>
                    <a:bodyPr/>
                    <a:lstStyle/>
                    <a:p>
                      <a:endParaRPr lang="it-IT"/>
                    </a:p>
                  </a:txBody>
                  <a:tcPr/>
                </a:tc>
                <a:extLst>
                  <a:ext uri="{0D108BD9-81ED-4DB2-BD59-A6C34878D82A}">
                    <a16:rowId xmlns:a16="http://schemas.microsoft.com/office/drawing/2014/main" val="2730189490"/>
                  </a:ext>
                </a:extLst>
              </a:tr>
              <a:tr h="268549">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Esperienza col Sistema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Bassa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884284261"/>
                  </a:ext>
                </a:extLst>
              </a:tr>
              <a:tr h="268549">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Conoscenze di Informatica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Basse</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1021732504"/>
                  </a:ext>
                </a:extLst>
              </a:tr>
              <a:tr h="26854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Istruzione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Diploma avviamento industriale</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459573674"/>
                  </a:ext>
                </a:extLst>
              </a:tr>
              <a:tr h="427496">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Esperienza nell’uso di sistemi interattivi</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575379724"/>
                  </a:ext>
                </a:extLst>
              </a:tr>
              <a:tr h="427496">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Esperienza nell’uso di sistemi analoghi</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Bassa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053459418"/>
                  </a:ext>
                </a:extLst>
              </a:tr>
              <a:tr h="268549">
                <a:tc gridSpan="2">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Caratteristiche di lavoro e Caratteristiche dei task</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hMerge="1">
                  <a:txBody>
                    <a:bodyPr/>
                    <a:lstStyle/>
                    <a:p>
                      <a:endParaRPr lang="it-IT"/>
                    </a:p>
                  </a:txBody>
                  <a:tcPr/>
                </a:tc>
                <a:extLst>
                  <a:ext uri="{0D108BD9-81ED-4DB2-BD59-A6C34878D82A}">
                    <a16:rowId xmlns:a16="http://schemas.microsoft.com/office/drawing/2014/main" val="42362579"/>
                  </a:ext>
                </a:extLst>
              </a:tr>
              <a:tr h="268549">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Frequenza d’uso</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170063469"/>
                  </a:ext>
                </a:extLst>
              </a:tr>
              <a:tr h="26854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Importanza del task </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Alta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206490573"/>
                  </a:ext>
                </a:extLst>
              </a:tr>
              <a:tr h="268549">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Complessità del task</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Media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696483354"/>
                  </a:ext>
                </a:extLst>
              </a:tr>
              <a:tr h="268549">
                <a:tc gridSpan="2">
                  <a:txBody>
                    <a:bodyPr/>
                    <a:lstStyle/>
                    <a:p>
                      <a:pPr algn="ctr" rtl="0" fontAlgn="t">
                        <a:spcBef>
                          <a:spcPts val="0"/>
                        </a:spcBef>
                        <a:spcAft>
                          <a:spcPts val="0"/>
                        </a:spcAft>
                      </a:pPr>
                      <a:r>
                        <a:rPr lang="it-IT" sz="800" b="0" i="0" u="none" strike="noStrike" dirty="0">
                          <a:solidFill>
                            <a:srgbClr val="000000"/>
                          </a:solidFill>
                          <a:effectLst/>
                          <a:latin typeface="Arial" panose="020B0604020202020204" pitchFamily="34" charset="0"/>
                        </a:rPr>
                        <a:t>Caratteristiche Fisiche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hMerge="1">
                  <a:txBody>
                    <a:bodyPr/>
                    <a:lstStyle/>
                    <a:p>
                      <a:endParaRPr lang="it-IT"/>
                    </a:p>
                  </a:txBody>
                  <a:tcPr/>
                </a:tc>
                <a:extLst>
                  <a:ext uri="{0D108BD9-81ED-4DB2-BD59-A6C34878D82A}">
                    <a16:rowId xmlns:a16="http://schemas.microsoft.com/office/drawing/2014/main" val="1193828011"/>
                  </a:ext>
                </a:extLst>
              </a:tr>
              <a:tr h="26854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Corporatura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Grossa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36706997"/>
                  </a:ext>
                </a:extLst>
              </a:tr>
              <a:tr h="26854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Sesso</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Uomo</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4273184097"/>
                  </a:ext>
                </a:extLst>
              </a:tr>
              <a:tr h="26854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Salute</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a:solidFill>
                            <a:srgbClr val="000000"/>
                          </a:solidFill>
                          <a:effectLst/>
                          <a:latin typeface="Arial" panose="020B0604020202020204" pitchFamily="34" charset="0"/>
                        </a:rPr>
                        <a:t>Ottima</a:t>
                      </a:r>
                      <a:endParaRPr lang="it-IT" sz="120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3359216153"/>
                  </a:ext>
                </a:extLst>
              </a:tr>
              <a:tr h="268549">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Predominanza</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A7D6"/>
                    </a:solidFill>
                  </a:tcPr>
                </a:tc>
                <a:tc>
                  <a:txBody>
                    <a:bodyPr/>
                    <a:lstStyle/>
                    <a:p>
                      <a:pPr rtl="0" fontAlgn="t">
                        <a:spcBef>
                          <a:spcPts val="0"/>
                        </a:spcBef>
                        <a:spcAft>
                          <a:spcPts val="0"/>
                        </a:spcAft>
                      </a:pPr>
                      <a:r>
                        <a:rPr lang="it-IT" sz="800" b="0" i="0" u="none" strike="noStrike" dirty="0">
                          <a:solidFill>
                            <a:srgbClr val="000000"/>
                          </a:solidFill>
                          <a:effectLst/>
                          <a:latin typeface="Arial" panose="020B0604020202020204" pitchFamily="34" charset="0"/>
                        </a:rPr>
                        <a:t>Destro</a:t>
                      </a:r>
                      <a:endParaRPr lang="it-IT" sz="1200" dirty="0">
                        <a:effectLst/>
                      </a:endParaRPr>
                    </a:p>
                  </a:txBody>
                  <a:tcPr marL="42035" marR="42035" marT="42035" marB="420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A6BD"/>
                    </a:solidFill>
                  </a:tcPr>
                </a:tc>
                <a:extLst>
                  <a:ext uri="{0D108BD9-81ED-4DB2-BD59-A6C34878D82A}">
                    <a16:rowId xmlns:a16="http://schemas.microsoft.com/office/drawing/2014/main" val="2225578986"/>
                  </a:ext>
                </a:extLst>
              </a:tr>
            </a:tbl>
          </a:graphicData>
        </a:graphic>
      </p:graphicFrame>
      <p:graphicFrame>
        <p:nvGraphicFramePr>
          <p:cNvPr id="12" name="Tabella 11">
            <a:extLst>
              <a:ext uri="{FF2B5EF4-FFF2-40B4-BE49-F238E27FC236}">
                <a16:creationId xmlns:a16="http://schemas.microsoft.com/office/drawing/2014/main" id="{1204AFD8-DAA3-45AD-937D-A5BC43E9B988}"/>
              </a:ext>
            </a:extLst>
          </p:cNvPr>
          <p:cNvGraphicFramePr>
            <a:graphicFrameLocks noGrp="1"/>
          </p:cNvGraphicFramePr>
          <p:nvPr>
            <p:extLst>
              <p:ext uri="{D42A27DB-BD31-4B8C-83A1-F6EECF244321}">
                <p14:modId xmlns:p14="http://schemas.microsoft.com/office/powerpoint/2010/main" val="2664354833"/>
              </p:ext>
            </p:extLst>
          </p:nvPr>
        </p:nvGraphicFramePr>
        <p:xfrm>
          <a:off x="441415" y="4676501"/>
          <a:ext cx="2475955" cy="1395824"/>
        </p:xfrm>
        <a:graphic>
          <a:graphicData uri="http://schemas.openxmlformats.org/drawingml/2006/table">
            <a:tbl>
              <a:tblPr/>
              <a:tblGrid>
                <a:gridCol w="1108923">
                  <a:extLst>
                    <a:ext uri="{9D8B030D-6E8A-4147-A177-3AD203B41FA5}">
                      <a16:colId xmlns:a16="http://schemas.microsoft.com/office/drawing/2014/main" val="4278871866"/>
                    </a:ext>
                  </a:extLst>
                </a:gridCol>
                <a:gridCol w="1367032">
                  <a:extLst>
                    <a:ext uri="{9D8B030D-6E8A-4147-A177-3AD203B41FA5}">
                      <a16:colId xmlns:a16="http://schemas.microsoft.com/office/drawing/2014/main" val="2508414997"/>
                    </a:ext>
                  </a:extLst>
                </a:gridCol>
              </a:tblGrid>
              <a:tr h="357552">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Nominativo</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Franco Sigma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96206"/>
                  </a:ext>
                </a:extLst>
              </a:tr>
              <a:tr h="251871">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Età</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70</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075810"/>
                  </a:ext>
                </a:extLst>
              </a:tr>
              <a:tr h="251871">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Città</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Napoli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48808"/>
                  </a:ext>
                </a:extLst>
              </a:tr>
              <a:tr h="357552">
                <a:tc>
                  <a:txBody>
                    <a:bodyPr/>
                    <a:lstStyle/>
                    <a:p>
                      <a:pPr rtl="0" fontAlgn="t">
                        <a:spcBef>
                          <a:spcPts val="0"/>
                        </a:spcBef>
                        <a:spcAft>
                          <a:spcPts val="0"/>
                        </a:spcAft>
                      </a:pPr>
                      <a:r>
                        <a:rPr lang="it-IT" sz="1400" b="0" i="0" u="none" strike="noStrike">
                          <a:solidFill>
                            <a:srgbClr val="000000"/>
                          </a:solidFill>
                          <a:effectLst/>
                          <a:latin typeface="Arial" panose="020B0604020202020204" pitchFamily="34" charset="0"/>
                        </a:rPr>
                        <a:t>Professione</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rtl="0" fontAlgn="t">
                        <a:spcBef>
                          <a:spcPts val="0"/>
                        </a:spcBef>
                        <a:spcAft>
                          <a:spcPts val="0"/>
                        </a:spcAft>
                      </a:pPr>
                      <a:r>
                        <a:rPr lang="it-IT" sz="1400" b="0" i="0" u="none" strike="noStrike" dirty="0">
                          <a:solidFill>
                            <a:srgbClr val="000000"/>
                          </a:solidFill>
                          <a:effectLst/>
                          <a:latin typeface="Arial" panose="020B0604020202020204" pitchFamily="34" charset="0"/>
                        </a:rPr>
                        <a:t>Tessitore</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4871834"/>
                  </a:ext>
                </a:extLst>
              </a:tr>
            </a:tbl>
          </a:graphicData>
        </a:graphic>
      </p:graphicFrame>
    </p:spTree>
    <p:extLst>
      <p:ext uri="{BB962C8B-B14F-4D97-AF65-F5344CB8AC3E}">
        <p14:creationId xmlns:p14="http://schemas.microsoft.com/office/powerpoint/2010/main" val="403205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35982B-E734-423F-93DF-54DBA1C3E4AC}"/>
              </a:ext>
            </a:extLst>
          </p:cNvPr>
          <p:cNvSpPr>
            <a:spLocks noGrp="1"/>
          </p:cNvSpPr>
          <p:nvPr>
            <p:ph type="title"/>
          </p:nvPr>
        </p:nvSpPr>
        <p:spPr/>
        <p:txBody>
          <a:bodyPr>
            <a:normAutofit/>
          </a:bodyPr>
          <a:lstStyle/>
          <a:p>
            <a:r>
              <a:rPr lang="it-IT" sz="3200" dirty="0">
                <a:latin typeface="Arial" panose="020B0604020202020204" pitchFamily="34" charset="0"/>
                <a:cs typeface="Arial" panose="020B0604020202020204" pitchFamily="34" charset="0"/>
              </a:rPr>
              <a:t>Task (1/2)</a:t>
            </a:r>
          </a:p>
        </p:txBody>
      </p:sp>
      <p:sp>
        <p:nvSpPr>
          <p:cNvPr id="3" name="Segnaposto contenuto 2">
            <a:extLst>
              <a:ext uri="{FF2B5EF4-FFF2-40B4-BE49-F238E27FC236}">
                <a16:creationId xmlns:a16="http://schemas.microsoft.com/office/drawing/2014/main" id="{C46AE29C-2E5F-404C-8480-72ADBE9753A7}"/>
              </a:ext>
            </a:extLst>
          </p:cNvPr>
          <p:cNvSpPr>
            <a:spLocks noGrp="1"/>
          </p:cNvSpPr>
          <p:nvPr>
            <p:ph idx="1"/>
          </p:nvPr>
        </p:nvSpPr>
        <p:spPr>
          <a:xfrm>
            <a:off x="415729" y="2467879"/>
            <a:ext cx="11488888" cy="4263847"/>
          </a:xfrm>
        </p:spPr>
        <p:txBody>
          <a:bodyPr>
            <a:noAutofit/>
          </a:bodyPr>
          <a:lstStyle/>
          <a:p>
            <a:r>
              <a:rPr lang="it-IT" dirty="0">
                <a:latin typeface="Arial" panose="020B0604020202020204" pitchFamily="34" charset="0"/>
                <a:cs typeface="Arial" panose="020B0604020202020204" pitchFamily="34" charset="0"/>
              </a:rPr>
              <a:t>La piattaforma in questione è realizzata per gli utenti che hanno la necessità di visualizzare e acquistare vari prodotti tessili: quindi chiunque abbia un lavoro che utilizzi questo materiale o chi vuole utilizzarlo per la creazione di un prodotto o un progetto.</a:t>
            </a:r>
          </a:p>
          <a:p>
            <a:r>
              <a:rPr lang="it-IT" dirty="0">
                <a:latin typeface="Arial" panose="020B0604020202020204" pitchFamily="34" charset="0"/>
                <a:cs typeface="Arial" panose="020B0604020202020204" pitchFamily="34" charset="0"/>
              </a:rPr>
              <a:t>Per la creazione di questa piattaforma vengono tenute in considerazione anche le persone in età avanzata, che si approcciano all’acquisto di prodotti tessili.</a:t>
            </a:r>
          </a:p>
          <a:p>
            <a:r>
              <a:rPr lang="it-IT" dirty="0">
                <a:latin typeface="Arial" panose="020B0604020202020204" pitchFamily="34" charset="0"/>
                <a:cs typeface="Arial" panose="020B0604020202020204" pitchFamily="34" charset="0"/>
              </a:rPr>
              <a:t>Quindi prendendo in considerazione la possibilità che un anziano possa usufruire della piattaforma, diamo degli obiettivi per la realizzazione di essa, tenendo a mente le difficoltà che essi possono incontrare nell’utilizzo di questa piattaforma, tenendo in considerazione le loro esperienze passate nell’utilizzare un sistema e-commerce per l’acquisto di prodotti, e quindi di come risolvere determinate circostanze che si sono presentate nel loro utilizzo, per favorire l’utilizzo anche a persone con sindromi particolari.</a:t>
            </a:r>
          </a:p>
          <a:p>
            <a:r>
              <a:rPr lang="it-IT" dirty="0">
                <a:latin typeface="Arial" panose="020B0604020202020204" pitchFamily="34" charset="0"/>
                <a:cs typeface="Arial" panose="020B0604020202020204" pitchFamily="34" charset="0"/>
              </a:rPr>
              <a:t>Per la realizzazione del sistema vengono prese in considerazione le esperienze personali di utenti che si interfacciano a piattaforme simili alla nostra, per l’acquisto di prodotti tessili, le problematiche che affrontano ogni qualvolta le utilizzano, la loro idea personale di come dovrebbe essere realizzata una specifica funzione o la piattaforma in generale.</a:t>
            </a:r>
          </a:p>
          <a:p>
            <a:pPr marL="0" indent="0">
              <a:buNone/>
            </a:pPr>
            <a:br>
              <a:rPr lang="it-IT" dirty="0">
                <a:latin typeface="Arial" panose="020B0604020202020204" pitchFamily="34" charset="0"/>
                <a:cs typeface="Arial" panose="020B0604020202020204" pitchFamily="34" charset="0"/>
              </a:rPr>
            </a:b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67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A2F9FE-BAB9-4ED3-8BEC-D2B041DE42EA}"/>
              </a:ext>
            </a:extLst>
          </p:cNvPr>
          <p:cNvSpPr>
            <a:spLocks noGrp="1"/>
          </p:cNvSpPr>
          <p:nvPr>
            <p:ph type="title"/>
          </p:nvPr>
        </p:nvSpPr>
        <p:spPr>
          <a:xfrm>
            <a:off x="581192" y="702156"/>
            <a:ext cx="11029616" cy="1013800"/>
          </a:xfrm>
        </p:spPr>
        <p:txBody>
          <a:bodyPr>
            <a:normAutofit/>
          </a:bodyPr>
          <a:lstStyle/>
          <a:p>
            <a:r>
              <a:rPr lang="it-IT" sz="3200" dirty="0">
                <a:latin typeface="Arial" panose="020B0604020202020204" pitchFamily="34" charset="0"/>
                <a:cs typeface="Arial" panose="020B0604020202020204" pitchFamily="34" charset="0"/>
              </a:rPr>
              <a:t>Task (2/2)</a:t>
            </a:r>
          </a:p>
        </p:txBody>
      </p:sp>
      <p:graphicFrame>
        <p:nvGraphicFramePr>
          <p:cNvPr id="9" name="Segnaposto contenuto 8">
            <a:extLst>
              <a:ext uri="{FF2B5EF4-FFF2-40B4-BE49-F238E27FC236}">
                <a16:creationId xmlns:a16="http://schemas.microsoft.com/office/drawing/2014/main" id="{D56E977F-30D3-42FB-AC4A-6EB383AD514F}"/>
              </a:ext>
            </a:extLst>
          </p:cNvPr>
          <p:cNvGraphicFramePr>
            <a:graphicFrameLocks noGrp="1"/>
          </p:cNvGraphicFramePr>
          <p:nvPr>
            <p:ph idx="1"/>
            <p:extLst>
              <p:ext uri="{D42A27DB-BD31-4B8C-83A1-F6EECF244321}">
                <p14:modId xmlns:p14="http://schemas.microsoft.com/office/powerpoint/2010/main" val="850223637"/>
              </p:ext>
            </p:extLst>
          </p:nvPr>
        </p:nvGraphicFramePr>
        <p:xfrm>
          <a:off x="478494" y="3120323"/>
          <a:ext cx="5086283" cy="929640"/>
        </p:xfrm>
        <a:graphic>
          <a:graphicData uri="http://schemas.openxmlformats.org/drawingml/2006/table">
            <a:tbl>
              <a:tblPr/>
              <a:tblGrid>
                <a:gridCol w="1910398">
                  <a:extLst>
                    <a:ext uri="{9D8B030D-6E8A-4147-A177-3AD203B41FA5}">
                      <a16:colId xmlns:a16="http://schemas.microsoft.com/office/drawing/2014/main" val="3353034182"/>
                    </a:ext>
                  </a:extLst>
                </a:gridCol>
                <a:gridCol w="1547382">
                  <a:extLst>
                    <a:ext uri="{9D8B030D-6E8A-4147-A177-3AD203B41FA5}">
                      <a16:colId xmlns:a16="http://schemas.microsoft.com/office/drawing/2014/main" val="4010764073"/>
                    </a:ext>
                  </a:extLst>
                </a:gridCol>
                <a:gridCol w="1628503">
                  <a:extLst>
                    <a:ext uri="{9D8B030D-6E8A-4147-A177-3AD203B41FA5}">
                      <a16:colId xmlns:a16="http://schemas.microsoft.com/office/drawing/2014/main" val="1728916386"/>
                    </a:ext>
                  </a:extLst>
                </a:gridCol>
              </a:tblGrid>
              <a:tr h="267312">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Personas</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Frequenza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Importanza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537854793"/>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Fabiola Franzoni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10</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10</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268950"/>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Franco Sigma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10</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10</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874162"/>
                  </a:ext>
                </a:extLst>
              </a:tr>
            </a:tbl>
          </a:graphicData>
        </a:graphic>
      </p:graphicFrame>
      <p:sp>
        <p:nvSpPr>
          <p:cNvPr id="10" name="Rectangle 2">
            <a:extLst>
              <a:ext uri="{FF2B5EF4-FFF2-40B4-BE49-F238E27FC236}">
                <a16:creationId xmlns:a16="http://schemas.microsoft.com/office/drawing/2014/main" id="{1F5FB1B0-8CD9-439E-B3FE-97716D3AD0B9}"/>
              </a:ext>
            </a:extLst>
          </p:cNvPr>
          <p:cNvSpPr>
            <a:spLocks noChangeArrowheads="1"/>
          </p:cNvSpPr>
          <p:nvPr/>
        </p:nvSpPr>
        <p:spPr bwMode="auto">
          <a:xfrm>
            <a:off x="365444" y="1918844"/>
            <a:ext cx="5956979" cy="1087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a:ln>
                  <a:noFill/>
                </a:ln>
                <a:solidFill>
                  <a:srgbClr val="434343"/>
                </a:solidFill>
                <a:effectLst/>
                <a:latin typeface="Arial" panose="020B0604020202020204" pitchFamily="34" charset="0"/>
                <a:cs typeface="Arial" panose="020B0604020202020204" pitchFamily="34" charset="0"/>
              </a:rPr>
              <a:t>Task-1: </a:t>
            </a:r>
            <a:endParaRPr kumimoji="0" lang="it-IT" altLang="it-IT"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Permettere l’acquisto di vari prodotti, tessili e non riguardanti il cucito, fornendo una vasta scelta.</a:t>
            </a:r>
            <a:endParaRPr kumimoji="0" lang="it-IT" altLang="it-IT"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1" name="Tabella 10">
            <a:extLst>
              <a:ext uri="{FF2B5EF4-FFF2-40B4-BE49-F238E27FC236}">
                <a16:creationId xmlns:a16="http://schemas.microsoft.com/office/drawing/2014/main" id="{75CEF0BA-1248-4E47-A061-3BA67BBDC5AC}"/>
              </a:ext>
            </a:extLst>
          </p:cNvPr>
          <p:cNvGraphicFramePr>
            <a:graphicFrameLocks noGrp="1"/>
          </p:cNvGraphicFramePr>
          <p:nvPr>
            <p:extLst>
              <p:ext uri="{D42A27DB-BD31-4B8C-83A1-F6EECF244321}">
                <p14:modId xmlns:p14="http://schemas.microsoft.com/office/powerpoint/2010/main" val="3623653958"/>
              </p:ext>
            </p:extLst>
          </p:nvPr>
        </p:nvGraphicFramePr>
        <p:xfrm>
          <a:off x="434950" y="5308601"/>
          <a:ext cx="5173370" cy="929640"/>
        </p:xfrm>
        <a:graphic>
          <a:graphicData uri="http://schemas.openxmlformats.org/drawingml/2006/table">
            <a:tbl>
              <a:tblPr/>
              <a:tblGrid>
                <a:gridCol w="1910398">
                  <a:extLst>
                    <a:ext uri="{9D8B030D-6E8A-4147-A177-3AD203B41FA5}">
                      <a16:colId xmlns:a16="http://schemas.microsoft.com/office/drawing/2014/main" val="1789731902"/>
                    </a:ext>
                  </a:extLst>
                </a:gridCol>
                <a:gridCol w="1547383">
                  <a:extLst>
                    <a:ext uri="{9D8B030D-6E8A-4147-A177-3AD203B41FA5}">
                      <a16:colId xmlns:a16="http://schemas.microsoft.com/office/drawing/2014/main" val="3012433284"/>
                    </a:ext>
                  </a:extLst>
                </a:gridCol>
                <a:gridCol w="1715589">
                  <a:extLst>
                    <a:ext uri="{9D8B030D-6E8A-4147-A177-3AD203B41FA5}">
                      <a16:colId xmlns:a16="http://schemas.microsoft.com/office/drawing/2014/main" val="2172411098"/>
                    </a:ext>
                  </a:extLst>
                </a:gridCol>
              </a:tblGrid>
              <a:tr h="0">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Personas</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Frequenza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Importanza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181770859"/>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Fabiola Franzoni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8</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8</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972112"/>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Franco Sigma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9</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8</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3444539"/>
                  </a:ext>
                </a:extLst>
              </a:tr>
            </a:tbl>
          </a:graphicData>
        </a:graphic>
      </p:graphicFrame>
      <p:sp>
        <p:nvSpPr>
          <p:cNvPr id="12" name="Rectangle 3">
            <a:extLst>
              <a:ext uri="{FF2B5EF4-FFF2-40B4-BE49-F238E27FC236}">
                <a16:creationId xmlns:a16="http://schemas.microsoft.com/office/drawing/2014/main" id="{4798ED21-F6DE-4084-BB95-CADF514410F6}"/>
              </a:ext>
            </a:extLst>
          </p:cNvPr>
          <p:cNvSpPr>
            <a:spLocks noChangeArrowheads="1"/>
          </p:cNvSpPr>
          <p:nvPr/>
        </p:nvSpPr>
        <p:spPr bwMode="auto">
          <a:xfrm>
            <a:off x="382861" y="4116929"/>
            <a:ext cx="6340157" cy="1087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a:ln>
                  <a:noFill/>
                </a:ln>
                <a:solidFill>
                  <a:srgbClr val="434343"/>
                </a:solidFill>
                <a:effectLst/>
                <a:latin typeface="Arial" panose="020B0604020202020204" pitchFamily="34" charset="0"/>
                <a:cs typeface="Arial" panose="020B0604020202020204" pitchFamily="34" charset="0"/>
              </a:rPr>
              <a:t>Task-2: </a:t>
            </a:r>
            <a:endParaRPr kumimoji="0" lang="it-IT" altLang="it-IT"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Permettere di visionare gli ordini effettuati e i relativi componenti.</a:t>
            </a:r>
            <a:endParaRPr kumimoji="0" lang="it-IT" altLang="it-IT"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3" name="Rettangolo 12">
            <a:extLst>
              <a:ext uri="{FF2B5EF4-FFF2-40B4-BE49-F238E27FC236}">
                <a16:creationId xmlns:a16="http://schemas.microsoft.com/office/drawing/2014/main" id="{0E462B7E-DB6F-4784-8629-FA7288B4D82B}"/>
              </a:ext>
            </a:extLst>
          </p:cNvPr>
          <p:cNvSpPr/>
          <p:nvPr/>
        </p:nvSpPr>
        <p:spPr>
          <a:xfrm>
            <a:off x="6531428" y="2063797"/>
            <a:ext cx="5521235" cy="1528624"/>
          </a:xfrm>
          <a:prstGeom prst="rect">
            <a:avLst/>
          </a:prstGeom>
        </p:spPr>
        <p:txBody>
          <a:bodyPr wrap="square">
            <a:spAutoFit/>
          </a:bodyPr>
          <a:lstStyle/>
          <a:p>
            <a:pPr>
              <a:spcBef>
                <a:spcPts val="1600"/>
              </a:spcBef>
              <a:spcAft>
                <a:spcPts val="400"/>
              </a:spcAft>
            </a:pPr>
            <a:r>
              <a:rPr lang="it-IT" b="1" dirty="0">
                <a:solidFill>
                  <a:srgbClr val="434343"/>
                </a:solidFill>
                <a:latin typeface="Arial" panose="020B0604020202020204" pitchFamily="34" charset="0"/>
              </a:rPr>
              <a:t>Task-3: </a:t>
            </a:r>
            <a:endParaRPr lang="it-IT" b="1" dirty="0"/>
          </a:p>
          <a:p>
            <a:r>
              <a:rPr lang="it-IT" dirty="0">
                <a:solidFill>
                  <a:srgbClr val="000000"/>
                </a:solidFill>
                <a:latin typeface="Arial" panose="020B0604020202020204" pitchFamily="34" charset="0"/>
              </a:rPr>
              <a:t>Permettere di avere una lista desideri in cui conservare i prodotti di proprio interesse.</a:t>
            </a:r>
            <a:endParaRPr lang="it-IT" dirty="0"/>
          </a:p>
          <a:p>
            <a:br>
              <a:rPr lang="it-IT" dirty="0"/>
            </a:br>
            <a:endParaRPr lang="it-IT" dirty="0"/>
          </a:p>
        </p:txBody>
      </p:sp>
      <p:graphicFrame>
        <p:nvGraphicFramePr>
          <p:cNvPr id="14" name="Tabella 13">
            <a:extLst>
              <a:ext uri="{FF2B5EF4-FFF2-40B4-BE49-F238E27FC236}">
                <a16:creationId xmlns:a16="http://schemas.microsoft.com/office/drawing/2014/main" id="{70558B0A-172A-4E72-A8D6-D0615FA43C4B}"/>
              </a:ext>
            </a:extLst>
          </p:cNvPr>
          <p:cNvGraphicFramePr>
            <a:graphicFrameLocks noGrp="1"/>
          </p:cNvGraphicFramePr>
          <p:nvPr>
            <p:extLst>
              <p:ext uri="{D42A27DB-BD31-4B8C-83A1-F6EECF244321}">
                <p14:modId xmlns:p14="http://schemas.microsoft.com/office/powerpoint/2010/main" val="1126919826"/>
              </p:ext>
            </p:extLst>
          </p:nvPr>
        </p:nvGraphicFramePr>
        <p:xfrm>
          <a:off x="6609328" y="3114766"/>
          <a:ext cx="4885986" cy="929640"/>
        </p:xfrm>
        <a:graphic>
          <a:graphicData uri="http://schemas.openxmlformats.org/drawingml/2006/table">
            <a:tbl>
              <a:tblPr/>
              <a:tblGrid>
                <a:gridCol w="1910398">
                  <a:extLst>
                    <a:ext uri="{9D8B030D-6E8A-4147-A177-3AD203B41FA5}">
                      <a16:colId xmlns:a16="http://schemas.microsoft.com/office/drawing/2014/main" val="3586439021"/>
                    </a:ext>
                  </a:extLst>
                </a:gridCol>
                <a:gridCol w="1599634">
                  <a:extLst>
                    <a:ext uri="{9D8B030D-6E8A-4147-A177-3AD203B41FA5}">
                      <a16:colId xmlns:a16="http://schemas.microsoft.com/office/drawing/2014/main" val="2663767978"/>
                    </a:ext>
                  </a:extLst>
                </a:gridCol>
                <a:gridCol w="1375954">
                  <a:extLst>
                    <a:ext uri="{9D8B030D-6E8A-4147-A177-3AD203B41FA5}">
                      <a16:colId xmlns:a16="http://schemas.microsoft.com/office/drawing/2014/main" val="3949161223"/>
                    </a:ext>
                  </a:extLst>
                </a:gridCol>
              </a:tblGrid>
              <a:tr h="0">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Personas</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Frequenza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Importanza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3661204698"/>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Fabiola Franzoni</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7</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8</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628128"/>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Franco Sigma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8</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9</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453555"/>
                  </a:ext>
                </a:extLst>
              </a:tr>
            </a:tbl>
          </a:graphicData>
        </a:graphic>
      </p:graphicFrame>
      <p:sp>
        <p:nvSpPr>
          <p:cNvPr id="16" name="Rettangolo 15">
            <a:extLst>
              <a:ext uri="{FF2B5EF4-FFF2-40B4-BE49-F238E27FC236}">
                <a16:creationId xmlns:a16="http://schemas.microsoft.com/office/drawing/2014/main" id="{FE65B35B-517F-4A14-808D-93CEE80F740F}"/>
              </a:ext>
            </a:extLst>
          </p:cNvPr>
          <p:cNvSpPr/>
          <p:nvPr/>
        </p:nvSpPr>
        <p:spPr>
          <a:xfrm>
            <a:off x="6557554" y="4257520"/>
            <a:ext cx="5294812" cy="974626"/>
          </a:xfrm>
          <a:prstGeom prst="rect">
            <a:avLst/>
          </a:prstGeom>
        </p:spPr>
        <p:txBody>
          <a:bodyPr wrap="square">
            <a:spAutoFit/>
          </a:bodyPr>
          <a:lstStyle/>
          <a:p>
            <a:pPr>
              <a:spcBef>
                <a:spcPts val="1600"/>
              </a:spcBef>
              <a:spcAft>
                <a:spcPts val="400"/>
              </a:spcAft>
            </a:pPr>
            <a:r>
              <a:rPr lang="it-IT" b="1" dirty="0">
                <a:solidFill>
                  <a:srgbClr val="434343"/>
                </a:solidFill>
                <a:latin typeface="Arial" panose="020B0604020202020204" pitchFamily="34" charset="0"/>
              </a:rPr>
              <a:t>Task-4: </a:t>
            </a:r>
            <a:endParaRPr lang="it-IT" b="1" dirty="0"/>
          </a:p>
          <a:p>
            <a:r>
              <a:rPr lang="it-IT" dirty="0">
                <a:solidFill>
                  <a:srgbClr val="000000"/>
                </a:solidFill>
                <a:latin typeface="Arial" panose="020B0604020202020204" pitchFamily="34" charset="0"/>
              </a:rPr>
              <a:t>Permettere di visualizzare i propri dati e di modificarli.</a:t>
            </a:r>
            <a:endParaRPr lang="it-IT" dirty="0"/>
          </a:p>
        </p:txBody>
      </p:sp>
      <p:graphicFrame>
        <p:nvGraphicFramePr>
          <p:cNvPr id="17" name="Tabella 16">
            <a:extLst>
              <a:ext uri="{FF2B5EF4-FFF2-40B4-BE49-F238E27FC236}">
                <a16:creationId xmlns:a16="http://schemas.microsoft.com/office/drawing/2014/main" id="{A5A5A335-3542-4990-B5B3-20F3CF64FA7B}"/>
              </a:ext>
            </a:extLst>
          </p:cNvPr>
          <p:cNvGraphicFramePr>
            <a:graphicFrameLocks noGrp="1"/>
          </p:cNvGraphicFramePr>
          <p:nvPr>
            <p:extLst>
              <p:ext uri="{D42A27DB-BD31-4B8C-83A1-F6EECF244321}">
                <p14:modId xmlns:p14="http://schemas.microsoft.com/office/powerpoint/2010/main" val="2012607758"/>
              </p:ext>
            </p:extLst>
          </p:nvPr>
        </p:nvGraphicFramePr>
        <p:xfrm>
          <a:off x="6626270" y="5317627"/>
          <a:ext cx="4930005" cy="929640"/>
        </p:xfrm>
        <a:graphic>
          <a:graphicData uri="http://schemas.openxmlformats.org/drawingml/2006/table">
            <a:tbl>
              <a:tblPr/>
              <a:tblGrid>
                <a:gridCol w="1910398">
                  <a:extLst>
                    <a:ext uri="{9D8B030D-6E8A-4147-A177-3AD203B41FA5}">
                      <a16:colId xmlns:a16="http://schemas.microsoft.com/office/drawing/2014/main" val="346888728"/>
                    </a:ext>
                  </a:extLst>
                </a:gridCol>
                <a:gridCol w="1521733">
                  <a:extLst>
                    <a:ext uri="{9D8B030D-6E8A-4147-A177-3AD203B41FA5}">
                      <a16:colId xmlns:a16="http://schemas.microsoft.com/office/drawing/2014/main" val="2414866448"/>
                    </a:ext>
                  </a:extLst>
                </a:gridCol>
                <a:gridCol w="1497874">
                  <a:extLst>
                    <a:ext uri="{9D8B030D-6E8A-4147-A177-3AD203B41FA5}">
                      <a16:colId xmlns:a16="http://schemas.microsoft.com/office/drawing/2014/main" val="3397626085"/>
                    </a:ext>
                  </a:extLst>
                </a:gridCol>
              </a:tblGrid>
              <a:tr h="0">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Personas</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Frequenza</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Importanza</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1173796259"/>
                  </a:ext>
                </a:extLst>
              </a:tr>
              <a:tr h="0">
                <a:tc>
                  <a:txBody>
                    <a:bodyPr/>
                    <a:lstStyle/>
                    <a:p>
                      <a:pPr rtl="0" fontAlgn="t">
                        <a:spcBef>
                          <a:spcPts val="0"/>
                        </a:spcBef>
                        <a:spcAft>
                          <a:spcPts val="0"/>
                        </a:spcAft>
                      </a:pPr>
                      <a:r>
                        <a:rPr lang="it-IT" sz="1200" b="0" i="0" u="none" strike="noStrike">
                          <a:solidFill>
                            <a:srgbClr val="000000"/>
                          </a:solidFill>
                          <a:effectLst/>
                          <a:latin typeface="Arial" panose="020B0604020202020204" pitchFamily="34" charset="0"/>
                        </a:rPr>
                        <a:t>Persona 1</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4</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7</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115863"/>
                  </a:ext>
                </a:extLst>
              </a:tr>
              <a:tr h="0">
                <a:tc>
                  <a:txBody>
                    <a:bodyPr/>
                    <a:lstStyle/>
                    <a:p>
                      <a:pPr rtl="0" fontAlgn="t">
                        <a:spcBef>
                          <a:spcPts val="0"/>
                        </a:spcBef>
                        <a:spcAft>
                          <a:spcPts val="0"/>
                        </a:spcAft>
                      </a:pPr>
                      <a:r>
                        <a:rPr lang="it-IT" sz="1200" b="0" i="0" u="none" strike="noStrike" dirty="0">
                          <a:solidFill>
                            <a:srgbClr val="000000"/>
                          </a:solidFill>
                          <a:effectLst/>
                          <a:latin typeface="Arial" panose="020B0604020202020204" pitchFamily="34" charset="0"/>
                        </a:rPr>
                        <a:t>Persona 3</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it-IT" sz="1200" b="0" i="0" u="none" strike="noStrike">
                          <a:solidFill>
                            <a:srgbClr val="000000"/>
                          </a:solidFill>
                          <a:effectLst/>
                          <a:latin typeface="Arial" panose="020B0604020202020204" pitchFamily="34" charset="0"/>
                        </a:rPr>
                        <a:t>5</a:t>
                      </a:r>
                      <a:endParaRPr lang="it-IT">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it-IT" sz="1200" b="0" i="0" u="none" strike="noStrike" dirty="0">
                          <a:solidFill>
                            <a:srgbClr val="000000"/>
                          </a:solidFill>
                          <a:effectLst/>
                          <a:latin typeface="Arial" panose="020B0604020202020204" pitchFamily="34" charset="0"/>
                        </a:rPr>
                        <a:t>7</a:t>
                      </a:r>
                      <a:endParaRPr lang="it-IT"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492513"/>
                  </a:ext>
                </a:extLst>
              </a:tr>
            </a:tbl>
          </a:graphicData>
        </a:graphic>
      </p:graphicFrame>
    </p:spTree>
    <p:extLst>
      <p:ext uri="{BB962C8B-B14F-4D97-AF65-F5344CB8AC3E}">
        <p14:creationId xmlns:p14="http://schemas.microsoft.com/office/powerpoint/2010/main" val="1623989001"/>
      </p:ext>
    </p:extLst>
  </p:cSld>
  <p:clrMapOvr>
    <a:masterClrMapping/>
  </p:clrMapOvr>
</p:sld>
</file>

<file path=ppt/theme/theme1.xml><?xml version="1.0" encoding="utf-8"?>
<a:theme xmlns:a="http://schemas.openxmlformats.org/drawingml/2006/main" name="Dividendi">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Lucid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TM03457464[[fn=Dividendi]]</Template>
  <TotalTime>1309</TotalTime>
  <Words>3591</Words>
  <Application>Microsoft Office PowerPoint</Application>
  <PresentationFormat>Widescreen</PresentationFormat>
  <Paragraphs>540</Paragraphs>
  <Slides>38</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38</vt:i4>
      </vt:variant>
    </vt:vector>
  </HeadingPairs>
  <TitlesOfParts>
    <vt:vector size="45" baseType="lpstr">
      <vt:lpstr>Arial</vt:lpstr>
      <vt:lpstr>Calibri</vt:lpstr>
      <vt:lpstr>Gill Sans MT</vt:lpstr>
      <vt:lpstr>Times New Roman</vt:lpstr>
      <vt:lpstr>Wingdings</vt:lpstr>
      <vt:lpstr>Wingdings 2</vt:lpstr>
      <vt:lpstr>Dividendi</vt:lpstr>
      <vt:lpstr>Presentazione standard di PowerPoint</vt:lpstr>
      <vt:lpstr>Descrizione del problema</vt:lpstr>
      <vt:lpstr>Soluzione proposta</vt:lpstr>
      <vt:lpstr>Sviluppo dei personaggi e degli obiettivi(1/2)</vt:lpstr>
      <vt:lpstr>Sviluppo dei personaggi e degli obiettivi(2/2)</vt:lpstr>
      <vt:lpstr>Sviluppo delle personas (1/2)</vt:lpstr>
      <vt:lpstr>Sviluppo delle personas (2/2)</vt:lpstr>
      <vt:lpstr>Task (1/2)</vt:lpstr>
      <vt:lpstr>Task (2/2)</vt:lpstr>
      <vt:lpstr>Attori e requisiti funzionali</vt:lpstr>
      <vt:lpstr>Un esempio di scenario (wishlist)</vt:lpstr>
      <vt:lpstr>Un esempio di caso d’uso (wishlist) (1/2)</vt:lpstr>
      <vt:lpstr>Un esempio di caso d’uso (wishlist) (2/2)</vt:lpstr>
      <vt:lpstr>Revisione dei task</vt:lpstr>
      <vt:lpstr>Analisi comparativa (LaMercerissima) (1/2)</vt:lpstr>
      <vt:lpstr>Analisi comparativa (LaMercerissima) (2/2)</vt:lpstr>
      <vt:lpstr>Analisi comparativa (dawanda) (2/2)</vt:lpstr>
      <vt:lpstr>Analisi comparativa (dawanda) (2/2)</vt:lpstr>
      <vt:lpstr>Idee inziali di Design (1/6)</vt:lpstr>
      <vt:lpstr>Idee inziali di Design (2/6)</vt:lpstr>
      <vt:lpstr>Idee inziali di Design (3/6)</vt:lpstr>
      <vt:lpstr>Idee inziali di Design (4/6)</vt:lpstr>
      <vt:lpstr>Idee inziali di Design (5/6)</vt:lpstr>
      <vt:lpstr>Idee inziali di Design (6/6)</vt:lpstr>
      <vt:lpstr>Paper sketch e prototipo low-fi</vt:lpstr>
      <vt:lpstr>Valutazione del design (1/5)</vt:lpstr>
      <vt:lpstr>Valutazione del design (2/5)</vt:lpstr>
      <vt:lpstr>Valutazione del design (3/5)</vt:lpstr>
      <vt:lpstr>Valutazione del design (4/5)</vt:lpstr>
      <vt:lpstr>Valutazione del design (5/5)</vt:lpstr>
      <vt:lpstr>Valutazione EURISTICA (1/4)</vt:lpstr>
      <vt:lpstr>Valutazione EURISTICA (2/4)</vt:lpstr>
      <vt:lpstr>Valutazione EURISTICA (3/4)</vt:lpstr>
      <vt:lpstr>Valutazione EURISTICA (4/4)</vt:lpstr>
      <vt:lpstr>Testing di usabilità (1/3)</vt:lpstr>
      <vt:lpstr>Testing di usabilità (2/3)</vt:lpstr>
      <vt:lpstr>Testing di usabilità (3/3)</vt:lpstr>
      <vt:lpstr>Modifiche pre-implementazione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FauxL</dc:creator>
  <cp:lastModifiedBy>FauxL</cp:lastModifiedBy>
  <cp:revision>31</cp:revision>
  <dcterms:created xsi:type="dcterms:W3CDTF">2018-01-10T12:30:08Z</dcterms:created>
  <dcterms:modified xsi:type="dcterms:W3CDTF">2018-01-11T10:20:00Z</dcterms:modified>
</cp:coreProperties>
</file>