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48C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94660"/>
  </p:normalViewPr>
  <p:slideViewPr>
    <p:cSldViewPr snapToGrid="0">
      <p:cViewPr>
        <p:scale>
          <a:sx n="83" d="100"/>
          <a:sy n="83" d="100"/>
        </p:scale>
        <p:origin x="9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2FAE4-762B-4EF5-8C42-3C8630F956A4}" type="datetimeFigureOut">
              <a:rPr lang="it-IT" smtClean="0"/>
              <a:t>04/02/2020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9D0DF-85B2-4F4D-9063-6925F29FE403}" type="slidenum">
              <a:rPr lang="it-IT" smtClean="0"/>
              <a:t>‹N›</a:t>
            </a:fld>
            <a:endParaRPr lang="it-IT"/>
          </a:p>
        </p:txBody>
      </p:sp>
    </p:spTree>
    <p:extLst>
      <p:ext uri="{BB962C8B-B14F-4D97-AF65-F5344CB8AC3E}">
        <p14:creationId xmlns:p14="http://schemas.microsoft.com/office/powerpoint/2010/main" val="99446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6F9D0DF-85B2-4F4D-9063-6925F29FE403}" type="slidenum">
              <a:rPr lang="it-IT" smtClean="0"/>
              <a:t>9</a:t>
            </a:fld>
            <a:endParaRPr lang="it-IT"/>
          </a:p>
        </p:txBody>
      </p:sp>
    </p:spTree>
    <p:extLst>
      <p:ext uri="{BB962C8B-B14F-4D97-AF65-F5344CB8AC3E}">
        <p14:creationId xmlns:p14="http://schemas.microsoft.com/office/powerpoint/2010/main" val="170316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6F9D0DF-85B2-4F4D-9063-6925F29FE403}" type="slidenum">
              <a:rPr lang="it-IT" smtClean="0"/>
              <a:t>11</a:t>
            </a:fld>
            <a:endParaRPr lang="it-IT"/>
          </a:p>
        </p:txBody>
      </p:sp>
    </p:spTree>
    <p:extLst>
      <p:ext uri="{BB962C8B-B14F-4D97-AF65-F5344CB8AC3E}">
        <p14:creationId xmlns:p14="http://schemas.microsoft.com/office/powerpoint/2010/main" val="404521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6F9D0DF-85B2-4F4D-9063-6925F29FE403}" type="slidenum">
              <a:rPr lang="it-IT" smtClean="0"/>
              <a:t>16</a:t>
            </a:fld>
            <a:endParaRPr lang="it-IT"/>
          </a:p>
        </p:txBody>
      </p:sp>
    </p:spTree>
    <p:extLst>
      <p:ext uri="{BB962C8B-B14F-4D97-AF65-F5344CB8AC3E}">
        <p14:creationId xmlns:p14="http://schemas.microsoft.com/office/powerpoint/2010/main" val="303203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81642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4A54EF3-2EA3-44BE-B017-118FD2B97605}" type="datetimeFigureOut">
              <a:rPr lang="it-IT" smtClean="0"/>
              <a:t>04/02/2020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77120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26425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80485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32826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Fare clic per modificare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85555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464754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382427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9285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4441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4A54EF3-2EA3-44BE-B017-118FD2B97605}" type="datetimeFigureOut">
              <a:rPr lang="it-IT" smtClean="0"/>
              <a:t>04/02/2020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39069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4A54EF3-2EA3-44BE-B017-118FD2B97605}" type="datetimeFigureOut">
              <a:rPr lang="it-IT" smtClean="0"/>
              <a:t>04/02/2020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4663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4A54EF3-2EA3-44BE-B017-118FD2B97605}" type="datetimeFigureOut">
              <a:rPr lang="it-IT" smtClean="0"/>
              <a:t>04/02/2020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46636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4A54EF3-2EA3-44BE-B017-118FD2B97605}" type="datetimeFigureOut">
              <a:rPr lang="it-IT" smtClean="0"/>
              <a:t>04/02/2020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17492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54EF3-2EA3-44BE-B017-118FD2B97605}" type="datetimeFigureOut">
              <a:rPr lang="it-IT" smtClean="0"/>
              <a:t>04/02/2020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192593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4A54EF3-2EA3-44BE-B017-118FD2B97605}" type="datetimeFigureOut">
              <a:rPr lang="it-IT" smtClean="0"/>
              <a:t>04/02/2020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05108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4A54EF3-2EA3-44BE-B017-118FD2B97605}" type="datetimeFigureOut">
              <a:rPr lang="it-IT" smtClean="0"/>
              <a:t>04/02/2020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EBF41A-D7A7-41A1-A6FF-DB38750B9874}" type="slidenum">
              <a:rPr lang="it-IT" smtClean="0"/>
              <a:t>‹N›</a:t>
            </a:fld>
            <a:endParaRPr lang="it-IT"/>
          </a:p>
        </p:txBody>
      </p:sp>
    </p:spTree>
    <p:extLst>
      <p:ext uri="{BB962C8B-B14F-4D97-AF65-F5344CB8AC3E}">
        <p14:creationId xmlns:p14="http://schemas.microsoft.com/office/powerpoint/2010/main" val="283189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54EF3-2EA3-44BE-B017-118FD2B97605}" type="datetimeFigureOut">
              <a:rPr lang="it-IT" smtClean="0"/>
              <a:t>04/02/2020</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EBF41A-D7A7-41A1-A6FF-DB38750B9874}" type="slidenum">
              <a:rPr lang="it-IT" smtClean="0"/>
              <a:t>‹N›</a:t>
            </a:fld>
            <a:endParaRPr lang="it-IT"/>
          </a:p>
        </p:txBody>
      </p:sp>
    </p:spTree>
    <p:extLst>
      <p:ext uri="{BB962C8B-B14F-4D97-AF65-F5344CB8AC3E}">
        <p14:creationId xmlns:p14="http://schemas.microsoft.com/office/powerpoint/2010/main" val="161194598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419" y="290220"/>
            <a:ext cx="1709532" cy="1709532"/>
          </a:xfrm>
          <a:prstGeom prst="rect">
            <a:avLst/>
          </a:prstGeom>
        </p:spPr>
      </p:pic>
      <p:sp>
        <p:nvSpPr>
          <p:cNvPr id="7" name="Rettangolo 6"/>
          <p:cNvSpPr/>
          <p:nvPr/>
        </p:nvSpPr>
        <p:spPr>
          <a:xfrm>
            <a:off x="4269843" y="670486"/>
            <a:ext cx="6096000" cy="1015663"/>
          </a:xfrm>
          <a:prstGeom prst="rect">
            <a:avLst/>
          </a:prstGeom>
        </p:spPr>
        <p:txBody>
          <a:bodyPr>
            <a:spAutoFit/>
          </a:bodyPr>
          <a:lstStyle/>
          <a:p>
            <a:pPr fontAlgn="base"/>
            <a:r>
              <a:rPr lang="it-IT" sz="3000" b="1" i="0" u="none" strike="noStrike" dirty="0">
                <a:effectLst/>
                <a:latin typeface="Calibri Light" panose="020F0302020204030204" pitchFamily="34" charset="0"/>
                <a:cs typeface="Calibri Light" panose="020F0302020204030204" pitchFamily="34" charset="0"/>
              </a:rPr>
              <a:t>Università Degli Studi di Salerno</a:t>
            </a:r>
            <a:r>
              <a:rPr lang="en-US" sz="3000" b="1" i="0" dirty="0">
                <a:effectLst/>
                <a:latin typeface="Calibri Light" panose="020F0302020204030204" pitchFamily="34" charset="0"/>
                <a:cs typeface="Calibri Light" panose="020F0302020204030204" pitchFamily="34" charset="0"/>
              </a:rPr>
              <a:t>​</a:t>
            </a:r>
          </a:p>
          <a:p>
            <a:pPr fontAlgn="ctr"/>
            <a:r>
              <a:rPr lang="en-US" sz="3000" b="1" dirty="0">
                <a:latin typeface="Calibri Light" panose="020F0302020204030204" pitchFamily="34" charset="0"/>
                <a:cs typeface="Calibri Light" panose="020F0302020204030204" pitchFamily="34" charset="0"/>
              </a:rPr>
              <a:t>Data Science e Machine Learning</a:t>
            </a:r>
            <a:endParaRPr lang="en-US" sz="3000" b="1" i="0" dirty="0">
              <a:effectLst/>
              <a:latin typeface="Calibri Light" panose="020F0302020204030204" pitchFamily="34" charset="0"/>
              <a:cs typeface="Calibri Light" panose="020F0302020204030204" pitchFamily="34" charset="0"/>
            </a:endParaRPr>
          </a:p>
        </p:txBody>
      </p:sp>
      <p:sp>
        <p:nvSpPr>
          <p:cNvPr id="8" name="Rettangolo 7"/>
          <p:cNvSpPr/>
          <p:nvPr/>
        </p:nvSpPr>
        <p:spPr>
          <a:xfrm>
            <a:off x="3305634" y="2934466"/>
            <a:ext cx="7623018" cy="954107"/>
          </a:xfrm>
          <a:prstGeom prst="rect">
            <a:avLst/>
          </a:prstGeom>
        </p:spPr>
        <p:txBody>
          <a:bodyPr wrap="square">
            <a:spAutoFit/>
          </a:bodyPr>
          <a:lstStyle/>
          <a:p>
            <a:r>
              <a:rPr lang="it-IT" sz="2800" b="1" dirty="0">
                <a:latin typeface="Calibri Light" panose="020F0302020204030204" pitchFamily="34" charset="0"/>
                <a:cs typeface="Calibri Light" panose="020F0302020204030204" pitchFamily="34" charset="0"/>
              </a:rPr>
              <a:t>De-anonimizzazione di un dataset tramite algoritmi di Machine Learning</a:t>
            </a:r>
          </a:p>
        </p:txBody>
      </p:sp>
      <p:sp>
        <p:nvSpPr>
          <p:cNvPr id="9" name="Rettangolo 8"/>
          <p:cNvSpPr/>
          <p:nvPr/>
        </p:nvSpPr>
        <p:spPr>
          <a:xfrm>
            <a:off x="7029316" y="5176121"/>
            <a:ext cx="4445251" cy="769441"/>
          </a:xfrm>
          <a:prstGeom prst="rect">
            <a:avLst/>
          </a:prstGeom>
        </p:spPr>
        <p:txBody>
          <a:bodyPr wrap="square">
            <a:spAutoFit/>
          </a:bodyPr>
          <a:lstStyle/>
          <a:p>
            <a:pPr fontAlgn="base"/>
            <a:r>
              <a:rPr lang="it-IT" sz="2200" b="1" i="0" u="none" strike="noStrike" dirty="0">
                <a:effectLst/>
                <a:latin typeface="Calibri Light" panose="020F0302020204030204" pitchFamily="34" charset="0"/>
                <a:cs typeface="Calibri Light" panose="020F0302020204030204" pitchFamily="34" charset="0"/>
              </a:rPr>
              <a:t>De Rosa Gerardo             </a:t>
            </a:r>
            <a:r>
              <a:rPr lang="it-IT" sz="2200" b="1" dirty="0">
                <a:latin typeface="Calibri Light" panose="020F0302020204030204" pitchFamily="34" charset="0"/>
                <a:cs typeface="Calibri Light" panose="020F0302020204030204" pitchFamily="34" charset="0"/>
              </a:rPr>
              <a:t>	</a:t>
            </a:r>
            <a:r>
              <a:rPr lang="en-US" sz="2200" b="1" i="0" dirty="0">
                <a:effectLst/>
                <a:latin typeface="Calibri Light" panose="020F0302020204030204" pitchFamily="34" charset="0"/>
                <a:cs typeface="Calibri Light" panose="020F0302020204030204" pitchFamily="34" charset="0"/>
              </a:rPr>
              <a:t>​</a:t>
            </a:r>
            <a:r>
              <a:rPr lang="en-US" sz="2200" b="1" dirty="0">
                <a:solidFill>
                  <a:srgbClr val="3494BA"/>
                </a:solidFill>
                <a:latin typeface="Calibri Light" panose="020F0302020204030204" pitchFamily="34" charset="0"/>
                <a:cs typeface="Calibri Light" panose="020F0302020204030204" pitchFamily="34" charset="0"/>
              </a:rPr>
              <a:t>0522500722</a:t>
            </a:r>
            <a:r>
              <a:rPr lang="en-US" sz="2200" b="1" dirty="0">
                <a:solidFill>
                  <a:srgbClr val="48C5F2"/>
                </a:solidFill>
                <a:latin typeface="Calibri Light" panose="020F0302020204030204" pitchFamily="34" charset="0"/>
                <a:cs typeface="Calibri Light" panose="020F0302020204030204" pitchFamily="34" charset="0"/>
              </a:rPr>
              <a:t> </a:t>
            </a:r>
            <a:r>
              <a:rPr lang="it-IT" sz="2200" b="1" dirty="0">
                <a:latin typeface="Calibri Light" panose="020F0302020204030204" pitchFamily="34" charset="0"/>
                <a:cs typeface="Calibri Light" panose="020F0302020204030204" pitchFamily="34" charset="0"/>
              </a:rPr>
              <a:t>​</a:t>
            </a:r>
          </a:p>
          <a:p>
            <a:pPr fontAlgn="base"/>
            <a:r>
              <a:rPr lang="it-IT" sz="2200" b="1" dirty="0">
                <a:latin typeface="Calibri Light" panose="020F0302020204030204" pitchFamily="34" charset="0"/>
                <a:cs typeface="Calibri Light" panose="020F0302020204030204" pitchFamily="34" charset="0"/>
              </a:rPr>
              <a:t>Annunziata</a:t>
            </a:r>
            <a:r>
              <a:rPr lang="en-US" sz="2200" b="1" dirty="0">
                <a:latin typeface="Calibri Light" panose="020F0302020204030204" pitchFamily="34" charset="0"/>
                <a:cs typeface="Calibri Light" panose="020F0302020204030204" pitchFamily="34" charset="0"/>
              </a:rPr>
              <a:t> Gianluca      	</a:t>
            </a:r>
            <a:r>
              <a:rPr lang="en-US" sz="2200" b="1" dirty="0">
                <a:solidFill>
                  <a:srgbClr val="3494BA"/>
                </a:solidFill>
                <a:latin typeface="Calibri Light" panose="020F0302020204030204" pitchFamily="34" charset="0"/>
                <a:cs typeface="Calibri Light" panose="020F0302020204030204" pitchFamily="34" charset="0"/>
              </a:rPr>
              <a:t>0522500723</a:t>
            </a:r>
            <a:endParaRPr lang="en-US" sz="2200" b="1" i="0" dirty="0">
              <a:solidFill>
                <a:srgbClr val="3494BA"/>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473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3</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Import dataset e data preparation</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2022859"/>
            <a:ext cx="9524246"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Nella prima parte dell’algoritmo vi è l'import delle librerie necessarie e dei due dataset, </a:t>
            </a:r>
            <a:r>
              <a:rPr lang="it-IT" sz="2100" i="1" dirty="0">
                <a:latin typeface="Calibri Light" panose="020F0302020204030204" pitchFamily="34" charset="0"/>
                <a:cs typeface="Calibri Light" panose="020F0302020204030204" pitchFamily="34" charset="0"/>
              </a:rPr>
              <a:t>training </a:t>
            </a:r>
            <a:r>
              <a:rPr lang="it-IT" sz="2100" dirty="0">
                <a:latin typeface="Calibri Light" panose="020F0302020204030204" pitchFamily="34" charset="0"/>
                <a:cs typeface="Calibri Light" panose="020F0302020204030204" pitchFamily="34" charset="0"/>
              </a:rPr>
              <a:t>per il training del modello e </a:t>
            </a:r>
            <a:r>
              <a:rPr lang="it-IT" sz="2100" i="1" dirty="0">
                <a:latin typeface="Calibri Light" panose="020F0302020204030204" pitchFamily="34" charset="0"/>
                <a:cs typeface="Calibri Light" panose="020F0302020204030204" pitchFamily="34" charset="0"/>
              </a:rPr>
              <a:t>adult </a:t>
            </a:r>
            <a:r>
              <a:rPr lang="it-IT" sz="2100" dirty="0">
                <a:latin typeface="Calibri Light" panose="020F0302020204030204" pitchFamily="34" charset="0"/>
                <a:cs typeface="Calibri Light" panose="020F0302020204030204" pitchFamily="34" charset="0"/>
              </a:rPr>
              <a:t>per il testing del modello.</a:t>
            </a:r>
          </a:p>
        </p:txBody>
      </p:sp>
      <p:sp>
        <p:nvSpPr>
          <p:cNvPr id="6" name="CasellaDiTesto 5"/>
          <p:cNvSpPr txBox="1"/>
          <p:nvPr/>
        </p:nvSpPr>
        <p:spPr>
          <a:xfrm>
            <a:off x="2027975" y="3080606"/>
            <a:ext cx="9524246" cy="1708160"/>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Dopo aver prelevato i dataset è entrata in gioco la problematica di come gestire questi dati, poiché l’algoritmo Random Forest non lavora con stringhe ed i nostri dataset erano formati in gran parte da esse. Abbiamo scelto di effettuare un </a:t>
            </a:r>
            <a:r>
              <a:rPr lang="it-IT" sz="2100" b="1" i="1" dirty="0">
                <a:latin typeface="Calibri Light" panose="020F0302020204030204" pitchFamily="34" charset="0"/>
                <a:cs typeface="Calibri Light" panose="020F0302020204030204" pitchFamily="34" charset="0"/>
              </a:rPr>
              <a:t>encoding dei dati </a:t>
            </a:r>
            <a:r>
              <a:rPr lang="it-IT" sz="2100" dirty="0">
                <a:latin typeface="Calibri Light" panose="020F0302020204030204" pitchFamily="34" charset="0"/>
                <a:cs typeface="Calibri Light" panose="020F0302020204030204" pitchFamily="34" charset="0"/>
              </a:rPr>
              <a:t>di entrambi i dataset utilizzando un </a:t>
            </a:r>
            <a:r>
              <a:rPr lang="it-IT" sz="2100" b="1" i="1" dirty="0">
                <a:latin typeface="Calibri Light" panose="020F0302020204030204" pitchFamily="34" charset="0"/>
                <a:cs typeface="Calibri Light" panose="020F0302020204030204" pitchFamily="34" charset="0"/>
              </a:rPr>
              <a:t>Label Encoder, </a:t>
            </a:r>
            <a:r>
              <a:rPr lang="it-IT" sz="2100" dirty="0">
                <a:latin typeface="Calibri Light" panose="020F0302020204030204" pitchFamily="34" charset="0"/>
                <a:cs typeface="Calibri Light" panose="020F0302020204030204" pitchFamily="34" charset="0"/>
              </a:rPr>
              <a:t>trasformando così tutte le stringhe in valori numerici.</a:t>
            </a:r>
          </a:p>
        </p:txBody>
      </p:sp>
    </p:spTree>
    <p:extLst>
      <p:ext uri="{BB962C8B-B14F-4D97-AF65-F5344CB8AC3E}">
        <p14:creationId xmlns:p14="http://schemas.microsoft.com/office/powerpoint/2010/main" val="353861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98488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4</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Idea e istanziazione algoritmo di 						  classificazione</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756692"/>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L’idea alla base del funzionamento del nostro algoritmo è di utilizzare un algoritmo di </a:t>
            </a:r>
            <a:r>
              <a:rPr lang="it-IT" sz="2100" b="1" i="1" dirty="0">
                <a:latin typeface="Calibri Light" panose="020F0302020204030204" pitchFamily="34" charset="0"/>
                <a:cs typeface="Calibri Light" panose="020F0302020204030204" pitchFamily="34" charset="0"/>
              </a:rPr>
              <a:t>classificazione </a:t>
            </a:r>
            <a:r>
              <a:rPr lang="it-IT" sz="2100" dirty="0">
                <a:latin typeface="Calibri Light" panose="020F0302020204030204" pitchFamily="34" charset="0"/>
                <a:cs typeface="Calibri Light" panose="020F0302020204030204" pitchFamily="34" charset="0"/>
              </a:rPr>
              <a:t>(Random Forest) sul dataset </a:t>
            </a:r>
            <a:r>
              <a:rPr lang="it-IT" sz="2100" i="1" dirty="0">
                <a:latin typeface="Calibri Light" panose="020F0302020204030204" pitchFamily="34" charset="0"/>
                <a:cs typeface="Calibri Light" panose="020F0302020204030204" pitchFamily="34" charset="0"/>
              </a:rPr>
              <a:t>training</a:t>
            </a:r>
            <a:r>
              <a:rPr lang="it-IT" sz="2100" dirty="0">
                <a:latin typeface="Calibri Light" panose="020F0302020204030204" pitchFamily="34" charset="0"/>
                <a:cs typeface="Calibri Light" panose="020F0302020204030204" pitchFamily="34" charset="0"/>
              </a:rPr>
              <a:t>, ovvero contenente le tuple uniche del dataset </a:t>
            </a:r>
            <a:r>
              <a:rPr lang="it-IT" sz="2100" i="1" dirty="0">
                <a:latin typeface="Calibri Light" panose="020F0302020204030204" pitchFamily="34" charset="0"/>
                <a:cs typeface="Calibri Light" panose="020F0302020204030204" pitchFamily="34" charset="0"/>
              </a:rPr>
              <a:t>adult</a:t>
            </a:r>
            <a:r>
              <a:rPr lang="it-IT" sz="2100" dirty="0">
                <a:latin typeface="Calibri Light" panose="020F0302020204030204" pitchFamily="34" charset="0"/>
                <a:cs typeface="Calibri Light" panose="020F0302020204030204" pitchFamily="34" charset="0"/>
              </a:rPr>
              <a:t>, creando così delle </a:t>
            </a:r>
            <a:r>
              <a:rPr lang="it-IT" sz="2100" b="1" i="1" dirty="0">
                <a:latin typeface="Calibri Light" panose="020F0302020204030204" pitchFamily="34" charset="0"/>
                <a:cs typeface="Calibri Light" panose="020F0302020204030204" pitchFamily="34" charset="0"/>
              </a:rPr>
              <a:t>classi</a:t>
            </a:r>
            <a:r>
              <a:rPr lang="it-IT" sz="2100" dirty="0">
                <a:latin typeface="Calibri Light" panose="020F0302020204030204" pitchFamily="34" charset="0"/>
                <a:cs typeface="Calibri Light" panose="020F0302020204030204" pitchFamily="34" charset="0"/>
              </a:rPr>
              <a:t> partendo dai soggetti in esso contenuti. Infine si vuole predire la classe a cui appartengono gli individui nel dataset </a:t>
            </a:r>
            <a:r>
              <a:rPr lang="it-IT" sz="2100" i="1" dirty="0">
                <a:latin typeface="Calibri Light" panose="020F0302020204030204" pitchFamily="34" charset="0"/>
                <a:cs typeface="Calibri Light" panose="020F0302020204030204" pitchFamily="34" charset="0"/>
              </a:rPr>
              <a:t>adult.</a:t>
            </a:r>
            <a:endParaRPr lang="it-IT" sz="2100" dirty="0">
              <a:latin typeface="Calibri Light" panose="020F0302020204030204" pitchFamily="34" charset="0"/>
              <a:cs typeface="Calibri Light" panose="020F0302020204030204" pitchFamily="34" charset="0"/>
            </a:endParaRPr>
          </a:p>
        </p:txBody>
      </p:sp>
      <p:sp>
        <p:nvSpPr>
          <p:cNvPr id="6" name="CasellaDiTesto 5"/>
          <p:cNvSpPr txBox="1"/>
          <p:nvPr/>
        </p:nvSpPr>
        <p:spPr>
          <a:xfrm>
            <a:off x="2018548" y="3366676"/>
            <a:ext cx="9524246" cy="2354491"/>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Creiamo un </a:t>
            </a:r>
            <a:r>
              <a:rPr lang="it-IT" sz="2100" i="1" dirty="0">
                <a:latin typeface="Calibri Light" panose="020F0302020204030204" pitchFamily="34" charset="0"/>
                <a:cs typeface="Calibri Light" panose="020F0302020204030204" pitchFamily="34" charset="0"/>
              </a:rPr>
              <a:t>RandomForestClassifier con</a:t>
            </a:r>
          </a:p>
          <a:p>
            <a:pPr marL="800100" lvl="1" indent="-342900">
              <a:buFont typeface="Arial" panose="020B0604020202020204" pitchFamily="34" charset="0"/>
              <a:buChar char="•"/>
            </a:pPr>
            <a:r>
              <a:rPr lang="it-IT" sz="2100" i="1" dirty="0">
                <a:latin typeface="Calibri Light" panose="020F0302020204030204" pitchFamily="34" charset="0"/>
                <a:cs typeface="Calibri Light" panose="020F0302020204030204" pitchFamily="34" charset="0"/>
              </a:rPr>
              <a:t>250 estimatori</a:t>
            </a:r>
          </a:p>
          <a:p>
            <a:pPr marL="800100" lvl="1"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criterio </a:t>
            </a:r>
            <a:r>
              <a:rPr lang="it-IT" sz="2100" i="1" dirty="0">
                <a:latin typeface="Calibri Light" panose="020F0302020204030204" pitchFamily="34" charset="0"/>
                <a:cs typeface="Calibri Light" panose="020F0302020204030204" pitchFamily="34" charset="0"/>
              </a:rPr>
              <a:t>entropy</a:t>
            </a:r>
          </a:p>
          <a:p>
            <a:pPr marL="800100" lvl="1"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njobs settato a 4</a:t>
            </a:r>
          </a:p>
          <a:p>
            <a:r>
              <a:rPr lang="it-IT" sz="2100" dirty="0">
                <a:latin typeface="Calibri Light" panose="020F0302020204030204" pitchFamily="34" charset="0"/>
                <a:cs typeface="Calibri Light" panose="020F0302020204030204" pitchFamily="34" charset="0"/>
              </a:rPr>
              <a:t>e lo addestriamo con:</a:t>
            </a:r>
          </a:p>
          <a:p>
            <a:pPr marL="800100" lvl="1"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tutte le feature nel dataset training come </a:t>
            </a:r>
            <a:r>
              <a:rPr lang="it-IT" sz="2100" i="1" dirty="0">
                <a:latin typeface="Calibri Light" panose="020F0302020204030204" pitchFamily="34" charset="0"/>
                <a:cs typeface="Calibri Light" panose="020F0302020204030204" pitchFamily="34" charset="0"/>
              </a:rPr>
              <a:t>variabili indipendenti</a:t>
            </a:r>
          </a:p>
          <a:p>
            <a:pPr marL="800100" lvl="1"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la colonna ‘Name’ come </a:t>
            </a:r>
            <a:r>
              <a:rPr lang="it-IT" sz="2100" i="1" dirty="0">
                <a:latin typeface="Calibri Light" panose="020F0302020204030204" pitchFamily="34" charset="0"/>
                <a:cs typeface="Calibri Light" panose="020F0302020204030204" pitchFamily="34" charset="0"/>
              </a:rPr>
              <a:t>variabile dipendente</a:t>
            </a:r>
          </a:p>
        </p:txBody>
      </p:sp>
    </p:spTree>
    <p:extLst>
      <p:ext uri="{BB962C8B-B14F-4D97-AF65-F5344CB8AC3E}">
        <p14:creationId xmlns:p14="http://schemas.microsoft.com/office/powerpoint/2010/main" val="154426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5</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Rilevanza feature</a:t>
            </a:r>
            <a:endParaRPr lang="en-US" sz="2600" b="1" i="1" dirty="0">
              <a:effectLst/>
              <a:latin typeface="Calibri Light" panose="020F0302020204030204" pitchFamily="34" charset="0"/>
              <a:cs typeface="Calibri Light" panose="020F0302020204030204" pitchFamily="34" charset="0"/>
            </a:endParaRPr>
          </a:p>
        </p:txBody>
      </p:sp>
      <p:sp>
        <p:nvSpPr>
          <p:cNvPr id="7" name="CasellaDiTesto 6"/>
          <p:cNvSpPr txBox="1"/>
          <p:nvPr/>
        </p:nvSpPr>
        <p:spPr>
          <a:xfrm>
            <a:off x="2037028" y="1476385"/>
            <a:ext cx="9524246"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Otteniamo i primi dati utili da quanto realizzato, in particolare si tratta della rilevanza di ogni feature nel processo di identificazione.</a:t>
            </a:r>
          </a:p>
        </p:txBody>
      </p:sp>
      <p:pic>
        <p:nvPicPr>
          <p:cNvPr id="8" name="Immagine 7"/>
          <p:cNvPicPr>
            <a:picLocks noChangeAspect="1"/>
          </p:cNvPicPr>
          <p:nvPr/>
        </p:nvPicPr>
        <p:blipFill>
          <a:blip r:embed="rId2"/>
          <a:stretch>
            <a:fillRect/>
          </a:stretch>
        </p:blipFill>
        <p:spPr>
          <a:xfrm>
            <a:off x="7605447" y="2610679"/>
            <a:ext cx="3483927" cy="2342941"/>
          </a:xfrm>
          <a:prstGeom prst="rect">
            <a:avLst/>
          </a:prstGeom>
          <a:ln>
            <a:noFill/>
          </a:ln>
          <a:effectLst>
            <a:outerShdw blurRad="190500" algn="tl" rotWithShape="0">
              <a:srgbClr val="000000">
                <a:alpha val="70000"/>
              </a:srgbClr>
            </a:outerShdw>
          </a:effectLst>
        </p:spPr>
      </p:pic>
      <p:sp>
        <p:nvSpPr>
          <p:cNvPr id="11" name="CasellaDiTesto 10"/>
          <p:cNvSpPr txBox="1"/>
          <p:nvPr/>
        </p:nvSpPr>
        <p:spPr>
          <a:xfrm>
            <a:off x="2037028" y="2723800"/>
            <a:ext cx="5035237" cy="203132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Gli attributi che risultano essere più rilevanti sono: </a:t>
            </a:r>
            <a:r>
              <a:rPr lang="it-IT" sz="2100" b="1" i="1" dirty="0">
                <a:latin typeface="Calibri Light" panose="020F0302020204030204" pitchFamily="34" charset="0"/>
                <a:cs typeface="Calibri Light" panose="020F0302020204030204" pitchFamily="34" charset="0"/>
              </a:rPr>
              <a:t>age</a:t>
            </a:r>
            <a:r>
              <a:rPr lang="it-IT" sz="2100" b="1" dirty="0">
                <a:latin typeface="Calibri Light" panose="020F0302020204030204" pitchFamily="34" charset="0"/>
                <a:cs typeface="Calibri Light" panose="020F0302020204030204" pitchFamily="34" charset="0"/>
              </a:rPr>
              <a:t>, </a:t>
            </a:r>
            <a:r>
              <a:rPr lang="it-IT" sz="2100" b="1" i="1" dirty="0">
                <a:latin typeface="Calibri Light" panose="020F0302020204030204" pitchFamily="34" charset="0"/>
                <a:cs typeface="Calibri Light" panose="020F0302020204030204" pitchFamily="34" charset="0"/>
              </a:rPr>
              <a:t>education</a:t>
            </a:r>
            <a:r>
              <a:rPr lang="it-IT" sz="2100" b="1" dirty="0">
                <a:latin typeface="Calibri Light" panose="020F0302020204030204" pitchFamily="34" charset="0"/>
                <a:cs typeface="Calibri Light" panose="020F0302020204030204" pitchFamily="34" charset="0"/>
              </a:rPr>
              <a:t>, </a:t>
            </a:r>
            <a:r>
              <a:rPr lang="it-IT" sz="2100" b="1" i="1" dirty="0">
                <a:latin typeface="Calibri Light" panose="020F0302020204030204" pitchFamily="34" charset="0"/>
                <a:cs typeface="Calibri Light" panose="020F0302020204030204" pitchFamily="34" charset="0"/>
              </a:rPr>
              <a:t>occupation</a:t>
            </a:r>
            <a:r>
              <a:rPr lang="it-IT" sz="2100" b="1" dirty="0">
                <a:latin typeface="Calibri Light" panose="020F0302020204030204" pitchFamily="34" charset="0"/>
                <a:cs typeface="Calibri Light" panose="020F0302020204030204" pitchFamily="34" charset="0"/>
              </a:rPr>
              <a:t>, </a:t>
            </a:r>
            <a:r>
              <a:rPr lang="it-IT" sz="2100" b="1" i="1" dirty="0">
                <a:latin typeface="Calibri Light" panose="020F0302020204030204" pitchFamily="34" charset="0"/>
                <a:cs typeface="Calibri Light" panose="020F0302020204030204" pitchFamily="34" charset="0"/>
              </a:rPr>
              <a:t>native</a:t>
            </a:r>
            <a:r>
              <a:rPr lang="it-IT" sz="2100" i="1" dirty="0">
                <a:latin typeface="Calibri Light" panose="020F0302020204030204" pitchFamily="34" charset="0"/>
                <a:cs typeface="Calibri Light" panose="020F0302020204030204" pitchFamily="34" charset="0"/>
              </a:rPr>
              <a:t> </a:t>
            </a:r>
            <a:r>
              <a:rPr lang="it-IT" sz="2100" b="1" i="1" dirty="0">
                <a:latin typeface="Calibri Light" panose="020F0302020204030204" pitchFamily="34" charset="0"/>
                <a:cs typeface="Calibri Light" panose="020F0302020204030204" pitchFamily="34" charset="0"/>
              </a:rPr>
              <a:t>country</a:t>
            </a:r>
            <a:r>
              <a:rPr lang="it-IT" sz="2100" i="1" dirty="0">
                <a:latin typeface="Calibri Light" panose="020F0302020204030204" pitchFamily="34" charset="0"/>
                <a:cs typeface="Calibri Light" panose="020F0302020204030204" pitchFamily="34" charset="0"/>
              </a:rPr>
              <a:t> </a:t>
            </a:r>
            <a:r>
              <a:rPr lang="it-IT" sz="2100" dirty="0">
                <a:latin typeface="Calibri Light" panose="020F0302020204030204" pitchFamily="34" charset="0"/>
                <a:cs typeface="Calibri Light" panose="020F0302020204030204" pitchFamily="34" charset="0"/>
              </a:rPr>
              <a:t>e infine </a:t>
            </a:r>
            <a:r>
              <a:rPr lang="it-IT" sz="2100" b="1" i="1" dirty="0">
                <a:latin typeface="Calibri Light" panose="020F0302020204030204" pitchFamily="34" charset="0"/>
                <a:cs typeface="Calibri Light" panose="020F0302020204030204" pitchFamily="34" charset="0"/>
              </a:rPr>
              <a:t>race</a:t>
            </a:r>
            <a:r>
              <a:rPr lang="it-IT" sz="2100" dirty="0">
                <a:latin typeface="Calibri Light" panose="020F0302020204030204" pitchFamily="34" charset="0"/>
                <a:cs typeface="Calibri Light" panose="020F0302020204030204" pitchFamily="34" charset="0"/>
              </a:rPr>
              <a:t>; ciò non ci ha sorpresi poiché questi attributi sono quelli che hanno più varianza tra tutti, ovvero più righe con valori diversi. </a:t>
            </a:r>
          </a:p>
        </p:txBody>
      </p:sp>
    </p:spTree>
    <p:extLst>
      <p:ext uri="{BB962C8B-B14F-4D97-AF65-F5344CB8AC3E}">
        <p14:creationId xmlns:p14="http://schemas.microsoft.com/office/powerpoint/2010/main" val="236817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6</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Classificazione ‘adult’ e distanza</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416555"/>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Lo step successivo è stato far predire al RandomForestClassifier l’identità degli individui del dataset </a:t>
            </a:r>
            <a:r>
              <a:rPr lang="it-IT" sz="2100" i="1" dirty="0">
                <a:latin typeface="Calibri Light" panose="020F0302020204030204" pitchFamily="34" charset="0"/>
                <a:cs typeface="Calibri Light" panose="020F0302020204030204" pitchFamily="34" charset="0"/>
              </a:rPr>
              <a:t>adult </a:t>
            </a:r>
            <a:r>
              <a:rPr lang="it-IT" sz="2100" dirty="0">
                <a:latin typeface="Calibri Light" panose="020F0302020204030204" pitchFamily="34" charset="0"/>
                <a:cs typeface="Calibri Light" panose="020F0302020204030204" pitchFamily="34" charset="0"/>
              </a:rPr>
              <a:t>e, per valutare la bontà delle predizioni, abbiamo pensato di utilizzare la distanza Euclidea dagli array di feature della classe predette agli array di feature reali degli individui e calcolare la numerosità delle classificazioni.</a:t>
            </a:r>
          </a:p>
        </p:txBody>
      </p:sp>
      <p:pic>
        <p:nvPicPr>
          <p:cNvPr id="6" name="Immagine 5"/>
          <p:cNvPicPr>
            <a:picLocks noChangeAspect="1"/>
          </p:cNvPicPr>
          <p:nvPr/>
        </p:nvPicPr>
        <p:blipFill>
          <a:blip r:embed="rId2"/>
          <a:stretch>
            <a:fillRect/>
          </a:stretch>
        </p:blipFill>
        <p:spPr>
          <a:xfrm>
            <a:off x="3589070" y="3100577"/>
            <a:ext cx="7689400" cy="30238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89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7</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Testing e valutazione prestazioni</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419168"/>
            <a:ext cx="9524246" cy="4293483"/>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Dopo aver finalizzato la creazione dell’algoritmo, siamo passati alla fase di testing, ovvero al testing dell’accuratezza dello stesso. </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E’ risultato necessario utilizzare il dataset di </a:t>
            </a:r>
            <a:r>
              <a:rPr lang="it-IT" sz="2100" i="1" dirty="0">
                <a:latin typeface="Calibri Light" panose="020F0302020204030204" pitchFamily="34" charset="0"/>
                <a:cs typeface="Calibri Light" panose="020F0302020204030204" pitchFamily="34" charset="0"/>
              </a:rPr>
              <a:t>training</a:t>
            </a:r>
            <a:r>
              <a:rPr lang="it-IT" sz="2100" dirty="0">
                <a:latin typeface="Calibri Light" panose="020F0302020204030204" pitchFamily="34" charset="0"/>
                <a:cs typeface="Calibri Light" panose="020F0302020204030204" pitchFamily="34" charset="0"/>
              </a:rPr>
              <a:t> anche per la fase di testing e, per evitare risultati troppo ‘positivi’, abbiamo pensato di aggiungere del </a:t>
            </a:r>
            <a:r>
              <a:rPr lang="it-IT" sz="2100" b="1" dirty="0">
                <a:latin typeface="Calibri Light" panose="020F0302020204030204" pitchFamily="34" charset="0"/>
                <a:cs typeface="Calibri Light" panose="020F0302020204030204" pitchFamily="34" charset="0"/>
              </a:rPr>
              <a:t>rumore al dataset</a:t>
            </a:r>
            <a:r>
              <a:rPr lang="it-IT" sz="2100" dirty="0">
                <a:latin typeface="Calibri Light" panose="020F0302020204030204" pitchFamily="34" charset="0"/>
                <a:cs typeface="Calibri Light" panose="020F0302020204030204" pitchFamily="34" charset="0"/>
              </a:rPr>
              <a:t>, ovvero degli individui molto simili ad altri già presenti in modo da testare l’algoritmo in casi complessi di classificazione.</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Abbiamo ritenuto necessario fare ciò anche a causa della dimensione ridotta del dataset.</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Per valutare l’algoritmo abbiamo utilizzato </a:t>
            </a:r>
            <a:r>
              <a:rPr lang="it-IT" sz="2100" b="1" i="1" dirty="0">
                <a:latin typeface="Calibri Light" panose="020F0302020204030204" pitchFamily="34" charset="0"/>
                <a:cs typeface="Calibri Light" panose="020F0302020204030204" pitchFamily="34" charset="0"/>
              </a:rPr>
              <a:t>Confusion Matrix, Accuracy Score </a:t>
            </a:r>
            <a:r>
              <a:rPr lang="it-IT" sz="2100" dirty="0">
                <a:latin typeface="Calibri Light" panose="020F0302020204030204" pitchFamily="34" charset="0"/>
                <a:cs typeface="Calibri Light" panose="020F0302020204030204" pitchFamily="34" charset="0"/>
              </a:rPr>
              <a:t>e</a:t>
            </a:r>
            <a:r>
              <a:rPr lang="it-IT" sz="2100" b="1" i="1" dirty="0">
                <a:latin typeface="Calibri Light" panose="020F0302020204030204" pitchFamily="34" charset="0"/>
                <a:cs typeface="Calibri Light" panose="020F0302020204030204" pitchFamily="34" charset="0"/>
              </a:rPr>
              <a:t> </a:t>
            </a:r>
          </a:p>
          <a:p>
            <a:r>
              <a:rPr lang="it-IT" sz="2100" b="1" i="1" dirty="0">
                <a:latin typeface="Calibri Light" panose="020F0302020204030204" pitchFamily="34" charset="0"/>
                <a:cs typeface="Calibri Light" panose="020F0302020204030204" pitchFamily="34" charset="0"/>
              </a:rPr>
              <a:t>Roc Curve</a:t>
            </a:r>
            <a:r>
              <a:rPr lang="it-IT" sz="21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57703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8</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Accuracy Score e Confusion Matrix</a:t>
            </a:r>
            <a:endParaRPr lang="en-US" sz="2600" b="1" i="1" dirty="0">
              <a:effectLst/>
              <a:latin typeface="Calibri Light" panose="020F0302020204030204" pitchFamily="34" charset="0"/>
              <a:cs typeface="Calibri Light" panose="020F0302020204030204" pitchFamily="34" charset="0"/>
            </a:endParaRPr>
          </a:p>
        </p:txBody>
      </p:sp>
      <p:pic>
        <p:nvPicPr>
          <p:cNvPr id="6" name="Immagine 5"/>
          <p:cNvPicPr>
            <a:picLocks noChangeAspect="1"/>
          </p:cNvPicPr>
          <p:nvPr/>
        </p:nvPicPr>
        <p:blipFill>
          <a:blip r:embed="rId2"/>
          <a:stretch>
            <a:fillRect/>
          </a:stretch>
        </p:blipFill>
        <p:spPr>
          <a:xfrm>
            <a:off x="3646766" y="3806842"/>
            <a:ext cx="3677861" cy="2350091"/>
          </a:xfrm>
          <a:prstGeom prst="rect">
            <a:avLst/>
          </a:prstGeom>
          <a:ln>
            <a:noFill/>
          </a:ln>
          <a:effectLst>
            <a:outerShdw blurRad="190500" algn="tl" rotWithShape="0">
              <a:srgbClr val="000000">
                <a:alpha val="70000"/>
              </a:srgbClr>
            </a:outerShdw>
          </a:effectLst>
        </p:spPr>
      </p:pic>
      <p:pic>
        <p:nvPicPr>
          <p:cNvPr id="2" name="Immagine 1"/>
          <p:cNvPicPr>
            <a:picLocks noChangeAspect="1"/>
          </p:cNvPicPr>
          <p:nvPr/>
        </p:nvPicPr>
        <p:blipFill>
          <a:blip r:embed="rId3"/>
          <a:stretch>
            <a:fillRect/>
          </a:stretch>
        </p:blipFill>
        <p:spPr>
          <a:xfrm>
            <a:off x="8202004" y="1471508"/>
            <a:ext cx="2886882" cy="2462820"/>
          </a:xfrm>
          <a:prstGeom prst="rect">
            <a:avLst/>
          </a:prstGeom>
          <a:ln>
            <a:noFill/>
          </a:ln>
          <a:effectLst>
            <a:outerShdw blurRad="190500" algn="tl" rotWithShape="0">
              <a:srgbClr val="000000">
                <a:alpha val="70000"/>
              </a:srgbClr>
            </a:outerShdw>
          </a:effectLst>
        </p:spPr>
      </p:pic>
      <p:sp>
        <p:nvSpPr>
          <p:cNvPr id="5" name="CasellaDiTesto 4"/>
          <p:cNvSpPr txBox="1"/>
          <p:nvPr/>
        </p:nvSpPr>
        <p:spPr>
          <a:xfrm>
            <a:off x="2027974" y="1487580"/>
            <a:ext cx="5739898"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Sono state calcolate le metriche </a:t>
            </a:r>
            <a:r>
              <a:rPr lang="it-IT" sz="2100" i="1" dirty="0">
                <a:latin typeface="Calibri Light" panose="020F0302020204030204" pitchFamily="34" charset="0"/>
                <a:cs typeface="Calibri Light" panose="020F0302020204030204" pitchFamily="34" charset="0"/>
              </a:rPr>
              <a:t>precision, recall, f1-score e support </a:t>
            </a:r>
            <a:r>
              <a:rPr lang="it-IT" sz="2100" dirty="0">
                <a:latin typeface="Calibri Light" panose="020F0302020204030204" pitchFamily="34" charset="0"/>
                <a:cs typeface="Calibri Light" panose="020F0302020204030204" pitchFamily="34" charset="0"/>
              </a:rPr>
              <a:t>per ogni classe:</a:t>
            </a:r>
            <a:endParaRPr lang="it-IT" sz="2100" i="1" dirty="0">
              <a:latin typeface="Calibri Light" panose="020F0302020204030204" pitchFamily="34" charset="0"/>
              <a:cs typeface="Calibri Light" panose="020F0302020204030204" pitchFamily="34" charset="0"/>
            </a:endParaRPr>
          </a:p>
        </p:txBody>
      </p:sp>
      <p:pic>
        <p:nvPicPr>
          <p:cNvPr id="3" name="Immagine 2"/>
          <p:cNvPicPr>
            <a:picLocks noChangeAspect="1"/>
          </p:cNvPicPr>
          <p:nvPr/>
        </p:nvPicPr>
        <p:blipFill>
          <a:blip r:embed="rId4"/>
          <a:stretch>
            <a:fillRect/>
          </a:stretch>
        </p:blipFill>
        <p:spPr>
          <a:xfrm>
            <a:off x="8031637" y="4400510"/>
            <a:ext cx="2592557" cy="1434950"/>
          </a:xfrm>
          <a:prstGeom prst="rect">
            <a:avLst/>
          </a:prstGeom>
          <a:ln>
            <a:noFill/>
          </a:ln>
          <a:effectLst>
            <a:outerShdw blurRad="190500" algn="tl" rotWithShape="0">
              <a:srgbClr val="000000">
                <a:alpha val="70000"/>
              </a:srgbClr>
            </a:outerShdw>
          </a:effectLst>
        </p:spPr>
      </p:pic>
      <p:sp>
        <p:nvSpPr>
          <p:cNvPr id="7" name="CasellaDiTesto 6"/>
          <p:cNvSpPr txBox="1"/>
          <p:nvPr/>
        </p:nvSpPr>
        <p:spPr>
          <a:xfrm>
            <a:off x="2018548" y="2481534"/>
            <a:ext cx="5739898"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E’ stata poi calcolata la </a:t>
            </a:r>
            <a:r>
              <a:rPr lang="it-IT" sz="2100" i="1" dirty="0">
                <a:latin typeface="Calibri Light" panose="020F0302020204030204" pitchFamily="34" charset="0"/>
                <a:cs typeface="Calibri Light" panose="020F0302020204030204" pitchFamily="34" charset="0"/>
              </a:rPr>
              <a:t>confusion matrix </a:t>
            </a:r>
            <a:r>
              <a:rPr lang="it-IT" sz="2100" dirty="0">
                <a:latin typeface="Calibri Light" panose="020F0302020204030204" pitchFamily="34" charset="0"/>
                <a:cs typeface="Calibri Light" panose="020F0302020204030204" pitchFamily="34" charset="0"/>
              </a:rPr>
              <a:t>delle predizioni effettuate dal modello e l’</a:t>
            </a:r>
            <a:r>
              <a:rPr lang="it-IT" sz="2100" i="1" dirty="0">
                <a:latin typeface="Calibri Light" panose="020F0302020204030204" pitchFamily="34" charset="0"/>
                <a:cs typeface="Calibri Light" panose="020F0302020204030204" pitchFamily="34" charset="0"/>
              </a:rPr>
              <a:t>accuracy score </a:t>
            </a:r>
            <a:r>
              <a:rPr lang="it-IT" sz="2100" dirty="0">
                <a:latin typeface="Calibri Light" panose="020F0302020204030204" pitchFamily="34" charset="0"/>
                <a:cs typeface="Calibri Light" panose="020F0302020204030204" pitchFamily="34" charset="0"/>
              </a:rPr>
              <a:t>(indice di accuratezza):</a:t>
            </a:r>
          </a:p>
        </p:txBody>
      </p:sp>
    </p:spTree>
    <p:extLst>
      <p:ext uri="{BB962C8B-B14F-4D97-AF65-F5344CB8AC3E}">
        <p14:creationId xmlns:p14="http://schemas.microsoft.com/office/powerpoint/2010/main" val="174348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9</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it-IT" sz="2800" b="1" i="1" u="none" strike="noStrike" dirty="0">
                <a:effectLst/>
                <a:latin typeface="Calibri Light" panose="020F0302020204030204" pitchFamily="34" charset="0"/>
                <a:cs typeface="Calibri Light" panose="020F0302020204030204" pitchFamily="34" charset="0"/>
              </a:rPr>
              <a:t>Roc curve</a:t>
            </a:r>
            <a:endParaRPr lang="en-US" sz="2600" b="1" i="1" dirty="0">
              <a:effectLst/>
              <a:latin typeface="Calibri Light" panose="020F0302020204030204" pitchFamily="34" charset="0"/>
              <a:cs typeface="Calibri Light" panose="020F0302020204030204" pitchFamily="34" charset="0"/>
            </a:endParaRPr>
          </a:p>
        </p:txBody>
      </p:sp>
      <p:pic>
        <p:nvPicPr>
          <p:cNvPr id="5" name="Immagine 4"/>
          <p:cNvPicPr>
            <a:picLocks noChangeAspect="1"/>
          </p:cNvPicPr>
          <p:nvPr/>
        </p:nvPicPr>
        <p:blipFill>
          <a:blip r:embed="rId3"/>
          <a:stretch>
            <a:fillRect/>
          </a:stretch>
        </p:blipFill>
        <p:spPr>
          <a:xfrm>
            <a:off x="7232352" y="2399969"/>
            <a:ext cx="4362471" cy="3183425"/>
          </a:xfrm>
          <a:prstGeom prst="rect">
            <a:avLst/>
          </a:prstGeom>
          <a:ln>
            <a:noFill/>
          </a:ln>
          <a:effectLst>
            <a:outerShdw blurRad="190500" algn="tl" rotWithShape="0">
              <a:srgbClr val="000000">
                <a:alpha val="70000"/>
              </a:srgbClr>
            </a:outerShdw>
          </a:effectLst>
        </p:spPr>
      </p:pic>
      <p:sp>
        <p:nvSpPr>
          <p:cNvPr id="6" name="CasellaDiTesto 5"/>
          <p:cNvSpPr txBox="1"/>
          <p:nvPr/>
        </p:nvSpPr>
        <p:spPr>
          <a:xfrm>
            <a:off x="2009122" y="1482548"/>
            <a:ext cx="9234536" cy="430887"/>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Sono state calcolate le </a:t>
            </a:r>
            <a:r>
              <a:rPr lang="it-IT" sz="2100" b="1" i="1" dirty="0">
                <a:latin typeface="Calibri Light" panose="020F0302020204030204" pitchFamily="34" charset="0"/>
                <a:cs typeface="Calibri Light" panose="020F0302020204030204" pitchFamily="34" charset="0"/>
              </a:rPr>
              <a:t>Roc curve </a:t>
            </a:r>
            <a:r>
              <a:rPr lang="it-IT" sz="2100" dirty="0">
                <a:latin typeface="Calibri Light" panose="020F0302020204030204" pitchFamily="34" charset="0"/>
                <a:cs typeface="Calibri Light" panose="020F0302020204030204" pitchFamily="34" charset="0"/>
              </a:rPr>
              <a:t>per ogni classe e </a:t>
            </a:r>
            <a:r>
              <a:rPr lang="it-IT" sz="2100" b="1" i="1" dirty="0">
                <a:latin typeface="Calibri Light" panose="020F0302020204030204" pitchFamily="34" charset="0"/>
                <a:cs typeface="Calibri Light" panose="020F0302020204030204" pitchFamily="34" charset="0"/>
              </a:rPr>
              <a:t>Roc curve media:</a:t>
            </a:r>
          </a:p>
        </p:txBody>
      </p:sp>
      <p:sp>
        <p:nvSpPr>
          <p:cNvPr id="7" name="CasellaDiTesto 6"/>
          <p:cNvSpPr txBox="1"/>
          <p:nvPr/>
        </p:nvSpPr>
        <p:spPr>
          <a:xfrm>
            <a:off x="2018548" y="2339114"/>
            <a:ext cx="5033728" cy="3323987"/>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curva ottenuta mostra come per la maggior parte degli individui avvenga un’assegnazione vicina all’uno, con una grande preponderanza di </a:t>
            </a:r>
            <a:r>
              <a:rPr lang="it-IT" sz="2100" i="1" dirty="0">
                <a:latin typeface="Calibri Light" panose="020F0302020204030204" pitchFamily="34" charset="0"/>
                <a:cs typeface="Calibri Light" panose="020F0302020204030204" pitchFamily="34" charset="0"/>
              </a:rPr>
              <a:t>true positive </a:t>
            </a:r>
            <a:r>
              <a:rPr lang="it-IT" sz="2100" dirty="0">
                <a:latin typeface="Calibri Light" panose="020F0302020204030204" pitchFamily="34" charset="0"/>
                <a:cs typeface="Calibri Light" panose="020F0302020204030204" pitchFamily="34" charset="0"/>
              </a:rPr>
              <a:t>e qualche sporadico false positive. </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Il risultato è più che accettabile considerando che all’interno dei dati è stato inserito del rumore, proprio per rendere più “reale” il campione e difficile la predizione.</a:t>
            </a:r>
            <a:endParaRPr lang="it-IT" sz="21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568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10</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it-IT" sz="2800" b="1" i="1" u="none" strike="noStrike" dirty="0">
                <a:effectLst/>
                <a:latin typeface="Calibri Light" panose="020F0302020204030204" pitchFamily="34" charset="0"/>
                <a:cs typeface="Calibri Light" panose="020F0302020204030204" pitchFamily="34" charset="0"/>
              </a:rPr>
              <a:t>Miglioramento algoritmo</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46829" y="1987949"/>
            <a:ext cx="8799970" cy="256698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Dopo aver completato la costruzione dell’algoritmo ed aver ultimato i test, abbiamo provato a migliorare i risultati da noi ottenuti.</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Ciò è stato fatto tramite due tecniche: </a:t>
            </a:r>
          </a:p>
          <a:p>
            <a:pPr marL="342900" indent="-342900">
              <a:lnSpc>
                <a:spcPct val="125000"/>
              </a:lnSpc>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l’utilizzo per la classificazione delle sole feature più incidenti (operare quindi una operazione di </a:t>
            </a:r>
            <a:r>
              <a:rPr lang="it-IT" sz="2100" b="1" i="1" dirty="0">
                <a:latin typeface="Calibri Light" panose="020F0302020204030204" pitchFamily="34" charset="0"/>
                <a:cs typeface="Calibri Light" panose="020F0302020204030204" pitchFamily="34" charset="0"/>
              </a:rPr>
              <a:t>feature selection</a:t>
            </a:r>
            <a:r>
              <a:rPr lang="it-IT" sz="2100" dirty="0">
                <a:latin typeface="Calibri Light" panose="020F0302020204030204" pitchFamily="34" charset="0"/>
                <a:cs typeface="Calibri Light" panose="020F0302020204030204" pitchFamily="34" charset="0"/>
              </a:rPr>
              <a:t>);</a:t>
            </a:r>
          </a:p>
          <a:p>
            <a:pPr marL="342900" indent="-342900">
              <a:lnSpc>
                <a:spcPct val="125000"/>
              </a:lnSpc>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l’utilizzo dell’algoritmo </a:t>
            </a:r>
            <a:r>
              <a:rPr lang="it-IT" sz="2100" b="1" i="1" dirty="0">
                <a:latin typeface="Calibri Light" panose="020F0302020204030204" pitchFamily="34" charset="0"/>
                <a:cs typeface="Calibri Light" panose="020F0302020204030204" pitchFamily="34" charset="0"/>
              </a:rPr>
              <a:t>AdaBoost.</a:t>
            </a:r>
          </a:p>
        </p:txBody>
      </p:sp>
    </p:spTree>
    <p:extLst>
      <p:ext uri="{BB962C8B-B14F-4D97-AF65-F5344CB8AC3E}">
        <p14:creationId xmlns:p14="http://schemas.microsoft.com/office/powerpoint/2010/main" val="25643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11</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it-IT" sz="2800" b="1" i="1" u="none" strike="noStrike" dirty="0">
                <a:effectLst/>
                <a:latin typeface="Calibri Light" panose="020F0302020204030204" pitchFamily="34" charset="0"/>
                <a:cs typeface="Calibri Light" panose="020F0302020204030204" pitchFamily="34" charset="0"/>
              </a:rPr>
              <a:t>Feature selection </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371611"/>
            <a:ext cx="8799970"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Come detto in precedenza, le feature più rilevanti nella classificazione, risultano essere: </a:t>
            </a:r>
            <a:r>
              <a:rPr lang="it-IT" sz="2100" i="1" dirty="0">
                <a:latin typeface="Calibri Light" panose="020F0302020204030204" pitchFamily="34" charset="0"/>
                <a:cs typeface="Calibri Light" panose="020F0302020204030204" pitchFamily="34" charset="0"/>
              </a:rPr>
              <a:t>age, education, occupation, native country e race</a:t>
            </a:r>
            <a:r>
              <a:rPr lang="it-IT" sz="2100" dirty="0">
                <a:latin typeface="Calibri Light" panose="020F0302020204030204" pitchFamily="34" charset="0"/>
                <a:cs typeface="Calibri Light" panose="020F0302020204030204" pitchFamily="34" charset="0"/>
              </a:rPr>
              <a:t>. </a:t>
            </a:r>
          </a:p>
          <a:p>
            <a:r>
              <a:rPr lang="it-IT" sz="2100" dirty="0">
                <a:latin typeface="Calibri Light" panose="020F0302020204030204" pitchFamily="34" charset="0"/>
                <a:cs typeface="Calibri Light" panose="020F0302020204030204" pitchFamily="34" charset="0"/>
              </a:rPr>
              <a:t>Abbiamo proceduto quindi ad eliminare le altre feature e a rieseguire l’algoritmo e ad rieffetturare il testing.</a:t>
            </a:r>
            <a:endParaRPr lang="it-IT" sz="2100" b="1" i="1" dirty="0">
              <a:latin typeface="Calibri Light" panose="020F0302020204030204" pitchFamily="34" charset="0"/>
              <a:cs typeface="Calibri Light" panose="020F0302020204030204" pitchFamily="34" charset="0"/>
            </a:endParaRPr>
          </a:p>
        </p:txBody>
      </p:sp>
      <p:pic>
        <p:nvPicPr>
          <p:cNvPr id="6" name="Immagine 5"/>
          <p:cNvPicPr>
            <a:picLocks noChangeAspect="1"/>
          </p:cNvPicPr>
          <p:nvPr/>
        </p:nvPicPr>
        <p:blipFill>
          <a:blip r:embed="rId2"/>
          <a:stretch>
            <a:fillRect/>
          </a:stretch>
        </p:blipFill>
        <p:spPr>
          <a:xfrm>
            <a:off x="2136719" y="3820422"/>
            <a:ext cx="2846278" cy="1223456"/>
          </a:xfrm>
          <a:prstGeom prst="rect">
            <a:avLst/>
          </a:prstGeom>
          <a:ln>
            <a:noFill/>
          </a:ln>
          <a:effectLst>
            <a:outerShdw blurRad="190500" algn="tl" rotWithShape="0">
              <a:srgbClr val="000000">
                <a:alpha val="70000"/>
              </a:srgbClr>
            </a:outerShdw>
          </a:effectLst>
        </p:spPr>
      </p:pic>
      <p:pic>
        <p:nvPicPr>
          <p:cNvPr id="7" name="Immagine 6"/>
          <p:cNvPicPr>
            <a:picLocks noChangeAspect="1"/>
          </p:cNvPicPr>
          <p:nvPr/>
        </p:nvPicPr>
        <p:blipFill>
          <a:blip r:embed="rId3"/>
          <a:stretch>
            <a:fillRect/>
          </a:stretch>
        </p:blipFill>
        <p:spPr>
          <a:xfrm>
            <a:off x="5460865" y="4056152"/>
            <a:ext cx="5178078" cy="241501"/>
          </a:xfrm>
          <a:prstGeom prst="rect">
            <a:avLst/>
          </a:prstGeom>
          <a:ln>
            <a:noFill/>
          </a:ln>
          <a:effectLst>
            <a:outerShdw blurRad="190500" algn="tl" rotWithShape="0">
              <a:srgbClr val="000000">
                <a:alpha val="70000"/>
              </a:srgbClr>
            </a:outerShdw>
          </a:effectLst>
        </p:spPr>
      </p:pic>
      <p:sp>
        <p:nvSpPr>
          <p:cNvPr id="8" name="CasellaDiTesto 7"/>
          <p:cNvSpPr txBox="1"/>
          <p:nvPr/>
        </p:nvSpPr>
        <p:spPr>
          <a:xfrm>
            <a:off x="2037401" y="2867335"/>
            <a:ext cx="8799970"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Ricalcoliamo l’importanza delle feature, testing su dataset adult e su dataset training.</a:t>
            </a:r>
            <a:endParaRPr lang="it-IT" sz="2100" i="1" dirty="0">
              <a:latin typeface="Calibri Light" panose="020F0302020204030204" pitchFamily="34" charset="0"/>
              <a:cs typeface="Calibri Light" panose="020F0302020204030204" pitchFamily="34" charset="0"/>
            </a:endParaRPr>
          </a:p>
        </p:txBody>
      </p:sp>
      <p:pic>
        <p:nvPicPr>
          <p:cNvPr id="10" name="Immagine 9"/>
          <p:cNvPicPr>
            <a:picLocks noChangeAspect="1"/>
          </p:cNvPicPr>
          <p:nvPr/>
        </p:nvPicPr>
        <p:blipFill>
          <a:blip r:embed="rId4"/>
          <a:stretch>
            <a:fillRect/>
          </a:stretch>
        </p:blipFill>
        <p:spPr>
          <a:xfrm>
            <a:off x="5847364" y="4548912"/>
            <a:ext cx="4464726" cy="293419"/>
          </a:xfrm>
          <a:prstGeom prst="rect">
            <a:avLst/>
          </a:prstGeom>
          <a:ln>
            <a:noFill/>
          </a:ln>
          <a:effectLst>
            <a:outerShdw blurRad="190500" algn="tl" rotWithShape="0">
              <a:srgbClr val="000000">
                <a:alpha val="70000"/>
              </a:srgbClr>
            </a:outerShdw>
          </a:effectLst>
        </p:spPr>
      </p:pic>
      <p:sp>
        <p:nvSpPr>
          <p:cNvPr id="12" name="CasellaDiTesto 11"/>
          <p:cNvSpPr txBox="1"/>
          <p:nvPr/>
        </p:nvSpPr>
        <p:spPr>
          <a:xfrm>
            <a:off x="2084536" y="5428044"/>
            <a:ext cx="9116841"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Roc Curve e la Confusion matrix risultano essere quantomeno simili a quelle precedenti, salvo in alcuni casi. </a:t>
            </a:r>
            <a:endParaRPr lang="it-IT" sz="21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2074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dirty="0">
                <a:solidFill>
                  <a:srgbClr val="00B0F0"/>
                </a:solidFill>
                <a:latin typeface="Calibri" panose="020F0502020204030204" pitchFamily="34" charset="0"/>
                <a:cs typeface="Calibri" panose="020F0502020204030204" pitchFamily="34" charset="0"/>
              </a:rPr>
              <a:t>12</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2800" b="1" i="0" u="none" strike="noStrike" dirty="0">
                <a:effectLst/>
                <a:latin typeface="Calibri Light" panose="020F0302020204030204" pitchFamily="34" charset="0"/>
                <a:cs typeface="Calibri Light" panose="020F0302020204030204" pitchFamily="34" charset="0"/>
              </a:rPr>
              <a:t>| </a:t>
            </a:r>
            <a:r>
              <a:rPr lang="it-IT" sz="2800" b="1" i="1" dirty="0">
                <a:latin typeface="Calibri Light" panose="020F0302020204030204" pitchFamily="34" charset="0"/>
                <a:cs typeface="Calibri Light" panose="020F0302020204030204" pitchFamily="34" charset="0"/>
              </a:rPr>
              <a:t>AdaBoost</a:t>
            </a:r>
            <a:r>
              <a:rPr lang="it-IT" sz="2800" b="1" i="1" u="none" strike="noStrike" dirty="0">
                <a:effectLst/>
                <a:latin typeface="Calibri Light" panose="020F0302020204030204" pitchFamily="34" charset="0"/>
                <a:cs typeface="Calibri Light" panose="020F0302020204030204" pitchFamily="34" charset="0"/>
              </a:rPr>
              <a:t> </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1999694" y="1424915"/>
            <a:ext cx="8799970" cy="1384995"/>
          </a:xfrm>
          <a:prstGeom prst="rect">
            <a:avLst/>
          </a:prstGeom>
          <a:noFill/>
        </p:spPr>
        <p:txBody>
          <a:bodyPr wrap="square" rtlCol="0">
            <a:spAutoFit/>
          </a:bodyPr>
          <a:lstStyle/>
          <a:p>
            <a:r>
              <a:rPr lang="it-IT" sz="2100" b="1" dirty="0">
                <a:latin typeface="Calibri Light" panose="020F0302020204030204" pitchFamily="34" charset="0"/>
                <a:cs typeface="Calibri Light" panose="020F0302020204030204" pitchFamily="34" charset="0"/>
              </a:rPr>
              <a:t>AdaBoost</a:t>
            </a:r>
            <a:r>
              <a:rPr lang="it-IT" sz="2100" dirty="0">
                <a:latin typeface="Calibri Light" panose="020F0302020204030204" pitchFamily="34" charset="0"/>
                <a:cs typeface="Calibri Light" panose="020F0302020204030204" pitchFamily="34" charset="0"/>
              </a:rPr>
              <a:t> è un algoritmo che si basa ricorsivamente sulle istanze di training che il predittore non ha saputo predire efficacemente (</a:t>
            </a:r>
            <a:r>
              <a:rPr lang="it-IT" sz="2100" i="1" dirty="0">
                <a:latin typeface="Calibri Light" panose="020F0302020204030204" pitchFamily="34" charset="0"/>
                <a:cs typeface="Calibri Light" panose="020F0302020204030204" pitchFamily="34" charset="0"/>
              </a:rPr>
              <a:t>underfitting</a:t>
            </a:r>
            <a:r>
              <a:rPr lang="it-IT" sz="2100" dirty="0">
                <a:latin typeface="Calibri Light" panose="020F0302020204030204" pitchFamily="34" charset="0"/>
                <a:cs typeface="Calibri Light" panose="020F0302020204030204" pitchFamily="34" charset="0"/>
              </a:rPr>
              <a:t>), per focalizzarsi sulle stesse e produrre un predittore ogni volta più efficiente. </a:t>
            </a:r>
          </a:p>
          <a:p>
            <a:r>
              <a:rPr lang="it-IT" sz="2100" dirty="0">
                <a:latin typeface="Calibri Light" panose="020F0302020204030204" pitchFamily="34" charset="0"/>
                <a:cs typeface="Calibri Light" panose="020F0302020204030204" pitchFamily="34" charset="0"/>
              </a:rPr>
              <a:t>Abbiamo impiegato tale algoritmo sul nostro modello </a:t>
            </a:r>
            <a:r>
              <a:rPr lang="it-IT" sz="2100" i="1" dirty="0">
                <a:latin typeface="Calibri Light" panose="020F0302020204030204" pitchFamily="34" charset="0"/>
                <a:cs typeface="Calibri Light" panose="020F0302020204030204" pitchFamily="34" charset="0"/>
              </a:rPr>
              <a:t>Random Forest Classifier</a:t>
            </a:r>
            <a:r>
              <a:rPr lang="it-IT" sz="2100" dirty="0">
                <a:latin typeface="Calibri Light" panose="020F0302020204030204" pitchFamily="34" charset="0"/>
                <a:cs typeface="Calibri Light" panose="020F0302020204030204" pitchFamily="34" charset="0"/>
              </a:rPr>
              <a:t>.</a:t>
            </a:r>
            <a:endParaRPr lang="it-IT" sz="2100" b="1" i="1" dirty="0">
              <a:latin typeface="Calibri Light" panose="020F0302020204030204" pitchFamily="34" charset="0"/>
              <a:cs typeface="Calibri Light" panose="020F0302020204030204" pitchFamily="34" charset="0"/>
            </a:endParaRPr>
          </a:p>
        </p:txBody>
      </p:sp>
      <p:sp>
        <p:nvSpPr>
          <p:cNvPr id="6" name="CasellaDiTesto 5"/>
          <p:cNvSpPr txBox="1"/>
          <p:nvPr/>
        </p:nvSpPr>
        <p:spPr>
          <a:xfrm>
            <a:off x="2027975" y="3122339"/>
            <a:ext cx="8799970"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Anche in questo caso i risultati che abbiamo ottenuto non sono stati migliori dei precedenti, pur non peggiorando, infatti l’</a:t>
            </a:r>
            <a:r>
              <a:rPr lang="it-IT" sz="2100" b="1" i="1" dirty="0">
                <a:latin typeface="Calibri Light" panose="020F0302020204030204" pitchFamily="34" charset="0"/>
                <a:cs typeface="Calibri Light" panose="020F0302020204030204" pitchFamily="34" charset="0"/>
              </a:rPr>
              <a:t>accuratezza</a:t>
            </a:r>
            <a:r>
              <a:rPr lang="it-IT" sz="2100" dirty="0">
                <a:latin typeface="Calibri Light" panose="020F0302020204030204" pitchFamily="34" charset="0"/>
                <a:cs typeface="Calibri Light" panose="020F0302020204030204" pitchFamily="34" charset="0"/>
              </a:rPr>
              <a:t> è risultata essere sempre dello </a:t>
            </a:r>
            <a:r>
              <a:rPr lang="it-IT" sz="2100" b="1" i="1" dirty="0">
                <a:latin typeface="Calibri Light" panose="020F0302020204030204" pitchFamily="34" charset="0"/>
                <a:cs typeface="Calibri Light" panose="020F0302020204030204" pitchFamily="34" charset="0"/>
              </a:rPr>
              <a:t>0.765</a:t>
            </a:r>
          </a:p>
        </p:txBody>
      </p:sp>
      <p:pic>
        <p:nvPicPr>
          <p:cNvPr id="7" name="Immagine 6"/>
          <p:cNvPicPr>
            <a:picLocks noChangeAspect="1"/>
          </p:cNvPicPr>
          <p:nvPr/>
        </p:nvPicPr>
        <p:blipFill>
          <a:blip r:embed="rId2"/>
          <a:stretch>
            <a:fillRect/>
          </a:stretch>
        </p:blipFill>
        <p:spPr>
          <a:xfrm>
            <a:off x="5963527" y="4065580"/>
            <a:ext cx="4622774" cy="376888"/>
          </a:xfrm>
          <a:prstGeom prst="rect">
            <a:avLst/>
          </a:prstGeom>
          <a:ln>
            <a:noFill/>
          </a:ln>
          <a:effectLst>
            <a:outerShdw blurRad="190500" algn="tl" rotWithShape="0">
              <a:srgbClr val="000000">
                <a:alpha val="70000"/>
              </a:srgbClr>
            </a:outerShdw>
          </a:effectLst>
        </p:spPr>
      </p:pic>
      <p:sp>
        <p:nvSpPr>
          <p:cNvPr id="8" name="CasellaDiTesto 7"/>
          <p:cNvSpPr txBox="1"/>
          <p:nvPr/>
        </p:nvSpPr>
        <p:spPr>
          <a:xfrm>
            <a:off x="2027975" y="4747448"/>
            <a:ext cx="9116841"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mancanza di miglioramento anche qui è probabilmente da denotare alla scarsa quantità di dati utilizzati per il training (</a:t>
            </a:r>
            <a:r>
              <a:rPr lang="it-IT" sz="2100" i="1" dirty="0">
                <a:latin typeface="Calibri Light" panose="020F0302020204030204" pitchFamily="34" charset="0"/>
                <a:cs typeface="Calibri Light" panose="020F0302020204030204" pitchFamily="34" charset="0"/>
              </a:rPr>
              <a:t>altre feature per ogni individuo</a:t>
            </a:r>
            <a:r>
              <a:rPr lang="it-IT" sz="2100" dirty="0">
                <a:latin typeface="Calibri Light" panose="020F0302020204030204" pitchFamily="34" charset="0"/>
                <a:cs typeface="Calibri Light" panose="020F0302020204030204" pitchFamily="34" charset="0"/>
              </a:rPr>
              <a:t>); in sostanza si riconferma la teoria della </a:t>
            </a:r>
            <a:r>
              <a:rPr lang="it-IT" sz="2100" b="1" i="1" dirty="0">
                <a:latin typeface="Calibri Light" panose="020F0302020204030204" pitchFamily="34" charset="0"/>
                <a:cs typeface="Calibri Light" panose="020F0302020204030204" pitchFamily="34" charset="0"/>
              </a:rPr>
              <a:t>Data Science </a:t>
            </a:r>
            <a:r>
              <a:rPr lang="it-IT" sz="2100" dirty="0">
                <a:latin typeface="Calibri Light" panose="020F0302020204030204" pitchFamily="34" charset="0"/>
                <a:cs typeface="Calibri Light" panose="020F0302020204030204" pitchFamily="34" charset="0"/>
              </a:rPr>
              <a:t>secondo la quale </a:t>
            </a:r>
          </a:p>
          <a:p>
            <a:r>
              <a:rPr lang="it-IT" sz="2100" dirty="0">
                <a:latin typeface="Calibri Light" panose="020F0302020204030204" pitchFamily="34" charset="0"/>
                <a:cs typeface="Calibri Light" panose="020F0302020204030204" pitchFamily="34" charset="0"/>
              </a:rPr>
              <a:t>“</a:t>
            </a:r>
            <a:r>
              <a:rPr lang="it-IT" sz="2100" b="1" i="1" dirty="0">
                <a:latin typeface="Calibri Light" panose="020F0302020204030204" pitchFamily="34" charset="0"/>
                <a:cs typeface="Calibri Light" panose="020F0302020204030204" pitchFamily="34" charset="0"/>
              </a:rPr>
              <a:t>nella branca del Machine Learning più dati aiutano più di un algoritmo migliore</a:t>
            </a:r>
            <a:r>
              <a:rPr lang="it-IT" sz="2100" dirty="0">
                <a:latin typeface="Calibri Light" panose="020F0302020204030204" pitchFamily="34" charset="0"/>
                <a:cs typeface="Calibri Light" panose="020F0302020204030204" pitchFamily="34" charset="0"/>
              </a:rPr>
              <a:t>”</a:t>
            </a:r>
            <a:endParaRPr lang="it-IT" sz="21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1936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2027975" y="2091350"/>
            <a:ext cx="9524246"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a:t>
            </a:r>
            <a:r>
              <a:rPr lang="it-IT" sz="2100" b="1" dirty="0">
                <a:latin typeface="Calibri Light" panose="020F0302020204030204" pitchFamily="34" charset="0"/>
                <a:cs typeface="Calibri Light" panose="020F0302020204030204" pitchFamily="34" charset="0"/>
              </a:rPr>
              <a:t>de-anonimizzazione</a:t>
            </a:r>
            <a:r>
              <a:rPr lang="it-IT" sz="2100" dirty="0">
                <a:latin typeface="Calibri Light" panose="020F0302020204030204" pitchFamily="34" charset="0"/>
                <a:cs typeface="Calibri Light" panose="020F0302020204030204" pitchFamily="34" charset="0"/>
              </a:rPr>
              <a:t>, o </a:t>
            </a:r>
            <a:r>
              <a:rPr lang="it-IT" sz="2100" b="1" dirty="0">
                <a:latin typeface="Calibri Light" panose="020F0302020204030204" pitchFamily="34" charset="0"/>
                <a:cs typeface="Calibri Light" panose="020F0302020204030204" pitchFamily="34" charset="0"/>
              </a:rPr>
              <a:t>re-identificazione</a:t>
            </a:r>
            <a:r>
              <a:rPr lang="it-IT" sz="2100" dirty="0">
                <a:latin typeface="Calibri Light" panose="020F0302020204030204" pitchFamily="34" charset="0"/>
                <a:cs typeface="Calibri Light" panose="020F0302020204030204" pitchFamily="34" charset="0"/>
              </a:rPr>
              <a:t>, è la pratica di far corrispondere dei dati anonimi (noti anche come </a:t>
            </a:r>
            <a:r>
              <a:rPr lang="it-IT" sz="2100" i="1" dirty="0">
                <a:latin typeface="Calibri Light" panose="020F0302020204030204" pitchFamily="34" charset="0"/>
                <a:cs typeface="Calibri Light" panose="020F0302020204030204" pitchFamily="34" charset="0"/>
              </a:rPr>
              <a:t>dati non identificati</a:t>
            </a:r>
            <a:r>
              <a:rPr lang="it-IT" sz="2100" dirty="0">
                <a:latin typeface="Calibri Light" panose="020F0302020204030204" pitchFamily="34" charset="0"/>
                <a:cs typeface="Calibri Light" panose="020F0302020204030204" pitchFamily="34" charset="0"/>
              </a:rPr>
              <a:t>) con informazioni pubblicamente disponibili al fine di scoprire il soggetto a cui appartengono quei dati.</a:t>
            </a:r>
          </a:p>
        </p:txBody>
      </p:sp>
      <p:sp>
        <p:nvSpPr>
          <p:cNvPr id="9" name="CasellaDiTesto 8"/>
          <p:cNvSpPr txBox="1"/>
          <p:nvPr/>
        </p:nvSpPr>
        <p:spPr>
          <a:xfrm>
            <a:off x="2027975" y="3416975"/>
            <a:ext cx="9524246" cy="203132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tematica della re-identificazione risulta essere di interesse in campi che spaziano da quello </a:t>
            </a:r>
            <a:r>
              <a:rPr lang="it-IT" sz="2100" b="1" dirty="0">
                <a:latin typeface="Calibri Light" panose="020F0302020204030204" pitchFamily="34" charset="0"/>
                <a:cs typeface="Calibri Light" panose="020F0302020204030204" pitchFamily="34" charset="0"/>
              </a:rPr>
              <a:t>finanziario</a:t>
            </a:r>
            <a:r>
              <a:rPr lang="it-IT" sz="2100" dirty="0">
                <a:latin typeface="Calibri Light" panose="020F0302020204030204" pitchFamily="34" charset="0"/>
                <a:cs typeface="Calibri Light" panose="020F0302020204030204" pitchFamily="34" charset="0"/>
              </a:rPr>
              <a:t> a quello della </a:t>
            </a:r>
            <a:r>
              <a:rPr lang="it-IT" sz="2100" b="1" dirty="0">
                <a:latin typeface="Calibri Light" panose="020F0302020204030204" pitchFamily="34" charset="0"/>
                <a:cs typeface="Calibri Light" panose="020F0302020204030204" pitchFamily="34" charset="0"/>
              </a:rPr>
              <a:t>salute</a:t>
            </a:r>
            <a:r>
              <a:rPr lang="it-IT" sz="2100" dirty="0">
                <a:latin typeface="Calibri Light" panose="020F0302020204030204" pitchFamily="34" charset="0"/>
                <a:cs typeface="Calibri Light" panose="020F0302020204030204" pitchFamily="34" charset="0"/>
              </a:rPr>
              <a:t> poiché moltissime aziende accumulano e rendono poi pubblici dati di soggetti dopo che questi hanno subito un processo di </a:t>
            </a:r>
            <a:r>
              <a:rPr lang="it-IT" sz="2100" b="1" dirty="0">
                <a:latin typeface="Calibri Light" panose="020F0302020204030204" pitchFamily="34" charset="0"/>
                <a:cs typeface="Calibri Light" panose="020F0302020204030204" pitchFamily="34" charset="0"/>
              </a:rPr>
              <a:t>de-identificazione</a:t>
            </a:r>
            <a:r>
              <a:rPr lang="it-IT" sz="2100" dirty="0">
                <a:latin typeface="Calibri Light" panose="020F0302020204030204" pitchFamily="34" charset="0"/>
                <a:cs typeface="Calibri Light" panose="020F0302020204030204" pitchFamily="34" charset="0"/>
              </a:rPr>
              <a:t>, ovvero la rimozione di informazioni personali dei soggetti; e riuscire a re-identificare questi dati è il primo passo verso il miglioramento delle tecniche di de-identificazione e di conseguenza la protezione degli stessi. </a:t>
            </a:r>
          </a:p>
        </p:txBody>
      </p:sp>
      <p:sp>
        <p:nvSpPr>
          <p:cNvPr id="5" name="Rettangolo 4">
            <a:extLst>
              <a:ext uri="{FF2B5EF4-FFF2-40B4-BE49-F238E27FC236}">
                <a16:creationId xmlns:a16="http://schemas.microsoft.com/office/drawing/2014/main" id="{B854E9FF-7F6B-4208-BAEA-887020C0C6AB}"/>
              </a:ext>
            </a:extLst>
          </p:cNvPr>
          <p:cNvSpPr/>
          <p:nvPr/>
        </p:nvSpPr>
        <p:spPr>
          <a:xfrm>
            <a:off x="2027975" y="565671"/>
            <a:ext cx="8935771" cy="584775"/>
          </a:xfrm>
          <a:prstGeom prst="rect">
            <a:avLst/>
          </a:prstGeom>
        </p:spPr>
        <p:txBody>
          <a:bodyPr wrap="square">
            <a:spAutoFit/>
          </a:bodyPr>
          <a:lstStyle/>
          <a:p>
            <a:pPr fontAlgn="base"/>
            <a:r>
              <a:rPr lang="it-IT" sz="3200" b="1" i="0" strike="noStrike" dirty="0">
                <a:effectLst/>
                <a:latin typeface="Calibri Light" panose="020F0302020204030204" pitchFamily="34" charset="0"/>
                <a:cs typeface="Calibri Light" panose="020F0302020204030204" pitchFamily="34" charset="0"/>
              </a:rPr>
              <a:t>De-anonimizzazione  (o re-identificazione</a:t>
            </a:r>
            <a:r>
              <a:rPr lang="it-IT" sz="3200" b="1" i="0" u="none" strike="noStrike" dirty="0">
                <a:effectLst/>
                <a:latin typeface="Calibri Light" panose="020F0302020204030204" pitchFamily="34" charset="0"/>
                <a:cs typeface="Calibri Light" panose="020F0302020204030204" pitchFamily="34" charset="0"/>
              </a:rPr>
              <a:t>) </a:t>
            </a:r>
            <a:r>
              <a:rPr lang="it-IT" sz="2300" b="1" dirty="0">
                <a:solidFill>
                  <a:srgbClr val="00B0F0"/>
                </a:solidFill>
                <a:latin typeface="Calibri" panose="020F0502020204030204" pitchFamily="34" charset="0"/>
                <a:cs typeface="Calibri" panose="020F0502020204030204" pitchFamily="34" charset="0"/>
              </a:rPr>
              <a:t>1</a:t>
            </a:r>
            <a:endParaRPr lang="en-US" sz="2300" b="1" i="0" dirty="0">
              <a:solidFill>
                <a:srgbClr val="00B0F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57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Sviluppi futuri</a:t>
            </a:r>
            <a:r>
              <a:rPr lang="it-IT" sz="2800" b="1" i="1" u="none" strike="noStrike" dirty="0">
                <a:effectLst/>
                <a:latin typeface="Calibri Light" panose="020F0302020204030204" pitchFamily="34" charset="0"/>
                <a:cs typeface="Calibri Light" panose="020F0302020204030204" pitchFamily="34" charset="0"/>
              </a:rPr>
              <a:t> </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1999694" y="1222379"/>
            <a:ext cx="8799970" cy="493981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Riguardante il nostro progetto, ci sono diversi modi tramite i quali potrebbe essere migliorato in futuro. </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Innanzitutto sarebbe necessario aumentare il </a:t>
            </a:r>
            <a:r>
              <a:rPr lang="it-IT" sz="2100" b="1" i="1" dirty="0">
                <a:latin typeface="Calibri Light" panose="020F0302020204030204" pitchFamily="34" charset="0"/>
                <a:cs typeface="Calibri Light" panose="020F0302020204030204" pitchFamily="34" charset="0"/>
              </a:rPr>
              <a:t>campione di training </a:t>
            </a:r>
            <a:r>
              <a:rPr lang="it-IT" sz="2100" dirty="0">
                <a:latin typeface="Calibri Light" panose="020F0302020204030204" pitchFamily="34" charset="0"/>
                <a:cs typeface="Calibri Light" panose="020F0302020204030204" pitchFamily="34" charset="0"/>
              </a:rPr>
              <a:t>(ovvero il dataset da noi utilizzato), cosi da allenare un predittore più efficiente rispetto a quello da noi ultimato. </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Potrebbero essere utilizzate altre </a:t>
            </a:r>
            <a:r>
              <a:rPr lang="it-IT" sz="2100" i="1" dirty="0">
                <a:latin typeface="Calibri Light" panose="020F0302020204030204" pitchFamily="34" charset="0"/>
                <a:cs typeface="Calibri Light" panose="020F0302020204030204" pitchFamily="34" charset="0"/>
              </a:rPr>
              <a:t>metodologie di boosting</a:t>
            </a:r>
            <a:r>
              <a:rPr lang="it-IT" sz="2100" dirty="0">
                <a:latin typeface="Calibri Light" panose="020F0302020204030204" pitchFamily="34" charset="0"/>
                <a:cs typeface="Calibri Light" panose="020F0302020204030204" pitchFamily="34" charset="0"/>
              </a:rPr>
              <a:t>, come Il </a:t>
            </a:r>
            <a:r>
              <a:rPr lang="it-IT" sz="2100" b="1" i="1" dirty="0">
                <a:latin typeface="Calibri Light" panose="020F0302020204030204" pitchFamily="34" charset="0"/>
                <a:cs typeface="Calibri Light" panose="020F0302020204030204" pitchFamily="34" charset="0"/>
              </a:rPr>
              <a:t>GradientBoosting</a:t>
            </a:r>
            <a:r>
              <a:rPr lang="it-IT" sz="2100" dirty="0">
                <a:latin typeface="Calibri Light" panose="020F0302020204030204" pitchFamily="34" charset="0"/>
                <a:cs typeface="Calibri Light" panose="020F0302020204030204" pitchFamily="34" charset="0"/>
              </a:rPr>
              <a:t>, cosi da testare l’eventuale miglioramento ottenuto grazie al  lavoro sugli </a:t>
            </a:r>
            <a:r>
              <a:rPr lang="it-IT" sz="2100" i="1" dirty="0">
                <a:latin typeface="Calibri Light" panose="020F0302020204030204" pitchFamily="34" charset="0"/>
                <a:cs typeface="Calibri Light" panose="020F0302020204030204" pitchFamily="34" charset="0"/>
              </a:rPr>
              <a:t>errori residui </a:t>
            </a:r>
            <a:r>
              <a:rPr lang="it-IT" sz="2100" dirty="0">
                <a:latin typeface="Calibri Light" panose="020F0302020204030204" pitchFamily="34" charset="0"/>
                <a:cs typeface="Calibri Light" panose="020F0302020204030204" pitchFamily="34" charset="0"/>
              </a:rPr>
              <a:t>prodotti precedentemente, a dispetto di AdaBoost che fa lo stesso ma lavorando invece sui </a:t>
            </a:r>
            <a:r>
              <a:rPr lang="it-IT" sz="2100" i="1" dirty="0">
                <a:latin typeface="Calibri Light" panose="020F0302020204030204" pitchFamily="34" charset="0"/>
                <a:cs typeface="Calibri Light" panose="020F0302020204030204" pitchFamily="34" charset="0"/>
              </a:rPr>
              <a:t>pesi </a:t>
            </a:r>
            <a:r>
              <a:rPr lang="it-IT" sz="2100" dirty="0">
                <a:latin typeface="Calibri Light" panose="020F0302020204030204" pitchFamily="34" charset="0"/>
                <a:cs typeface="Calibri Light" panose="020F0302020204030204" pitchFamily="34" charset="0"/>
              </a:rPr>
              <a:t>da essi assegnati. </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Infine si potrebbe effettuare un </a:t>
            </a:r>
            <a:r>
              <a:rPr lang="it-IT" sz="2100" i="1" dirty="0">
                <a:latin typeface="Calibri Light" panose="020F0302020204030204" pitchFamily="34" charset="0"/>
                <a:cs typeface="Calibri Light" panose="020F0302020204030204" pitchFamily="34" charset="0"/>
              </a:rPr>
              <a:t>tweaking</a:t>
            </a:r>
            <a:r>
              <a:rPr lang="it-IT" sz="2100" dirty="0">
                <a:latin typeface="Calibri Light" panose="020F0302020204030204" pitchFamily="34" charset="0"/>
                <a:cs typeface="Calibri Light" panose="020F0302020204030204" pitchFamily="34" charset="0"/>
              </a:rPr>
              <a:t> dei parametri presi in input dai vari algoritmi, come il </a:t>
            </a:r>
            <a:r>
              <a:rPr lang="it-IT" sz="2100" i="1" dirty="0">
                <a:latin typeface="Calibri Light" panose="020F0302020204030204" pitchFamily="34" charset="0"/>
                <a:cs typeface="Calibri Light" panose="020F0302020204030204" pitchFamily="34" charset="0"/>
              </a:rPr>
              <a:t>numero di estimatori</a:t>
            </a:r>
            <a:r>
              <a:rPr lang="it-IT" sz="2100" dirty="0">
                <a:latin typeface="Calibri Light" panose="020F0302020204030204" pitchFamily="34" charset="0"/>
                <a:cs typeface="Calibri Light" panose="020F0302020204030204" pitchFamily="34" charset="0"/>
              </a:rPr>
              <a:t>, di </a:t>
            </a:r>
            <a:r>
              <a:rPr lang="it-IT" sz="2100" i="1" dirty="0">
                <a:latin typeface="Calibri Light" panose="020F0302020204030204" pitchFamily="34" charset="0"/>
                <a:cs typeface="Calibri Light" panose="020F0302020204030204" pitchFamily="34" charset="0"/>
              </a:rPr>
              <a:t>jobs</a:t>
            </a:r>
            <a:r>
              <a:rPr lang="it-IT" sz="2100" dirty="0">
                <a:latin typeface="Calibri Light" panose="020F0302020204030204" pitchFamily="34" charset="0"/>
                <a:cs typeface="Calibri Light" panose="020F0302020204030204" pitchFamily="34" charset="0"/>
              </a:rPr>
              <a:t>, la </a:t>
            </a:r>
            <a:r>
              <a:rPr lang="it-IT" sz="2100" i="1" dirty="0">
                <a:latin typeface="Calibri Light" panose="020F0302020204030204" pitchFamily="34" charset="0"/>
                <a:cs typeface="Calibri Light" panose="020F0302020204030204" pitchFamily="34" charset="0"/>
              </a:rPr>
              <a:t>profondità degli alberi </a:t>
            </a:r>
            <a:r>
              <a:rPr lang="it-IT" sz="2100" dirty="0">
                <a:latin typeface="Calibri Light" panose="020F0302020204030204" pitchFamily="34" charset="0"/>
                <a:cs typeface="Calibri Light" panose="020F0302020204030204" pitchFamily="34" charset="0"/>
              </a:rPr>
              <a:t>ecc.; rieffettuare tutti i test e confrontarli con quelli da noi prodotti.</a:t>
            </a:r>
            <a:endParaRPr lang="it-IT" sz="2100" b="1"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8936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18549" y="1350416"/>
            <a:ext cx="9125894" cy="3970318"/>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Alla luce dello sviluppo, del testing e delle altre strade che abbiamo percorso per migliorare l’accuratezza del nostro progetto, possiamo ritenerci soddisfatti di ciò che abbiamo realizzato. </a:t>
            </a:r>
          </a:p>
          <a:p>
            <a:r>
              <a:rPr lang="it-IT" sz="2100" dirty="0">
                <a:latin typeface="Calibri Light" panose="020F0302020204030204" pitchFamily="34" charset="0"/>
                <a:cs typeface="Calibri Light" panose="020F0302020204030204" pitchFamily="34" charset="0"/>
              </a:rPr>
              <a:t>Nonostante l’accuratezza risultata non sia elevatissima, dobbiamo pur tenere conto della grandezza del dataset da noi preso in considerazione e soprattutto dall’aggiunta di rumore nei dati.</a:t>
            </a: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In conclusione, grazie a questo progetto abbiamo potuto appassionarci all’argomento della </a:t>
            </a:r>
            <a:r>
              <a:rPr lang="it-IT" sz="2100" b="1" i="1" dirty="0">
                <a:latin typeface="Calibri Light" panose="020F0302020204030204" pitchFamily="34" charset="0"/>
                <a:cs typeface="Calibri Light" panose="020F0302020204030204" pitchFamily="34" charset="0"/>
              </a:rPr>
              <a:t>re-identificazione </a:t>
            </a:r>
            <a:r>
              <a:rPr lang="it-IT" sz="2100" dirty="0">
                <a:latin typeface="Calibri Light" panose="020F0302020204030204" pitchFamily="34" charset="0"/>
                <a:cs typeface="Calibri Light" panose="020F0302020204030204" pitchFamily="34" charset="0"/>
              </a:rPr>
              <a:t>e siamo molto appagati dal risultato, pur non essendo rivoluzionario, siamo felici di aver fatto fare un altro passo avanti a questa branca della Data Science che speriamo venga presa sempre più in considerazione in futuro.</a:t>
            </a:r>
            <a:endParaRPr lang="it-IT" sz="2100" b="1" i="1" dirty="0">
              <a:latin typeface="Calibri Light" panose="020F0302020204030204" pitchFamily="34" charset="0"/>
              <a:cs typeface="Calibri Light" panose="020F0302020204030204" pitchFamily="34" charset="0"/>
            </a:endParaRPr>
          </a:p>
        </p:txBody>
      </p:sp>
      <p:sp>
        <p:nvSpPr>
          <p:cNvPr id="6" name="Rettangolo 5"/>
          <p:cNvSpPr/>
          <p:nvPr/>
        </p:nvSpPr>
        <p:spPr>
          <a:xfrm>
            <a:off x="2027975" y="565671"/>
            <a:ext cx="9850172" cy="584775"/>
          </a:xfrm>
          <a:prstGeom prst="rect">
            <a:avLst/>
          </a:prstGeom>
        </p:spPr>
        <p:txBody>
          <a:bodyPr wrap="square">
            <a:spAutoFit/>
          </a:bodyPr>
          <a:lstStyle/>
          <a:p>
            <a:pPr fontAlgn="base"/>
            <a:r>
              <a:rPr lang="it-IT" sz="3200" b="1" dirty="0">
                <a:latin typeface="Calibri Light" panose="020F0302020204030204" pitchFamily="34" charset="0"/>
                <a:cs typeface="Calibri Light" panose="020F0302020204030204" pitchFamily="34" charset="0"/>
              </a:rPr>
              <a:t>Conclusioni</a:t>
            </a:r>
            <a:r>
              <a:rPr lang="it-IT" sz="2800" b="1" i="1" u="none" strike="noStrike" dirty="0">
                <a:effectLst/>
                <a:latin typeface="Calibri Light" panose="020F0302020204030204" pitchFamily="34" charset="0"/>
                <a:cs typeface="Calibri Light" panose="020F0302020204030204" pitchFamily="34" charset="0"/>
              </a:rPr>
              <a:t> </a:t>
            </a:r>
            <a:endParaRPr lang="en-US" sz="2600" b="1" i="1"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950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B35B31-503D-4242-BF15-1231161BF980}"/>
              </a:ext>
            </a:extLst>
          </p:cNvPr>
          <p:cNvSpPr>
            <a:spLocks noGrp="1"/>
          </p:cNvSpPr>
          <p:nvPr>
            <p:ph type="title"/>
          </p:nvPr>
        </p:nvSpPr>
        <p:spPr>
          <a:xfrm>
            <a:off x="1465457" y="2335490"/>
            <a:ext cx="10018713" cy="1752599"/>
          </a:xfrm>
        </p:spPr>
        <p:txBody>
          <a:bodyPr>
            <a:normAutofit/>
          </a:bodyPr>
          <a:lstStyle/>
          <a:p>
            <a:r>
              <a:rPr lang="it-IT" sz="5400" b="1" dirty="0">
                <a:latin typeface="Calibri Light" panose="020F0302020204030204" pitchFamily="34" charset="0"/>
                <a:cs typeface="Calibri Light" panose="020F0302020204030204" pitchFamily="34" charset="0"/>
              </a:rPr>
              <a:t>Grazie per l’attenzione</a:t>
            </a:r>
          </a:p>
        </p:txBody>
      </p:sp>
    </p:spTree>
    <p:extLst>
      <p:ext uri="{BB962C8B-B14F-4D97-AF65-F5344CB8AC3E}">
        <p14:creationId xmlns:p14="http://schemas.microsoft.com/office/powerpoint/2010/main" val="26637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027975" y="2124391"/>
            <a:ext cx="9524246"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Le principali tecniche atte alla rimozione/mascheramento dei dati sono composte per lo più da processi di </a:t>
            </a:r>
            <a:r>
              <a:rPr lang="it-IT" sz="2100" b="1" dirty="0">
                <a:latin typeface="Calibri Light" panose="020F0302020204030204" pitchFamily="34" charset="0"/>
                <a:cs typeface="Calibri Light" panose="020F0302020204030204" pitchFamily="34" charset="0"/>
              </a:rPr>
              <a:t>masking</a:t>
            </a:r>
            <a:r>
              <a:rPr lang="it-IT" sz="2100" dirty="0">
                <a:latin typeface="Calibri Light" panose="020F0302020204030204" pitchFamily="34" charset="0"/>
                <a:cs typeface="Calibri Light" panose="020F0302020204030204" pitchFamily="34" charset="0"/>
              </a:rPr>
              <a:t>, </a:t>
            </a:r>
            <a:r>
              <a:rPr lang="it-IT" sz="2100" b="1" dirty="0">
                <a:latin typeface="Calibri Light" panose="020F0302020204030204" pitchFamily="34" charset="0"/>
                <a:cs typeface="Calibri Light" panose="020F0302020204030204" pitchFamily="34" charset="0"/>
              </a:rPr>
              <a:t>generalizzazione</a:t>
            </a:r>
            <a:r>
              <a:rPr lang="it-IT" sz="2100" dirty="0">
                <a:latin typeface="Calibri Light" panose="020F0302020204030204" pitchFamily="34" charset="0"/>
                <a:cs typeface="Calibri Light" panose="020F0302020204030204" pitchFamily="34" charset="0"/>
              </a:rPr>
              <a:t> o </a:t>
            </a:r>
            <a:r>
              <a:rPr lang="it-IT" sz="2100" b="1" dirty="0">
                <a:latin typeface="Calibri Light" panose="020F0302020204030204" pitchFamily="34" charset="0"/>
                <a:cs typeface="Calibri Light" panose="020F0302020204030204" pitchFamily="34" charset="0"/>
              </a:rPr>
              <a:t>cancellazione</a:t>
            </a:r>
            <a:r>
              <a:rPr lang="it-IT" sz="2100" dirty="0">
                <a:latin typeface="Calibri Light" panose="020F0302020204030204" pitchFamily="34" charset="0"/>
                <a:cs typeface="Calibri Light" panose="020F0302020204030204" pitchFamily="34" charset="0"/>
              </a:rPr>
              <a:t>.</a:t>
            </a:r>
          </a:p>
        </p:txBody>
      </p:sp>
      <p:sp>
        <p:nvSpPr>
          <p:cNvPr id="6" name="CasellaDiTesto 5"/>
          <p:cNvSpPr txBox="1"/>
          <p:nvPr/>
        </p:nvSpPr>
        <p:spPr>
          <a:xfrm>
            <a:off x="2046829" y="3161385"/>
            <a:ext cx="9524246" cy="2354491"/>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Per effettuare un riconoscimento dei dati anonimi che sia quanto il più efficace possibile, risulta quindi necessario utilizzare dati disponibili online in combinazione con tecniche di </a:t>
            </a:r>
            <a:r>
              <a:rPr lang="it-IT" sz="2100" b="1" dirty="0">
                <a:latin typeface="Calibri Light" panose="020F0302020204030204" pitchFamily="34" charset="0"/>
                <a:cs typeface="Calibri Light" panose="020F0302020204030204" pitchFamily="34" charset="0"/>
              </a:rPr>
              <a:t>Data Science</a:t>
            </a:r>
            <a:r>
              <a:rPr lang="it-IT" sz="2100" dirty="0">
                <a:latin typeface="Calibri Light" panose="020F0302020204030204" pitchFamily="34" charset="0"/>
                <a:cs typeface="Calibri Light" panose="020F0302020204030204" pitchFamily="34" charset="0"/>
              </a:rPr>
              <a:t>, ed in particolare con metodologie di </a:t>
            </a:r>
            <a:r>
              <a:rPr lang="it-IT" sz="2100" b="1" dirty="0">
                <a:latin typeface="Calibri Light" panose="020F0302020204030204" pitchFamily="34" charset="0"/>
                <a:cs typeface="Calibri Light" panose="020F0302020204030204" pitchFamily="34" charset="0"/>
              </a:rPr>
              <a:t>Machine Learning.</a:t>
            </a:r>
            <a:endParaRPr lang="it-IT" sz="2100" dirty="0">
              <a:latin typeface="Calibri Light" panose="020F0302020204030204" pitchFamily="34" charset="0"/>
              <a:cs typeface="Calibri Light" panose="020F0302020204030204" pitchFamily="34" charset="0"/>
            </a:endParaRPr>
          </a:p>
          <a:p>
            <a:endParaRPr lang="it-IT" sz="2100" dirty="0">
              <a:latin typeface="Calibri Light" panose="020F0302020204030204" pitchFamily="34" charset="0"/>
              <a:cs typeface="Calibri Light" panose="020F0302020204030204" pitchFamily="34" charset="0"/>
            </a:endParaRPr>
          </a:p>
          <a:p>
            <a:r>
              <a:rPr lang="it-IT" sz="2100" dirty="0">
                <a:latin typeface="Calibri Light" panose="020F0302020204030204" pitchFamily="34" charset="0"/>
                <a:cs typeface="Calibri Light" panose="020F0302020204030204" pitchFamily="34" charset="0"/>
              </a:rPr>
              <a:t>Tutto ciò è aiutato dal fatto che con l’avvento dei </a:t>
            </a:r>
            <a:r>
              <a:rPr lang="it-IT" sz="2100" b="1" dirty="0">
                <a:latin typeface="Calibri Light" panose="020F0302020204030204" pitchFamily="34" charset="0"/>
                <a:cs typeface="Calibri Light" panose="020F0302020204030204" pitchFamily="34" charset="0"/>
              </a:rPr>
              <a:t>big data </a:t>
            </a:r>
            <a:r>
              <a:rPr lang="it-IT" sz="2100" dirty="0">
                <a:latin typeface="Calibri Light" panose="020F0302020204030204" pitchFamily="34" charset="0"/>
                <a:cs typeface="Calibri Light" panose="020F0302020204030204" pitchFamily="34" charset="0"/>
              </a:rPr>
              <a:t>e la loro diffusione moltissimi </a:t>
            </a:r>
            <a:r>
              <a:rPr lang="it-IT" sz="2100" b="1" dirty="0">
                <a:latin typeface="Calibri Light" panose="020F0302020204030204" pitchFamily="34" charset="0"/>
                <a:cs typeface="Calibri Light" panose="020F0302020204030204" pitchFamily="34" charset="0"/>
              </a:rPr>
              <a:t>dataset</a:t>
            </a:r>
            <a:r>
              <a:rPr lang="it-IT" sz="2100" dirty="0">
                <a:latin typeface="Calibri Light" panose="020F0302020204030204" pitchFamily="34" charset="0"/>
                <a:cs typeface="Calibri Light" panose="020F0302020204030204" pitchFamily="34" charset="0"/>
              </a:rPr>
              <a:t> di questa tipologia sono reperibili in rete permettendo, con il loro utilizzo, di affinare sempre più gli algoritmi che operano in questo senso.</a:t>
            </a:r>
          </a:p>
        </p:txBody>
      </p:sp>
      <p:sp>
        <p:nvSpPr>
          <p:cNvPr id="7" name="Rettangolo 6"/>
          <p:cNvSpPr/>
          <p:nvPr/>
        </p:nvSpPr>
        <p:spPr>
          <a:xfrm>
            <a:off x="2027975" y="565671"/>
            <a:ext cx="8935771" cy="584775"/>
          </a:xfrm>
          <a:prstGeom prst="rect">
            <a:avLst/>
          </a:prstGeom>
        </p:spPr>
        <p:txBody>
          <a:bodyPr wrap="square">
            <a:spAutoFit/>
          </a:bodyPr>
          <a:lstStyle/>
          <a:p>
            <a:pPr fontAlgn="base"/>
            <a:r>
              <a:rPr lang="it-IT" sz="3200" b="1" i="0" strike="noStrike" dirty="0">
                <a:effectLst/>
                <a:latin typeface="Calibri Light" panose="020F0302020204030204" pitchFamily="34" charset="0"/>
                <a:cs typeface="Calibri Light" panose="020F0302020204030204" pitchFamily="34" charset="0"/>
              </a:rPr>
              <a:t>De-anonimizzazione  (o re-identificazione</a:t>
            </a:r>
            <a:r>
              <a:rPr lang="it-IT" sz="3200" b="1" i="0" u="none" strike="noStrike" dirty="0">
                <a:effectLst/>
                <a:latin typeface="Calibri Light" panose="020F0302020204030204" pitchFamily="34" charset="0"/>
                <a:cs typeface="Calibri Light" panose="020F0302020204030204" pitchFamily="34" charset="0"/>
              </a:rPr>
              <a:t>) </a:t>
            </a:r>
            <a:r>
              <a:rPr lang="it-IT" sz="2300" b="1" i="0" u="none" strike="noStrike" dirty="0">
                <a:solidFill>
                  <a:srgbClr val="00B0F0"/>
                </a:solidFill>
                <a:effectLst/>
                <a:latin typeface="Calibri" panose="020F0502020204030204" pitchFamily="34" charset="0"/>
                <a:cs typeface="Calibri" panose="020F0502020204030204" pitchFamily="34" charset="0"/>
              </a:rPr>
              <a:t>2</a:t>
            </a:r>
            <a:endParaRPr lang="en-US" sz="2300" b="1" i="0" dirty="0">
              <a:solidFill>
                <a:srgbClr val="00B0F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415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8935771"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Stato dell’arte </a:t>
            </a:r>
            <a:r>
              <a:rPr lang="it-IT" sz="2300" b="1" i="0" u="none" strike="noStrike" dirty="0">
                <a:solidFill>
                  <a:srgbClr val="00B0F0"/>
                </a:solidFill>
                <a:effectLst/>
                <a:latin typeface="Calibri" panose="020F0502020204030204" pitchFamily="34" charset="0"/>
                <a:cs typeface="Calibri" panose="020F0502020204030204" pitchFamily="34" charset="0"/>
              </a:rPr>
              <a:t>1</a:t>
            </a:r>
            <a:endParaRPr lang="en-US" sz="2300" b="1" i="0" dirty="0">
              <a:solidFill>
                <a:srgbClr val="00B0F0"/>
              </a:solidFill>
              <a:effectLst/>
              <a:latin typeface="Calibri" panose="020F0502020204030204" pitchFamily="34" charset="0"/>
              <a:cs typeface="Calibri" panose="020F0502020204030204" pitchFamily="34" charset="0"/>
            </a:endParaRPr>
          </a:p>
        </p:txBody>
      </p:sp>
      <p:sp>
        <p:nvSpPr>
          <p:cNvPr id="5" name="CasellaDiTesto 4"/>
          <p:cNvSpPr txBox="1"/>
          <p:nvPr/>
        </p:nvSpPr>
        <p:spPr>
          <a:xfrm>
            <a:off x="2037402" y="2086122"/>
            <a:ext cx="9524246" cy="2462213"/>
          </a:xfrm>
          <a:prstGeom prst="rect">
            <a:avLst/>
          </a:prstGeom>
          <a:noFill/>
        </p:spPr>
        <p:txBody>
          <a:bodyPr wrap="square" rtlCol="0">
            <a:spAutoFit/>
          </a:bodyPr>
          <a:lstStyle/>
          <a:p>
            <a:r>
              <a:rPr lang="it-IT" sz="2200" dirty="0">
                <a:latin typeface="Calibri Light" panose="020F0302020204030204" pitchFamily="34" charset="0"/>
                <a:cs typeface="Calibri Light" panose="020F0302020204030204" pitchFamily="34" charset="0"/>
              </a:rPr>
              <a:t>Molteplici sono stati gli approcci riguardo questa problematica, anche se la maggior parte di questi era orientata verso l’identificazione di soggetti presenti su dati prelevati da diversi social-network.</a:t>
            </a:r>
          </a:p>
          <a:p>
            <a:endParaRPr lang="it-IT" sz="2200" dirty="0">
              <a:latin typeface="Calibri Light" panose="020F0302020204030204" pitchFamily="34" charset="0"/>
              <a:cs typeface="Calibri Light" panose="020F0302020204030204" pitchFamily="34" charset="0"/>
            </a:endParaRPr>
          </a:p>
          <a:p>
            <a:r>
              <a:rPr lang="it-IT" sz="2200" dirty="0">
                <a:latin typeface="Calibri Light" panose="020F0302020204030204" pitchFamily="34" charset="0"/>
                <a:cs typeface="Calibri Light" panose="020F0302020204030204" pitchFamily="34" charset="0"/>
              </a:rPr>
              <a:t>Di seguito verranno citati alcuni paper che abbiamo consultato durante il nostro lavoro, in particolare saranno descritte le idee alla base dei loro algoritmi, oltre allo scopo in dettaglio per cui sono stati pensati</a:t>
            </a:r>
          </a:p>
        </p:txBody>
      </p:sp>
    </p:spTree>
    <p:extLst>
      <p:ext uri="{BB962C8B-B14F-4D97-AF65-F5344CB8AC3E}">
        <p14:creationId xmlns:p14="http://schemas.microsoft.com/office/powerpoint/2010/main" val="370531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8935771"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Stato dell’arte </a:t>
            </a:r>
            <a:r>
              <a:rPr lang="it-IT" sz="2300" b="1" i="0" u="none" strike="noStrike" dirty="0">
                <a:solidFill>
                  <a:srgbClr val="00B0F0"/>
                </a:solidFill>
                <a:effectLst/>
                <a:latin typeface="Calibri" panose="020F0502020204030204" pitchFamily="34" charset="0"/>
                <a:cs typeface="Calibri" panose="020F0502020204030204" pitchFamily="34" charset="0"/>
              </a:rPr>
              <a:t>2 </a:t>
            </a:r>
            <a:r>
              <a:rPr lang="it-IT" sz="3200" b="1" i="0" u="none" strike="noStrike" dirty="0">
                <a:effectLst/>
                <a:latin typeface="Calibri Light" panose="020F0302020204030204" pitchFamily="34" charset="0"/>
                <a:cs typeface="Calibri Light" panose="020F0302020204030204" pitchFamily="34" charset="0"/>
              </a:rPr>
              <a:t>| </a:t>
            </a:r>
            <a:r>
              <a:rPr lang="en-US" sz="3100" b="1" i="1" dirty="0">
                <a:latin typeface="Calibri Light" panose="020F0302020204030204" pitchFamily="34" charset="0"/>
                <a:cs typeface="Calibri Light" panose="020F0302020204030204" pitchFamily="34" charset="0"/>
              </a:rPr>
              <a:t>Finding a Needle in a Haystack</a:t>
            </a:r>
            <a:r>
              <a:rPr lang="it-IT" sz="3100" b="1" i="1" u="none" strike="noStrike" dirty="0">
                <a:effectLst/>
                <a:latin typeface="Calibri Light" panose="020F0302020204030204" pitchFamily="34" charset="0"/>
                <a:cs typeface="Calibri Light" panose="020F0302020204030204" pitchFamily="34" charset="0"/>
              </a:rPr>
              <a:t> </a:t>
            </a:r>
            <a:endParaRPr lang="en-US" sz="31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268364"/>
            <a:ext cx="9524246"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problematica studiata in questo paper ha a che fare con l’identificare i </a:t>
            </a:r>
            <a:r>
              <a:rPr lang="it-IT" sz="2100" b="1" dirty="0">
                <a:latin typeface="Calibri Light" panose="020F0302020204030204" pitchFamily="34" charset="0"/>
                <a:cs typeface="Calibri Light" panose="020F0302020204030204" pitchFamily="34" charset="0"/>
              </a:rPr>
              <a:t>record unici </a:t>
            </a:r>
            <a:r>
              <a:rPr lang="it-IT" sz="2100" dirty="0">
                <a:latin typeface="Calibri Light" panose="020F0302020204030204" pitchFamily="34" charset="0"/>
                <a:cs typeface="Calibri Light" panose="020F0302020204030204" pitchFamily="34" charset="0"/>
              </a:rPr>
              <a:t>presenti nei record anonimi Census (censimenti) e provare a mascherare questi dati in modo da proteggerli da attacchi di re-identificazione. </a:t>
            </a:r>
          </a:p>
        </p:txBody>
      </p:sp>
      <p:sp>
        <p:nvSpPr>
          <p:cNvPr id="6" name="CasellaDiTesto 5"/>
          <p:cNvSpPr txBox="1"/>
          <p:nvPr/>
        </p:nvSpPr>
        <p:spPr>
          <a:xfrm>
            <a:off x="2027975" y="2397626"/>
            <a:ext cx="9524246" cy="2354491"/>
          </a:xfrm>
          <a:prstGeom prst="rect">
            <a:avLst/>
          </a:prstGeom>
          <a:noFill/>
        </p:spPr>
        <p:txBody>
          <a:bodyPr wrap="square" rtlCol="0">
            <a:spAutoFit/>
          </a:bodyPr>
          <a:lstStyle/>
          <a:p>
            <a:pPr marL="342900"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Dataset con 10 milioni di tuple con 20+ variabili</a:t>
            </a:r>
          </a:p>
          <a:p>
            <a:pPr marL="342900"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Identificazione record unici con diverse tecniche (ordinamento ecc.)</a:t>
            </a:r>
          </a:p>
          <a:p>
            <a:pPr marL="342900" indent="-342900">
              <a:buFont typeface="Arial" panose="020B0604020202020204" pitchFamily="34" charset="0"/>
              <a:buChar char="•"/>
            </a:pPr>
            <a:r>
              <a:rPr lang="it-IT" sz="2100" dirty="0">
                <a:latin typeface="Calibri Light" panose="020F0302020204030204" pitchFamily="34" charset="0"/>
                <a:cs typeface="Calibri Light" panose="020F0302020204030204" pitchFamily="34" charset="0"/>
              </a:rPr>
              <a:t>Mascheramento dei dati con diverse tecniche</a:t>
            </a:r>
          </a:p>
          <a:p>
            <a:pPr marL="914400" lvl="1" indent="-457200">
              <a:buFont typeface="+mj-lt"/>
              <a:buAutoNum type="arabicPeriod"/>
            </a:pPr>
            <a:r>
              <a:rPr lang="it-IT" sz="2100" dirty="0">
                <a:latin typeface="Calibri Light" panose="020F0302020204030204" pitchFamily="34" charset="0"/>
                <a:cs typeface="Calibri Light" panose="020F0302020204030204" pitchFamily="34" charset="0"/>
              </a:rPr>
              <a:t>distruzione record con dati unici </a:t>
            </a:r>
          </a:p>
          <a:p>
            <a:pPr marL="914400" lvl="1" indent="-457200">
              <a:buFont typeface="+mj-lt"/>
              <a:buAutoNum type="arabicPeriod"/>
            </a:pPr>
            <a:r>
              <a:rPr lang="it-IT" sz="2100" dirty="0">
                <a:latin typeface="Calibri Light" panose="020F0302020204030204" pitchFamily="34" charset="0"/>
                <a:cs typeface="Calibri Light" panose="020F0302020204030204" pitchFamily="34" charset="0"/>
              </a:rPr>
              <a:t>rendere vuoti i campi unici </a:t>
            </a:r>
          </a:p>
          <a:p>
            <a:pPr marL="914400" lvl="1" indent="-457200">
              <a:buFont typeface="+mj-lt"/>
              <a:buAutoNum type="arabicPeriod"/>
            </a:pPr>
            <a:r>
              <a:rPr lang="it-IT" sz="2100" dirty="0">
                <a:latin typeface="Calibri Light" panose="020F0302020204030204" pitchFamily="34" charset="0"/>
                <a:cs typeface="Calibri Light" panose="020F0302020204030204" pitchFamily="34" charset="0"/>
              </a:rPr>
              <a:t>perturbazione dei dati </a:t>
            </a:r>
          </a:p>
          <a:p>
            <a:pPr marL="914400" lvl="1" indent="-457200">
              <a:buFont typeface="+mj-lt"/>
              <a:buAutoNum type="arabicPeriod"/>
            </a:pPr>
            <a:r>
              <a:rPr lang="it-IT" sz="2100" dirty="0">
                <a:latin typeface="Calibri Light" panose="020F0302020204030204" pitchFamily="34" charset="0"/>
                <a:cs typeface="Calibri Light" panose="020F0302020204030204" pitchFamily="34" charset="0"/>
              </a:rPr>
              <a:t>cifratura dei dati</a:t>
            </a:r>
          </a:p>
        </p:txBody>
      </p:sp>
      <p:sp>
        <p:nvSpPr>
          <p:cNvPr id="7" name="CasellaDiTesto 6"/>
          <p:cNvSpPr txBox="1"/>
          <p:nvPr/>
        </p:nvSpPr>
        <p:spPr>
          <a:xfrm>
            <a:off x="2018548" y="4754530"/>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Da questo paper abbiamo appreso l’importanza di badare ai dati unici presenti nel dataset e a come questi contribuiscano a creare l’unicità dei record, poiché sfruttando questa proprietà è possibile aumentare in maniera consistente l’accuratezza dell’associazione di un’identità</a:t>
            </a:r>
          </a:p>
        </p:txBody>
      </p:sp>
    </p:spTree>
    <p:extLst>
      <p:ext uri="{BB962C8B-B14F-4D97-AF65-F5344CB8AC3E}">
        <p14:creationId xmlns:p14="http://schemas.microsoft.com/office/powerpoint/2010/main" val="98210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1015663"/>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Stato dell’arte </a:t>
            </a:r>
            <a:r>
              <a:rPr lang="it-IT" sz="2300" b="1" dirty="0">
                <a:solidFill>
                  <a:srgbClr val="00B0F0"/>
                </a:solidFill>
                <a:latin typeface="Calibri" panose="020F0502020204030204" pitchFamily="34" charset="0"/>
                <a:cs typeface="Calibri" panose="020F0502020204030204" pitchFamily="34" charset="0"/>
              </a:rPr>
              <a:t>3</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3200" b="1" i="0" u="none" strike="noStrike" dirty="0">
                <a:effectLst/>
                <a:latin typeface="Calibri Light" panose="020F0302020204030204" pitchFamily="34" charset="0"/>
                <a:cs typeface="Calibri Light" panose="020F0302020204030204" pitchFamily="34" charset="0"/>
              </a:rPr>
              <a:t>| </a:t>
            </a:r>
            <a:r>
              <a:rPr lang="en-US" sz="2800" b="1" i="1" dirty="0">
                <a:latin typeface="Calibri Light" panose="020F0302020204030204" pitchFamily="34" charset="0"/>
                <a:cs typeface="Calibri Light" panose="020F0302020204030204" pitchFamily="34" charset="0"/>
              </a:rPr>
              <a:t>De-Anonymizing Social Networks with Random</a:t>
            </a:r>
          </a:p>
          <a:p>
            <a:pPr fontAlgn="base"/>
            <a:r>
              <a:rPr lang="en-US" sz="2800" b="1" i="1" dirty="0">
                <a:latin typeface="Calibri Light" panose="020F0302020204030204" pitchFamily="34" charset="0"/>
                <a:cs typeface="Calibri Light" panose="020F0302020204030204" pitchFamily="34" charset="0"/>
              </a:rPr>
              <a:t> 			 Forest Classifier</a:t>
            </a:r>
            <a:endParaRPr lang="en-US" sz="28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09122" y="1692174"/>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La ricerca descritta in questo paper, ha come scopo provare ad identificare le persone che utilizzano i social network dai dati anonimizzati, per fare ciò, in primis vengono prelevati dati anonimi da social network, per poi convertirli in modo da trasformare il problema da </a:t>
            </a:r>
            <a:r>
              <a:rPr lang="it-IT" sz="2100" b="1" dirty="0">
                <a:latin typeface="Calibri Light" panose="020F0302020204030204" pitchFamily="34" charset="0"/>
                <a:cs typeface="Calibri Light" panose="020F0302020204030204" pitchFamily="34" charset="0"/>
              </a:rPr>
              <a:t>de-anonimizzazione </a:t>
            </a:r>
            <a:r>
              <a:rPr lang="it-IT" sz="2100" dirty="0">
                <a:latin typeface="Calibri Light" panose="020F0302020204030204" pitchFamily="34" charset="0"/>
                <a:cs typeface="Calibri Light" panose="020F0302020204030204" pitchFamily="34" charset="0"/>
              </a:rPr>
              <a:t>a </a:t>
            </a:r>
            <a:r>
              <a:rPr lang="it-IT" sz="2100" b="1" dirty="0">
                <a:latin typeface="Calibri Light" panose="020F0302020204030204" pitchFamily="34" charset="0"/>
                <a:cs typeface="Calibri Light" panose="020F0302020204030204" pitchFamily="34" charset="0"/>
              </a:rPr>
              <a:t>classificazione binaria </a:t>
            </a:r>
            <a:r>
              <a:rPr lang="it-IT" sz="2100" dirty="0">
                <a:latin typeface="Calibri Light" panose="020F0302020204030204" pitchFamily="34" charset="0"/>
                <a:cs typeface="Calibri Light" panose="020F0302020204030204" pitchFamily="34" charset="0"/>
              </a:rPr>
              <a:t>tra coppie di nodi. </a:t>
            </a:r>
          </a:p>
        </p:txBody>
      </p:sp>
      <p:sp>
        <p:nvSpPr>
          <p:cNvPr id="6" name="CasellaDiTesto 5"/>
          <p:cNvSpPr txBox="1"/>
          <p:nvPr/>
        </p:nvSpPr>
        <p:spPr>
          <a:xfrm>
            <a:off x="2037401" y="4477246"/>
            <a:ext cx="9524246"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Pur discostandosi molto dalla nostra problematica, questa ricerca ci ha forniti spunti interessanti riguardanti la </a:t>
            </a:r>
            <a:r>
              <a:rPr lang="it-IT" sz="2100" i="1" dirty="0">
                <a:latin typeface="Calibri Light" panose="020F0302020204030204" pitchFamily="34" charset="0"/>
                <a:cs typeface="Calibri Light" panose="020F0302020204030204" pitchFamily="34" charset="0"/>
              </a:rPr>
              <a:t>tecnologia da utilizzare</a:t>
            </a:r>
            <a:r>
              <a:rPr lang="it-IT" sz="2100" dirty="0">
                <a:latin typeface="Calibri Light" panose="020F0302020204030204" pitchFamily="34" charset="0"/>
                <a:cs typeface="Calibri Light" panose="020F0302020204030204" pitchFamily="34" charset="0"/>
              </a:rPr>
              <a:t>, la </a:t>
            </a:r>
            <a:r>
              <a:rPr lang="it-IT" sz="2100" i="1" dirty="0">
                <a:latin typeface="Calibri Light" panose="020F0302020204030204" pitchFamily="34" charset="0"/>
                <a:cs typeface="Calibri Light" panose="020F0302020204030204" pitchFamily="34" charset="0"/>
              </a:rPr>
              <a:t>pulizia dei dati </a:t>
            </a:r>
            <a:r>
              <a:rPr lang="it-IT" sz="2100" dirty="0">
                <a:latin typeface="Calibri Light" panose="020F0302020204030204" pitchFamily="34" charset="0"/>
                <a:cs typeface="Calibri Light" panose="020F0302020204030204" pitchFamily="34" charset="0"/>
              </a:rPr>
              <a:t>e </a:t>
            </a:r>
            <a:r>
              <a:rPr lang="it-IT" sz="2100" i="1" dirty="0">
                <a:latin typeface="Calibri Light" panose="020F0302020204030204" pitchFamily="34" charset="0"/>
                <a:cs typeface="Calibri Light" panose="020F0302020204030204" pitchFamily="34" charset="0"/>
              </a:rPr>
              <a:t>l’inserimento di rumore</a:t>
            </a:r>
            <a:r>
              <a:rPr lang="it-IT" sz="2100" dirty="0">
                <a:latin typeface="Calibri Light" panose="020F0302020204030204" pitchFamily="34" charset="0"/>
                <a:cs typeface="Calibri Light" panose="020F0302020204030204" pitchFamily="34" charset="0"/>
              </a:rPr>
              <a:t> per migliorare la robustezza dell’algoritmo.</a:t>
            </a:r>
          </a:p>
        </p:txBody>
      </p:sp>
      <p:sp>
        <p:nvSpPr>
          <p:cNvPr id="7" name="CasellaDiTesto 6"/>
          <p:cNvSpPr txBox="1"/>
          <p:nvPr/>
        </p:nvSpPr>
        <p:spPr>
          <a:xfrm>
            <a:off x="2027975" y="3277554"/>
            <a:ext cx="9524246"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Vengono poi individuate le </a:t>
            </a:r>
            <a:r>
              <a:rPr lang="it-IT" sz="2100" i="1" dirty="0">
                <a:latin typeface="Calibri Light" panose="020F0302020204030204" pitchFamily="34" charset="0"/>
                <a:cs typeface="Calibri Light" panose="020F0302020204030204" pitchFamily="34" charset="0"/>
              </a:rPr>
              <a:t>feature</a:t>
            </a:r>
            <a:r>
              <a:rPr lang="it-IT" sz="2100" dirty="0">
                <a:latin typeface="Calibri Light" panose="020F0302020204030204" pitchFamily="34" charset="0"/>
                <a:cs typeface="Calibri Light" panose="020F0302020204030204" pitchFamily="34" charset="0"/>
              </a:rPr>
              <a:t> ricavate dalla rete ottenuta per allenare un </a:t>
            </a:r>
            <a:r>
              <a:rPr lang="it-IT" sz="2100" b="1" dirty="0">
                <a:latin typeface="Calibri Light" panose="020F0302020204030204" pitchFamily="34" charset="0"/>
                <a:cs typeface="Calibri Light" panose="020F0302020204030204" pitchFamily="34" charset="0"/>
              </a:rPr>
              <a:t>Random Forest Classifier</a:t>
            </a:r>
            <a:r>
              <a:rPr lang="it-IT" sz="2100" dirty="0">
                <a:latin typeface="Calibri Light" panose="020F0302020204030204" pitchFamily="34" charset="0"/>
                <a:cs typeface="Calibri Light" panose="020F0302020204030204" pitchFamily="34" charset="0"/>
              </a:rPr>
              <a:t>, che come risultato effettua un matching tra le coppie nodi candidate (reti anonime) e le reti ausiliari.</a:t>
            </a:r>
          </a:p>
        </p:txBody>
      </p:sp>
    </p:spTree>
    <p:extLst>
      <p:ext uri="{BB962C8B-B14F-4D97-AF65-F5344CB8AC3E}">
        <p14:creationId xmlns:p14="http://schemas.microsoft.com/office/powerpoint/2010/main" val="43765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1015663"/>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Stato dell’arte </a:t>
            </a:r>
            <a:r>
              <a:rPr lang="it-IT" sz="2300" b="1" dirty="0">
                <a:solidFill>
                  <a:srgbClr val="00B0F0"/>
                </a:solidFill>
                <a:latin typeface="Calibri" panose="020F0502020204030204" pitchFamily="34" charset="0"/>
                <a:cs typeface="Calibri" panose="020F0502020204030204" pitchFamily="34" charset="0"/>
              </a:rPr>
              <a:t>4</a:t>
            </a:r>
            <a:r>
              <a:rPr lang="it-IT" sz="2300" b="1" i="0" u="none" strike="noStrike" dirty="0">
                <a:solidFill>
                  <a:srgbClr val="00B0F0"/>
                </a:solidFill>
                <a:effectLst/>
                <a:latin typeface="Calibri" panose="020F0502020204030204" pitchFamily="34" charset="0"/>
                <a:cs typeface="Calibri" panose="020F0502020204030204" pitchFamily="34" charset="0"/>
              </a:rPr>
              <a:t> </a:t>
            </a:r>
            <a:r>
              <a:rPr lang="it-IT" sz="3200" b="1" i="0" u="none" strike="noStrike" dirty="0">
                <a:effectLst/>
                <a:latin typeface="Calibri Light" panose="020F0302020204030204" pitchFamily="34" charset="0"/>
                <a:cs typeface="Calibri Light" panose="020F0302020204030204" pitchFamily="34" charset="0"/>
              </a:rPr>
              <a:t>| </a:t>
            </a:r>
            <a:r>
              <a:rPr lang="en-US" sz="2800" b="1" i="1" dirty="0">
                <a:latin typeface="Calibri Light" panose="020F0302020204030204" pitchFamily="34" charset="0"/>
                <a:cs typeface="Calibri Light" panose="020F0302020204030204" pitchFamily="34" charset="0"/>
              </a:rPr>
              <a:t>Structure-based de-anonymization Attack on </a:t>
            </a:r>
          </a:p>
          <a:p>
            <a:pPr fontAlgn="base"/>
            <a:r>
              <a:rPr lang="en-US" sz="2800" b="1" i="1" dirty="0">
                <a:latin typeface="Calibri Light" panose="020F0302020204030204" pitchFamily="34" charset="0"/>
                <a:cs typeface="Calibri Light" panose="020F0302020204030204" pitchFamily="34" charset="0"/>
              </a:rPr>
              <a:t>			 Graph Data Using Weighted Neighbor Match</a:t>
            </a:r>
            <a:endParaRPr lang="en-US" sz="28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27975" y="1805296"/>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Lo studio effettuato affronta la tematica della de-anonimizzazione impiegando una tecnica chiamata </a:t>
            </a:r>
            <a:r>
              <a:rPr lang="it-IT" sz="2100" b="1" i="1" dirty="0">
                <a:latin typeface="Calibri Light" panose="020F0302020204030204" pitchFamily="34" charset="0"/>
                <a:cs typeface="Calibri Light" panose="020F0302020204030204" pitchFamily="34" charset="0"/>
              </a:rPr>
              <a:t>weighted neighborhood matching algorithm (SWNM)</a:t>
            </a:r>
            <a:r>
              <a:rPr lang="it-IT" sz="2100" i="1" dirty="0">
                <a:latin typeface="Calibri Light" panose="020F0302020204030204" pitchFamily="34" charset="0"/>
                <a:cs typeface="Calibri Light" panose="020F0302020204030204" pitchFamily="34" charset="0"/>
              </a:rPr>
              <a:t> </a:t>
            </a:r>
            <a:r>
              <a:rPr lang="it-IT" sz="2100" dirty="0">
                <a:latin typeface="Calibri Light" panose="020F0302020204030204" pitchFamily="34" charset="0"/>
                <a:cs typeface="Calibri Light" panose="020F0302020204030204" pitchFamily="34" charset="0"/>
              </a:rPr>
              <a:t>che basa la sua efficacia sulla considerazione complessiva di feature globali e locali quando calcola la similarità tra nodi anonimizzati ed ausiliari.</a:t>
            </a:r>
          </a:p>
        </p:txBody>
      </p:sp>
      <p:sp>
        <p:nvSpPr>
          <p:cNvPr id="6" name="CasellaDiTesto 5"/>
          <p:cNvSpPr txBox="1"/>
          <p:nvPr/>
        </p:nvSpPr>
        <p:spPr>
          <a:xfrm>
            <a:off x="2056255" y="3482354"/>
            <a:ext cx="9524246" cy="1708160"/>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Tra le conclusioni si è evinto come l’algoritmo si comporti bene con i dataset con i quali viene testato, ma che è poco incline alla adattabilità a differenti “rumori” nei dati, ciò ci ha portato a riflettere che, anche nel nostro caso, pur ottenendo risultati molto buoni, fosse necessario aggiungere del rumore al fine di testare l’adattabilità del nostro algoritmo su casi reali.</a:t>
            </a:r>
          </a:p>
        </p:txBody>
      </p:sp>
    </p:spTree>
    <p:extLst>
      <p:ext uri="{BB962C8B-B14F-4D97-AF65-F5344CB8AC3E}">
        <p14:creationId xmlns:p14="http://schemas.microsoft.com/office/powerpoint/2010/main" val="51147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5" y="565671"/>
            <a:ext cx="9850172" cy="58477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i="0" u="none" strike="noStrike" dirty="0">
                <a:solidFill>
                  <a:srgbClr val="00B0F0"/>
                </a:solidFill>
                <a:effectLst/>
                <a:latin typeface="Calibri" panose="020F0502020204030204" pitchFamily="34" charset="0"/>
                <a:cs typeface="Calibri" panose="020F0502020204030204" pitchFamily="34" charset="0"/>
              </a:rPr>
              <a:t>1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Scelta del dataset e pulizia dei dati </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18548" y="1380157"/>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Il primo passo da noi effettuato per lavorare alla problematica oggetto del nostro studio è stato reperire dal sito </a:t>
            </a:r>
            <a:r>
              <a:rPr lang="it-IT" sz="2100" i="1" dirty="0">
                <a:latin typeface="Calibri Light" panose="020F0302020204030204" pitchFamily="34" charset="0"/>
                <a:cs typeface="Calibri Light" panose="020F0302020204030204" pitchFamily="34" charset="0"/>
              </a:rPr>
              <a:t>UCI machine learning </a:t>
            </a:r>
            <a:r>
              <a:rPr lang="it-IT" sz="2100" dirty="0">
                <a:latin typeface="Calibri Light" panose="020F0302020204030204" pitchFamily="34" charset="0"/>
                <a:cs typeface="Calibri Light" panose="020F0302020204030204" pitchFamily="34" charset="0"/>
              </a:rPr>
              <a:t>un dataset chiamato “</a:t>
            </a:r>
            <a:r>
              <a:rPr lang="it-IT" sz="2100" i="1" dirty="0">
                <a:latin typeface="Calibri Light" panose="020F0302020204030204" pitchFamily="34" charset="0"/>
                <a:cs typeface="Calibri Light" panose="020F0302020204030204" pitchFamily="34" charset="0"/>
              </a:rPr>
              <a:t>adult</a:t>
            </a:r>
            <a:r>
              <a:rPr lang="it-IT" sz="2100" dirty="0">
                <a:latin typeface="Calibri Light" panose="020F0302020204030204" pitchFamily="34" charset="0"/>
                <a:cs typeface="Calibri Light" panose="020F0302020204030204" pitchFamily="34" charset="0"/>
              </a:rPr>
              <a:t>” contenente dati anonimizzati utilizzati in algoritmi atti a classificare i soggetti in due categorie, a seconda che il loro reddito fosse minore o superiore ai 50K dollari annui. </a:t>
            </a:r>
          </a:p>
        </p:txBody>
      </p:sp>
      <p:sp>
        <p:nvSpPr>
          <p:cNvPr id="6" name="CasellaDiTesto 5"/>
          <p:cNvSpPr txBox="1"/>
          <p:nvPr/>
        </p:nvSpPr>
        <p:spPr>
          <a:xfrm>
            <a:off x="2009120" y="2979653"/>
            <a:ext cx="9887505" cy="1061829"/>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Il dataset, composto </a:t>
            </a:r>
            <a:r>
              <a:rPr lang="it-IT" sz="2100" i="1" dirty="0">
                <a:latin typeface="Calibri Light" panose="020F0302020204030204" pitchFamily="34" charset="0"/>
                <a:cs typeface="Calibri Light" panose="020F0302020204030204" pitchFamily="34" charset="0"/>
              </a:rPr>
              <a:t>da 32561 tuple e 14 attributi</a:t>
            </a:r>
            <a:r>
              <a:rPr lang="it-IT" sz="2100" dirty="0">
                <a:latin typeface="Calibri Light" panose="020F0302020204030204" pitchFamily="34" charset="0"/>
                <a:cs typeface="Calibri Light" panose="020F0302020204030204" pitchFamily="34" charset="0"/>
              </a:rPr>
              <a:t>, è stato sottoposto ad una fase di data cleaning eliminando le righe nulle e quelle contenenti dati non congrui, poi sono state eliminate alcune feature ritenute non fondamentali.</a:t>
            </a:r>
          </a:p>
        </p:txBody>
      </p:sp>
      <p:pic>
        <p:nvPicPr>
          <p:cNvPr id="7" name="Immagine 6">
            <a:extLst>
              <a:ext uri="{FF2B5EF4-FFF2-40B4-BE49-F238E27FC236}">
                <a16:creationId xmlns:a16="http://schemas.microsoft.com/office/drawing/2014/main" id="{1BAAF436-B72B-492F-A8D1-380EAB01C7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10986" y="4348851"/>
            <a:ext cx="6150596" cy="1703159"/>
          </a:xfrm>
          <a:prstGeom prst="rect">
            <a:avLst/>
          </a:prstGeom>
        </p:spPr>
      </p:pic>
      <p:sp>
        <p:nvSpPr>
          <p:cNvPr id="2" name="Rettangolo 1">
            <a:extLst>
              <a:ext uri="{FF2B5EF4-FFF2-40B4-BE49-F238E27FC236}">
                <a16:creationId xmlns:a16="http://schemas.microsoft.com/office/drawing/2014/main" id="{70DD6C4A-2F08-4A17-A155-3250AA2F29E8}"/>
              </a:ext>
            </a:extLst>
          </p:cNvPr>
          <p:cNvSpPr/>
          <p:nvPr/>
        </p:nvSpPr>
        <p:spPr>
          <a:xfrm>
            <a:off x="2020479" y="4501006"/>
            <a:ext cx="3249105" cy="1015663"/>
          </a:xfrm>
          <a:prstGeom prst="rect">
            <a:avLst/>
          </a:prstGeom>
        </p:spPr>
        <p:txBody>
          <a:bodyPr wrap="square">
            <a:spAutoFit/>
          </a:bodyPr>
          <a:lstStyle/>
          <a:p>
            <a:r>
              <a:rPr lang="it-IT" sz="2000" dirty="0">
                <a:latin typeface="Calibri Light" panose="020F0302020204030204" pitchFamily="34" charset="0"/>
                <a:cs typeface="Calibri Light" panose="020F0302020204030204" pitchFamily="34" charset="0"/>
              </a:rPr>
              <a:t>Dopo tutte le trasformazioni il dataset è arrivato a constare </a:t>
            </a:r>
            <a:r>
              <a:rPr lang="it-IT" sz="2000" b="1" i="1" dirty="0">
                <a:latin typeface="Calibri Light" panose="020F0302020204030204" pitchFamily="34" charset="0"/>
                <a:cs typeface="Calibri Light" panose="020F0302020204030204" pitchFamily="34" charset="0"/>
              </a:rPr>
              <a:t>di 30163 tuple 11 attributi.</a:t>
            </a:r>
          </a:p>
        </p:txBody>
      </p:sp>
    </p:spTree>
    <p:extLst>
      <p:ext uri="{BB962C8B-B14F-4D97-AF65-F5344CB8AC3E}">
        <p14:creationId xmlns:p14="http://schemas.microsoft.com/office/powerpoint/2010/main" val="415749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027974" y="565671"/>
            <a:ext cx="9922599" cy="984885"/>
          </a:xfrm>
          <a:prstGeom prst="rect">
            <a:avLst/>
          </a:prstGeom>
        </p:spPr>
        <p:txBody>
          <a:bodyPr wrap="square">
            <a:spAutoFit/>
          </a:bodyPr>
          <a:lstStyle/>
          <a:p>
            <a:pPr fontAlgn="base"/>
            <a:r>
              <a:rPr lang="it-IT" sz="3200" b="1" i="0" u="none" strike="noStrike" dirty="0">
                <a:effectLst/>
                <a:latin typeface="Calibri Light" panose="020F0302020204030204" pitchFamily="34" charset="0"/>
                <a:cs typeface="Calibri Light" panose="020F0302020204030204" pitchFamily="34" charset="0"/>
              </a:rPr>
              <a:t>Sviluppo dell’applicazione </a:t>
            </a:r>
            <a:r>
              <a:rPr lang="it-IT" sz="2300" b="1" i="0" u="none" strike="noStrike" dirty="0">
                <a:solidFill>
                  <a:srgbClr val="00B0F0"/>
                </a:solidFill>
                <a:effectLst/>
                <a:latin typeface="Calibri" panose="020F0502020204030204" pitchFamily="34" charset="0"/>
                <a:cs typeface="Calibri" panose="020F0502020204030204" pitchFamily="34" charset="0"/>
              </a:rPr>
              <a:t>2 </a:t>
            </a:r>
            <a:r>
              <a:rPr lang="it-IT" sz="2800" b="1" i="0" u="none" strike="noStrike" dirty="0">
                <a:effectLst/>
                <a:latin typeface="Calibri Light" panose="020F0302020204030204" pitchFamily="34" charset="0"/>
                <a:cs typeface="Calibri Light" panose="020F0302020204030204" pitchFamily="34" charset="0"/>
              </a:rPr>
              <a:t>| </a:t>
            </a:r>
            <a:r>
              <a:rPr lang="en-US" sz="2600" b="1" i="1" dirty="0">
                <a:latin typeface="Calibri Light" panose="020F0302020204030204" pitchFamily="34" charset="0"/>
                <a:cs typeface="Calibri Light" panose="020F0302020204030204" pitchFamily="34" charset="0"/>
              </a:rPr>
              <a:t>Scelta di algoritmo di apprendimento, </a:t>
            </a:r>
          </a:p>
          <a:p>
            <a:pPr fontAlgn="base"/>
            <a:r>
              <a:rPr lang="en-US" sz="2600" b="1" i="1" dirty="0">
                <a:latin typeface="Calibri Light" panose="020F0302020204030204" pitchFamily="34" charset="0"/>
                <a:cs typeface="Calibri Light" panose="020F0302020204030204" pitchFamily="34" charset="0"/>
              </a:rPr>
              <a:t>					  linguaggio e ambiente di sviluppo</a:t>
            </a:r>
            <a:endParaRPr lang="en-US" sz="2600" b="1" i="1" dirty="0">
              <a:effectLst/>
              <a:latin typeface="Calibri Light" panose="020F0302020204030204" pitchFamily="34" charset="0"/>
              <a:cs typeface="Calibri Light" panose="020F0302020204030204" pitchFamily="34" charset="0"/>
            </a:endParaRPr>
          </a:p>
        </p:txBody>
      </p:sp>
      <p:sp>
        <p:nvSpPr>
          <p:cNvPr id="5" name="CasellaDiTesto 4"/>
          <p:cNvSpPr txBox="1"/>
          <p:nvPr/>
        </p:nvSpPr>
        <p:spPr>
          <a:xfrm>
            <a:off x="2065682" y="1814722"/>
            <a:ext cx="9524246" cy="1384995"/>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Il secondo passo è stato cercare una metodologia nel campo della </a:t>
            </a:r>
            <a:r>
              <a:rPr lang="it-IT" sz="2100" i="1" dirty="0">
                <a:latin typeface="Calibri Light" panose="020F0302020204030204" pitchFamily="34" charset="0"/>
                <a:cs typeface="Calibri Light" panose="020F0302020204030204" pitchFamily="34" charset="0"/>
              </a:rPr>
              <a:t>Data Science </a:t>
            </a:r>
            <a:r>
              <a:rPr lang="it-IT" sz="2100" dirty="0">
                <a:latin typeface="Calibri Light" panose="020F0302020204030204" pitchFamily="34" charset="0"/>
                <a:cs typeface="Calibri Light" panose="020F0302020204030204" pitchFamily="34" charset="0"/>
              </a:rPr>
              <a:t>che potesse essere utilizzata per implementare la nostra idea. Dopo alcune ricerche la scelta è quindi ricaduta sull’utilizzo di </a:t>
            </a:r>
            <a:r>
              <a:rPr lang="it-IT" sz="2100" b="1" i="1" dirty="0">
                <a:latin typeface="Calibri Light" panose="020F0302020204030204" pitchFamily="34" charset="0"/>
                <a:cs typeface="Calibri Light" panose="020F0302020204030204" pitchFamily="34" charset="0"/>
              </a:rPr>
              <a:t>Random Forest </a:t>
            </a:r>
            <a:r>
              <a:rPr lang="it-IT" sz="2100" dirty="0">
                <a:latin typeface="Calibri Light" panose="020F0302020204030204" pitchFamily="34" charset="0"/>
                <a:cs typeface="Calibri Light" panose="020F0302020204030204" pitchFamily="34" charset="0"/>
              </a:rPr>
              <a:t>come algoritmo di apprendimento, </a:t>
            </a:r>
            <a:r>
              <a:rPr lang="it-IT" sz="2100" b="1" i="1" dirty="0">
                <a:latin typeface="Calibri Light" panose="020F0302020204030204" pitchFamily="34" charset="0"/>
                <a:cs typeface="Calibri Light" panose="020F0302020204030204" pitchFamily="34" charset="0"/>
              </a:rPr>
              <a:t>Python</a:t>
            </a:r>
            <a:r>
              <a:rPr lang="it-IT" sz="2100" dirty="0">
                <a:latin typeface="Calibri Light" panose="020F0302020204030204" pitchFamily="34" charset="0"/>
                <a:cs typeface="Calibri Light" panose="020F0302020204030204" pitchFamily="34" charset="0"/>
              </a:rPr>
              <a:t> come linguaggio e </a:t>
            </a:r>
            <a:r>
              <a:rPr lang="it-IT" sz="2100" b="1" i="1" dirty="0">
                <a:latin typeface="Calibri Light" panose="020F0302020204030204" pitchFamily="34" charset="0"/>
                <a:cs typeface="Calibri Light" panose="020F0302020204030204" pitchFamily="34" charset="0"/>
              </a:rPr>
              <a:t>Pycharm</a:t>
            </a:r>
            <a:r>
              <a:rPr lang="it-IT" sz="2100" dirty="0">
                <a:latin typeface="Calibri Light" panose="020F0302020204030204" pitchFamily="34" charset="0"/>
                <a:cs typeface="Calibri Light" panose="020F0302020204030204" pitchFamily="34" charset="0"/>
              </a:rPr>
              <a:t> come ambiente di sviluppo. </a:t>
            </a:r>
          </a:p>
        </p:txBody>
      </p:sp>
      <p:sp>
        <p:nvSpPr>
          <p:cNvPr id="6" name="CasellaDiTesto 5"/>
          <p:cNvSpPr txBox="1"/>
          <p:nvPr/>
        </p:nvSpPr>
        <p:spPr>
          <a:xfrm>
            <a:off x="2075109" y="5230807"/>
            <a:ext cx="9524246" cy="738664"/>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Siamo passati, infine, alla formulazione di un’idea e alla stesura dell’algoritmo che la realizzasse.</a:t>
            </a:r>
            <a:endParaRPr lang="it-IT" sz="2100" b="1" i="1" dirty="0">
              <a:latin typeface="Calibri Light" panose="020F0302020204030204" pitchFamily="34" charset="0"/>
              <a:cs typeface="Calibri Light" panose="020F0302020204030204" pitchFamily="34" charset="0"/>
            </a:endParaRPr>
          </a:p>
        </p:txBody>
      </p:sp>
      <p:sp>
        <p:nvSpPr>
          <p:cNvPr id="7" name="CasellaDiTesto 6"/>
          <p:cNvSpPr txBox="1"/>
          <p:nvPr/>
        </p:nvSpPr>
        <p:spPr>
          <a:xfrm>
            <a:off x="2075109" y="3305948"/>
            <a:ext cx="9524246" cy="1708160"/>
          </a:xfrm>
          <a:prstGeom prst="rect">
            <a:avLst/>
          </a:prstGeom>
          <a:noFill/>
        </p:spPr>
        <p:txBody>
          <a:bodyPr wrap="square" rtlCol="0">
            <a:spAutoFit/>
          </a:bodyPr>
          <a:lstStyle/>
          <a:p>
            <a:r>
              <a:rPr lang="it-IT" sz="2100" dirty="0">
                <a:latin typeface="Calibri Light" panose="020F0302020204030204" pitchFamily="34" charset="0"/>
                <a:cs typeface="Calibri Light" panose="020F0302020204030204" pitchFamily="34" charset="0"/>
              </a:rPr>
              <a:t>Il terzo passo è stato cercare alcune tuple uniche all’interno del dataset </a:t>
            </a:r>
            <a:r>
              <a:rPr lang="it-IT" sz="2100" i="1" dirty="0">
                <a:latin typeface="Calibri Light" panose="020F0302020204030204" pitchFamily="34" charset="0"/>
                <a:cs typeface="Calibri Light" panose="020F0302020204030204" pitchFamily="34" charset="0"/>
              </a:rPr>
              <a:t>adult</a:t>
            </a:r>
            <a:r>
              <a:rPr lang="it-IT" sz="2100" dirty="0">
                <a:latin typeface="Calibri Light" panose="020F0302020204030204" pitchFamily="34" charset="0"/>
                <a:cs typeface="Calibri Light" panose="020F0302020204030204" pitchFamily="34" charset="0"/>
              </a:rPr>
              <a:t> e trasporle in un nuovo dataset chiamato </a:t>
            </a:r>
            <a:r>
              <a:rPr lang="it-IT" sz="2100" i="1" dirty="0">
                <a:latin typeface="Calibri Light" panose="020F0302020204030204" pitchFamily="34" charset="0"/>
                <a:cs typeface="Calibri Light" panose="020F0302020204030204" pitchFamily="34" charset="0"/>
              </a:rPr>
              <a:t>training</a:t>
            </a:r>
            <a:r>
              <a:rPr lang="it-IT" sz="2100" dirty="0">
                <a:latin typeface="Calibri Light" panose="020F0302020204030204" pitchFamily="34" charset="0"/>
                <a:cs typeface="Calibri Light" panose="020F0302020204030204" pitchFamily="34" charset="0"/>
              </a:rPr>
              <a:t>, assegnando loro dei dati identificativi (</a:t>
            </a:r>
            <a:r>
              <a:rPr lang="it-IT" sz="2100" b="1" dirty="0">
                <a:latin typeface="Calibri Light" panose="020F0302020204030204" pitchFamily="34" charset="0"/>
                <a:cs typeface="Calibri Light" panose="020F0302020204030204" pitchFamily="34" charset="0"/>
              </a:rPr>
              <a:t>nome, </a:t>
            </a:r>
            <a:r>
              <a:rPr lang="it-IT" sz="2100" dirty="0">
                <a:latin typeface="Calibri Light" panose="020F0302020204030204" pitchFamily="34" charset="0"/>
                <a:cs typeface="Calibri Light" panose="020F0302020204030204" pitchFamily="34" charset="0"/>
              </a:rPr>
              <a:t>data di nascita, indirizzo); questo nuovo dataset è stato poi necessario per il training dell’algoritmo. Successivamente, per ovviare alle dimensioni troppo piccole si è aggiunto del rumore nel dataset training.</a:t>
            </a:r>
            <a:endParaRPr lang="it-IT" sz="2100" b="1"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7332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TotalTime>648</TotalTime>
  <Words>2124</Words>
  <Application>Microsoft Office PowerPoint</Application>
  <PresentationFormat>Widescreen</PresentationFormat>
  <Paragraphs>113</Paragraphs>
  <Slides>22</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Calibri</vt:lpstr>
      <vt:lpstr>Calibri Light</vt:lpstr>
      <vt:lpstr>Corbel</vt:lpstr>
      <vt:lpstr>Parallasse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Gianluca</dc:creator>
  <cp:lastModifiedBy>Gerardo De Rosa</cp:lastModifiedBy>
  <cp:revision>54</cp:revision>
  <dcterms:created xsi:type="dcterms:W3CDTF">2020-01-27T08:12:40Z</dcterms:created>
  <dcterms:modified xsi:type="dcterms:W3CDTF">2020-02-04T09:15:59Z</dcterms:modified>
</cp:coreProperties>
</file>