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5"/>
  </p:notesMasterIdLst>
  <p:handoutMasterIdLst>
    <p:handoutMasterId r:id="rId36"/>
  </p:handoutMasterIdLst>
  <p:sldIdLst>
    <p:sldId id="298" r:id="rId5"/>
    <p:sldId id="277" r:id="rId6"/>
    <p:sldId id="261" r:id="rId7"/>
    <p:sldId id="307" r:id="rId8"/>
    <p:sldId id="308" r:id="rId9"/>
    <p:sldId id="309" r:id="rId10"/>
    <p:sldId id="320" r:id="rId11"/>
    <p:sldId id="321" r:id="rId12"/>
    <p:sldId id="322" r:id="rId13"/>
    <p:sldId id="313" r:id="rId14"/>
    <p:sldId id="323" r:id="rId15"/>
    <p:sldId id="324" r:id="rId16"/>
    <p:sldId id="325" r:id="rId17"/>
    <p:sldId id="326" r:id="rId18"/>
    <p:sldId id="318" r:id="rId19"/>
    <p:sldId id="319" r:id="rId20"/>
    <p:sldId id="305" r:id="rId21"/>
    <p:sldId id="306" r:id="rId22"/>
    <p:sldId id="262" r:id="rId23"/>
    <p:sldId id="258" r:id="rId24"/>
    <p:sldId id="292" r:id="rId25"/>
    <p:sldId id="296" r:id="rId26"/>
    <p:sldId id="299" r:id="rId27"/>
    <p:sldId id="297" r:id="rId28"/>
    <p:sldId id="301" r:id="rId29"/>
    <p:sldId id="302" r:id="rId30"/>
    <p:sldId id="303" r:id="rId31"/>
    <p:sldId id="304" r:id="rId32"/>
    <p:sldId id="27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drive.google.com/drive/folders/1qm50pKAnzGGw9gtk--lmwR758aZOVish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drive.google.com/file/d/1RCHGfn9JJyyReAh8PIIoF8Ch0H3miP0u/view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BC0611E-BC0E-A5C8-65E0-280D5670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6" y="4141225"/>
            <a:ext cx="6534141" cy="1122202"/>
          </a:xfrm>
        </p:spPr>
        <p:txBody>
          <a:bodyPr/>
          <a:lstStyle/>
          <a:p>
            <a:pPr algn="ctr"/>
            <a:r>
              <a:rPr lang="en-US" sz="3600" b="1" dirty="0">
                <a:latin typeface="Speak Pro" panose="020B0504020101020102" pitchFamily="34" charset="0"/>
              </a:rPr>
              <a:t>Sentiment Analysis</a:t>
            </a:r>
            <a:br>
              <a:rPr lang="en-US" sz="3600" b="1" dirty="0">
                <a:latin typeface="Speak Pro" panose="020B0504020101020102" pitchFamily="34" charset="0"/>
              </a:rPr>
            </a:br>
            <a:r>
              <a:rPr lang="en-US" sz="3600" b="1" u="sng" dirty="0">
                <a:latin typeface="Speak Pro" panose="020B0504020101020102" pitchFamily="34" charset="0"/>
              </a:rPr>
              <a:t>neural network and </a:t>
            </a:r>
            <a:r>
              <a:rPr lang="en-US" sz="3600" b="1" u="sng" dirty="0" err="1">
                <a:latin typeface="Speak Pro" panose="020B0504020101020102" pitchFamily="34" charset="0"/>
              </a:rPr>
              <a:t>lstm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1F28748-986A-4FB3-4203-3878DD2B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757" y="5263427"/>
            <a:ext cx="4860978" cy="3966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6600CC"/>
                </a:solidFill>
                <a:latin typeface="Speak Pro" panose="020B0504020101020102" pitchFamily="34" charset="0"/>
              </a:rPr>
              <a:t>Platinum Challenge - </a:t>
            </a:r>
            <a:r>
              <a:rPr lang="en-US" sz="2400" b="1" dirty="0" err="1">
                <a:solidFill>
                  <a:srgbClr val="6600CC"/>
                </a:solidFill>
                <a:latin typeface="Speak Pro" panose="020B0504020101020102" pitchFamily="34" charset="0"/>
              </a:rPr>
              <a:t>Binar</a:t>
            </a:r>
            <a:r>
              <a:rPr lang="en-US" sz="2400" b="1" dirty="0">
                <a:solidFill>
                  <a:srgbClr val="6600CC"/>
                </a:solidFill>
                <a:latin typeface="Speak Pro" panose="020B0504020101020102" pitchFamily="34" charset="0"/>
              </a:rPr>
              <a:t> Academy</a:t>
            </a:r>
            <a:endParaRPr lang="en-US" sz="2400" b="1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F12C24-C14C-41BF-02B8-EE624CCBA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67" y="91139"/>
            <a:ext cx="2256650" cy="6638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B536ABE-A53B-3DD6-00DF-9B100FAEBFAD}"/>
              </a:ext>
            </a:extLst>
          </p:cNvPr>
          <p:cNvSpPr txBox="1">
            <a:spLocks/>
          </p:cNvSpPr>
          <p:nvPr/>
        </p:nvSpPr>
        <p:spPr>
          <a:xfrm>
            <a:off x="305683" y="4976290"/>
            <a:ext cx="4941770" cy="116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peak Pro" panose="020B0504020101020102" pitchFamily="34" charset="0"/>
              </a:rPr>
              <a:t>Fikri</a:t>
            </a:r>
            <a:r>
              <a:rPr lang="en-US" sz="2400" dirty="0">
                <a:latin typeface="Speak Pro" panose="020B0504020101020102" pitchFamily="34" charset="0"/>
              </a:rPr>
              <a:t> Adams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peak Pro" panose="020B0504020101020102" pitchFamily="34" charset="0"/>
              </a:rPr>
              <a:t>Fauzan Fadlurrohman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peak Pro" panose="020B0504020101020102" pitchFamily="34" charset="0"/>
              </a:rPr>
              <a:t>Mochamad </a:t>
            </a:r>
            <a:r>
              <a:rPr lang="en-US" sz="2400" dirty="0" err="1">
                <a:latin typeface="Speak Pro" panose="020B0504020101020102" pitchFamily="34" charset="0"/>
              </a:rPr>
              <a:t>Andhika</a:t>
            </a:r>
            <a:r>
              <a:rPr lang="en-US" sz="2400" dirty="0">
                <a:latin typeface="Speak Pro" panose="020B0504020101020102" pitchFamily="34" charset="0"/>
              </a:rPr>
              <a:t> </a:t>
            </a:r>
            <a:r>
              <a:rPr lang="en-US" sz="2400" dirty="0" err="1">
                <a:latin typeface="Speak Pro" panose="020B0504020101020102" pitchFamily="34" charset="0"/>
              </a:rPr>
              <a:t>Wilby</a:t>
            </a:r>
            <a:endParaRPr lang="en-US" sz="2400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9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892E-77C2-48EA-B652-7BCC07D3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599210"/>
            <a:ext cx="10515600" cy="4008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Metode</a:t>
            </a:r>
            <a:r>
              <a:rPr lang="en-US" b="1" dirty="0"/>
              <a:t> model Neural network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70BB01-0C24-4661-A874-62B52745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AB01D5-2B8D-4874-8004-664A27C4C52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846" y="2162331"/>
            <a:ext cx="2143125" cy="51435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/>
              <a:t>MLP Classifier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3705C2-E23C-4D07-998F-7655B0DD0401}"/>
              </a:ext>
            </a:extLst>
          </p:cNvPr>
          <p:cNvSpPr txBox="1">
            <a:spLocks/>
          </p:cNvSpPr>
          <p:nvPr/>
        </p:nvSpPr>
        <p:spPr>
          <a:xfrm>
            <a:off x="2718538" y="1988513"/>
            <a:ext cx="8546410" cy="1006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Multilayer perceptron (MLP) </a:t>
            </a:r>
            <a:r>
              <a:rPr lang="en-US" dirty="0" err="1"/>
              <a:t>adalah</a:t>
            </a:r>
            <a:r>
              <a:rPr lang="en-US" dirty="0"/>
              <a:t> model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feedforward yang </a:t>
            </a:r>
            <a:r>
              <a:rPr lang="en-US" dirty="0" err="1"/>
              <a:t>memetakan</a:t>
            </a:r>
            <a:r>
              <a:rPr lang="en-US" dirty="0"/>
              <a:t> set data input </a:t>
            </a:r>
            <a:r>
              <a:rPr lang="en-US" dirty="0" err="1"/>
              <a:t>ke</a:t>
            </a:r>
            <a:r>
              <a:rPr lang="en-US" dirty="0"/>
              <a:t> set output yang </a:t>
            </a:r>
            <a:r>
              <a:rPr lang="en-US" dirty="0" err="1"/>
              <a:t>sesuai</a:t>
            </a:r>
            <a:r>
              <a:rPr lang="en-US" dirty="0"/>
              <a:t>. Pada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hyperparameter grid search </a:t>
            </a:r>
            <a:r>
              <a:rPr lang="en-US" dirty="0" err="1"/>
              <a:t>sehingga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hyperparameter dan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parameter yang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  <a:p>
            <a:pPr algn="just"/>
            <a:endParaRPr lang="ko-KR" altLang="en-US" dirty="0">
              <a:cs typeface="Arial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F0A7782-4368-4779-9B1F-E261BC80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57846"/>
              </p:ext>
            </p:extLst>
          </p:nvPr>
        </p:nvGraphicFramePr>
        <p:xfrm>
          <a:off x="2536971" y="3499701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3032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2265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Layer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[(10,30,10),(20,)]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6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', 'tanh', 'logistic', 'identity']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6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</a:t>
                      </a:r>
                      <a:r>
                        <a:rPr lang="en-US" dirty="0" err="1"/>
                        <a:t>adam</a:t>
                      </a:r>
                      <a:r>
                        <a:rPr lang="en-US" dirty="0"/>
                        <a:t>', '</a:t>
                      </a:r>
                      <a:r>
                        <a:rPr lang="en-US" dirty="0" err="1"/>
                        <a:t>sgd</a:t>
                      </a:r>
                      <a:r>
                        <a:rPr lang="en-US" dirty="0"/>
                        <a:t>', '</a:t>
                      </a:r>
                      <a:r>
                        <a:rPr lang="en-US" dirty="0" err="1"/>
                        <a:t>lbfgs</a:t>
                      </a:r>
                      <a:r>
                        <a:rPr lang="en-US" dirty="0"/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0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[0.0001, 0.05]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8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learning_rate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['constant', 'adaptive', '</a:t>
                      </a:r>
                      <a:r>
                        <a:rPr lang="en-US" dirty="0" err="1"/>
                        <a:t>invscaling</a:t>
                      </a:r>
                      <a:r>
                        <a:rPr lang="en-US" dirty="0"/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80445"/>
                  </a:ext>
                </a:extLst>
              </a:tr>
            </a:tbl>
          </a:graphicData>
        </a:graphic>
      </p:graphicFrame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FB8066-F160-EC4E-CA65-BC5AD44D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E8C376-209E-C950-EA0A-73978F19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3EB5158-0137-D617-4DC6-958C666D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99" y="297235"/>
            <a:ext cx="4082142" cy="585788"/>
          </a:xfrm>
        </p:spPr>
        <p:txBody>
          <a:bodyPr>
            <a:normAutofit/>
          </a:bodyPr>
          <a:lstStyle/>
          <a:p>
            <a:r>
              <a:rPr lang="en-US" b="1" dirty="0" err="1"/>
              <a:t>Metode</a:t>
            </a:r>
            <a:r>
              <a:rPr lang="en-US" b="1" dirty="0"/>
              <a:t> model LSTM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F99B6030-6D6A-F43C-21EC-23BBF2034BEC}"/>
              </a:ext>
            </a:extLst>
          </p:cNvPr>
          <p:cNvSpPr txBox="1">
            <a:spLocks/>
          </p:cNvSpPr>
          <p:nvPr/>
        </p:nvSpPr>
        <p:spPr>
          <a:xfrm>
            <a:off x="1178214" y="116110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LSTM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5A96D5F7-08D7-4EA9-0BEC-27FA8C00BA86}"/>
              </a:ext>
            </a:extLst>
          </p:cNvPr>
          <p:cNvSpPr txBox="1">
            <a:spLocks/>
          </p:cNvSpPr>
          <p:nvPr/>
        </p:nvSpPr>
        <p:spPr>
          <a:xfrm>
            <a:off x="3210920" y="1323087"/>
            <a:ext cx="8142880" cy="1124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Pada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klasifikasi</a:t>
            </a:r>
            <a:r>
              <a:rPr lang="en-US" sz="1600" dirty="0"/>
              <a:t> LSTM </a:t>
            </a:r>
            <a:r>
              <a:rPr lang="en-US" sz="1600" dirty="0" err="1"/>
              <a:t>ini</a:t>
            </a:r>
            <a:r>
              <a:rPr lang="en-US" sz="1600" dirty="0"/>
              <a:t>, data test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dimasukan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klasifikasi</a:t>
            </a:r>
            <a:r>
              <a:rPr lang="en-US" sz="1600" dirty="0"/>
              <a:t> LSTM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berbentuk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agar LSTM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data test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.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data test </a:t>
            </a:r>
            <a:r>
              <a:rPr lang="en-US" sz="1600" dirty="0" err="1"/>
              <a:t>akan</a:t>
            </a:r>
            <a:r>
              <a:rPr lang="en-US" sz="1600" dirty="0"/>
              <a:t> di uji </a:t>
            </a:r>
            <a:r>
              <a:rPr lang="en-US" sz="1600" dirty="0" err="1"/>
              <a:t>menggunakan</a:t>
            </a:r>
            <a:r>
              <a:rPr lang="en-US" sz="1600" dirty="0"/>
              <a:t> model LSTM. Adapun </a:t>
            </a:r>
            <a:r>
              <a:rPr lang="en-US" sz="1600" dirty="0" err="1"/>
              <a:t>beberapa</a:t>
            </a:r>
            <a:r>
              <a:rPr lang="en-US" sz="1600" dirty="0"/>
              <a:t> parameter untuk </a:t>
            </a:r>
            <a:r>
              <a:rPr lang="en-US" sz="1600" dirty="0" err="1"/>
              <a:t>membangun</a:t>
            </a:r>
            <a:r>
              <a:rPr lang="en-US" sz="1600" dirty="0"/>
              <a:t> model LSTM </a:t>
            </a:r>
            <a:r>
              <a:rPr lang="en-US" sz="1600" dirty="0" err="1"/>
              <a:t>ini</a:t>
            </a:r>
            <a:r>
              <a:rPr lang="en-US" sz="1600" dirty="0"/>
              <a:t> :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15A34EB-425C-3AB8-DB42-92283FB3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00" y="2756736"/>
            <a:ext cx="5369610" cy="3607277"/>
          </a:xfrm>
          <a:prstGeom prst="rect">
            <a:avLst/>
          </a:prstGeom>
        </p:spPr>
      </p:pic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978B38-6C12-3075-D527-69B52049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8E3FC7-0AE0-975A-CC56-DF50BD22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1362496"/>
            <a:ext cx="5431971" cy="846301"/>
          </a:xfrm>
        </p:spPr>
        <p:txBody>
          <a:bodyPr/>
          <a:lstStyle/>
          <a:p>
            <a:r>
              <a:rPr lang="en-US" b="1" dirty="0" err="1"/>
              <a:t>evaluasi</a:t>
            </a:r>
            <a:endParaRPr lang="en-US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43913AD-7D76-11BB-B08E-FEC3871349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A2B26-84C5-DE80-DE47-3D6218F2D0FE}"/>
              </a:ext>
            </a:extLst>
          </p:cNvPr>
          <p:cNvSpPr txBox="1"/>
          <p:nvPr/>
        </p:nvSpPr>
        <p:spPr>
          <a:xfrm>
            <a:off x="5138156" y="2505670"/>
            <a:ext cx="588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untuk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.</a:t>
            </a:r>
          </a:p>
        </p:txBody>
      </p: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B18E0F-6ADB-CBA5-5506-3A68A5F0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7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D58F230-5601-E185-7FB6-EB0FA97E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053"/>
            <a:ext cx="8421688" cy="541934"/>
          </a:xfrm>
        </p:spPr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FFE87F-D0BF-4AA4-9AB7-6217F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" name="Google Shape;432;p25">
            <a:extLst>
              <a:ext uri="{FF2B5EF4-FFF2-40B4-BE49-F238E27FC236}">
                <a16:creationId xmlns:a16="http://schemas.microsoft.com/office/drawing/2014/main" id="{A377179E-6589-8904-18FF-C60ABA543E36}"/>
              </a:ext>
            </a:extLst>
          </p:cNvPr>
          <p:cNvSpPr txBox="1"/>
          <p:nvPr/>
        </p:nvSpPr>
        <p:spPr>
          <a:xfrm>
            <a:off x="1375539" y="2116580"/>
            <a:ext cx="784227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433;p25">
            <a:extLst>
              <a:ext uri="{FF2B5EF4-FFF2-40B4-BE49-F238E27FC236}">
                <a16:creationId xmlns:a16="http://schemas.microsoft.com/office/drawing/2014/main" id="{9D858538-8788-7DFF-ACB9-38A8309D8224}"/>
              </a:ext>
            </a:extLst>
          </p:cNvPr>
          <p:cNvSpPr txBox="1"/>
          <p:nvPr/>
        </p:nvSpPr>
        <p:spPr>
          <a:xfrm>
            <a:off x="1767652" y="2371038"/>
            <a:ext cx="4220862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""""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agama"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penyebab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kekalahan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pilkada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DKI,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udh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aja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kau.\xf0\x9f\x98\x8f'"""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434;p25">
            <a:extLst>
              <a:ext uri="{FF2B5EF4-FFF2-40B4-BE49-F238E27FC236}">
                <a16:creationId xmlns:a16="http://schemas.microsoft.com/office/drawing/2014/main" id="{C5D414CC-F5BE-5DE9-AA09-76DE80B53E09}"/>
              </a:ext>
            </a:extLst>
          </p:cNvPr>
          <p:cNvSpPr txBox="1"/>
          <p:nvPr/>
        </p:nvSpPr>
        <p:spPr>
          <a:xfrm>
            <a:off x="1219631" y="3273096"/>
            <a:ext cx="150250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Cleansing</a:t>
            </a:r>
            <a:endParaRPr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436;p25">
            <a:extLst>
              <a:ext uri="{FF2B5EF4-FFF2-40B4-BE49-F238E27FC236}">
                <a16:creationId xmlns:a16="http://schemas.microsoft.com/office/drawing/2014/main" id="{AD18F40E-7860-4A3E-AE74-A465D5B79B8F}"/>
              </a:ext>
            </a:extLst>
          </p:cNvPr>
          <p:cNvSpPr txBox="1"/>
          <p:nvPr/>
        </p:nvSpPr>
        <p:spPr>
          <a:xfrm>
            <a:off x="1219795" y="4407419"/>
            <a:ext cx="150250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Stemming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" name="Google Shape;438;p25">
            <a:extLst>
              <a:ext uri="{FF2B5EF4-FFF2-40B4-BE49-F238E27FC236}">
                <a16:creationId xmlns:a16="http://schemas.microsoft.com/office/drawing/2014/main" id="{48CF38CA-2900-D3FF-2C88-950450F9C33C}"/>
              </a:ext>
            </a:extLst>
          </p:cNvPr>
          <p:cNvSpPr txBox="1"/>
          <p:nvPr/>
        </p:nvSpPr>
        <p:spPr>
          <a:xfrm>
            <a:off x="1219630" y="5541742"/>
            <a:ext cx="150250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Tokenisasi</a:t>
            </a:r>
            <a:endParaRPr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433;p25">
            <a:extLst>
              <a:ext uri="{FF2B5EF4-FFF2-40B4-BE49-F238E27FC236}">
                <a16:creationId xmlns:a16="http://schemas.microsoft.com/office/drawing/2014/main" id="{D6D58301-BD65-6941-6B1E-E97700CE4818}"/>
              </a:ext>
            </a:extLst>
          </p:cNvPr>
          <p:cNvSpPr txBox="1"/>
          <p:nvPr/>
        </p:nvSpPr>
        <p:spPr>
          <a:xfrm>
            <a:off x="1789567" y="3566240"/>
            <a:ext cx="4231495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""""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agama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penyebab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kekalahan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pilkada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dki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udh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aja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kau'"""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33;p25">
            <a:extLst>
              <a:ext uri="{FF2B5EF4-FFF2-40B4-BE49-F238E27FC236}">
                <a16:creationId xmlns:a16="http://schemas.microsoft.com/office/drawing/2014/main" id="{89B915CA-9C31-73A6-C7F6-5ADC0BF10F50}"/>
              </a:ext>
            </a:extLst>
          </p:cNvPr>
          <p:cNvSpPr txBox="1"/>
          <p:nvPr/>
        </p:nvSpPr>
        <p:spPr>
          <a:xfrm>
            <a:off x="1789566" y="4691144"/>
            <a:ext cx="4231495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""""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agama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penyebab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kekalahan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pilkada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dki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udh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aja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kau'"""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33;p25">
            <a:extLst>
              <a:ext uri="{FF2B5EF4-FFF2-40B4-BE49-F238E27FC236}">
                <a16:creationId xmlns:a16="http://schemas.microsoft.com/office/drawing/2014/main" id="{DB34C2A0-575D-A83C-69C1-E46CB1AB4263}"/>
              </a:ext>
            </a:extLst>
          </p:cNvPr>
          <p:cNvSpPr txBox="1"/>
          <p:nvPr/>
        </p:nvSpPr>
        <p:spPr>
          <a:xfrm>
            <a:off x="1767652" y="5816048"/>
            <a:ext cx="4231495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""""'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'agama',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sebab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pilkada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dki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udh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aja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 'kau''"""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32;p25">
            <a:extLst>
              <a:ext uri="{FF2B5EF4-FFF2-40B4-BE49-F238E27FC236}">
                <a16:creationId xmlns:a16="http://schemas.microsoft.com/office/drawing/2014/main" id="{239E3F52-69AE-AE43-E42B-8417EE411AFE}"/>
              </a:ext>
            </a:extLst>
          </p:cNvPr>
          <p:cNvSpPr txBox="1"/>
          <p:nvPr/>
        </p:nvSpPr>
        <p:spPr>
          <a:xfrm>
            <a:off x="5843899" y="2073030"/>
            <a:ext cx="1381602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Stopword</a:t>
            </a:r>
            <a:endParaRPr b="1" dirty="0">
              <a:solidFill>
                <a:schemeClr val="accent5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433;p25">
            <a:extLst>
              <a:ext uri="{FF2B5EF4-FFF2-40B4-BE49-F238E27FC236}">
                <a16:creationId xmlns:a16="http://schemas.microsoft.com/office/drawing/2014/main" id="{63F61071-BAFA-8D86-286B-115FB3C58B67}"/>
              </a:ext>
            </a:extLst>
          </p:cNvPr>
          <p:cNvSpPr txBox="1"/>
          <p:nvPr/>
        </p:nvSpPr>
        <p:spPr>
          <a:xfrm>
            <a:off x="6021062" y="2345822"/>
            <a:ext cx="4220862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""""'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'agama',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pilkada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dki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udh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'kau''"""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32;p25">
            <a:extLst>
              <a:ext uri="{FF2B5EF4-FFF2-40B4-BE49-F238E27FC236}">
                <a16:creationId xmlns:a16="http://schemas.microsoft.com/office/drawing/2014/main" id="{8FF00161-CC0D-5426-0D92-9D92C8C4B42D}"/>
              </a:ext>
            </a:extLst>
          </p:cNvPr>
          <p:cNvSpPr txBox="1"/>
          <p:nvPr/>
        </p:nvSpPr>
        <p:spPr>
          <a:xfrm>
            <a:off x="5843899" y="3233494"/>
            <a:ext cx="1502508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Normalisasi</a:t>
            </a:r>
            <a:endParaRPr b="1" dirty="0">
              <a:solidFill>
                <a:schemeClr val="accent3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433;p25">
            <a:extLst>
              <a:ext uri="{FF2B5EF4-FFF2-40B4-BE49-F238E27FC236}">
                <a16:creationId xmlns:a16="http://schemas.microsoft.com/office/drawing/2014/main" id="{02520A28-1D39-AB09-873A-FA36A5EE4224}"/>
              </a:ext>
            </a:extLst>
          </p:cNvPr>
          <p:cNvSpPr txBox="1"/>
          <p:nvPr/>
        </p:nvSpPr>
        <p:spPr>
          <a:xfrm>
            <a:off x="6096000" y="3506828"/>
            <a:ext cx="4220862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""""'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'agama',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kepala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daerah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daerah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ibukota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’, '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kamu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''''"""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32;p25">
            <a:extLst>
              <a:ext uri="{FF2B5EF4-FFF2-40B4-BE49-F238E27FC236}">
                <a16:creationId xmlns:a16="http://schemas.microsoft.com/office/drawing/2014/main" id="{C521C5C9-857C-EE2C-DF26-D074247D7AC9}"/>
              </a:ext>
            </a:extLst>
          </p:cNvPr>
          <p:cNvSpPr txBox="1"/>
          <p:nvPr/>
        </p:nvSpPr>
        <p:spPr>
          <a:xfrm>
            <a:off x="5623133" y="4476012"/>
            <a:ext cx="1381602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Hasil</a:t>
            </a:r>
            <a:endParaRPr b="1" dirty="0">
              <a:solidFill>
                <a:schemeClr val="accent2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433;p25">
            <a:extLst>
              <a:ext uri="{FF2B5EF4-FFF2-40B4-BE49-F238E27FC236}">
                <a16:creationId xmlns:a16="http://schemas.microsoft.com/office/drawing/2014/main" id="{FC41C38D-142D-B60D-CA1D-6CD215A9593D}"/>
              </a:ext>
            </a:extLst>
          </p:cNvPr>
          <p:cNvSpPr txBox="1"/>
          <p:nvPr/>
        </p:nvSpPr>
        <p:spPr>
          <a:xfrm>
            <a:off x="6085982" y="4735319"/>
            <a:ext cx="4220862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= """“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provokasi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mayat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politisasi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agama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kepala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daerah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daerah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khusus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ibukota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kalah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bego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kamu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'''"""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19DFAB04-198E-147E-7861-949EA2ACC91E}"/>
              </a:ext>
            </a:extLst>
          </p:cNvPr>
          <p:cNvSpPr txBox="1">
            <a:spLocks/>
          </p:cNvSpPr>
          <p:nvPr/>
        </p:nvSpPr>
        <p:spPr>
          <a:xfrm>
            <a:off x="549676" y="1504703"/>
            <a:ext cx="2974145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Preprocessing </a:t>
            </a:r>
          </a:p>
        </p:txBody>
      </p:sp>
      <p:pic>
        <p:nvPicPr>
          <p:cNvPr id="49" name="Picture 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67FD4F-D19A-8338-8C1F-5E3AB241E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32D7FB-5DB7-0CD3-1605-5D4A4EF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8866F19-EE22-FBE2-ABB3-A51B2566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1339833"/>
            <a:ext cx="4764051" cy="585788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Feature Extract Neural Network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EF4591D-D2C8-8B49-3995-924E45B6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4" y="2722776"/>
            <a:ext cx="4133850" cy="2695575"/>
          </a:xfrm>
          <a:prstGeom prst="rect">
            <a:avLst/>
          </a:prstGeom>
        </p:spPr>
      </p:pic>
      <p:sp>
        <p:nvSpPr>
          <p:cNvPr id="20" name="Google Shape;433;p25">
            <a:extLst>
              <a:ext uri="{FF2B5EF4-FFF2-40B4-BE49-F238E27FC236}">
                <a16:creationId xmlns:a16="http://schemas.microsoft.com/office/drawing/2014/main" id="{07346E54-1769-6B40-9982-8AD874BF9EB6}"/>
              </a:ext>
            </a:extLst>
          </p:cNvPr>
          <p:cNvSpPr txBox="1"/>
          <p:nvPr/>
        </p:nvSpPr>
        <p:spPr>
          <a:xfrm>
            <a:off x="182758" y="1777166"/>
            <a:ext cx="5913242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Setelah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preprocessing text, pada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pembobotan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kata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TF-IDF. Pada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gambar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bawah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matrixTF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-IDF: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43A3068-88A4-A507-B430-E0831AE66766}"/>
              </a:ext>
            </a:extLst>
          </p:cNvPr>
          <p:cNvSpPr txBox="1">
            <a:spLocks/>
          </p:cNvSpPr>
          <p:nvPr/>
        </p:nvSpPr>
        <p:spPr>
          <a:xfrm>
            <a:off x="6705394" y="1339833"/>
            <a:ext cx="4338711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Feature Extract LSTM</a:t>
            </a:r>
          </a:p>
        </p:txBody>
      </p:sp>
      <p:sp>
        <p:nvSpPr>
          <p:cNvPr id="22" name="Google Shape;433;p25">
            <a:extLst>
              <a:ext uri="{FF2B5EF4-FFF2-40B4-BE49-F238E27FC236}">
                <a16:creationId xmlns:a16="http://schemas.microsoft.com/office/drawing/2014/main" id="{FB36F07E-D29B-6E35-2B45-2C8BC93F415E}"/>
              </a:ext>
            </a:extLst>
          </p:cNvPr>
          <p:cNvSpPr txBox="1"/>
          <p:nvPr/>
        </p:nvSpPr>
        <p:spPr>
          <a:xfrm>
            <a:off x="6063863" y="1873921"/>
            <a:ext cx="5913242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Setelah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preprocessing text, pada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pembobotan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kata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konsep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tokenizer dan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pad_sequence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matrix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pad_sequence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497A1F-D3FC-A5EF-1E06-4B22B16F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94" y="3088444"/>
            <a:ext cx="4630181" cy="1569333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93C683-1F90-33BD-B287-FDA291B4D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528308-4FEC-4A4C-B3A7-32B17F4F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520C-5C21-4196-BA91-CBA2165D2F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5478" y="714166"/>
            <a:ext cx="2143125" cy="514350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Neural Network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AFC1A5-DBFE-4564-965C-5D3AC07ABB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22121" y="1017009"/>
            <a:ext cx="9001387" cy="98621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Dari model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training, di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best accuracy pada parameter </a:t>
            </a:r>
            <a:r>
              <a:rPr lang="en-US" sz="1800" dirty="0" err="1"/>
              <a:t>adalah</a:t>
            </a:r>
            <a:r>
              <a:rPr lang="en-US" sz="1800" dirty="0"/>
              <a:t> 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C5E82F-C99E-4F2A-AFC0-214F59DB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" y="1746047"/>
            <a:ext cx="10772207" cy="51435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85754FD-9792-C75F-8A8E-E5CF7F6710EE}"/>
              </a:ext>
            </a:extLst>
          </p:cNvPr>
          <p:cNvSpPr txBox="1">
            <a:spLocks/>
          </p:cNvSpPr>
          <p:nvPr/>
        </p:nvSpPr>
        <p:spPr>
          <a:xfrm>
            <a:off x="391233" y="2462475"/>
            <a:ext cx="144145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LSTM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95E4F-9DDE-E405-F655-4C9D940C7B4B}"/>
              </a:ext>
            </a:extLst>
          </p:cNvPr>
          <p:cNvSpPr txBox="1">
            <a:spLocks/>
          </p:cNvSpPr>
          <p:nvPr/>
        </p:nvSpPr>
        <p:spPr>
          <a:xfrm>
            <a:off x="822122" y="2870207"/>
            <a:ext cx="6587206" cy="1011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/>
              <a:t>Selanjut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pada model LSTM yang di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compile </a:t>
            </a:r>
            <a:r>
              <a:rPr lang="en-US" sz="1800" dirty="0" err="1"/>
              <a:t>dari</a:t>
            </a:r>
            <a:r>
              <a:rPr lang="en-US" sz="1800" dirty="0"/>
              <a:t> loss '</a:t>
            </a:r>
            <a:r>
              <a:rPr lang="en-US" sz="1800" dirty="0" err="1"/>
              <a:t>categorical_crossentropy</a:t>
            </a:r>
            <a:r>
              <a:rPr lang="en-US" sz="1800" dirty="0"/>
              <a:t>’, optimizer </a:t>
            </a:r>
            <a:r>
              <a:rPr lang="en-US" sz="1800" dirty="0" err="1"/>
              <a:t>adam</a:t>
            </a:r>
            <a:r>
              <a:rPr lang="en-US" sz="1800" dirty="0"/>
              <a:t> dan metrics </a:t>
            </a:r>
            <a:r>
              <a:rPr lang="en-US" sz="1800" dirty="0" err="1"/>
              <a:t>categorical_accuracy</a:t>
            </a:r>
            <a:r>
              <a:rPr lang="en-US" sz="1800" dirty="0"/>
              <a:t>. Model </a:t>
            </a:r>
            <a:r>
              <a:rPr lang="en-US" sz="1800" dirty="0" err="1"/>
              <a:t>dapat</a:t>
            </a:r>
            <a:r>
              <a:rPr lang="en-US" sz="1800" dirty="0"/>
              <a:t> di generate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di </a:t>
            </a:r>
            <a:r>
              <a:rPr lang="en-US" sz="1800" dirty="0" err="1"/>
              <a:t>samping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D63693-FE70-BC60-B6FC-3E4673F08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66"/>
          <a:stretch/>
        </p:blipFill>
        <p:spPr>
          <a:xfrm>
            <a:off x="7739993" y="2306065"/>
            <a:ext cx="3073416" cy="4359646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5FE384-7221-A995-CF73-0AEA68295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4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F285-91E3-488A-835A-B93E930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519" y="601557"/>
            <a:ext cx="8421688" cy="634619"/>
          </a:xfrm>
        </p:spPr>
        <p:txBody>
          <a:bodyPr/>
          <a:lstStyle/>
          <a:p>
            <a:pPr algn="ctr"/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107873-C157-4F81-AC30-B2028851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4951" y="1743708"/>
            <a:ext cx="7716823" cy="823912"/>
          </a:xfrm>
        </p:spPr>
        <p:txBody>
          <a:bodyPr/>
          <a:lstStyle/>
          <a:p>
            <a:r>
              <a:rPr lang="en-US" sz="1600" dirty="0" err="1"/>
              <a:t>Setelah</a:t>
            </a:r>
            <a:r>
              <a:rPr lang="en-US" sz="1600" dirty="0"/>
              <a:t> model </a:t>
            </a:r>
            <a:r>
              <a:rPr lang="en-US" sz="1600" dirty="0" err="1"/>
              <a:t>selesai</a:t>
            </a:r>
            <a:r>
              <a:rPr lang="en-US" sz="1600" dirty="0"/>
              <a:t>,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model accuracy </a:t>
            </a:r>
            <a:r>
              <a:rPr lang="en-US" sz="1600" dirty="0" err="1"/>
              <a:t>dari</a:t>
            </a:r>
            <a:r>
              <a:rPr lang="en-US" sz="1600" dirty="0"/>
              <a:t> neutral network dan LSTM. </a:t>
            </a:r>
            <a:r>
              <a:rPr lang="en-US" sz="1600" dirty="0" err="1"/>
              <a:t>Sehingga</a:t>
            </a:r>
            <a:r>
              <a:rPr lang="en-US" sz="1600" dirty="0"/>
              <a:t> di </a:t>
            </a:r>
            <a:r>
              <a:rPr lang="en-US" sz="1600" dirty="0" err="1"/>
              <a:t>dapat</a:t>
            </a:r>
            <a:r>
              <a:rPr lang="en-US" sz="1600" dirty="0"/>
              <a:t> pada </a:t>
            </a:r>
            <a:r>
              <a:rPr lang="en-US" sz="1600" dirty="0" err="1"/>
              <a:t>tabel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: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E46BB7-5E31-4EEC-8189-5A2DD4D8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85FD892-5ED6-423E-B21C-7B153AD7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59098"/>
              </p:ext>
            </p:extLst>
          </p:nvPr>
        </p:nvGraphicFramePr>
        <p:xfrm>
          <a:off x="2379362" y="2941121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29390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8994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838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40854"/>
                  </a:ext>
                </a:extLst>
              </a:tr>
            </a:tbl>
          </a:graphicData>
        </a:graphic>
      </p:graphicFrame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3FAB2C5-245A-4249-824E-DABF2B788E26}"/>
              </a:ext>
            </a:extLst>
          </p:cNvPr>
          <p:cNvSpPr txBox="1">
            <a:spLocks/>
          </p:cNvSpPr>
          <p:nvPr/>
        </p:nvSpPr>
        <p:spPr>
          <a:xfrm>
            <a:off x="2379362" y="4428550"/>
            <a:ext cx="8502581" cy="8835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accuracy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model.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model </a:t>
            </a:r>
            <a:r>
              <a:rPr lang="en-US" dirty="0" err="1"/>
              <a:t>memiliki</a:t>
            </a:r>
            <a:r>
              <a:rPr lang="en-US" dirty="0"/>
              <a:t> accuracy training dan testing yang </a:t>
            </a:r>
            <a:r>
              <a:rPr lang="en-US" dirty="0" err="1"/>
              <a:t>baik</a:t>
            </a:r>
            <a:r>
              <a:rPr lang="en-US" dirty="0"/>
              <a:t>. Hasil neural network </a:t>
            </a:r>
            <a:r>
              <a:rPr lang="en-US" dirty="0" err="1"/>
              <a:t>menggunakan</a:t>
            </a:r>
            <a:r>
              <a:rPr lang="en-US" dirty="0"/>
              <a:t> hyperparameter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training 89% dan testing 82%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LSTM accuracy training </a:t>
            </a:r>
            <a:r>
              <a:rPr lang="en-US" dirty="0" err="1"/>
              <a:t>diangka</a:t>
            </a:r>
            <a:r>
              <a:rPr lang="en-US" dirty="0"/>
              <a:t> 90% dan testing 81%.</a:t>
            </a:r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D844A6E-4464-3ADA-5FE3-8AB53387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E4B93C-3C91-A571-CA93-ED1788E07D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7A167D-1FF6-127A-BAA0-83FF3894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80" y="1486657"/>
            <a:ext cx="8057586" cy="4175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132004-CE78-82CD-54A5-4104A4C67BC7}"/>
              </a:ext>
            </a:extLst>
          </p:cNvPr>
          <p:cNvSpPr txBox="1"/>
          <p:nvPr/>
        </p:nvSpPr>
        <p:spPr>
          <a:xfrm>
            <a:off x="3187816" y="375463"/>
            <a:ext cx="456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Hasil </a:t>
            </a:r>
            <a:r>
              <a:rPr lang="en-US" sz="2400" dirty="0" err="1"/>
              <a:t>kalkulasi</a:t>
            </a:r>
            <a:r>
              <a:rPr lang="en-US" sz="2400" dirty="0"/>
              <a:t> model train &amp; test</a:t>
            </a:r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5EC0BE-C050-2120-AB6F-BFF01BC7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9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FCF769-4B1E-F4EF-8E55-DB24BA4E84B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B9D87A-99B7-BAFF-FD41-85E6306C878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82E36EF-ED6F-5250-D6DA-F5E54A060C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E695DD-C938-1ECA-5A39-43A55379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2" y="927704"/>
            <a:ext cx="8989267" cy="3583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E8A57B-96EC-9AAB-1925-42A2C80A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2" y="4675932"/>
            <a:ext cx="9982200" cy="1933575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CE0AE37-DFF7-9346-F76E-2AFB0F71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3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8171"/>
            <a:ext cx="8421688" cy="575896"/>
          </a:xfrm>
        </p:spPr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 train &amp; test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F6624B5-5500-2B77-59ED-9DD291BD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1" y="1421078"/>
            <a:ext cx="5692457" cy="43782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C5945D-352C-3660-201F-4809A645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1" y="1421078"/>
            <a:ext cx="5610603" cy="437826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E9BC801-72C5-3B31-7706-A833A75BD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35" y="479425"/>
            <a:ext cx="3819229" cy="1325563"/>
          </a:xfrm>
        </p:spPr>
        <p:txBody>
          <a:bodyPr/>
          <a:lstStyle/>
          <a:p>
            <a:r>
              <a:rPr lang="en-ZA" dirty="0" err="1"/>
              <a:t>Latar</a:t>
            </a:r>
            <a:r>
              <a:rPr lang="en-ZA" dirty="0"/>
              <a:t> </a:t>
            </a:r>
            <a:r>
              <a:rPr lang="en-ZA" dirty="0" err="1"/>
              <a:t>Belakang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72" y="1804987"/>
            <a:ext cx="4910707" cy="457358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internet </a:t>
            </a:r>
            <a:r>
              <a:rPr lang="en-US" dirty="0" err="1"/>
              <a:t>dibanjiri</a:t>
            </a:r>
            <a:r>
              <a:rPr lang="en-US" dirty="0"/>
              <a:t> oleh </a:t>
            </a:r>
            <a:r>
              <a:rPr lang="en-US" dirty="0" err="1"/>
              <a:t>miliaran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internet </a:t>
            </a:r>
            <a:r>
              <a:rPr lang="en-US" dirty="0" err="1"/>
              <a:t>dalam</a:t>
            </a:r>
            <a:r>
              <a:rPr lang="en-US" dirty="0"/>
              <a:t> format forum, blog, media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situs </a:t>
            </a:r>
            <a:r>
              <a:rPr lang="en-US" dirty="0" err="1"/>
              <a:t>berisi</a:t>
            </a:r>
            <a:r>
              <a:rPr lang="en-US" dirty="0"/>
              <a:t> review. </a:t>
            </a:r>
          </a:p>
          <a:p>
            <a:r>
              <a:rPr lang="en-US" dirty="0" err="1"/>
              <a:t>Namun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.  Untuk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i="1" dirty="0"/>
              <a:t>insight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Sentiment Analysis untuk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i="1" dirty="0"/>
              <a:t>Unsupervised Learning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. </a:t>
            </a:r>
          </a:p>
          <a:p>
            <a:r>
              <a:rPr lang="en-US" b="1" i="1" dirty="0"/>
              <a:t>Sentiment analysis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Natural </a:t>
            </a:r>
            <a:r>
              <a:rPr lang="en-US" dirty="0" err="1"/>
              <a:t>Languange</a:t>
            </a:r>
            <a:r>
              <a:rPr lang="en-US" dirty="0"/>
              <a:t> Processing (NLP) yang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untuk </a:t>
            </a:r>
            <a:r>
              <a:rPr lang="en-US" dirty="0" err="1"/>
              <a:t>mengenali</a:t>
            </a:r>
            <a:r>
              <a:rPr lang="en-US" dirty="0"/>
              <a:t> dan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 </a:t>
            </a:r>
          </a:p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sample tweet untuk </a:t>
            </a:r>
            <a:r>
              <a:rPr lang="en-US" dirty="0" err="1"/>
              <a:t>menentukan</a:t>
            </a:r>
            <a:r>
              <a:rPr lang="en-US" dirty="0"/>
              <a:t> sentiment “Negative, Neutral, dan Positive”.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mendapatkan</a:t>
            </a:r>
            <a:r>
              <a:rPr lang="en-US" dirty="0"/>
              <a:t> Analisa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dan </a:t>
            </a:r>
            <a:r>
              <a:rPr lang="en-US" dirty="0" err="1"/>
              <a:t>bermanfaat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marketing, review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umpan-balik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dan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F25F9B3-54B9-9A01-4F83-A8657B261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15" b="15553"/>
          <a:stretch/>
        </p:blipFill>
        <p:spPr>
          <a:xfrm>
            <a:off x="6866023" y="2340528"/>
            <a:ext cx="4779605" cy="2416029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BFCD0-7094-1B61-F928-BBE03D08F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95" y="141473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58" y="2722237"/>
            <a:ext cx="6096000" cy="1715531"/>
          </a:xfrm>
        </p:spPr>
        <p:txBody>
          <a:bodyPr/>
          <a:lstStyle/>
          <a:p>
            <a:r>
              <a:rPr lang="en-US" sz="3200" dirty="0"/>
              <a:t>Deployment in swagger </a:t>
            </a:r>
            <a:r>
              <a:rPr lang="en-US" sz="3200" dirty="0" err="1"/>
              <a:t>ui</a:t>
            </a:r>
            <a:endParaRPr lang="en-US" sz="3200"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D6C64F-3466-B18D-232B-6B6FD2EA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Flow process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4312" y="4824188"/>
            <a:ext cx="3124093" cy="462927"/>
          </a:xfrm>
        </p:spPr>
        <p:txBody>
          <a:bodyPr/>
          <a:lstStyle/>
          <a:p>
            <a:r>
              <a:rPr lang="en-US" dirty="0"/>
              <a:t>Input tweet and upload file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704157"/>
          </a:xfrm>
        </p:spPr>
        <p:txBody>
          <a:bodyPr>
            <a:normAutofit/>
          </a:bodyPr>
          <a:lstStyle/>
          <a:p>
            <a:r>
              <a:rPr lang="en-US" dirty="0"/>
              <a:t>Cleansing to normalize data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Analyst train test and appear output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678078"/>
            <a:ext cx="3139479" cy="704157"/>
          </a:xfrm>
        </p:spPr>
        <p:txBody>
          <a:bodyPr>
            <a:normAutofit fontScale="92500"/>
          </a:bodyPr>
          <a:lstStyle/>
          <a:p>
            <a:r>
              <a:rPr lang="en-US" dirty="0"/>
              <a:t>Pandas, Cleansing character by Regex, </a:t>
            </a:r>
            <a:r>
              <a:rPr lang="en-US" dirty="0" err="1"/>
              <a:t>Casefolding</a:t>
            </a:r>
            <a:r>
              <a:rPr lang="en-US" dirty="0"/>
              <a:t> lower, Tokenize, Stemmer and </a:t>
            </a:r>
            <a:r>
              <a:rPr lang="en-US" dirty="0" err="1"/>
              <a:t>Stopword</a:t>
            </a:r>
            <a:r>
              <a:rPr lang="en-US" dirty="0"/>
              <a:t> by </a:t>
            </a:r>
            <a:r>
              <a:rPr lang="en-US" dirty="0" err="1"/>
              <a:t>Sastrawi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652193"/>
            <a:ext cx="3124093" cy="462927"/>
          </a:xfrm>
        </p:spPr>
        <p:txBody>
          <a:bodyPr/>
          <a:lstStyle/>
          <a:p>
            <a:r>
              <a:rPr lang="en-US" dirty="0"/>
              <a:t>Neural Network, LSTM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09CDAC-FFBD-55BA-13CA-7766899B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  <p:sp>
        <p:nvSpPr>
          <p:cNvPr id="12" name="Content Placeholder 22">
            <a:extLst>
              <a:ext uri="{FF2B5EF4-FFF2-40B4-BE49-F238E27FC236}">
                <a16:creationId xmlns:a16="http://schemas.microsoft.com/office/drawing/2014/main" id="{3F45DF37-6A23-CD1E-B438-E4F26F885120}"/>
              </a:ext>
            </a:extLst>
          </p:cNvPr>
          <p:cNvSpPr txBox="1">
            <a:spLocks/>
          </p:cNvSpPr>
          <p:nvPr/>
        </p:nvSpPr>
        <p:spPr>
          <a:xfrm>
            <a:off x="1098926" y="5652193"/>
            <a:ext cx="3139479" cy="704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 &amp; Upload by Swagger UI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4" y="77480"/>
            <a:ext cx="10515600" cy="641554"/>
          </a:xfrm>
        </p:spPr>
        <p:txBody>
          <a:bodyPr anchor="ctr">
            <a:normAutofit/>
          </a:bodyPr>
          <a:lstStyle/>
          <a:p>
            <a:r>
              <a:rPr lang="en-US" dirty="0"/>
              <a:t>User interface – home Swagger 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E02E4F-4083-A154-AE81-F5B35CD2D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E2CA48-0513-C144-283A-9DFE70BA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7" y="673447"/>
            <a:ext cx="11562826" cy="60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E6412-10A7-72C3-8435-3C9CF11C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070"/>
          </a:xfrm>
        </p:spPr>
        <p:txBody>
          <a:bodyPr/>
          <a:lstStyle/>
          <a:p>
            <a:r>
              <a:rPr lang="en-US" dirty="0"/>
              <a:t>Test sentiment tweeter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A0CB-5177-4442-5C11-FECCD748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80385-766A-01F8-A7BA-BA783AAA5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8703" r="71170" b="40946"/>
          <a:stretch/>
        </p:blipFill>
        <p:spPr>
          <a:xfrm>
            <a:off x="6409189" y="2139687"/>
            <a:ext cx="4689445" cy="2161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230C9-0095-21D3-D04A-35BFB2B8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6" y="2139687"/>
            <a:ext cx="5627222" cy="196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8E2CF-0A86-456C-2BAE-7F0AA88A9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18" y="5039690"/>
            <a:ext cx="11502159" cy="6820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B95F3-7603-6639-E1AE-0B4E09697B9F}"/>
              </a:ext>
            </a:extLst>
          </p:cNvPr>
          <p:cNvSpPr txBox="1"/>
          <p:nvPr/>
        </p:nvSpPr>
        <p:spPr>
          <a:xfrm>
            <a:off x="468777" y="1665795"/>
            <a:ext cx="412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Input </a:t>
            </a:r>
            <a:r>
              <a:rPr lang="en-US" dirty="0" err="1"/>
              <a:t>contoh</a:t>
            </a:r>
            <a:r>
              <a:rPr lang="en-US" dirty="0"/>
              <a:t> tweet sentiment </a:t>
            </a:r>
            <a:r>
              <a:rPr lang="en-US" dirty="0" err="1"/>
              <a:t>negatif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5D14F-450D-214B-3F22-1AF0C5D3FAF2}"/>
              </a:ext>
            </a:extLst>
          </p:cNvPr>
          <p:cNvSpPr txBox="1"/>
          <p:nvPr/>
        </p:nvSpPr>
        <p:spPr>
          <a:xfrm>
            <a:off x="6409189" y="1653489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Submit tweet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5320D-891C-A08D-9E27-305F1F7DDD1C}"/>
              </a:ext>
            </a:extLst>
          </p:cNvPr>
          <p:cNvSpPr txBox="1"/>
          <p:nvPr/>
        </p:nvSpPr>
        <p:spPr>
          <a:xfrm>
            <a:off x="344918" y="4638208"/>
            <a:ext cx="935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Cek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untuk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terinput</a:t>
            </a:r>
            <a:r>
              <a:rPr lang="en-US" dirty="0"/>
              <a:t> dengan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endParaRPr lang="en-US" dirty="0"/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D5C06B-BD6B-0CCF-C2BC-9FC9E16E8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 Placeholder 1">
            <a:extLst>
              <a:ext uri="{FF2B5EF4-FFF2-40B4-BE49-F238E27FC236}">
                <a16:creationId xmlns:a16="http://schemas.microsoft.com/office/drawing/2014/main" id="{5B272D71-ADBF-5B85-1C7E-068DC4E15E3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C07772-4EF2-4B29-DBF1-4095FFE7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4" y="136525"/>
            <a:ext cx="10515600" cy="969235"/>
          </a:xfrm>
        </p:spPr>
        <p:txBody>
          <a:bodyPr/>
          <a:lstStyle/>
          <a:p>
            <a:r>
              <a:rPr lang="en-US" dirty="0"/>
              <a:t>User interface untuk </a:t>
            </a:r>
            <a:r>
              <a:rPr lang="en-US" dirty="0" err="1"/>
              <a:t>pengujian</a:t>
            </a:r>
            <a:r>
              <a:rPr lang="en-US" dirty="0"/>
              <a:t> model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D554-EEAE-BFBF-87D4-21F6B5D4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11E9-EF03-1FDB-FAB6-E5C50CA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62C0-ED90-D92A-6332-BF526E2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C6D22-29C2-4EBB-9471-CB4EDF89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5" y="1312830"/>
            <a:ext cx="11780939" cy="5345536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EFEC2E-438D-2458-FEC7-DCFCE1C52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1F68B6-1C82-1650-3447-F70D0212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Post model </a:t>
            </a: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75E0-33AC-8D6C-7902-89417D9B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EAEB69-3F23-9DB8-9E16-3BF05D70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297439"/>
            <a:ext cx="7741617" cy="5122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DB9A9-7566-3A6E-B8CD-9B556B7008E9}"/>
              </a:ext>
            </a:extLst>
          </p:cNvPr>
          <p:cNvSpPr txBox="1"/>
          <p:nvPr/>
        </p:nvSpPr>
        <p:spPr>
          <a:xfrm>
            <a:off x="248410" y="2747854"/>
            <a:ext cx="3167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Inputkan</a:t>
            </a:r>
            <a:r>
              <a:rPr lang="en-US" dirty="0"/>
              <a:t> data tweet </a:t>
            </a:r>
          </a:p>
          <a:p>
            <a:r>
              <a:rPr lang="en-US" dirty="0"/>
              <a:t>2.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Execute</a:t>
            </a:r>
          </a:p>
          <a:p>
            <a:r>
              <a:rPr lang="en-US" dirty="0"/>
              <a:t>3.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</a:p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response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C577F-2099-E679-5098-8735D2671773}"/>
              </a:ext>
            </a:extLst>
          </p:cNvPr>
          <p:cNvSpPr txBox="1"/>
          <p:nvPr/>
        </p:nvSpPr>
        <p:spPr>
          <a:xfrm>
            <a:off x="6342077" y="24999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5494D-D314-E5C8-76DA-FD5E8820F623}"/>
              </a:ext>
            </a:extLst>
          </p:cNvPr>
          <p:cNvSpPr txBox="1"/>
          <p:nvPr/>
        </p:nvSpPr>
        <p:spPr>
          <a:xfrm>
            <a:off x="5722689" y="31465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66685-269B-5E38-5F97-B9592990AAC6}"/>
              </a:ext>
            </a:extLst>
          </p:cNvPr>
          <p:cNvSpPr txBox="1"/>
          <p:nvPr/>
        </p:nvSpPr>
        <p:spPr>
          <a:xfrm>
            <a:off x="4222458" y="5119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71B359-B0ED-4233-980A-5BA2455AA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2A4AC-00F3-1E3C-2BCB-D9E14AA7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5" y="497813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model </a:t>
            </a:r>
            <a:r>
              <a:rPr lang="en-US" dirty="0" err="1"/>
              <a:t>lstm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AAA3-9045-79ED-FDA3-AB1781CB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4A357-79FE-468F-BD4C-BD9D5CA20E8D}"/>
              </a:ext>
            </a:extLst>
          </p:cNvPr>
          <p:cNvSpPr txBox="1"/>
          <p:nvPr/>
        </p:nvSpPr>
        <p:spPr>
          <a:xfrm>
            <a:off x="176691" y="2690336"/>
            <a:ext cx="4314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Upload file data tweet</a:t>
            </a:r>
          </a:p>
          <a:p>
            <a:r>
              <a:rPr lang="en-US" dirty="0"/>
              <a:t>     </a:t>
            </a:r>
            <a:r>
              <a:rPr lang="en-US" dirty="0" err="1"/>
              <a:t>Contoh</a:t>
            </a:r>
            <a:r>
              <a:rPr lang="en-US" dirty="0"/>
              <a:t> format pada folder </a:t>
            </a:r>
            <a:r>
              <a:rPr lang="en-US" b="1" dirty="0">
                <a:solidFill>
                  <a:srgbClr val="00B0F0"/>
                </a:solidFill>
              </a:rPr>
              <a:t>static\files </a:t>
            </a:r>
          </a:p>
          <a:p>
            <a:r>
              <a:rPr lang="en-US" dirty="0"/>
              <a:t>2.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Execute</a:t>
            </a:r>
          </a:p>
          <a:p>
            <a:r>
              <a:rPr lang="en-US" dirty="0"/>
              <a:t>3.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</a:p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response body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CA565-E86E-7B7D-0C58-9624EB17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009" y="1308681"/>
            <a:ext cx="7518581" cy="4980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8F3097-FBB2-FB5E-AA48-BF74A4A4E1F1}"/>
              </a:ext>
            </a:extLst>
          </p:cNvPr>
          <p:cNvSpPr txBox="1"/>
          <p:nvPr/>
        </p:nvSpPr>
        <p:spPr>
          <a:xfrm>
            <a:off x="6757286" y="2321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F7D3A-C23E-B644-8267-945788C2F1BB}"/>
              </a:ext>
            </a:extLst>
          </p:cNvPr>
          <p:cNvSpPr txBox="1"/>
          <p:nvPr/>
        </p:nvSpPr>
        <p:spPr>
          <a:xfrm>
            <a:off x="6452394" y="28848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3A81F-4656-EBB6-CDF3-6856F0D57C4D}"/>
              </a:ext>
            </a:extLst>
          </p:cNvPr>
          <p:cNvSpPr txBox="1"/>
          <p:nvPr/>
        </p:nvSpPr>
        <p:spPr>
          <a:xfrm>
            <a:off x="5013960" y="50773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EDDB6A-2F86-3456-F691-15197475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172EFB-5919-58F9-9A96-B096688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US" dirty="0"/>
              <a:t>Post tweet neural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6898-35EF-69A7-3E80-73F57C06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23C8D-2538-98AC-9952-1C79D423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01" y="1217402"/>
            <a:ext cx="7378876" cy="5275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995E22-ED02-85CD-D30F-109C021D7A13}"/>
              </a:ext>
            </a:extLst>
          </p:cNvPr>
          <p:cNvSpPr txBox="1"/>
          <p:nvPr/>
        </p:nvSpPr>
        <p:spPr>
          <a:xfrm>
            <a:off x="413417" y="2823189"/>
            <a:ext cx="3167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Inputkan</a:t>
            </a:r>
            <a:r>
              <a:rPr lang="en-US" dirty="0"/>
              <a:t> data tweet </a:t>
            </a:r>
          </a:p>
          <a:p>
            <a:r>
              <a:rPr lang="en-US" dirty="0"/>
              <a:t>2.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Execute</a:t>
            </a:r>
          </a:p>
          <a:p>
            <a:r>
              <a:rPr lang="en-US" dirty="0"/>
              <a:t>3.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</a:p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response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7F1D8-CEC3-A2DE-3F53-5044ADB87C84}"/>
              </a:ext>
            </a:extLst>
          </p:cNvPr>
          <p:cNvSpPr txBox="1"/>
          <p:nvPr/>
        </p:nvSpPr>
        <p:spPr>
          <a:xfrm>
            <a:off x="6669247" y="22566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A8A6-8B66-C476-85BE-25E56E7296C0}"/>
              </a:ext>
            </a:extLst>
          </p:cNvPr>
          <p:cNvSpPr txBox="1"/>
          <p:nvPr/>
        </p:nvSpPr>
        <p:spPr>
          <a:xfrm>
            <a:off x="5943554" y="29449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5EF10-03C1-000D-C061-971D87042211}"/>
              </a:ext>
            </a:extLst>
          </p:cNvPr>
          <p:cNvSpPr txBox="1"/>
          <p:nvPr/>
        </p:nvSpPr>
        <p:spPr>
          <a:xfrm>
            <a:off x="4351044" y="5093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558AEE8-4D13-4BA9-DC70-B9F0A329E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4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99BF3A-8FAA-B5B7-6C5F-7653E401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348"/>
            <a:ext cx="10515600" cy="459966"/>
          </a:xfrm>
        </p:spPr>
        <p:txBody>
          <a:bodyPr>
            <a:noAutofit/>
          </a:bodyPr>
          <a:lstStyle/>
          <a:p>
            <a:r>
              <a:rPr lang="en-US" dirty="0"/>
              <a:t>Upload tweet neural network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1F12-8885-744E-B8DE-A7C9A3C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0D7F3-0EA7-E62A-34F5-D26C2944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66" y="1033314"/>
            <a:ext cx="7748466" cy="5349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EC381-B51B-0FB7-A3AC-43A5B23AE484}"/>
              </a:ext>
            </a:extLst>
          </p:cNvPr>
          <p:cNvSpPr txBox="1"/>
          <p:nvPr/>
        </p:nvSpPr>
        <p:spPr>
          <a:xfrm>
            <a:off x="147759" y="2690336"/>
            <a:ext cx="4314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Upload file data tweet</a:t>
            </a:r>
          </a:p>
          <a:p>
            <a:r>
              <a:rPr lang="en-US" dirty="0"/>
              <a:t>     </a:t>
            </a:r>
            <a:r>
              <a:rPr lang="en-US" dirty="0" err="1"/>
              <a:t>Contoh</a:t>
            </a:r>
            <a:r>
              <a:rPr lang="en-US" dirty="0"/>
              <a:t> format pada folder </a:t>
            </a:r>
            <a:r>
              <a:rPr lang="en-US" b="1" dirty="0">
                <a:solidFill>
                  <a:srgbClr val="00B0F0"/>
                </a:solidFill>
              </a:rPr>
              <a:t>static\files </a:t>
            </a:r>
          </a:p>
          <a:p>
            <a:r>
              <a:rPr lang="en-US" dirty="0"/>
              <a:t>2.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Execute</a:t>
            </a:r>
          </a:p>
          <a:p>
            <a:r>
              <a:rPr lang="en-US" dirty="0"/>
              <a:t>3.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</a:p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response body</a:t>
            </a: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9DFAA43-7F11-A8EA-2DA5-88B0FA554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2A43F-6EEF-C141-5F2C-A3EFFB6A39A6}"/>
              </a:ext>
            </a:extLst>
          </p:cNvPr>
          <p:cNvSpPr txBox="1"/>
          <p:nvPr/>
        </p:nvSpPr>
        <p:spPr>
          <a:xfrm>
            <a:off x="6669247" y="25838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78B8B-6CD9-9383-A9B2-672C5CD76BDE}"/>
              </a:ext>
            </a:extLst>
          </p:cNvPr>
          <p:cNvSpPr txBox="1"/>
          <p:nvPr/>
        </p:nvSpPr>
        <p:spPr>
          <a:xfrm>
            <a:off x="6364355" y="32443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3B13A-2763-82F8-3132-978DE95F9D2F}"/>
              </a:ext>
            </a:extLst>
          </p:cNvPr>
          <p:cNvSpPr txBox="1"/>
          <p:nvPr/>
        </p:nvSpPr>
        <p:spPr>
          <a:xfrm>
            <a:off x="4771845" y="55527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8468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150" y="790372"/>
            <a:ext cx="5111750" cy="713528"/>
          </a:xfrm>
        </p:spPr>
        <p:txBody>
          <a:bodyPr/>
          <a:lstStyle/>
          <a:p>
            <a:r>
              <a:rPr lang="en-US" b="1" u="sn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7150" y="1821087"/>
            <a:ext cx="5484670" cy="4063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Analisa Sentiment Neural Network dan LSTM yang </a:t>
            </a:r>
            <a:r>
              <a:rPr lang="en-US" dirty="0" err="1"/>
              <a:t>telah</a:t>
            </a:r>
            <a:r>
              <a:rPr lang="en-US" dirty="0"/>
              <a:t> di deploy pada </a:t>
            </a:r>
            <a:r>
              <a:rPr lang="en-US" dirty="0" err="1"/>
              <a:t>Sweegger</a:t>
            </a:r>
            <a:r>
              <a:rPr lang="en-US" dirty="0"/>
              <a:t> UI </a:t>
            </a:r>
            <a:r>
              <a:rPr lang="en-US" dirty="0" err="1"/>
              <a:t>memiliki</a:t>
            </a:r>
            <a:r>
              <a:rPr lang="en-US" dirty="0"/>
              <a:t> accuracy training dan testing yang </a:t>
            </a:r>
            <a:r>
              <a:rPr lang="en-US" dirty="0" err="1"/>
              <a:t>baik</a:t>
            </a:r>
            <a:r>
              <a:rPr lang="en-US" dirty="0"/>
              <a:t>. Hasil neural network </a:t>
            </a:r>
            <a:r>
              <a:rPr lang="en-US" dirty="0" err="1"/>
              <a:t>menggunakan</a:t>
            </a:r>
            <a:r>
              <a:rPr lang="en-US" dirty="0"/>
              <a:t> hyperparameter </a:t>
            </a:r>
            <a:r>
              <a:rPr lang="en-US" dirty="0" err="1"/>
              <a:t>gridsearch</a:t>
            </a:r>
            <a:r>
              <a:rPr lang="en-US" dirty="0"/>
              <a:t> dengan training 89% dan testing 82% </a:t>
            </a:r>
            <a:r>
              <a:rPr lang="en-US" dirty="0" err="1"/>
              <a:t>sedangkan</a:t>
            </a:r>
            <a:r>
              <a:rPr lang="en-US" dirty="0"/>
              <a:t> untuk LSTM accuracy training </a:t>
            </a:r>
            <a:r>
              <a:rPr lang="en-US" dirty="0" err="1"/>
              <a:t>diangka</a:t>
            </a:r>
            <a:r>
              <a:rPr lang="en-US" dirty="0"/>
              <a:t> 90% dan testing 81%. </a:t>
            </a:r>
          </a:p>
          <a:p>
            <a:pPr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untuk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merek</a:t>
            </a:r>
            <a:r>
              <a:rPr lang="en-US" dirty="0"/>
              <a:t>, </a:t>
            </a:r>
            <a:r>
              <a:rPr lang="en-US" dirty="0" err="1"/>
              <a:t>layanan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i="1" dirty="0"/>
              <a:t>decision maker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insight </a:t>
            </a:r>
            <a:r>
              <a:rPr lang="en-US" dirty="0" err="1"/>
              <a:t>analisa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marketing, review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umpan-balik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dan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37CFCC5-6AF8-29F2-2A58-2B6C3333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116306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02" y="329407"/>
            <a:ext cx="4082142" cy="585788"/>
          </a:xfrm>
        </p:spPr>
        <p:txBody>
          <a:bodyPr/>
          <a:lstStyle/>
          <a:p>
            <a:r>
              <a:rPr lang="en-US" b="1" u="sng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263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6045" y="2557463"/>
            <a:ext cx="2141764" cy="51435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11028" y="3633788"/>
            <a:ext cx="2141764" cy="514350"/>
          </a:xfrm>
        </p:spPr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027" y="5651024"/>
            <a:ext cx="2561913" cy="514350"/>
          </a:xfrm>
        </p:spPr>
        <p:txBody>
          <a:bodyPr/>
          <a:lstStyle/>
          <a:p>
            <a:pPr algn="ctr"/>
            <a:r>
              <a:rPr lang="en-US" sz="1200" dirty="0"/>
              <a:t>Flask &amp; Swagger </a:t>
            </a:r>
            <a:r>
              <a:rPr lang="en-US" sz="1200" dirty="0" err="1"/>
              <a:t>ui</a:t>
            </a:r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0631" y="1606162"/>
            <a:ext cx="5539095" cy="1010842"/>
          </a:xfrm>
        </p:spPr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dataset  twitter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r>
              <a:rPr lang="en-US" dirty="0">
                <a:hlinkClick r:id="rId2"/>
              </a:rPr>
              <a:t>link dataset</a:t>
            </a:r>
            <a:r>
              <a:rPr lang="en-US" dirty="0"/>
              <a:t> dan </a:t>
            </a:r>
            <a:r>
              <a:rPr lang="en-US" dirty="0">
                <a:hlinkClick r:id="rId3"/>
              </a:rPr>
              <a:t>link </a:t>
            </a:r>
            <a:r>
              <a:rPr lang="en-US" dirty="0" err="1">
                <a:hlinkClick r:id="rId3"/>
              </a:rPr>
              <a:t>klasifikasi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sz="1400" dirty="0"/>
              <a:t>Database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SQLite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58109" y="3550401"/>
            <a:ext cx="6276707" cy="1010842"/>
          </a:xfrm>
        </p:spPr>
        <p:txBody>
          <a:bodyPr/>
          <a:lstStyle/>
          <a:p>
            <a:pPr algn="ctr"/>
            <a:r>
              <a:rPr lang="en-US" sz="1400" dirty="0" err="1"/>
              <a:t>Jupyter</a:t>
            </a:r>
            <a:r>
              <a:rPr lang="en-US" sz="1400" dirty="0"/>
              <a:t> Notebook untuk </a:t>
            </a:r>
            <a:r>
              <a:rPr lang="en-US" sz="1400" dirty="0" err="1"/>
              <a:t>melakukan</a:t>
            </a:r>
            <a:r>
              <a:rPr lang="en-US" sz="1400" dirty="0"/>
              <a:t> development </a:t>
            </a:r>
            <a:r>
              <a:rPr lang="en-US" sz="1400" dirty="0" err="1"/>
              <a:t>pengujian</a:t>
            </a:r>
            <a:r>
              <a:rPr lang="en-US" sz="1400" dirty="0"/>
              <a:t> model dan Visual Studio Code untuk </a:t>
            </a:r>
            <a:r>
              <a:rPr lang="en-US" sz="1400" dirty="0" err="1"/>
              <a:t>implementasi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model Neural Network dan LSTM.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57163" y="5659953"/>
            <a:ext cx="5539095" cy="1010842"/>
          </a:xfrm>
        </p:spPr>
        <p:txBody>
          <a:bodyPr/>
          <a:lstStyle/>
          <a:p>
            <a:r>
              <a:rPr lang="en-US" dirty="0"/>
              <a:t>Flask &amp; Swagger UI untuk deploy model analysis </a:t>
            </a:r>
            <a:r>
              <a:rPr lang="en-US" sz="1400" dirty="0"/>
              <a:t>Neural Network dan LSTM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0AAEE8-F34C-6564-C50F-B3D492138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  <p:pic>
        <p:nvPicPr>
          <p:cNvPr id="15" name="Picture 8" descr="Database Icon Vector Art, Icons, and Graphics for Free Download">
            <a:extLst>
              <a:ext uri="{FF2B5EF4-FFF2-40B4-BE49-F238E27FC236}">
                <a16:creationId xmlns:a16="http://schemas.microsoft.com/office/drawing/2014/main" id="{A7A95B7D-1B97-9A12-51DF-8A19287C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1" y="1443881"/>
            <a:ext cx="547639" cy="5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asy integration of SQLite databases">
            <a:extLst>
              <a:ext uri="{FF2B5EF4-FFF2-40B4-BE49-F238E27FC236}">
                <a16:creationId xmlns:a16="http://schemas.microsoft.com/office/drawing/2014/main" id="{327D7BDA-5566-0978-77D1-CFD92190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70" y="2521411"/>
            <a:ext cx="606549" cy="6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File, type, vscode Icon in vscode">
            <a:extLst>
              <a:ext uri="{FF2B5EF4-FFF2-40B4-BE49-F238E27FC236}">
                <a16:creationId xmlns:a16="http://schemas.microsoft.com/office/drawing/2014/main" id="{5FFE9EBF-FFBD-854F-E80F-0E43A5BE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77" y="3601324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wagger&quot; Icon - Download for free – Iconduck">
            <a:extLst>
              <a:ext uri="{FF2B5EF4-FFF2-40B4-BE49-F238E27FC236}">
                <a16:creationId xmlns:a16="http://schemas.microsoft.com/office/drawing/2014/main" id="{4055F812-FBF4-060A-A328-B879AD545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31" y="5546750"/>
            <a:ext cx="645818" cy="6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1225F8-9D2C-83E9-4405-235D475B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36" y="3524536"/>
            <a:ext cx="582336" cy="6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CD2FA4-E219-4B3E-A277-185BFD7A3E1F}"/>
              </a:ext>
            </a:extLst>
          </p:cNvPr>
          <p:cNvCxnSpPr>
            <a:cxnSpLocks/>
          </p:cNvCxnSpPr>
          <p:nvPr/>
        </p:nvCxnSpPr>
        <p:spPr>
          <a:xfrm>
            <a:off x="4669599" y="5946299"/>
            <a:ext cx="16264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811658B-2666-A013-9E9C-83C00CBE3820}"/>
              </a:ext>
            </a:extLst>
          </p:cNvPr>
          <p:cNvSpPr txBox="1">
            <a:spLocks/>
          </p:cNvSpPr>
          <p:nvPr/>
        </p:nvSpPr>
        <p:spPr>
          <a:xfrm>
            <a:off x="2924174" y="4723088"/>
            <a:ext cx="1136541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22" name="Picture 2" descr="Github Logo - Free social media icons">
            <a:extLst>
              <a:ext uri="{FF2B5EF4-FFF2-40B4-BE49-F238E27FC236}">
                <a16:creationId xmlns:a16="http://schemas.microsoft.com/office/drawing/2014/main" id="{B5898FFE-F7C2-40CE-5283-0F6E5998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39" y="4625391"/>
            <a:ext cx="583472" cy="5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ABA17F4-8310-AA4C-D862-6F27FDDFFB1A}"/>
              </a:ext>
            </a:extLst>
          </p:cNvPr>
          <p:cNvSpPr txBox="1">
            <a:spLocks/>
          </p:cNvSpPr>
          <p:nvPr/>
        </p:nvSpPr>
        <p:spPr>
          <a:xfrm>
            <a:off x="6096000" y="4714604"/>
            <a:ext cx="5626926" cy="644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untuk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(source code) </a:t>
            </a:r>
            <a:r>
              <a:rPr lang="en-US" dirty="0" err="1"/>
              <a:t>termasuk</a:t>
            </a:r>
            <a:r>
              <a:rPr lang="en-US" dirty="0"/>
              <a:t> API,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dan share 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165" y="1791905"/>
            <a:ext cx="4179570" cy="1524735"/>
          </a:xfrm>
        </p:spPr>
        <p:txBody>
          <a:bodyPr/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9858" y="3834414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Fikri</a:t>
            </a:r>
            <a:r>
              <a:rPr lang="en-US" dirty="0"/>
              <a:t> Adams</a:t>
            </a:r>
          </a:p>
          <a:p>
            <a:pPr algn="ctr"/>
            <a:r>
              <a:rPr lang="en-US" dirty="0"/>
              <a:t>Fauzan Fadlurrohman</a:t>
            </a:r>
          </a:p>
          <a:p>
            <a:pPr algn="ctr"/>
            <a:r>
              <a:rPr lang="en-US" dirty="0"/>
              <a:t>Mochamad </a:t>
            </a:r>
            <a:r>
              <a:rPr lang="en-US" dirty="0" err="1"/>
              <a:t>Andhika</a:t>
            </a:r>
            <a:r>
              <a:rPr lang="en-US" dirty="0"/>
              <a:t> </a:t>
            </a:r>
            <a:r>
              <a:rPr lang="en-US" dirty="0" err="1"/>
              <a:t>WIlby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6B531CC-8676-C019-4273-2A58B036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1228272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FD2200-77D0-45C8-9565-62DA65336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5424" y="2709945"/>
            <a:ext cx="6451933" cy="1811721"/>
          </a:xfrm>
        </p:spPr>
        <p:txBody>
          <a:bodyPr>
            <a:norm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mengklasifikasikan</a:t>
            </a:r>
            <a:r>
              <a:rPr lang="en-US" sz="1800" dirty="0"/>
              <a:t> </a:t>
            </a:r>
            <a:r>
              <a:rPr lang="en-US" sz="1800" dirty="0" err="1"/>
              <a:t>sentimen</a:t>
            </a:r>
            <a:r>
              <a:rPr lang="en-US" sz="1800" dirty="0"/>
              <a:t> twitter hate speech di Indonesia </a:t>
            </a:r>
            <a:r>
              <a:rPr lang="en-US" sz="1800" dirty="0" err="1"/>
              <a:t>menggunakan</a:t>
            </a:r>
            <a:r>
              <a:rPr lang="en-US" sz="1800" dirty="0"/>
              <a:t> Neural Network dan LSTM?</a:t>
            </a:r>
          </a:p>
          <a:p>
            <a:r>
              <a:rPr lang="en-US" sz="1800" dirty="0"/>
              <a:t>2.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performa</a:t>
            </a:r>
            <a:r>
              <a:rPr lang="en-US" sz="1800" dirty="0"/>
              <a:t> model </a:t>
            </a:r>
            <a:r>
              <a:rPr lang="en-US" sz="1800" dirty="0" err="1"/>
              <a:t>menggunakan</a:t>
            </a:r>
            <a:r>
              <a:rPr lang="en-US" sz="1800" dirty="0"/>
              <a:t> LSTM dan Neural Network 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FF1977-0F71-41EC-859D-607AADB524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3DA58D-BD38-D623-75B3-3C61805C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2481E6B-7CCA-B501-A009-1445C79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184" y="186438"/>
            <a:ext cx="5560849" cy="509003"/>
          </a:xfrm>
        </p:spPr>
        <p:txBody>
          <a:bodyPr>
            <a:normAutofit/>
          </a:bodyPr>
          <a:lstStyle/>
          <a:p>
            <a:r>
              <a:rPr lang="en-US" b="1" dirty="0" err="1"/>
              <a:t>Metode</a:t>
            </a:r>
            <a:r>
              <a:rPr lang="en-US" b="1" dirty="0"/>
              <a:t> neural network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F18C8F-1F38-4D69-B4E2-39FB050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3A297C-D616-4380-BCF8-3485A5132F42}"/>
              </a:ext>
            </a:extLst>
          </p:cNvPr>
          <p:cNvSpPr/>
          <p:nvPr/>
        </p:nvSpPr>
        <p:spPr>
          <a:xfrm>
            <a:off x="4653982" y="931791"/>
            <a:ext cx="2131131" cy="41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EB6E1E-D363-4B10-BAC1-C4A6ADD851FE}"/>
              </a:ext>
            </a:extLst>
          </p:cNvPr>
          <p:cNvSpPr/>
          <p:nvPr/>
        </p:nvSpPr>
        <p:spPr>
          <a:xfrm>
            <a:off x="4667234" y="1615916"/>
            <a:ext cx="2131131" cy="41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8D7000-E101-4CA1-B4E7-FF6EAD663219}"/>
              </a:ext>
            </a:extLst>
          </p:cNvPr>
          <p:cNvSpPr/>
          <p:nvPr/>
        </p:nvSpPr>
        <p:spPr>
          <a:xfrm>
            <a:off x="7482913" y="1149090"/>
            <a:ext cx="1789043" cy="161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Tokenisasi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Stopword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Normalisasi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34B717-5A21-4F47-BD8C-D153266BE903}"/>
              </a:ext>
            </a:extLst>
          </p:cNvPr>
          <p:cNvCxnSpPr>
            <a:stCxn id="44" idx="3"/>
          </p:cNvCxnSpPr>
          <p:nvPr/>
        </p:nvCxnSpPr>
        <p:spPr>
          <a:xfrm flipV="1">
            <a:off x="6798365" y="1823433"/>
            <a:ext cx="684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7B0D2B-34EE-4EF8-B524-805EE87BFAC0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719548" y="1346826"/>
            <a:ext cx="0" cy="26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F12AA0B-7CAA-4C11-86EE-913F451869D3}"/>
              </a:ext>
            </a:extLst>
          </p:cNvPr>
          <p:cNvSpPr/>
          <p:nvPr/>
        </p:nvSpPr>
        <p:spPr>
          <a:xfrm>
            <a:off x="4667234" y="2269574"/>
            <a:ext cx="2131131" cy="64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 (TF-IDF)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3B23CD-006B-4D92-9246-107F80C04500}"/>
              </a:ext>
            </a:extLst>
          </p:cNvPr>
          <p:cNvCxnSpPr>
            <a:cxnSpLocks/>
          </p:cNvCxnSpPr>
          <p:nvPr/>
        </p:nvCxnSpPr>
        <p:spPr>
          <a:xfrm>
            <a:off x="5720783" y="2000484"/>
            <a:ext cx="0" cy="26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2714F77-77AF-46C5-9ED8-16846FD5D13D}"/>
              </a:ext>
            </a:extLst>
          </p:cNvPr>
          <p:cNvSpPr/>
          <p:nvPr/>
        </p:nvSpPr>
        <p:spPr>
          <a:xfrm>
            <a:off x="4653981" y="3140169"/>
            <a:ext cx="2144383" cy="41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test split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E5249A-AA7A-4C6E-9303-34A3F35A1CB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 flipH="1">
            <a:off x="5726173" y="2917906"/>
            <a:ext cx="6627" cy="22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33A76FB-C293-4FE7-A623-840EBC72BDE2}"/>
              </a:ext>
            </a:extLst>
          </p:cNvPr>
          <p:cNvSpPr/>
          <p:nvPr/>
        </p:nvSpPr>
        <p:spPr>
          <a:xfrm>
            <a:off x="6372013" y="3969327"/>
            <a:ext cx="1537252" cy="3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20%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620F24-8670-4C7E-9BE6-10C8AF6B875F}"/>
              </a:ext>
            </a:extLst>
          </p:cNvPr>
          <p:cNvSpPr/>
          <p:nvPr/>
        </p:nvSpPr>
        <p:spPr>
          <a:xfrm>
            <a:off x="3571461" y="3989208"/>
            <a:ext cx="1537252" cy="3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80%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DCCA2C-E88E-44D3-B22E-EB022335185C}"/>
              </a:ext>
            </a:extLst>
          </p:cNvPr>
          <p:cNvCxnSpPr>
            <a:stCxn id="62" idx="2"/>
          </p:cNvCxnSpPr>
          <p:nvPr/>
        </p:nvCxnSpPr>
        <p:spPr>
          <a:xfrm>
            <a:off x="5726173" y="3555202"/>
            <a:ext cx="1191461" cy="41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1D137D-9A73-4460-9E85-515BF2EB2071}"/>
              </a:ext>
            </a:extLst>
          </p:cNvPr>
          <p:cNvCxnSpPr>
            <a:stCxn id="62" idx="2"/>
            <a:endCxn id="66" idx="0"/>
          </p:cNvCxnSpPr>
          <p:nvPr/>
        </p:nvCxnSpPr>
        <p:spPr>
          <a:xfrm flipH="1">
            <a:off x="4340087" y="3555202"/>
            <a:ext cx="1386086" cy="43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FDD179-2BCD-407B-858A-5775A2306C5A}"/>
              </a:ext>
            </a:extLst>
          </p:cNvPr>
          <p:cNvSpPr/>
          <p:nvPr/>
        </p:nvSpPr>
        <p:spPr>
          <a:xfrm>
            <a:off x="4473429" y="4950600"/>
            <a:ext cx="2518740" cy="44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Neural Network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5A22AF-4397-417B-AE1D-2F002805E1EB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4340087" y="4354330"/>
            <a:ext cx="1392712" cy="59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90AF2-8CF0-4908-AA59-CE8EB9D5B6C7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5732799" y="4334449"/>
            <a:ext cx="1407840" cy="61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DBD2EA2-FE8C-41C5-9F39-4FA90E25CE60}"/>
              </a:ext>
            </a:extLst>
          </p:cNvPr>
          <p:cNvSpPr/>
          <p:nvPr/>
        </p:nvSpPr>
        <p:spPr>
          <a:xfrm>
            <a:off x="4473429" y="5678863"/>
            <a:ext cx="2518740" cy="41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CD1102-AAD0-48BE-81B9-C0E2A14B3A13}"/>
              </a:ext>
            </a:extLst>
          </p:cNvPr>
          <p:cNvSpPr/>
          <p:nvPr/>
        </p:nvSpPr>
        <p:spPr>
          <a:xfrm>
            <a:off x="4478408" y="6295370"/>
            <a:ext cx="2518740" cy="41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Prediksi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5309EE-5CD1-45C2-AED0-EE24D8E8C559}"/>
              </a:ext>
            </a:extLst>
          </p:cNvPr>
          <p:cNvCxnSpPr>
            <a:stCxn id="71" idx="2"/>
            <a:endCxn id="78" idx="0"/>
          </p:cNvCxnSpPr>
          <p:nvPr/>
        </p:nvCxnSpPr>
        <p:spPr>
          <a:xfrm>
            <a:off x="5732799" y="5398559"/>
            <a:ext cx="0" cy="28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55F376-4952-40BF-9B57-B334C71DAE88}"/>
              </a:ext>
            </a:extLst>
          </p:cNvPr>
          <p:cNvCxnSpPr/>
          <p:nvPr/>
        </p:nvCxnSpPr>
        <p:spPr>
          <a:xfrm>
            <a:off x="5719547" y="6092988"/>
            <a:ext cx="0" cy="28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2102998-E9CB-009E-A254-2669341CD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F18C8F-1F38-4D69-B4E2-39FB050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3A297C-D616-4380-BCF8-3485A5132F42}"/>
              </a:ext>
            </a:extLst>
          </p:cNvPr>
          <p:cNvSpPr/>
          <p:nvPr/>
        </p:nvSpPr>
        <p:spPr>
          <a:xfrm>
            <a:off x="4653982" y="856290"/>
            <a:ext cx="2131131" cy="41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EB6E1E-D363-4B10-BAC1-C4A6ADD851FE}"/>
              </a:ext>
            </a:extLst>
          </p:cNvPr>
          <p:cNvSpPr/>
          <p:nvPr/>
        </p:nvSpPr>
        <p:spPr>
          <a:xfrm>
            <a:off x="4667234" y="1540415"/>
            <a:ext cx="2131131" cy="41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8D7000-E101-4CA1-B4E7-FF6EAD663219}"/>
              </a:ext>
            </a:extLst>
          </p:cNvPr>
          <p:cNvSpPr/>
          <p:nvPr/>
        </p:nvSpPr>
        <p:spPr>
          <a:xfrm>
            <a:off x="7482913" y="1073589"/>
            <a:ext cx="1789043" cy="161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Tokenisasi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Stopword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Normalisasi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34B717-5A21-4F47-BD8C-D153266BE903}"/>
              </a:ext>
            </a:extLst>
          </p:cNvPr>
          <p:cNvCxnSpPr>
            <a:stCxn id="44" idx="3"/>
          </p:cNvCxnSpPr>
          <p:nvPr/>
        </p:nvCxnSpPr>
        <p:spPr>
          <a:xfrm flipV="1">
            <a:off x="6798365" y="1747932"/>
            <a:ext cx="684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7B0D2B-34EE-4EF8-B524-805EE87BFAC0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719548" y="1271325"/>
            <a:ext cx="0" cy="26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F12AA0B-7CAA-4C11-86EE-913F451869D3}"/>
              </a:ext>
            </a:extLst>
          </p:cNvPr>
          <p:cNvSpPr/>
          <p:nvPr/>
        </p:nvSpPr>
        <p:spPr>
          <a:xfrm>
            <a:off x="4106096" y="2179872"/>
            <a:ext cx="3226902" cy="64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Tokinizer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pad_sequences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3B23CD-006B-4D92-9246-107F80C04500}"/>
              </a:ext>
            </a:extLst>
          </p:cNvPr>
          <p:cNvCxnSpPr>
            <a:cxnSpLocks/>
          </p:cNvCxnSpPr>
          <p:nvPr/>
        </p:nvCxnSpPr>
        <p:spPr>
          <a:xfrm>
            <a:off x="5720783" y="1924983"/>
            <a:ext cx="0" cy="26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2714F77-77AF-46C5-9ED8-16846FD5D13D}"/>
              </a:ext>
            </a:extLst>
          </p:cNvPr>
          <p:cNvSpPr/>
          <p:nvPr/>
        </p:nvSpPr>
        <p:spPr>
          <a:xfrm>
            <a:off x="4653981" y="3064668"/>
            <a:ext cx="2144383" cy="41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test split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3A76FB-C293-4FE7-A623-840EBC72BDE2}"/>
              </a:ext>
            </a:extLst>
          </p:cNvPr>
          <p:cNvSpPr/>
          <p:nvPr/>
        </p:nvSpPr>
        <p:spPr>
          <a:xfrm>
            <a:off x="6372013" y="3893826"/>
            <a:ext cx="1537252" cy="3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20%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620F24-8670-4C7E-9BE6-10C8AF6B875F}"/>
              </a:ext>
            </a:extLst>
          </p:cNvPr>
          <p:cNvSpPr/>
          <p:nvPr/>
        </p:nvSpPr>
        <p:spPr>
          <a:xfrm>
            <a:off x="3571461" y="3913707"/>
            <a:ext cx="1537252" cy="3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80%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DCCA2C-E88E-44D3-B22E-EB022335185C}"/>
              </a:ext>
            </a:extLst>
          </p:cNvPr>
          <p:cNvCxnSpPr>
            <a:stCxn id="62" idx="2"/>
          </p:cNvCxnSpPr>
          <p:nvPr/>
        </p:nvCxnSpPr>
        <p:spPr>
          <a:xfrm>
            <a:off x="5726173" y="3479701"/>
            <a:ext cx="1191461" cy="41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1D137D-9A73-4460-9E85-515BF2EB2071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flipH="1">
            <a:off x="4340087" y="3479701"/>
            <a:ext cx="1386086" cy="43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FDD179-2BCD-407B-858A-5775A2306C5A}"/>
              </a:ext>
            </a:extLst>
          </p:cNvPr>
          <p:cNvSpPr/>
          <p:nvPr/>
        </p:nvSpPr>
        <p:spPr>
          <a:xfrm>
            <a:off x="4473429" y="4875099"/>
            <a:ext cx="2518740" cy="44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LSTM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5A22AF-4397-417B-AE1D-2F002805E1EB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4340087" y="4278829"/>
            <a:ext cx="1392712" cy="59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90AF2-8CF0-4908-AA59-CE8EB9D5B6C7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5732799" y="4258948"/>
            <a:ext cx="1407840" cy="61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DBD2EA2-FE8C-41C5-9F39-4FA90E25CE60}"/>
              </a:ext>
            </a:extLst>
          </p:cNvPr>
          <p:cNvSpPr/>
          <p:nvPr/>
        </p:nvSpPr>
        <p:spPr>
          <a:xfrm>
            <a:off x="4473429" y="5603362"/>
            <a:ext cx="2518740" cy="41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CD1102-AAD0-48BE-81B9-C0E2A14B3A13}"/>
              </a:ext>
            </a:extLst>
          </p:cNvPr>
          <p:cNvSpPr/>
          <p:nvPr/>
        </p:nvSpPr>
        <p:spPr>
          <a:xfrm>
            <a:off x="4478408" y="6219869"/>
            <a:ext cx="2518740" cy="41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Prediksi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5309EE-5CD1-45C2-AED0-EE24D8E8C559}"/>
              </a:ext>
            </a:extLst>
          </p:cNvPr>
          <p:cNvCxnSpPr>
            <a:stCxn id="71" idx="2"/>
            <a:endCxn id="78" idx="0"/>
          </p:cNvCxnSpPr>
          <p:nvPr/>
        </p:nvCxnSpPr>
        <p:spPr>
          <a:xfrm>
            <a:off x="5732799" y="5323058"/>
            <a:ext cx="0" cy="28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55F376-4952-40BF-9B57-B334C71DAE88}"/>
              </a:ext>
            </a:extLst>
          </p:cNvPr>
          <p:cNvCxnSpPr/>
          <p:nvPr/>
        </p:nvCxnSpPr>
        <p:spPr>
          <a:xfrm>
            <a:off x="5719547" y="6017487"/>
            <a:ext cx="0" cy="28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0AF5E1-3D03-4357-8A0E-B88C82547BA8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5719547" y="2828204"/>
            <a:ext cx="6626" cy="23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5">
            <a:extLst>
              <a:ext uri="{FF2B5EF4-FFF2-40B4-BE49-F238E27FC236}">
                <a16:creationId xmlns:a16="http://schemas.microsoft.com/office/drawing/2014/main" id="{3AE88053-5A3D-ECEF-2F18-577ED35F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22" y="92556"/>
            <a:ext cx="5560849" cy="556844"/>
          </a:xfrm>
        </p:spPr>
        <p:txBody>
          <a:bodyPr>
            <a:normAutofit/>
          </a:bodyPr>
          <a:lstStyle/>
          <a:p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lstm</a:t>
            </a:r>
            <a:endParaRPr lang="en-US" b="1" dirty="0"/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4094CB-7D87-AB89-10B7-65F50B9C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F796-8CF7-8702-63D0-03CFC6EC9F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C7090AB-8665-B70A-3825-AEB41F9EECEB}"/>
              </a:ext>
            </a:extLst>
          </p:cNvPr>
          <p:cNvSpPr txBox="1">
            <a:spLocks/>
          </p:cNvSpPr>
          <p:nvPr/>
        </p:nvSpPr>
        <p:spPr>
          <a:xfrm>
            <a:off x="3969543" y="261095"/>
            <a:ext cx="5250178" cy="585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Metode</a:t>
            </a:r>
            <a:r>
              <a:rPr lang="en-US" b="1" dirty="0"/>
              <a:t> preprocessing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16FB28D-891C-74EE-DF54-D11844D1277E}"/>
              </a:ext>
            </a:extLst>
          </p:cNvPr>
          <p:cNvSpPr txBox="1">
            <a:spLocks/>
          </p:cNvSpPr>
          <p:nvPr/>
        </p:nvSpPr>
        <p:spPr>
          <a:xfrm>
            <a:off x="2446082" y="3236692"/>
            <a:ext cx="214176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tx1"/>
                </a:solidFill>
                <a:ea typeface="Fira Sans"/>
                <a:cs typeface="Fira Sans"/>
                <a:sym typeface="Fira Sans"/>
              </a:rPr>
              <a:t>Tokenisasi</a:t>
            </a:r>
            <a:endParaRPr lang="en-US" sz="2000" b="1" dirty="0">
              <a:solidFill>
                <a:schemeClr val="tx1"/>
              </a:solidFill>
              <a:ea typeface="Fira Sans"/>
              <a:cs typeface="Fira Sans"/>
              <a:sym typeface="Fira Sans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A4363F76-75B3-AC2D-6F1F-0EA656E4BF27}"/>
              </a:ext>
            </a:extLst>
          </p:cNvPr>
          <p:cNvSpPr txBox="1">
            <a:spLocks/>
          </p:cNvSpPr>
          <p:nvPr/>
        </p:nvSpPr>
        <p:spPr>
          <a:xfrm>
            <a:off x="2446082" y="239239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Stemming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4B5243B1-E480-05A1-DF49-59F576D26D1A}"/>
              </a:ext>
            </a:extLst>
          </p:cNvPr>
          <p:cNvSpPr txBox="1">
            <a:spLocks/>
          </p:cNvSpPr>
          <p:nvPr/>
        </p:nvSpPr>
        <p:spPr>
          <a:xfrm>
            <a:off x="2446082" y="3978188"/>
            <a:ext cx="214176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Stopword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EAC4EDDD-879C-ECDC-3073-7E457ACC7515}"/>
              </a:ext>
            </a:extLst>
          </p:cNvPr>
          <p:cNvSpPr txBox="1">
            <a:spLocks/>
          </p:cNvSpPr>
          <p:nvPr/>
        </p:nvSpPr>
        <p:spPr>
          <a:xfrm>
            <a:off x="4698752" y="1627492"/>
            <a:ext cx="5539095" cy="58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ko-KR" sz="1400" dirty="0">
                <a:cs typeface="Arial" pitchFamily="34" charset="0"/>
              </a:rPr>
              <a:t>Output berupa data tweet menghapus URL, Mention Id, Hashtag dan Tanda Baca</a:t>
            </a:r>
            <a:r>
              <a:rPr lang="en-US" altLang="ko-KR" sz="1400" dirty="0">
                <a:cs typeface="Arial" pitchFamily="34" charset="0"/>
              </a:rPr>
              <a:t>. Lower.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16DEE50-C1D7-9984-5A5D-80DBCB54543B}"/>
              </a:ext>
            </a:extLst>
          </p:cNvPr>
          <p:cNvSpPr txBox="1">
            <a:spLocks/>
          </p:cNvSpPr>
          <p:nvPr/>
        </p:nvSpPr>
        <p:spPr>
          <a:xfrm>
            <a:off x="4698752" y="2475141"/>
            <a:ext cx="5539095" cy="467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cs typeface="Arial" pitchFamily="34" charset="0"/>
              </a:rPr>
              <a:t>Output </a:t>
            </a:r>
            <a:r>
              <a:rPr lang="en-US" altLang="ko-KR" sz="1400" dirty="0" err="1">
                <a:cs typeface="Arial" pitchFamily="34" charset="0"/>
              </a:rPr>
              <a:t>berupa</a:t>
            </a:r>
            <a:r>
              <a:rPr lang="en-US" altLang="ko-KR" sz="1400" dirty="0">
                <a:cs typeface="Arial" pitchFamily="34" charset="0"/>
              </a:rPr>
              <a:t> kata </a:t>
            </a:r>
            <a:r>
              <a:rPr lang="en-US" altLang="ko-KR" sz="1400" dirty="0" err="1">
                <a:cs typeface="Arial" pitchFamily="34" charset="0"/>
              </a:rPr>
              <a:t>dalam</a:t>
            </a:r>
            <a:r>
              <a:rPr lang="en-US" altLang="ko-KR" sz="1400" dirty="0">
                <a:cs typeface="Arial" pitchFamily="34" charset="0"/>
              </a:rPr>
              <a:t> tweet </a:t>
            </a:r>
            <a:r>
              <a:rPr lang="en-US" altLang="ko-KR" sz="1400" dirty="0" err="1">
                <a:cs typeface="Arial" pitchFamily="34" charset="0"/>
              </a:rPr>
              <a:t>menjadi</a:t>
            </a:r>
            <a:r>
              <a:rPr lang="en-US" altLang="ko-KR" sz="1400" dirty="0">
                <a:cs typeface="Arial" pitchFamily="34" charset="0"/>
              </a:rPr>
              <a:t> kata </a:t>
            </a:r>
            <a:r>
              <a:rPr lang="en-US" altLang="ko-KR" sz="1400" dirty="0" err="1">
                <a:cs typeface="Arial" pitchFamily="34" charset="0"/>
              </a:rPr>
              <a:t>dasar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1F362271-FFB1-EB41-BF8D-62D2D24E3064}"/>
              </a:ext>
            </a:extLst>
          </p:cNvPr>
          <p:cNvSpPr txBox="1">
            <a:spLocks/>
          </p:cNvSpPr>
          <p:nvPr/>
        </p:nvSpPr>
        <p:spPr>
          <a:xfrm>
            <a:off x="4698752" y="3232829"/>
            <a:ext cx="5539095" cy="772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cs typeface="Arial" pitchFamily="34" charset="0"/>
              </a:rPr>
              <a:t>Output </a:t>
            </a:r>
            <a:r>
              <a:rPr lang="en-US" altLang="ko-KR" sz="1400" dirty="0" err="1">
                <a:cs typeface="Arial" pitchFamily="34" charset="0"/>
              </a:rPr>
              <a:t>berupa</a:t>
            </a:r>
            <a:r>
              <a:rPr lang="en-US" altLang="ko-KR" sz="1400" dirty="0">
                <a:cs typeface="Arial" pitchFamily="34" charset="0"/>
              </a:rPr>
              <a:t> kata </a:t>
            </a:r>
            <a:r>
              <a:rPr lang="en-US" altLang="ko-KR" sz="1400" dirty="0" err="1">
                <a:cs typeface="Arial" pitchFamily="34" charset="0"/>
              </a:rPr>
              <a:t>dalam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kalimat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sudah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terpecah</a:t>
            </a:r>
            <a:r>
              <a:rPr lang="en-US" altLang="ko-KR" sz="1400" dirty="0">
                <a:cs typeface="Arial" pitchFamily="34" charset="0"/>
              </a:rPr>
              <a:t>.  </a:t>
            </a:r>
            <a:endParaRPr lang="ko-KR" altLang="en-US" sz="1400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7AFF212-F0B8-D5E8-3AEB-81FC6BAB3E88}"/>
              </a:ext>
            </a:extLst>
          </p:cNvPr>
          <p:cNvSpPr txBox="1">
            <a:spLocks/>
          </p:cNvSpPr>
          <p:nvPr/>
        </p:nvSpPr>
        <p:spPr>
          <a:xfrm>
            <a:off x="4698752" y="3902442"/>
            <a:ext cx="5539095" cy="772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Output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tweet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menghilangkan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BB4BC52-202B-5733-1AD0-BC15F043B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6082" y="1580034"/>
            <a:ext cx="2141764" cy="5143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  <a:ea typeface="Fira Sans"/>
                <a:cs typeface="Fira Sans"/>
                <a:sym typeface="Fira Sans"/>
              </a:rPr>
              <a:t>Cleansing</a:t>
            </a:r>
          </a:p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DABFC6-DAF6-9754-2671-C2EE6DFB3F65}"/>
              </a:ext>
            </a:extLst>
          </p:cNvPr>
          <p:cNvSpPr txBox="1"/>
          <p:nvPr/>
        </p:nvSpPr>
        <p:spPr>
          <a:xfrm>
            <a:off x="4698752" y="49166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Output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Menghubah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Text Tweet pada kata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942F2D4-70D4-EDE1-3A61-E745C1ED511B}"/>
              </a:ext>
            </a:extLst>
          </p:cNvPr>
          <p:cNvSpPr txBox="1">
            <a:spLocks/>
          </p:cNvSpPr>
          <p:nvPr/>
        </p:nvSpPr>
        <p:spPr>
          <a:xfrm>
            <a:off x="2471249" y="4912620"/>
            <a:ext cx="214176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Normalisasi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5" name="Picture 4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C4360F-9B50-BB73-05FD-8B42E723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8D6A210-ECD3-76AF-9D09-51DA06B7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9B3AC0D-A718-5B94-AB38-5F8CA777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0242C77-5390-555F-2E08-A87968329D6F}"/>
              </a:ext>
            </a:extLst>
          </p:cNvPr>
          <p:cNvSpPr txBox="1">
            <a:spLocks/>
          </p:cNvSpPr>
          <p:nvPr/>
        </p:nvSpPr>
        <p:spPr>
          <a:xfrm>
            <a:off x="2656387" y="4334854"/>
            <a:ext cx="7418791" cy="872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Keterangan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/>
              <a:t>𝑊𝑡,𝑑 : </a:t>
            </a:r>
            <a:r>
              <a:rPr lang="en-US" dirty="0" err="1"/>
              <a:t>bobot</a:t>
            </a:r>
            <a:r>
              <a:rPr lang="en-US" dirty="0"/>
              <a:t> t(term)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𝑇𝐹𝑡,𝑑 : </a:t>
            </a:r>
            <a:r>
              <a:rPr lang="en-US" dirty="0" err="1"/>
              <a:t>frequensi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t(term)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d 𝐼𝐷𝐹𝑑 : inverse document frequency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1E042B8B-F72C-DA38-D399-6983385909D8}"/>
              </a:ext>
            </a:extLst>
          </p:cNvPr>
          <p:cNvSpPr txBox="1">
            <a:spLocks/>
          </p:cNvSpPr>
          <p:nvPr/>
        </p:nvSpPr>
        <p:spPr>
          <a:xfrm>
            <a:off x="265764" y="2390342"/>
            <a:ext cx="2141764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Pembobotan</a:t>
            </a:r>
            <a:r>
              <a:rPr lang="en-US" sz="1800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kata (TF IDF)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436E6A-132F-0C18-41C1-D9DB36AF6F74}"/>
              </a:ext>
            </a:extLst>
          </p:cNvPr>
          <p:cNvSpPr txBox="1"/>
          <p:nvPr/>
        </p:nvSpPr>
        <p:spPr>
          <a:xfrm>
            <a:off x="2550253" y="2319917"/>
            <a:ext cx="8305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Pembobotan</a:t>
            </a:r>
            <a:r>
              <a:rPr lang="en-US" sz="1400" dirty="0"/>
              <a:t> kata </a:t>
            </a:r>
            <a:r>
              <a:rPr lang="en-US" sz="1400" dirty="0" err="1"/>
              <a:t>digunakan</a:t>
            </a:r>
            <a:r>
              <a:rPr lang="en-US" sz="1400" dirty="0"/>
              <a:t> untuk proses </a:t>
            </a:r>
            <a:r>
              <a:rPr lang="en-US" sz="1400" dirty="0" err="1"/>
              <a:t>pengindeksan</a:t>
            </a:r>
            <a:r>
              <a:rPr lang="en-US" sz="1400" dirty="0"/>
              <a:t> </a:t>
            </a:r>
            <a:r>
              <a:rPr lang="en-US" sz="1400" dirty="0" err="1"/>
              <a:t>teks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menilai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. </a:t>
            </a:r>
          </a:p>
          <a:p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pembobotan</a:t>
            </a:r>
            <a:r>
              <a:rPr lang="en-US" sz="1400" dirty="0"/>
              <a:t> kata </a:t>
            </a:r>
            <a:r>
              <a:rPr lang="en-US" sz="1400" dirty="0" err="1"/>
              <a:t>digunakan</a:t>
            </a:r>
            <a:r>
              <a:rPr lang="en-US" sz="1400" dirty="0"/>
              <a:t> untuk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bobot</a:t>
            </a:r>
            <a:r>
              <a:rPr lang="en-US" sz="1400" dirty="0"/>
              <a:t> pada </a:t>
            </a:r>
            <a:r>
              <a:rPr lang="en-US" sz="1400" dirty="0" err="1"/>
              <a:t>kemunculan</a:t>
            </a:r>
            <a:r>
              <a:rPr lang="en-US" sz="1400" dirty="0"/>
              <a:t> kata </a:t>
            </a:r>
            <a:r>
              <a:rPr lang="en-US" sz="1400" dirty="0" err="1"/>
              <a:t>disuatu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.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pembobotan</a:t>
            </a:r>
            <a:r>
              <a:rPr lang="en-US" sz="1400" dirty="0"/>
              <a:t> kata </a:t>
            </a:r>
            <a:r>
              <a:rPr lang="en-US" sz="1400" dirty="0" err="1"/>
              <a:t>digunakan</a:t>
            </a:r>
            <a:r>
              <a:rPr lang="en-US" sz="1400" dirty="0"/>
              <a:t> Term Frequency (TF) dan Inverse Document Frequency. </a:t>
            </a:r>
          </a:p>
          <a:p>
            <a:endParaRPr lang="en-US" sz="1400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2884F59D-FD5E-28CD-B1C0-18E48339055F}"/>
              </a:ext>
            </a:extLst>
          </p:cNvPr>
          <p:cNvSpPr txBox="1">
            <a:spLocks/>
          </p:cNvSpPr>
          <p:nvPr/>
        </p:nvSpPr>
        <p:spPr>
          <a:xfrm>
            <a:off x="4702665" y="3452283"/>
            <a:ext cx="2786670" cy="600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𝑊𝑡,𝑑 = 𝑇𝐹𝑡,𝑑 ∗ 𝐼𝐷𝐹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05E7AB-2394-78D9-762B-4B23E54A40D6}"/>
              </a:ext>
            </a:extLst>
          </p:cNvPr>
          <p:cNvSpPr txBox="1"/>
          <p:nvPr/>
        </p:nvSpPr>
        <p:spPr>
          <a:xfrm>
            <a:off x="2896214" y="600980"/>
            <a:ext cx="639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Metode</a:t>
            </a:r>
            <a:r>
              <a:rPr lang="en-US" sz="2800" b="1" dirty="0"/>
              <a:t> Feature Extract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63833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795EC1-E665-524D-0C26-2820931A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9000655-EE33-3078-F106-9575B1D0464B}"/>
              </a:ext>
            </a:extLst>
          </p:cNvPr>
          <p:cNvSpPr txBox="1">
            <a:spLocks/>
          </p:cNvSpPr>
          <p:nvPr/>
        </p:nvSpPr>
        <p:spPr>
          <a:xfrm>
            <a:off x="433544" y="2388244"/>
            <a:ext cx="2382234" cy="1040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/>
              <a:t>Tokenisasi</a:t>
            </a:r>
            <a:r>
              <a:rPr lang="en-US" sz="2000" b="1" dirty="0"/>
              <a:t> dan Sequencing 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E636CE4-948F-416B-3D7C-4412A254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84" y="70249"/>
            <a:ext cx="1761874" cy="5183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4B37B9D-88EA-54B1-9BC9-32FBC9C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7" y="289762"/>
            <a:ext cx="6602137" cy="1006372"/>
          </a:xfrm>
        </p:spPr>
        <p:txBody>
          <a:bodyPr>
            <a:normAutofit/>
          </a:bodyPr>
          <a:lstStyle/>
          <a:p>
            <a:r>
              <a:rPr lang="en-US" b="1" dirty="0" err="1"/>
              <a:t>Metode</a:t>
            </a:r>
            <a:r>
              <a:rPr lang="en-US" b="1" dirty="0"/>
              <a:t> Feature Extract LSTM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7CA70-877C-E33A-8539-071E7E1B5B33}"/>
              </a:ext>
            </a:extLst>
          </p:cNvPr>
          <p:cNvSpPr txBox="1"/>
          <p:nvPr/>
        </p:nvSpPr>
        <p:spPr>
          <a:xfrm>
            <a:off x="2998825" y="2367100"/>
            <a:ext cx="7848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Tokenisasi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proses di mana </a:t>
            </a:r>
            <a:r>
              <a:rPr lang="en-US" sz="1600" dirty="0" err="1"/>
              <a:t>setiap</a:t>
            </a:r>
            <a:r>
              <a:rPr lang="en-US" sz="1600" dirty="0"/>
              <a:t> kata </a:t>
            </a:r>
            <a:r>
              <a:rPr lang="en-US" sz="1600" dirty="0" err="1"/>
              <a:t>unik</a:t>
            </a:r>
            <a:r>
              <a:rPr lang="en-US" sz="1600" dirty="0"/>
              <a:t> pada data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diurutkan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kata yang paling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kata. </a:t>
            </a:r>
          </a:p>
          <a:p>
            <a:pPr algn="just"/>
            <a:r>
              <a:rPr lang="en-US" sz="1600" dirty="0"/>
              <a:t>Proses sequencing, </a:t>
            </a:r>
            <a:r>
              <a:rPr lang="en-US" sz="1600" dirty="0" err="1"/>
              <a:t>yaitu</a:t>
            </a:r>
            <a:r>
              <a:rPr lang="en-US" sz="1600" dirty="0"/>
              <a:t> proses di mana </a:t>
            </a:r>
            <a:r>
              <a:rPr lang="en-US" sz="1600" dirty="0" err="1"/>
              <a:t>kalimat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kata-kata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barisan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kata. Pada program </a:t>
            </a:r>
            <a:r>
              <a:rPr lang="en-US" sz="1600" dirty="0" err="1"/>
              <a:t>ditambahkan</a:t>
            </a:r>
            <a:r>
              <a:rPr lang="en-US" sz="1600" dirty="0"/>
              <a:t> pad sequence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kata </a:t>
            </a:r>
            <a:r>
              <a:rPr lang="en-US" sz="1600" dirty="0" err="1"/>
              <a:t>maksimal</a:t>
            </a:r>
            <a:r>
              <a:rPr lang="en-US" sz="1600" dirty="0"/>
              <a:t> di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sequence.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5296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1051</TotalTime>
  <Words>1502</Words>
  <Application>Microsoft Office PowerPoint</Application>
  <PresentationFormat>Widescreen</PresentationFormat>
  <Paragraphs>225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Fira Sans</vt:lpstr>
      <vt:lpstr>Fira Sans Extra Condensed</vt:lpstr>
      <vt:lpstr>Roboto</vt:lpstr>
      <vt:lpstr>Speak Pro</vt:lpstr>
      <vt:lpstr>Tenorite</vt:lpstr>
      <vt:lpstr>Monoline</vt:lpstr>
      <vt:lpstr>Sentiment Analysis neural network and lstm</vt:lpstr>
      <vt:lpstr>Latar Belakang </vt:lpstr>
      <vt:lpstr>Tools</vt:lpstr>
      <vt:lpstr>Rumusan Masalah </vt:lpstr>
      <vt:lpstr>Metode neural network</vt:lpstr>
      <vt:lpstr>Metode lstm</vt:lpstr>
      <vt:lpstr>PowerPoint Presentation</vt:lpstr>
      <vt:lpstr>PowerPoint Presentation</vt:lpstr>
      <vt:lpstr>Metode Feature Extract LSTM</vt:lpstr>
      <vt:lpstr>Metode model Neural network</vt:lpstr>
      <vt:lpstr>Metode model LSTM</vt:lpstr>
      <vt:lpstr>evaluasi</vt:lpstr>
      <vt:lpstr>Hasil Dan pembahasan</vt:lpstr>
      <vt:lpstr>Feature Extract Neural Network</vt:lpstr>
      <vt:lpstr>PowerPoint Presentation</vt:lpstr>
      <vt:lpstr>Evaluasi</vt:lpstr>
      <vt:lpstr>PowerPoint Presentation</vt:lpstr>
      <vt:lpstr>PowerPoint Presentation</vt:lpstr>
      <vt:lpstr>Visualisasi data train &amp; test</vt:lpstr>
      <vt:lpstr>Deployment in swagger ui</vt:lpstr>
      <vt:lpstr>Flow process</vt:lpstr>
      <vt:lpstr>User interface – home Swagger ui</vt:lpstr>
      <vt:lpstr>Test sentiment tweeter</vt:lpstr>
      <vt:lpstr>User interface untuk pengujian model </vt:lpstr>
      <vt:lpstr>Post model lstm</vt:lpstr>
      <vt:lpstr>Upload model lstm </vt:lpstr>
      <vt:lpstr>Post tweet neural network</vt:lpstr>
      <vt:lpstr>Upload tweet neural network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“Sentiment Analysis” platinum challenge Binar academy </dc:title>
  <dc:creator>Fadlurrohman, Fauzan [JACID NON J&amp;J]</dc:creator>
  <cp:lastModifiedBy>Fadlurrohman, Fauzan [JACID NON J&amp;J]</cp:lastModifiedBy>
  <cp:revision>17</cp:revision>
  <dcterms:created xsi:type="dcterms:W3CDTF">2022-12-23T12:32:02Z</dcterms:created>
  <dcterms:modified xsi:type="dcterms:W3CDTF">2022-12-25T13:41:52Z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