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League Spartan" charset="1" panose="00000800000000000000"/>
      <p:regular r:id="rId26"/>
    </p:embeddedFont>
    <p:embeddedFont>
      <p:font typeface="Arimo Bold" charset="1" panose="020B0704020202020204"/>
      <p:regular r:id="rId27"/>
    </p:embeddedFont>
    <p:embeddedFont>
      <p:font typeface="Arimo" charset="1" panose="020B0604020202020204"/>
      <p:regular r:id="rId28"/>
    </p:embeddedFont>
    <p:embeddedFont>
      <p:font typeface="Open Sans Bold" charset="1" panose="020B08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jpeg" Type="http://schemas.openxmlformats.org/officeDocument/2006/relationships/image"/><Relationship Id="rId12"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48192">
            <a:off x="368978" y="-172546"/>
            <a:ext cx="1319443" cy="2483119"/>
          </a:xfrm>
          <a:custGeom>
            <a:avLst/>
            <a:gdLst/>
            <a:ahLst/>
            <a:cxnLst/>
            <a:rect r="r" b="b" t="t" l="l"/>
            <a:pathLst>
              <a:path h="2483119" w="1319443">
                <a:moveTo>
                  <a:pt x="0" y="0"/>
                </a:moveTo>
                <a:lnTo>
                  <a:pt x="1319444" y="0"/>
                </a:lnTo>
                <a:lnTo>
                  <a:pt x="1319444" y="2483119"/>
                </a:lnTo>
                <a:lnTo>
                  <a:pt x="0" y="2483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4623612">
            <a:off x="15546641" y="7018104"/>
            <a:ext cx="2951197" cy="3606751"/>
          </a:xfrm>
          <a:custGeom>
            <a:avLst/>
            <a:gdLst/>
            <a:ahLst/>
            <a:cxnLst/>
            <a:rect r="r" b="b" t="t" l="l"/>
            <a:pathLst>
              <a:path h="3606751" w="2951197">
                <a:moveTo>
                  <a:pt x="2951197" y="3606751"/>
                </a:moveTo>
                <a:lnTo>
                  <a:pt x="0" y="3606751"/>
                </a:lnTo>
                <a:lnTo>
                  <a:pt x="0" y="0"/>
                </a:lnTo>
                <a:lnTo>
                  <a:pt x="2951197" y="0"/>
                </a:lnTo>
                <a:lnTo>
                  <a:pt x="2951197" y="360675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83243" y="654668"/>
            <a:ext cx="15921515" cy="9183530"/>
          </a:xfrm>
          <a:custGeom>
            <a:avLst/>
            <a:gdLst/>
            <a:ahLst/>
            <a:cxnLst/>
            <a:rect r="r" b="b" t="t" l="l"/>
            <a:pathLst>
              <a:path h="9183530" w="15921515">
                <a:moveTo>
                  <a:pt x="0" y="0"/>
                </a:moveTo>
                <a:lnTo>
                  <a:pt x="15921514" y="0"/>
                </a:lnTo>
                <a:lnTo>
                  <a:pt x="15921514" y="9183530"/>
                </a:lnTo>
                <a:lnTo>
                  <a:pt x="0" y="91835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5400000">
            <a:off x="1078623" y="8488653"/>
            <a:ext cx="703795" cy="1995295"/>
          </a:xfrm>
          <a:custGeom>
            <a:avLst/>
            <a:gdLst/>
            <a:ahLst/>
            <a:cxnLst/>
            <a:rect r="r" b="b" t="t" l="l"/>
            <a:pathLst>
              <a:path h="1995295" w="703795">
                <a:moveTo>
                  <a:pt x="0" y="0"/>
                </a:moveTo>
                <a:lnTo>
                  <a:pt x="703795" y="0"/>
                </a:lnTo>
                <a:lnTo>
                  <a:pt x="703795" y="1995294"/>
                </a:lnTo>
                <a:lnTo>
                  <a:pt x="0" y="19952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2526567"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6778822" y="2430274"/>
            <a:ext cx="1146427" cy="1487111"/>
          </a:xfrm>
          <a:custGeom>
            <a:avLst/>
            <a:gdLst/>
            <a:ahLst/>
            <a:cxnLst/>
            <a:rect r="r" b="b" t="t" l="l"/>
            <a:pathLst>
              <a:path h="1487111" w="1146427">
                <a:moveTo>
                  <a:pt x="0" y="0"/>
                </a:moveTo>
                <a:lnTo>
                  <a:pt x="1146427" y="0"/>
                </a:lnTo>
                <a:lnTo>
                  <a:pt x="1146427" y="1487111"/>
                </a:lnTo>
                <a:lnTo>
                  <a:pt x="0" y="14871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4" id="14"/>
          <p:cNvSpPr txBox="true"/>
          <p:nvPr/>
        </p:nvSpPr>
        <p:spPr>
          <a:xfrm rot="0">
            <a:off x="3145876" y="3831660"/>
            <a:ext cx="11996249" cy="2207818"/>
          </a:xfrm>
          <a:prstGeom prst="rect">
            <a:avLst/>
          </a:prstGeom>
        </p:spPr>
        <p:txBody>
          <a:bodyPr anchor="t" rtlCol="false" tIns="0" lIns="0" bIns="0" rIns="0">
            <a:spAutoFit/>
          </a:bodyPr>
          <a:lstStyle/>
          <a:p>
            <a:pPr algn="ctr">
              <a:lnSpc>
                <a:spcPts val="5879"/>
              </a:lnSpc>
              <a:spcBef>
                <a:spcPct val="0"/>
              </a:spcBef>
            </a:pPr>
            <a:r>
              <a:rPr lang="en-US" sz="4199">
                <a:solidFill>
                  <a:srgbClr val="FFFFFF"/>
                </a:solidFill>
                <a:latin typeface="League Spartan"/>
                <a:ea typeface="League Spartan"/>
                <a:cs typeface="League Spartan"/>
                <a:sym typeface="League Spartan"/>
              </a:rPr>
              <a:t>InterpretasiTingkatKepercayaanMasyarakatIndonesiaterhadapSistem Pendidikan Pondok Pesantren</a:t>
            </a:r>
          </a:p>
        </p:txBody>
      </p:sp>
      <p:sp>
        <p:nvSpPr>
          <p:cNvPr name="TextBox 15" id="15"/>
          <p:cNvSpPr txBox="true"/>
          <p:nvPr/>
        </p:nvSpPr>
        <p:spPr>
          <a:xfrm rot="0">
            <a:off x="5095326" y="2373729"/>
            <a:ext cx="7557627" cy="800154"/>
          </a:xfrm>
          <a:prstGeom prst="rect">
            <a:avLst/>
          </a:prstGeom>
        </p:spPr>
        <p:txBody>
          <a:bodyPr anchor="t" rtlCol="false" tIns="0" lIns="0" bIns="0" rIns="0">
            <a:spAutoFit/>
          </a:bodyPr>
          <a:lstStyle/>
          <a:p>
            <a:pPr algn="ctr">
              <a:lnSpc>
                <a:spcPts val="6300"/>
              </a:lnSpc>
              <a:spcBef>
                <a:spcPct val="0"/>
              </a:spcBef>
            </a:pPr>
            <a:r>
              <a:rPr lang="en-US" b="true" sz="4500">
                <a:solidFill>
                  <a:srgbClr val="FFFFFF"/>
                </a:solidFill>
                <a:latin typeface="Arimo Bold"/>
                <a:ea typeface="Arimo Bold"/>
                <a:cs typeface="Arimo Bold"/>
                <a:sym typeface="Arimo Bold"/>
              </a:rPr>
              <a:t>Laporan Kemajuan PKM-RE</a:t>
            </a:r>
          </a:p>
        </p:txBody>
      </p:sp>
      <p:sp>
        <p:nvSpPr>
          <p:cNvPr name="TextBox 16" id="16"/>
          <p:cNvSpPr txBox="true"/>
          <p:nvPr/>
        </p:nvSpPr>
        <p:spPr>
          <a:xfrm rot="0">
            <a:off x="7234997" y="6256445"/>
            <a:ext cx="4154063" cy="2565034"/>
          </a:xfrm>
          <a:prstGeom prst="rect">
            <a:avLst/>
          </a:prstGeom>
        </p:spPr>
        <p:txBody>
          <a:bodyPr anchor="t" rtlCol="false" tIns="0" lIns="0" bIns="0" rIns="0">
            <a:spAutoFit/>
          </a:bodyPr>
          <a:lstStyle/>
          <a:p>
            <a:pPr algn="ctr">
              <a:lnSpc>
                <a:spcPts val="4060"/>
              </a:lnSpc>
            </a:pPr>
            <a:r>
              <a:rPr lang="en-US" sz="2900" b="true">
                <a:solidFill>
                  <a:srgbClr val="FFFFFF"/>
                </a:solidFill>
                <a:latin typeface="Arimo Bold"/>
                <a:ea typeface="Arimo Bold"/>
                <a:cs typeface="Arimo Bold"/>
                <a:sym typeface="Arimo Bold"/>
              </a:rPr>
              <a:t>Oleh : </a:t>
            </a:r>
          </a:p>
          <a:p>
            <a:pPr algn="ctr">
              <a:lnSpc>
                <a:spcPts val="4060"/>
              </a:lnSpc>
            </a:pPr>
            <a:r>
              <a:rPr lang="en-US" sz="2900" b="true">
                <a:solidFill>
                  <a:srgbClr val="FFFFFF"/>
                </a:solidFill>
                <a:latin typeface="Arimo Bold"/>
                <a:ea typeface="Arimo Bold"/>
                <a:cs typeface="Arimo Bold"/>
                <a:sym typeface="Arimo Bold"/>
              </a:rPr>
              <a:t>Fauzan Afif Lutfiansyah</a:t>
            </a:r>
          </a:p>
          <a:p>
            <a:pPr algn="ctr">
              <a:lnSpc>
                <a:spcPts val="4060"/>
              </a:lnSpc>
            </a:pPr>
            <a:r>
              <a:rPr lang="en-US" sz="2900" b="true">
                <a:solidFill>
                  <a:srgbClr val="FFFFFF"/>
                </a:solidFill>
                <a:latin typeface="Arimo Bold"/>
                <a:ea typeface="Arimo Bold"/>
                <a:cs typeface="Arimo Bold"/>
                <a:sym typeface="Arimo Bold"/>
              </a:rPr>
              <a:t>Alkirom Akhmad Habibi</a:t>
            </a:r>
          </a:p>
          <a:p>
            <a:pPr algn="ctr">
              <a:lnSpc>
                <a:spcPts val="4060"/>
              </a:lnSpc>
            </a:pPr>
            <a:r>
              <a:rPr lang="en-US" sz="2900" b="true">
                <a:solidFill>
                  <a:srgbClr val="FFFFFF"/>
                </a:solidFill>
                <a:latin typeface="Arimo Bold"/>
                <a:ea typeface="Arimo Bold"/>
                <a:cs typeface="Arimo Bold"/>
                <a:sym typeface="Arimo Bold"/>
              </a:rPr>
              <a:t>Much Def Putra Solihin</a:t>
            </a:r>
          </a:p>
          <a:p>
            <a:pPr algn="ctr">
              <a:lnSpc>
                <a:spcPts val="406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208813" y="177151"/>
            <a:ext cx="13870374" cy="1708096"/>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Metode Pelaksanaan</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75982" y="1885247"/>
            <a:ext cx="7750097" cy="3700398"/>
          </a:xfrm>
          <a:custGeom>
            <a:avLst/>
            <a:gdLst/>
            <a:ahLst/>
            <a:cxnLst/>
            <a:rect r="r" b="b" t="t" l="l"/>
            <a:pathLst>
              <a:path h="3700398" w="7750097">
                <a:moveTo>
                  <a:pt x="0" y="0"/>
                </a:moveTo>
                <a:lnTo>
                  <a:pt x="7750097" y="0"/>
                </a:lnTo>
                <a:lnTo>
                  <a:pt x="7750097" y="3700399"/>
                </a:lnTo>
                <a:lnTo>
                  <a:pt x="0" y="3700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297678" y="1904297"/>
            <a:ext cx="7315200" cy="3492750"/>
          </a:xfrm>
          <a:custGeom>
            <a:avLst/>
            <a:gdLst/>
            <a:ahLst/>
            <a:cxnLst/>
            <a:rect r="r" b="b" t="t" l="l"/>
            <a:pathLst>
              <a:path h="3492750" w="7315200">
                <a:moveTo>
                  <a:pt x="0" y="0"/>
                </a:moveTo>
                <a:lnTo>
                  <a:pt x="7315200" y="0"/>
                </a:lnTo>
                <a:lnTo>
                  <a:pt x="7315200" y="3492751"/>
                </a:lnTo>
                <a:lnTo>
                  <a:pt x="0" y="34927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873767" y="1981215"/>
            <a:ext cx="7001452" cy="800154"/>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Pengumpulan Data</a:t>
            </a:r>
          </a:p>
        </p:txBody>
      </p:sp>
      <p:sp>
        <p:nvSpPr>
          <p:cNvPr name="Freeform 15" id="15"/>
          <p:cNvSpPr/>
          <p:nvPr/>
        </p:nvSpPr>
        <p:spPr>
          <a:xfrm flipH="false" flipV="false" rot="0">
            <a:off x="4575080" y="5585646"/>
            <a:ext cx="9404420" cy="4490279"/>
          </a:xfrm>
          <a:custGeom>
            <a:avLst/>
            <a:gdLst/>
            <a:ahLst/>
            <a:cxnLst/>
            <a:rect r="r" b="b" t="t" l="l"/>
            <a:pathLst>
              <a:path h="4490279" w="9404420">
                <a:moveTo>
                  <a:pt x="0" y="0"/>
                </a:moveTo>
                <a:lnTo>
                  <a:pt x="9404420" y="0"/>
                </a:lnTo>
                <a:lnTo>
                  <a:pt x="9404420" y="4490279"/>
                </a:lnTo>
                <a:lnTo>
                  <a:pt x="0" y="44902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0409510" y="1877878"/>
            <a:ext cx="6053544" cy="1600200"/>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Preprosesing</a:t>
            </a:r>
          </a:p>
          <a:p>
            <a:pPr algn="just">
              <a:lnSpc>
                <a:spcPts val="6300"/>
              </a:lnSpc>
              <a:spcBef>
                <a:spcPct val="0"/>
              </a:spcBef>
            </a:pPr>
          </a:p>
        </p:txBody>
      </p:sp>
      <p:sp>
        <p:nvSpPr>
          <p:cNvPr name="TextBox 17" id="17"/>
          <p:cNvSpPr txBox="true"/>
          <p:nvPr/>
        </p:nvSpPr>
        <p:spPr>
          <a:xfrm rot="0">
            <a:off x="6250518" y="5700850"/>
            <a:ext cx="6053544" cy="873125"/>
          </a:xfrm>
          <a:prstGeom prst="rect">
            <a:avLst/>
          </a:prstGeom>
        </p:spPr>
        <p:txBody>
          <a:bodyPr anchor="t" rtlCol="false" tIns="0" lIns="0" bIns="0" rIns="0">
            <a:spAutoFit/>
          </a:bodyPr>
          <a:lstStyle/>
          <a:p>
            <a:pPr algn="just">
              <a:lnSpc>
                <a:spcPts val="6999"/>
              </a:lnSpc>
              <a:spcBef>
                <a:spcPct val="0"/>
              </a:spcBef>
            </a:pPr>
            <a:r>
              <a:rPr lang="en-US" sz="4999">
                <a:solidFill>
                  <a:srgbClr val="FFFFFF"/>
                </a:solidFill>
                <a:latin typeface="Arimo"/>
                <a:ea typeface="Arimo"/>
                <a:cs typeface="Arimo"/>
                <a:sym typeface="Arimo"/>
              </a:rPr>
              <a:t>Pembangunan Model</a:t>
            </a:r>
          </a:p>
        </p:txBody>
      </p:sp>
      <p:sp>
        <p:nvSpPr>
          <p:cNvPr name="TextBox 18" id="18"/>
          <p:cNvSpPr txBox="true"/>
          <p:nvPr/>
        </p:nvSpPr>
        <p:spPr>
          <a:xfrm rot="0">
            <a:off x="1626843" y="2877337"/>
            <a:ext cx="7042091" cy="800154"/>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a.Web Scrapping</a:t>
            </a:r>
          </a:p>
        </p:txBody>
      </p:sp>
      <p:sp>
        <p:nvSpPr>
          <p:cNvPr name="TextBox 19" id="19"/>
          <p:cNvSpPr txBox="true"/>
          <p:nvPr/>
        </p:nvSpPr>
        <p:spPr>
          <a:xfrm rot="0">
            <a:off x="1626843" y="3806223"/>
            <a:ext cx="7248376" cy="1280213"/>
          </a:xfrm>
          <a:prstGeom prst="rect">
            <a:avLst/>
          </a:prstGeom>
        </p:spPr>
        <p:txBody>
          <a:bodyPr anchor="t" rtlCol="false" tIns="0" lIns="0" bIns="0" rIns="0">
            <a:spAutoFit/>
          </a:bodyPr>
          <a:lstStyle/>
          <a:p>
            <a:pPr algn="ctr">
              <a:lnSpc>
                <a:spcPts val="5040"/>
              </a:lnSpc>
              <a:spcBef>
                <a:spcPct val="0"/>
              </a:spcBef>
            </a:pPr>
            <a:r>
              <a:rPr lang="en-US" sz="3600">
                <a:solidFill>
                  <a:srgbClr val="FFFFFF"/>
                </a:solidFill>
                <a:latin typeface="Arimo"/>
                <a:ea typeface="Arimo"/>
                <a:cs typeface="Arimo"/>
                <a:sym typeface="Arimo"/>
              </a:rPr>
              <a:t>b</a:t>
            </a:r>
            <a:r>
              <a:rPr lang="en-US" sz="3600">
                <a:solidFill>
                  <a:srgbClr val="FFFFFF"/>
                </a:solidFill>
                <a:latin typeface="Arimo"/>
                <a:ea typeface="Arimo"/>
                <a:cs typeface="Arimo"/>
                <a:sym typeface="Arimo"/>
              </a:rPr>
              <a:t>.Application Programming Interface (API) Pengumpulan Data</a:t>
            </a:r>
          </a:p>
        </p:txBody>
      </p:sp>
      <p:sp>
        <p:nvSpPr>
          <p:cNvPr name="TextBox 20" id="20"/>
          <p:cNvSpPr txBox="true"/>
          <p:nvPr/>
        </p:nvSpPr>
        <p:spPr>
          <a:xfrm rot="0">
            <a:off x="9968505" y="2658928"/>
            <a:ext cx="5573083" cy="2427344"/>
          </a:xfrm>
          <a:prstGeom prst="rect">
            <a:avLst/>
          </a:prstGeom>
        </p:spPr>
        <p:txBody>
          <a:bodyPr anchor="t" rtlCol="false" tIns="0" lIns="0" bIns="0" rIns="0">
            <a:spAutoFit/>
          </a:bodyPr>
          <a:lstStyle/>
          <a:p>
            <a:pPr algn="ctr">
              <a:lnSpc>
                <a:spcPts val="4799"/>
              </a:lnSpc>
              <a:spcBef>
                <a:spcPct val="0"/>
              </a:spcBef>
            </a:pPr>
            <a:r>
              <a:rPr lang="en-US" sz="3428">
                <a:solidFill>
                  <a:srgbClr val="FFFFFF"/>
                </a:solidFill>
                <a:latin typeface="Arimo"/>
                <a:ea typeface="Arimo"/>
                <a:cs typeface="Arimo"/>
                <a:sym typeface="Arimo"/>
              </a:rPr>
              <a:t>Cleaning</a:t>
            </a:r>
          </a:p>
          <a:p>
            <a:pPr algn="ctr">
              <a:lnSpc>
                <a:spcPts val="4799"/>
              </a:lnSpc>
              <a:spcBef>
                <a:spcPct val="0"/>
              </a:spcBef>
            </a:pPr>
            <a:r>
              <a:rPr lang="en-US" sz="3428">
                <a:solidFill>
                  <a:srgbClr val="FFFFFF"/>
                </a:solidFill>
                <a:latin typeface="Arimo"/>
                <a:ea typeface="Arimo"/>
                <a:cs typeface="Arimo"/>
                <a:sym typeface="Arimo"/>
              </a:rPr>
              <a:t>Tokenisasi</a:t>
            </a:r>
          </a:p>
          <a:p>
            <a:pPr algn="ctr">
              <a:lnSpc>
                <a:spcPts val="4799"/>
              </a:lnSpc>
              <a:spcBef>
                <a:spcPct val="0"/>
              </a:spcBef>
            </a:pPr>
            <a:r>
              <a:rPr lang="en-US" sz="3428">
                <a:solidFill>
                  <a:srgbClr val="FFFFFF"/>
                </a:solidFill>
                <a:latin typeface="Arimo"/>
                <a:ea typeface="Arimo"/>
                <a:cs typeface="Arimo"/>
                <a:sym typeface="Arimo"/>
              </a:rPr>
              <a:t>Stopword Removal</a:t>
            </a:r>
          </a:p>
          <a:p>
            <a:pPr algn="ctr">
              <a:lnSpc>
                <a:spcPts val="4799"/>
              </a:lnSpc>
              <a:spcBef>
                <a:spcPct val="0"/>
              </a:spcBef>
            </a:pPr>
            <a:r>
              <a:rPr lang="en-US" sz="3428">
                <a:solidFill>
                  <a:srgbClr val="FFFFFF"/>
                </a:solidFill>
                <a:latin typeface="Arimo"/>
                <a:ea typeface="Arimo"/>
                <a:cs typeface="Arimo"/>
                <a:sym typeface="Arimo"/>
              </a:rPr>
              <a:t>Stemming</a:t>
            </a:r>
          </a:p>
        </p:txBody>
      </p:sp>
      <p:sp>
        <p:nvSpPr>
          <p:cNvPr name="TextBox 21" id="21"/>
          <p:cNvSpPr txBox="true"/>
          <p:nvPr/>
        </p:nvSpPr>
        <p:spPr>
          <a:xfrm rot="0">
            <a:off x="6491274" y="6708156"/>
            <a:ext cx="5305452" cy="3200616"/>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Pelabelan Data</a:t>
            </a:r>
          </a:p>
          <a:p>
            <a:pPr algn="ctr">
              <a:lnSpc>
                <a:spcPts val="6300"/>
              </a:lnSpc>
              <a:spcBef>
                <a:spcPct val="0"/>
              </a:spcBef>
            </a:pPr>
            <a:r>
              <a:rPr lang="en-US" sz="4500">
                <a:solidFill>
                  <a:srgbClr val="FFFFFF"/>
                </a:solidFill>
                <a:latin typeface="Arimo"/>
                <a:ea typeface="Arimo"/>
                <a:cs typeface="Arimo"/>
                <a:sym typeface="Arimo"/>
              </a:rPr>
              <a:t>Pembagian Datasets</a:t>
            </a:r>
          </a:p>
          <a:p>
            <a:pPr algn="ctr">
              <a:lnSpc>
                <a:spcPts val="6300"/>
              </a:lnSpc>
              <a:spcBef>
                <a:spcPct val="0"/>
              </a:spcBef>
            </a:pPr>
            <a:r>
              <a:rPr lang="en-US" sz="4500">
                <a:solidFill>
                  <a:srgbClr val="FFFFFF"/>
                </a:solidFill>
                <a:latin typeface="Arimo"/>
                <a:ea typeface="Arimo"/>
                <a:cs typeface="Arimo"/>
                <a:sym typeface="Arimo"/>
              </a:rPr>
              <a:t>Training Model</a:t>
            </a:r>
          </a:p>
          <a:p>
            <a:pPr algn="ctr">
              <a:lnSpc>
                <a:spcPts val="6300"/>
              </a:lnSpc>
              <a:spcBef>
                <a:spcPct val="0"/>
              </a:spcBef>
            </a:pPr>
            <a:r>
              <a:rPr lang="en-US" sz="4500">
                <a:solidFill>
                  <a:srgbClr val="FFFFFF"/>
                </a:solidFill>
                <a:latin typeface="Arimo"/>
                <a:ea typeface="Arimo"/>
                <a:cs typeface="Arimo"/>
                <a:sym typeface="Arimo"/>
              </a:rPr>
              <a:t>Evaluasi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151675" y="722177"/>
            <a:ext cx="13870374" cy="1708096"/>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Metode Pelaksanaan</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6161927" y="8557580"/>
            <a:ext cx="901902" cy="2556938"/>
          </a:xfrm>
          <a:custGeom>
            <a:avLst/>
            <a:gdLst/>
            <a:ahLst/>
            <a:cxnLst/>
            <a:rect r="r" b="b" t="t" l="l"/>
            <a:pathLst>
              <a:path h="2556938" w="901902">
                <a:moveTo>
                  <a:pt x="0" y="0"/>
                </a:moveTo>
                <a:lnTo>
                  <a:pt x="901902" y="0"/>
                </a:lnTo>
                <a:lnTo>
                  <a:pt x="901902" y="2556938"/>
                </a:lnTo>
                <a:lnTo>
                  <a:pt x="0" y="25569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64843" y="3567840"/>
            <a:ext cx="8932835" cy="4265114"/>
          </a:xfrm>
          <a:custGeom>
            <a:avLst/>
            <a:gdLst/>
            <a:ahLst/>
            <a:cxnLst/>
            <a:rect r="r" b="b" t="t" l="l"/>
            <a:pathLst>
              <a:path h="4265114" w="8932835">
                <a:moveTo>
                  <a:pt x="0" y="0"/>
                </a:moveTo>
                <a:lnTo>
                  <a:pt x="8932835" y="0"/>
                </a:lnTo>
                <a:lnTo>
                  <a:pt x="8932835" y="4265115"/>
                </a:lnTo>
                <a:lnTo>
                  <a:pt x="0" y="42651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412922" y="3567840"/>
            <a:ext cx="8478425" cy="4048149"/>
          </a:xfrm>
          <a:custGeom>
            <a:avLst/>
            <a:gdLst/>
            <a:ahLst/>
            <a:cxnLst/>
            <a:rect r="r" b="b" t="t" l="l"/>
            <a:pathLst>
              <a:path h="4048149" w="8478425">
                <a:moveTo>
                  <a:pt x="0" y="0"/>
                </a:moveTo>
                <a:lnTo>
                  <a:pt x="8478425" y="0"/>
                </a:lnTo>
                <a:lnTo>
                  <a:pt x="8478425" y="4048150"/>
                </a:lnTo>
                <a:lnTo>
                  <a:pt x="0" y="4048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028700" y="4139382"/>
            <a:ext cx="7001452"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Interpretasi Hasil</a:t>
            </a:r>
          </a:p>
        </p:txBody>
      </p:sp>
      <p:sp>
        <p:nvSpPr>
          <p:cNvPr name="TextBox 15" id="15"/>
          <p:cNvSpPr txBox="true"/>
          <p:nvPr/>
        </p:nvSpPr>
        <p:spPr>
          <a:xfrm rot="0">
            <a:off x="9968505" y="1877824"/>
            <a:ext cx="6053544" cy="1600308"/>
          </a:xfrm>
          <a:prstGeom prst="rect">
            <a:avLst/>
          </a:prstGeom>
        </p:spPr>
        <p:txBody>
          <a:bodyPr anchor="t" rtlCol="false" tIns="0" lIns="0" bIns="0" rIns="0">
            <a:spAutoFit/>
          </a:bodyPr>
          <a:lstStyle/>
          <a:p>
            <a:pPr algn="just">
              <a:lnSpc>
                <a:spcPts val="6300"/>
              </a:lnSpc>
            </a:pPr>
            <a:r>
              <a:rPr lang="en-US" sz="4500">
                <a:solidFill>
                  <a:srgbClr val="FFFFFF"/>
                </a:solidFill>
                <a:latin typeface="Arimo"/>
                <a:ea typeface="Arimo"/>
                <a:cs typeface="Arimo"/>
                <a:sym typeface="Arimo"/>
              </a:rPr>
              <a:t>Analisis Data</a:t>
            </a:r>
          </a:p>
          <a:p>
            <a:pPr algn="just">
              <a:lnSpc>
                <a:spcPts val="6300"/>
              </a:lnSpc>
              <a:spcBef>
                <a:spcPct val="0"/>
              </a:spcBef>
            </a:pPr>
          </a:p>
        </p:txBody>
      </p:sp>
      <p:sp>
        <p:nvSpPr>
          <p:cNvPr name="TextBox 16" id="16"/>
          <p:cNvSpPr txBox="true"/>
          <p:nvPr/>
        </p:nvSpPr>
        <p:spPr>
          <a:xfrm rot="0">
            <a:off x="480087" y="5282490"/>
            <a:ext cx="8932835" cy="16002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Visualisasi Data :Menggunakan Grafik dan Diagram</a:t>
            </a:r>
          </a:p>
        </p:txBody>
      </p:sp>
      <p:sp>
        <p:nvSpPr>
          <p:cNvPr name="TextBox 17" id="17"/>
          <p:cNvSpPr txBox="true"/>
          <p:nvPr/>
        </p:nvSpPr>
        <p:spPr>
          <a:xfrm rot="0">
            <a:off x="9197069" y="3642028"/>
            <a:ext cx="8478425"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Validasi dan Verifikasi</a:t>
            </a:r>
          </a:p>
        </p:txBody>
      </p:sp>
      <p:sp>
        <p:nvSpPr>
          <p:cNvPr name="TextBox 18" id="18"/>
          <p:cNvSpPr txBox="true"/>
          <p:nvPr/>
        </p:nvSpPr>
        <p:spPr>
          <a:xfrm rot="0">
            <a:off x="10313014" y="4519887"/>
            <a:ext cx="6246536" cy="1171026"/>
          </a:xfrm>
          <a:prstGeom prst="rect">
            <a:avLst/>
          </a:prstGeom>
        </p:spPr>
        <p:txBody>
          <a:bodyPr anchor="t" rtlCol="false" tIns="0" lIns="0" bIns="0" rIns="0">
            <a:spAutoFit/>
          </a:bodyPr>
          <a:lstStyle/>
          <a:p>
            <a:pPr algn="ctr">
              <a:lnSpc>
                <a:spcPts val="4641"/>
              </a:lnSpc>
              <a:spcBef>
                <a:spcPct val="0"/>
              </a:spcBef>
            </a:pPr>
            <a:r>
              <a:rPr lang="en-US" sz="3315">
                <a:solidFill>
                  <a:srgbClr val="FFFFFF"/>
                </a:solidFill>
                <a:latin typeface="Arimo"/>
                <a:ea typeface="Arimo"/>
                <a:cs typeface="Arimo"/>
                <a:sym typeface="Arimo"/>
              </a:rPr>
              <a:t>Kami melakukan Visualisasi dan Verifikasi data dengan metode :</a:t>
            </a:r>
          </a:p>
        </p:txBody>
      </p:sp>
      <p:sp>
        <p:nvSpPr>
          <p:cNvPr name="TextBox 19" id="19"/>
          <p:cNvSpPr txBox="true"/>
          <p:nvPr/>
        </p:nvSpPr>
        <p:spPr>
          <a:xfrm rot="0">
            <a:off x="9297678" y="5700850"/>
            <a:ext cx="8478425" cy="16002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Evaluasi kinerja svm </a:t>
            </a:r>
          </a:p>
          <a:p>
            <a:pPr algn="ctr">
              <a:lnSpc>
                <a:spcPts val="6300"/>
              </a:lnSpc>
              <a:spcBef>
                <a:spcPct val="0"/>
              </a:spcBef>
            </a:pPr>
            <a:r>
              <a:rPr lang="en-US" sz="4500">
                <a:solidFill>
                  <a:srgbClr val="FFFFFF"/>
                </a:solidFill>
                <a:latin typeface="Arimo"/>
                <a:ea typeface="Arimo"/>
                <a:cs typeface="Arimo"/>
                <a:sym typeface="Arimo"/>
              </a:rPr>
              <a:t>(Support Vector Machine)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980254" y="317706"/>
            <a:ext cx="12327493" cy="1160710"/>
          </a:xfrm>
          <a:prstGeom prst="rect">
            <a:avLst/>
          </a:prstGeom>
        </p:spPr>
        <p:txBody>
          <a:bodyPr anchor="t" rtlCol="false" tIns="0" lIns="0" bIns="0" rIns="0">
            <a:spAutoFit/>
          </a:bodyPr>
          <a:lstStyle/>
          <a:p>
            <a:pPr algn="ctr">
              <a:lnSpc>
                <a:spcPts val="9520"/>
              </a:lnSpc>
              <a:spcBef>
                <a:spcPct val="0"/>
              </a:spcBef>
            </a:pPr>
            <a:r>
              <a:rPr lang="en-US" sz="6800">
                <a:solidFill>
                  <a:srgbClr val="000000"/>
                </a:solidFill>
                <a:latin typeface="League Spartan"/>
                <a:ea typeface="League Spartan"/>
                <a:cs typeface="League Spartan"/>
                <a:sym typeface="League Spartan"/>
              </a:rPr>
              <a:t> HASIL YANG DICAPAI</a:t>
            </a:r>
          </a:p>
        </p:txBody>
      </p:sp>
      <p:sp>
        <p:nvSpPr>
          <p:cNvPr name="Freeform 7" id="7"/>
          <p:cNvSpPr/>
          <p:nvPr/>
        </p:nvSpPr>
        <p:spPr>
          <a:xfrm flipH="false" flipV="false" rot="0">
            <a:off x="1694478" y="3523221"/>
            <a:ext cx="15889679" cy="6352410"/>
          </a:xfrm>
          <a:custGeom>
            <a:avLst/>
            <a:gdLst/>
            <a:ahLst/>
            <a:cxnLst/>
            <a:rect r="r" b="b" t="t" l="l"/>
            <a:pathLst>
              <a:path h="6352410" w="15889679">
                <a:moveTo>
                  <a:pt x="0" y="0"/>
                </a:moveTo>
                <a:lnTo>
                  <a:pt x="15889679" y="0"/>
                </a:lnTo>
                <a:lnTo>
                  <a:pt x="15889679" y="6352410"/>
                </a:lnTo>
                <a:lnTo>
                  <a:pt x="0" y="6352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657474" y="5038725"/>
            <a:ext cx="12385132" cy="2222400"/>
          </a:xfrm>
          <a:prstGeom prst="rect">
            <a:avLst/>
          </a:prstGeom>
        </p:spPr>
        <p:txBody>
          <a:bodyPr anchor="t" rtlCol="false" tIns="0" lIns="0" bIns="0" rIns="0">
            <a:spAutoFit/>
          </a:bodyPr>
          <a:lstStyle/>
          <a:p>
            <a:pPr algn="l">
              <a:lnSpc>
                <a:spcPts val="5911"/>
              </a:lnSpc>
            </a:pPr>
            <a:r>
              <a:rPr lang="en-US" sz="4222">
                <a:solidFill>
                  <a:srgbClr val="FFFFFF"/>
                </a:solidFill>
                <a:latin typeface="Arimo"/>
                <a:ea typeface="Arimo"/>
                <a:cs typeface="Arimo"/>
                <a:sym typeface="Arimo"/>
              </a:rPr>
              <a:t>1. Telah mengambil data dari media sosial.</a:t>
            </a:r>
          </a:p>
          <a:p>
            <a:pPr algn="l">
              <a:lnSpc>
                <a:spcPts val="5911"/>
              </a:lnSpc>
            </a:pPr>
            <a:r>
              <a:rPr lang="en-US" sz="4222">
                <a:solidFill>
                  <a:srgbClr val="FFFFFF"/>
                </a:solidFill>
                <a:latin typeface="Arimo"/>
                <a:ea typeface="Arimo"/>
                <a:cs typeface="Arimo"/>
                <a:sym typeface="Arimo"/>
              </a:rPr>
              <a:t>2. Telah membuat Pra-Pemerosesan Data.</a:t>
            </a:r>
          </a:p>
          <a:p>
            <a:pPr algn="l">
              <a:lnSpc>
                <a:spcPts val="5911"/>
              </a:lnSpc>
              <a:spcBef>
                <a:spcPct val="0"/>
              </a:spcBef>
            </a:pPr>
          </a:p>
        </p:txBody>
      </p:sp>
      <p:sp>
        <p:nvSpPr>
          <p:cNvPr name="TextBox 9" id="9"/>
          <p:cNvSpPr txBox="true"/>
          <p:nvPr/>
        </p:nvSpPr>
        <p:spPr>
          <a:xfrm rot="0">
            <a:off x="2245394" y="1585172"/>
            <a:ext cx="13797211" cy="1539223"/>
          </a:xfrm>
          <a:prstGeom prst="rect">
            <a:avLst/>
          </a:prstGeom>
        </p:spPr>
        <p:txBody>
          <a:bodyPr anchor="t" rtlCol="false" tIns="0" lIns="0" bIns="0" rIns="0">
            <a:spAutoFit/>
          </a:bodyPr>
          <a:lstStyle/>
          <a:p>
            <a:pPr algn="ctr">
              <a:lnSpc>
                <a:spcPts val="12213"/>
              </a:lnSpc>
              <a:spcBef>
                <a:spcPct val="0"/>
              </a:spcBef>
            </a:pPr>
            <a:r>
              <a:rPr lang="en-US" sz="8724">
                <a:solidFill>
                  <a:srgbClr val="000000"/>
                </a:solidFill>
                <a:latin typeface="Arimo"/>
                <a:ea typeface="Arimo"/>
                <a:cs typeface="Arimo"/>
                <a:sym typeface="Arimo"/>
              </a:rPr>
              <a:t>Ketercapaian Target Luaran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980254" y="317706"/>
            <a:ext cx="12327493" cy="1160710"/>
          </a:xfrm>
          <a:prstGeom prst="rect">
            <a:avLst/>
          </a:prstGeom>
        </p:spPr>
        <p:txBody>
          <a:bodyPr anchor="t" rtlCol="false" tIns="0" lIns="0" bIns="0" rIns="0">
            <a:spAutoFit/>
          </a:bodyPr>
          <a:lstStyle/>
          <a:p>
            <a:pPr algn="ctr">
              <a:lnSpc>
                <a:spcPts val="9520"/>
              </a:lnSpc>
              <a:spcBef>
                <a:spcPct val="0"/>
              </a:spcBef>
            </a:pPr>
            <a:r>
              <a:rPr lang="en-US" sz="6800">
                <a:solidFill>
                  <a:srgbClr val="000000"/>
                </a:solidFill>
                <a:latin typeface="League Spartan"/>
                <a:ea typeface="League Spartan"/>
                <a:cs typeface="League Spartan"/>
                <a:sym typeface="League Spartan"/>
              </a:rPr>
              <a:t> HASIL YANG DICAPAI</a:t>
            </a:r>
          </a:p>
        </p:txBody>
      </p:sp>
      <p:sp>
        <p:nvSpPr>
          <p:cNvPr name="Freeform 7" id="7"/>
          <p:cNvSpPr/>
          <p:nvPr/>
        </p:nvSpPr>
        <p:spPr>
          <a:xfrm flipH="false" flipV="false" rot="0">
            <a:off x="1694478" y="3523221"/>
            <a:ext cx="15889679" cy="6352410"/>
          </a:xfrm>
          <a:custGeom>
            <a:avLst/>
            <a:gdLst/>
            <a:ahLst/>
            <a:cxnLst/>
            <a:rect r="r" b="b" t="t" l="l"/>
            <a:pathLst>
              <a:path h="6352410" w="15889679">
                <a:moveTo>
                  <a:pt x="0" y="0"/>
                </a:moveTo>
                <a:lnTo>
                  <a:pt x="15889679" y="0"/>
                </a:lnTo>
                <a:lnTo>
                  <a:pt x="15889679" y="6352410"/>
                </a:lnTo>
                <a:lnTo>
                  <a:pt x="0" y="6352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46752" y="4235920"/>
            <a:ext cx="12385132" cy="3712135"/>
          </a:xfrm>
          <a:prstGeom prst="rect">
            <a:avLst/>
          </a:prstGeom>
        </p:spPr>
        <p:txBody>
          <a:bodyPr anchor="t" rtlCol="false" tIns="0" lIns="0" bIns="0" rIns="0">
            <a:spAutoFit/>
          </a:bodyPr>
          <a:lstStyle/>
          <a:p>
            <a:pPr algn="ctr">
              <a:lnSpc>
                <a:spcPts val="5911"/>
              </a:lnSpc>
            </a:pPr>
            <a:r>
              <a:rPr lang="en-US" sz="4222">
                <a:solidFill>
                  <a:srgbClr val="FFFFFF"/>
                </a:solidFill>
                <a:latin typeface="Arimo"/>
                <a:ea typeface="Arimo"/>
                <a:cs typeface="Arimo"/>
                <a:sym typeface="Arimo"/>
              </a:rPr>
              <a:t>Masalah : Proses pengelolaan terhambat karena data terlalu banyak</a:t>
            </a:r>
          </a:p>
          <a:p>
            <a:pPr algn="ctr">
              <a:lnSpc>
                <a:spcPts val="5911"/>
              </a:lnSpc>
            </a:pPr>
            <a:r>
              <a:rPr lang="en-US" sz="4222">
                <a:solidFill>
                  <a:srgbClr val="FFFFFF"/>
                </a:solidFill>
                <a:latin typeface="Arimo"/>
                <a:ea typeface="Arimo"/>
                <a:cs typeface="Arimo"/>
                <a:sym typeface="Arimo"/>
              </a:rPr>
              <a:t>Penyelesaiaan : Pengambilan sampel tanpa mengurangi kualitas analisis secara representatif</a:t>
            </a:r>
          </a:p>
          <a:p>
            <a:pPr algn="ctr">
              <a:lnSpc>
                <a:spcPts val="5911"/>
              </a:lnSpc>
              <a:spcBef>
                <a:spcPct val="0"/>
              </a:spcBef>
            </a:pPr>
          </a:p>
        </p:txBody>
      </p:sp>
      <p:sp>
        <p:nvSpPr>
          <p:cNvPr name="TextBox 9" id="9"/>
          <p:cNvSpPr txBox="true"/>
          <p:nvPr/>
        </p:nvSpPr>
        <p:spPr>
          <a:xfrm rot="0">
            <a:off x="1013219" y="1719922"/>
            <a:ext cx="16261561" cy="1539223"/>
          </a:xfrm>
          <a:prstGeom prst="rect">
            <a:avLst/>
          </a:prstGeom>
        </p:spPr>
        <p:txBody>
          <a:bodyPr anchor="t" rtlCol="false" tIns="0" lIns="0" bIns="0" rIns="0">
            <a:spAutoFit/>
          </a:bodyPr>
          <a:lstStyle/>
          <a:p>
            <a:pPr algn="ctr">
              <a:lnSpc>
                <a:spcPts val="12213"/>
              </a:lnSpc>
              <a:spcBef>
                <a:spcPct val="0"/>
              </a:spcBef>
            </a:pPr>
            <a:r>
              <a:rPr lang="en-US" sz="8724">
                <a:solidFill>
                  <a:srgbClr val="000000"/>
                </a:solidFill>
                <a:latin typeface="Arimo"/>
                <a:ea typeface="Arimo"/>
                <a:cs typeface="Arimo"/>
                <a:sym typeface="Arimo"/>
              </a:rPr>
              <a:t>Permasalahan dan Penyelesaian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980254" y="317706"/>
            <a:ext cx="12327493" cy="1160710"/>
          </a:xfrm>
          <a:prstGeom prst="rect">
            <a:avLst/>
          </a:prstGeom>
        </p:spPr>
        <p:txBody>
          <a:bodyPr anchor="t" rtlCol="false" tIns="0" lIns="0" bIns="0" rIns="0">
            <a:spAutoFit/>
          </a:bodyPr>
          <a:lstStyle/>
          <a:p>
            <a:pPr algn="ctr">
              <a:lnSpc>
                <a:spcPts val="9520"/>
              </a:lnSpc>
              <a:spcBef>
                <a:spcPct val="0"/>
              </a:spcBef>
            </a:pPr>
            <a:r>
              <a:rPr lang="en-US" sz="6800">
                <a:solidFill>
                  <a:srgbClr val="000000"/>
                </a:solidFill>
                <a:latin typeface="League Spartan"/>
                <a:ea typeface="League Spartan"/>
                <a:cs typeface="League Spartan"/>
                <a:sym typeface="League Spartan"/>
              </a:rPr>
              <a:t> HASIL YANG DICAPAI</a:t>
            </a:r>
          </a:p>
        </p:txBody>
      </p:sp>
      <p:sp>
        <p:nvSpPr>
          <p:cNvPr name="Freeform 7" id="7"/>
          <p:cNvSpPr/>
          <p:nvPr/>
        </p:nvSpPr>
        <p:spPr>
          <a:xfrm flipH="false" flipV="false" rot="0">
            <a:off x="1694478" y="3523221"/>
            <a:ext cx="15889679" cy="6352410"/>
          </a:xfrm>
          <a:custGeom>
            <a:avLst/>
            <a:gdLst/>
            <a:ahLst/>
            <a:cxnLst/>
            <a:rect r="r" b="b" t="t" l="l"/>
            <a:pathLst>
              <a:path h="6352410" w="15889679">
                <a:moveTo>
                  <a:pt x="0" y="0"/>
                </a:moveTo>
                <a:lnTo>
                  <a:pt x="15889679" y="0"/>
                </a:lnTo>
                <a:lnTo>
                  <a:pt x="15889679" y="6352410"/>
                </a:lnTo>
                <a:lnTo>
                  <a:pt x="0" y="63524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46752" y="4340545"/>
            <a:ext cx="12385132" cy="3705654"/>
          </a:xfrm>
          <a:prstGeom prst="rect">
            <a:avLst/>
          </a:prstGeom>
        </p:spPr>
        <p:txBody>
          <a:bodyPr anchor="t" rtlCol="false" tIns="0" lIns="0" bIns="0" rIns="0">
            <a:spAutoFit/>
          </a:bodyPr>
          <a:lstStyle/>
          <a:p>
            <a:pPr algn="l">
              <a:lnSpc>
                <a:spcPts val="5911"/>
              </a:lnSpc>
            </a:pPr>
            <a:r>
              <a:rPr lang="en-US" sz="4222">
                <a:solidFill>
                  <a:srgbClr val="FFFFFF"/>
                </a:solidFill>
                <a:latin typeface="Arimo"/>
                <a:ea typeface="Arimo"/>
                <a:cs typeface="Arimo"/>
                <a:sym typeface="Arimo"/>
              </a:rPr>
              <a:t>Telah dibuatnya pengambilan data dan prosesing data tetapi belum maksimal karena padatnya acara kampus. Untuk itu pembuatan proses selanjutnya kami akan melanjutkan setelah laporan kemajuan.</a:t>
            </a:r>
          </a:p>
          <a:p>
            <a:pPr algn="l">
              <a:lnSpc>
                <a:spcPts val="5911"/>
              </a:lnSpc>
              <a:spcBef>
                <a:spcPct val="0"/>
              </a:spcBef>
            </a:pPr>
          </a:p>
        </p:txBody>
      </p:sp>
      <p:sp>
        <p:nvSpPr>
          <p:cNvPr name="TextBox 9" id="9"/>
          <p:cNvSpPr txBox="true"/>
          <p:nvPr/>
        </p:nvSpPr>
        <p:spPr>
          <a:xfrm rot="0">
            <a:off x="4000866" y="1585172"/>
            <a:ext cx="10286267" cy="1539223"/>
          </a:xfrm>
          <a:prstGeom prst="rect">
            <a:avLst/>
          </a:prstGeom>
        </p:spPr>
        <p:txBody>
          <a:bodyPr anchor="t" rtlCol="false" tIns="0" lIns="0" bIns="0" rIns="0">
            <a:spAutoFit/>
          </a:bodyPr>
          <a:lstStyle/>
          <a:p>
            <a:pPr algn="ctr">
              <a:lnSpc>
                <a:spcPts val="12213"/>
              </a:lnSpc>
              <a:spcBef>
                <a:spcPct val="0"/>
              </a:spcBef>
            </a:pPr>
            <a:r>
              <a:rPr lang="en-US" sz="8724">
                <a:solidFill>
                  <a:srgbClr val="000000"/>
                </a:solidFill>
                <a:latin typeface="Arimo"/>
                <a:ea typeface="Arimo"/>
                <a:cs typeface="Arimo"/>
                <a:sym typeface="Arimo"/>
              </a:rPr>
              <a:t>Kemajuan Pekerjaan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926059" y="1574955"/>
            <a:ext cx="15068371" cy="8457123"/>
          </a:xfrm>
          <a:custGeom>
            <a:avLst/>
            <a:gdLst/>
            <a:ahLst/>
            <a:cxnLst/>
            <a:rect r="r" b="b" t="t" l="l"/>
            <a:pathLst>
              <a:path h="8457123" w="15068371">
                <a:moveTo>
                  <a:pt x="0" y="0"/>
                </a:moveTo>
                <a:lnTo>
                  <a:pt x="15068371" y="0"/>
                </a:lnTo>
                <a:lnTo>
                  <a:pt x="15068371" y="8457123"/>
                </a:lnTo>
                <a:lnTo>
                  <a:pt x="0" y="8457123"/>
                </a:lnTo>
                <a:lnTo>
                  <a:pt x="0" y="0"/>
                </a:lnTo>
                <a:close/>
              </a:path>
            </a:pathLst>
          </a:custGeom>
          <a:blipFill>
            <a:blip r:embed="rId8"/>
            <a:stretch>
              <a:fillRect l="0" t="0" r="0" b="0"/>
            </a:stretch>
          </a:blipFill>
        </p:spPr>
      </p:sp>
      <p:sp>
        <p:nvSpPr>
          <p:cNvPr name="TextBox 10" id="10"/>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11" id="11"/>
          <p:cNvSpPr txBox="true"/>
          <p:nvPr/>
        </p:nvSpPr>
        <p:spPr>
          <a:xfrm rot="0">
            <a:off x="5280621" y="-372404"/>
            <a:ext cx="7726758" cy="1947359"/>
          </a:xfrm>
          <a:prstGeom prst="rect">
            <a:avLst/>
          </a:prstGeom>
        </p:spPr>
        <p:txBody>
          <a:bodyPr anchor="t" rtlCol="false" tIns="0" lIns="0" bIns="0" rIns="0">
            <a:spAutoFit/>
          </a:bodyPr>
          <a:lstStyle/>
          <a:p>
            <a:pPr algn="ctr">
              <a:lnSpc>
                <a:spcPts val="15956"/>
              </a:lnSpc>
            </a:pPr>
            <a:r>
              <a:rPr lang="en-US" sz="11397" b="true">
                <a:solidFill>
                  <a:srgbClr val="000000"/>
                </a:solidFill>
                <a:latin typeface="Open Sans Bold"/>
                <a:ea typeface="Open Sans Bold"/>
                <a:cs typeface="Open Sans Bold"/>
                <a:sym typeface="Open Sans Bold"/>
              </a:rPr>
              <a:t>Data Opini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552029" y="2430274"/>
            <a:ext cx="12243743" cy="7483988"/>
          </a:xfrm>
          <a:custGeom>
            <a:avLst/>
            <a:gdLst/>
            <a:ahLst/>
            <a:cxnLst/>
            <a:rect r="r" b="b" t="t" l="l"/>
            <a:pathLst>
              <a:path h="7483988" w="12243743">
                <a:moveTo>
                  <a:pt x="0" y="0"/>
                </a:moveTo>
                <a:lnTo>
                  <a:pt x="12243743" y="0"/>
                </a:lnTo>
                <a:lnTo>
                  <a:pt x="12243743" y="7483988"/>
                </a:lnTo>
                <a:lnTo>
                  <a:pt x="0" y="7483988"/>
                </a:lnTo>
                <a:lnTo>
                  <a:pt x="0" y="0"/>
                </a:lnTo>
                <a:close/>
              </a:path>
            </a:pathLst>
          </a:custGeom>
          <a:blipFill>
            <a:blip r:embed="rId8"/>
            <a:stretch>
              <a:fillRect l="0" t="0" r="0" b="0"/>
            </a:stretch>
          </a:blipFill>
        </p:spPr>
      </p:sp>
      <p:sp>
        <p:nvSpPr>
          <p:cNvPr name="Freeform 10" id="10"/>
          <p:cNvSpPr/>
          <p:nvPr/>
        </p:nvSpPr>
        <p:spPr>
          <a:xfrm flipH="false" flipV="false" rot="0">
            <a:off x="2678241" y="372874"/>
            <a:ext cx="13002478" cy="1267742"/>
          </a:xfrm>
          <a:custGeom>
            <a:avLst/>
            <a:gdLst/>
            <a:ahLst/>
            <a:cxnLst/>
            <a:rect r="r" b="b" t="t" l="l"/>
            <a:pathLst>
              <a:path h="1267742" w="13002478">
                <a:moveTo>
                  <a:pt x="0" y="0"/>
                </a:moveTo>
                <a:lnTo>
                  <a:pt x="13002478" y="0"/>
                </a:lnTo>
                <a:lnTo>
                  <a:pt x="13002478" y="1267741"/>
                </a:lnTo>
                <a:lnTo>
                  <a:pt x="0" y="1267741"/>
                </a:lnTo>
                <a:lnTo>
                  <a:pt x="0" y="0"/>
                </a:lnTo>
                <a:close/>
              </a:path>
            </a:pathLst>
          </a:custGeom>
          <a:blipFill>
            <a:blip r:embed="rId9"/>
            <a:stretch>
              <a:fillRect l="0" t="0" r="0" b="0"/>
            </a:stretch>
          </a:blipFill>
        </p:spPr>
      </p:sp>
      <p:sp>
        <p:nvSpPr>
          <p:cNvPr name="TextBox 11" id="11"/>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82968" y="1375166"/>
            <a:ext cx="16593024" cy="8420960"/>
          </a:xfrm>
          <a:custGeom>
            <a:avLst/>
            <a:gdLst/>
            <a:ahLst/>
            <a:cxnLst/>
            <a:rect r="r" b="b" t="t" l="l"/>
            <a:pathLst>
              <a:path h="8420960" w="16593024">
                <a:moveTo>
                  <a:pt x="0" y="0"/>
                </a:moveTo>
                <a:lnTo>
                  <a:pt x="16593025" y="0"/>
                </a:lnTo>
                <a:lnTo>
                  <a:pt x="16593025" y="8420960"/>
                </a:lnTo>
                <a:lnTo>
                  <a:pt x="0" y="8420960"/>
                </a:lnTo>
                <a:lnTo>
                  <a:pt x="0" y="0"/>
                </a:lnTo>
                <a:close/>
              </a:path>
            </a:pathLst>
          </a:custGeom>
          <a:blipFill>
            <a:blip r:embed="rId8"/>
            <a:stretch>
              <a:fillRect l="0" t="0" r="0" b="0"/>
            </a:stretch>
          </a:blipFill>
        </p:spPr>
      </p:sp>
      <p:sp>
        <p:nvSpPr>
          <p:cNvPr name="TextBox 10" id="10"/>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11" id="11"/>
          <p:cNvSpPr txBox="true"/>
          <p:nvPr/>
        </p:nvSpPr>
        <p:spPr>
          <a:xfrm rot="0">
            <a:off x="5613245" y="-236054"/>
            <a:ext cx="7061509" cy="1716798"/>
          </a:xfrm>
          <a:prstGeom prst="rect">
            <a:avLst/>
          </a:prstGeom>
        </p:spPr>
        <p:txBody>
          <a:bodyPr anchor="t" rtlCol="false" tIns="0" lIns="0" bIns="0" rIns="0">
            <a:spAutoFit/>
          </a:bodyPr>
          <a:lstStyle/>
          <a:p>
            <a:pPr algn="ctr">
              <a:lnSpc>
                <a:spcPts val="14091"/>
              </a:lnSpc>
            </a:pPr>
            <a:r>
              <a:rPr lang="en-US" sz="10065" b="true">
                <a:solidFill>
                  <a:srgbClr val="000000"/>
                </a:solidFill>
                <a:latin typeface="Open Sans Bold"/>
                <a:ea typeface="Open Sans Bold"/>
                <a:cs typeface="Open Sans Bold"/>
                <a:sym typeface="Open Sans Bold"/>
              </a:rPr>
              <a:t>WordCloud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1574955"/>
            <a:ext cx="16792849" cy="8480389"/>
          </a:xfrm>
          <a:custGeom>
            <a:avLst/>
            <a:gdLst/>
            <a:ahLst/>
            <a:cxnLst/>
            <a:rect r="r" b="b" t="t" l="l"/>
            <a:pathLst>
              <a:path h="8480389" w="16792849">
                <a:moveTo>
                  <a:pt x="0" y="0"/>
                </a:moveTo>
                <a:lnTo>
                  <a:pt x="16792849" y="0"/>
                </a:lnTo>
                <a:lnTo>
                  <a:pt x="16792849" y="8480389"/>
                </a:lnTo>
                <a:lnTo>
                  <a:pt x="0" y="8480389"/>
                </a:lnTo>
                <a:lnTo>
                  <a:pt x="0" y="0"/>
                </a:lnTo>
                <a:close/>
              </a:path>
            </a:pathLst>
          </a:custGeom>
          <a:blipFill>
            <a:blip r:embed="rId8"/>
            <a:stretch>
              <a:fillRect l="0" t="0" r="0" b="0"/>
            </a:stretch>
          </a:blipFill>
        </p:spPr>
      </p:sp>
      <p:sp>
        <p:nvSpPr>
          <p:cNvPr name="TextBox 10" id="10"/>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11" id="11"/>
          <p:cNvSpPr txBox="true"/>
          <p:nvPr/>
        </p:nvSpPr>
        <p:spPr>
          <a:xfrm rot="0">
            <a:off x="3672757" y="-372404"/>
            <a:ext cx="10942486" cy="1947359"/>
          </a:xfrm>
          <a:prstGeom prst="rect">
            <a:avLst/>
          </a:prstGeom>
        </p:spPr>
        <p:txBody>
          <a:bodyPr anchor="t" rtlCol="false" tIns="0" lIns="0" bIns="0" rIns="0">
            <a:spAutoFit/>
          </a:bodyPr>
          <a:lstStyle/>
          <a:p>
            <a:pPr algn="ctr">
              <a:lnSpc>
                <a:spcPts val="15956"/>
              </a:lnSpc>
            </a:pPr>
            <a:r>
              <a:rPr lang="en-US" sz="11397" b="true">
                <a:solidFill>
                  <a:srgbClr val="000000"/>
                </a:solidFill>
                <a:latin typeface="Open Sans Bold"/>
                <a:ea typeface="Open Sans Bold"/>
                <a:cs typeface="Open Sans Bold"/>
                <a:sym typeface="Open Sans Bold"/>
              </a:rPr>
              <a:t>Pelabelan Data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559392" y="596446"/>
            <a:ext cx="14706206" cy="2531750"/>
          </a:xfrm>
          <a:prstGeom prst="rect">
            <a:avLst/>
          </a:prstGeom>
        </p:spPr>
        <p:txBody>
          <a:bodyPr anchor="t" rtlCol="false" tIns="0" lIns="0" bIns="0" rIns="0">
            <a:spAutoFit/>
          </a:bodyPr>
          <a:lstStyle/>
          <a:p>
            <a:pPr algn="ctr">
              <a:lnSpc>
                <a:spcPts val="10079"/>
              </a:lnSpc>
              <a:spcBef>
                <a:spcPct val="0"/>
              </a:spcBef>
            </a:pPr>
            <a:r>
              <a:rPr lang="en-US" b="true" sz="7199">
                <a:solidFill>
                  <a:srgbClr val="23354B"/>
                </a:solidFill>
                <a:latin typeface="Arimo Bold"/>
                <a:ea typeface="Arimo Bold"/>
                <a:cs typeface="Arimo Bold"/>
                <a:sym typeface="Arimo Bold"/>
              </a:rPr>
              <a:t>RENCANA TAHAPAN BERIKUTNYA</a:t>
            </a:r>
          </a:p>
        </p:txBody>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96441" y="314896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1</a:t>
            </a:r>
          </a:p>
        </p:txBody>
      </p:sp>
      <p:sp>
        <p:nvSpPr>
          <p:cNvPr name="TextBox 11" id="11"/>
          <p:cNvSpPr txBox="true"/>
          <p:nvPr/>
        </p:nvSpPr>
        <p:spPr>
          <a:xfrm rot="0">
            <a:off x="11536561" y="4900298"/>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2</a:t>
            </a:r>
          </a:p>
        </p:txBody>
      </p:sp>
      <p:sp>
        <p:nvSpPr>
          <p:cNvPr name="TextBox 12" id="12"/>
          <p:cNvSpPr txBox="true"/>
          <p:nvPr/>
        </p:nvSpPr>
        <p:spPr>
          <a:xfrm rot="0">
            <a:off x="10296441" y="6708156"/>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3</a:t>
            </a:r>
          </a:p>
        </p:txBody>
      </p:sp>
      <p:sp>
        <p:nvSpPr>
          <p:cNvPr name="TextBox 13" id="13"/>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14" id="14"/>
          <p:cNvSpPr txBox="true"/>
          <p:nvPr/>
        </p:nvSpPr>
        <p:spPr>
          <a:xfrm rot="0">
            <a:off x="603616" y="3834763"/>
            <a:ext cx="16748419" cy="4800600"/>
          </a:xfrm>
          <a:prstGeom prst="rect">
            <a:avLst/>
          </a:prstGeom>
        </p:spPr>
        <p:txBody>
          <a:bodyPr anchor="t" rtlCol="false" tIns="0" lIns="0" bIns="0" rIns="0">
            <a:spAutoFit/>
          </a:bodyPr>
          <a:lstStyle/>
          <a:p>
            <a:pPr algn="l">
              <a:lnSpc>
                <a:spcPts val="6300"/>
              </a:lnSpc>
            </a:pPr>
            <a:r>
              <a:rPr lang="en-US" sz="4500">
                <a:solidFill>
                  <a:srgbClr val="000000"/>
                </a:solidFill>
                <a:latin typeface="Arimo"/>
                <a:ea typeface="Arimo"/>
                <a:cs typeface="Arimo"/>
                <a:sym typeface="Arimo"/>
              </a:rPr>
              <a:t>Rencana selanjutnya guna menyelesaikan kegiatan ini adalah sebagai berikut:</a:t>
            </a:r>
          </a:p>
          <a:p>
            <a:pPr algn="l">
              <a:lnSpc>
                <a:spcPts val="6300"/>
              </a:lnSpc>
            </a:pPr>
            <a:r>
              <a:rPr lang="en-US" sz="4500">
                <a:solidFill>
                  <a:srgbClr val="000000"/>
                </a:solidFill>
                <a:latin typeface="Arimo"/>
                <a:ea typeface="Arimo"/>
                <a:cs typeface="Arimo"/>
                <a:sym typeface="Arimo"/>
              </a:rPr>
              <a:t>1.Menyelesaikan Pembangunan Model, Interpretasi Hasil dan Validasi dan Verifikasi.</a:t>
            </a:r>
          </a:p>
          <a:p>
            <a:pPr algn="l">
              <a:lnSpc>
                <a:spcPts val="6300"/>
              </a:lnSpc>
            </a:pPr>
            <a:r>
              <a:rPr lang="en-US" sz="4500">
                <a:solidFill>
                  <a:srgbClr val="000000"/>
                </a:solidFill>
                <a:latin typeface="Arimo"/>
                <a:ea typeface="Arimo"/>
                <a:cs typeface="Arimo"/>
                <a:sym typeface="Arimo"/>
              </a:rPr>
              <a:t>2.Melakukan Pembuatan Artikel.</a:t>
            </a:r>
          </a:p>
          <a:p>
            <a:pPr algn="l">
              <a:lnSpc>
                <a:spcPts val="63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5790705" y="842786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0" y="2323397"/>
            <a:ext cx="6463480" cy="5398071"/>
          </a:xfrm>
          <a:custGeom>
            <a:avLst/>
            <a:gdLst/>
            <a:ahLst/>
            <a:cxnLst/>
            <a:rect r="r" b="b" t="t" l="l"/>
            <a:pathLst>
              <a:path h="5398071" w="6463480">
                <a:moveTo>
                  <a:pt x="0" y="0"/>
                </a:moveTo>
                <a:lnTo>
                  <a:pt x="6463480" y="0"/>
                </a:lnTo>
                <a:lnTo>
                  <a:pt x="6463480" y="5398072"/>
                </a:lnTo>
                <a:lnTo>
                  <a:pt x="0" y="5398072"/>
                </a:lnTo>
                <a:lnTo>
                  <a:pt x="0" y="0"/>
                </a:lnTo>
                <a:close/>
              </a:path>
            </a:pathLst>
          </a:custGeom>
          <a:blipFill>
            <a:blip r:embed="rId10"/>
            <a:stretch>
              <a:fillRect l="0" t="0" r="0" b="0"/>
            </a:stretch>
          </a:blipFill>
        </p:spPr>
      </p:sp>
      <p:grpSp>
        <p:nvGrpSpPr>
          <p:cNvPr name="Group 12" id="12"/>
          <p:cNvGrpSpPr>
            <a:grpSpLocks noChangeAspect="true"/>
          </p:cNvGrpSpPr>
          <p:nvPr/>
        </p:nvGrpSpPr>
        <p:grpSpPr>
          <a:xfrm rot="0">
            <a:off x="6707871" y="2817999"/>
            <a:ext cx="4903470" cy="4903470"/>
            <a:chOff x="0" y="0"/>
            <a:chExt cx="8909050" cy="8909050"/>
          </a:xfrm>
        </p:grpSpPr>
        <p:sp>
          <p:nvSpPr>
            <p:cNvPr name="Freeform 13" id="13"/>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23354B"/>
            </a:solidFill>
          </p:spPr>
        </p:sp>
        <p:sp>
          <p:nvSpPr>
            <p:cNvPr name="Freeform 14" id="14"/>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1"/>
              <a:stretch>
                <a:fillRect l="223" t="-39085" r="223" b="-39085"/>
              </a:stretch>
            </a:blipFill>
          </p:spPr>
        </p:sp>
        <p:sp>
          <p:nvSpPr>
            <p:cNvPr name="Freeform 15" id="15"/>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98B9E1"/>
            </a:solidFill>
          </p:spPr>
        </p:sp>
      </p:grpSp>
      <p:grpSp>
        <p:nvGrpSpPr>
          <p:cNvPr name="Group 16" id="16"/>
          <p:cNvGrpSpPr>
            <a:grpSpLocks noChangeAspect="true"/>
          </p:cNvGrpSpPr>
          <p:nvPr/>
        </p:nvGrpSpPr>
        <p:grpSpPr>
          <a:xfrm rot="0">
            <a:off x="12365576" y="2399248"/>
            <a:ext cx="5246370" cy="5246370"/>
            <a:chOff x="0" y="0"/>
            <a:chExt cx="8909050" cy="8909050"/>
          </a:xfrm>
        </p:grpSpPr>
        <p:sp>
          <p:nvSpPr>
            <p:cNvPr name="Freeform 17" id="17"/>
            <p:cNvSpPr/>
            <p:nvPr/>
          </p:nvSpPr>
          <p:spPr>
            <a:xfrm flipH="false" flipV="false" rot="0">
              <a:off x="-210012" y="2402"/>
              <a:ext cx="9329074" cy="8904246"/>
            </a:xfrm>
            <a:custGeom>
              <a:avLst/>
              <a:gdLst/>
              <a:ahLst/>
              <a:cxnLst/>
              <a:rect r="r" b="b" t="t" l="l"/>
              <a:pathLst>
                <a:path h="8904246" w="9329074">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98B9E1"/>
            </a:solidFill>
          </p:spPr>
        </p:sp>
        <p:sp>
          <p:nvSpPr>
            <p:cNvPr name="Freeform 18" id="18"/>
            <p:cNvSpPr/>
            <p:nvPr/>
          </p:nvSpPr>
          <p:spPr>
            <a:xfrm flipH="false" flipV="false" rot="0">
              <a:off x="63863" y="263805"/>
              <a:ext cx="8781323" cy="8381440"/>
            </a:xfrm>
            <a:custGeom>
              <a:avLst/>
              <a:gdLst/>
              <a:ahLst/>
              <a:cxnLst/>
              <a:rect r="r" b="b" t="t" l="l"/>
              <a:pathLst>
                <a:path h="8381440" w="8781323">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12"/>
              <a:stretch>
                <a:fillRect l="-367" t="0" r="-367" b="0"/>
              </a:stretch>
            </a:blipFill>
          </p:spPr>
        </p:sp>
        <p:sp>
          <p:nvSpPr>
            <p:cNvPr name="Freeform 19" id="19"/>
            <p:cNvSpPr/>
            <p:nvPr/>
          </p:nvSpPr>
          <p:spPr>
            <a:xfrm flipH="false" flipV="false" rot="0">
              <a:off x="0" y="0"/>
              <a:ext cx="8909050" cy="8909050"/>
            </a:xfrm>
            <a:custGeom>
              <a:avLst/>
              <a:gdLst/>
              <a:ahLst/>
              <a:cxnLst/>
              <a:rect r="r" b="b" t="t" l="l"/>
              <a:pathLst>
                <a:path h="8909050" w="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23354B"/>
            </a:solidFill>
          </p:spPr>
        </p:sp>
      </p:grpSp>
      <p:sp>
        <p:nvSpPr>
          <p:cNvPr name="TextBox 20" id="20"/>
          <p:cNvSpPr txBox="true"/>
          <p:nvPr/>
        </p:nvSpPr>
        <p:spPr>
          <a:xfrm rot="0">
            <a:off x="5641398" y="615247"/>
            <a:ext cx="7005205"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OUR TEAM</a:t>
            </a:r>
          </a:p>
        </p:txBody>
      </p:sp>
      <p:sp>
        <p:nvSpPr>
          <p:cNvPr name="TextBox 21" id="21"/>
          <p:cNvSpPr txBox="true"/>
          <p:nvPr/>
        </p:nvSpPr>
        <p:spPr>
          <a:xfrm rot="0">
            <a:off x="0" y="7607169"/>
            <a:ext cx="6463480" cy="800100"/>
          </a:xfrm>
          <a:prstGeom prst="rect">
            <a:avLst/>
          </a:prstGeom>
        </p:spPr>
        <p:txBody>
          <a:bodyPr anchor="t" rtlCol="false" tIns="0" lIns="0" bIns="0" rIns="0">
            <a:spAutoFit/>
          </a:bodyPr>
          <a:lstStyle/>
          <a:p>
            <a:pPr algn="ctr">
              <a:lnSpc>
                <a:spcPts val="6300"/>
              </a:lnSpc>
              <a:spcBef>
                <a:spcPct val="0"/>
              </a:spcBef>
            </a:pPr>
            <a:r>
              <a:rPr lang="en-US" sz="4500">
                <a:solidFill>
                  <a:srgbClr val="23354B"/>
                </a:solidFill>
                <a:latin typeface="Arimo"/>
                <a:ea typeface="Arimo"/>
                <a:cs typeface="Arimo"/>
                <a:sym typeface="Arimo"/>
              </a:rPr>
              <a:t>Putra Sholihin</a:t>
            </a:r>
          </a:p>
        </p:txBody>
      </p:sp>
      <p:sp>
        <p:nvSpPr>
          <p:cNvPr name="TextBox 22" id="22"/>
          <p:cNvSpPr txBox="true"/>
          <p:nvPr/>
        </p:nvSpPr>
        <p:spPr>
          <a:xfrm rot="0">
            <a:off x="5641398" y="7562344"/>
            <a:ext cx="6463480" cy="800100"/>
          </a:xfrm>
          <a:prstGeom prst="rect">
            <a:avLst/>
          </a:prstGeom>
        </p:spPr>
        <p:txBody>
          <a:bodyPr anchor="t" rtlCol="false" tIns="0" lIns="0" bIns="0" rIns="0">
            <a:spAutoFit/>
          </a:bodyPr>
          <a:lstStyle/>
          <a:p>
            <a:pPr algn="ctr">
              <a:lnSpc>
                <a:spcPts val="6300"/>
              </a:lnSpc>
              <a:spcBef>
                <a:spcPct val="0"/>
              </a:spcBef>
            </a:pPr>
            <a:r>
              <a:rPr lang="en-US" sz="4500">
                <a:solidFill>
                  <a:srgbClr val="23354B"/>
                </a:solidFill>
                <a:latin typeface="Arimo"/>
                <a:ea typeface="Arimo"/>
                <a:cs typeface="Arimo"/>
                <a:sym typeface="Arimo"/>
              </a:rPr>
              <a:t>Afif Luthfiansyah</a:t>
            </a:r>
          </a:p>
        </p:txBody>
      </p:sp>
      <p:sp>
        <p:nvSpPr>
          <p:cNvPr name="TextBox 23" id="23"/>
          <p:cNvSpPr txBox="true"/>
          <p:nvPr/>
        </p:nvSpPr>
        <p:spPr>
          <a:xfrm rot="0">
            <a:off x="11824520" y="7607518"/>
            <a:ext cx="6463480" cy="800100"/>
          </a:xfrm>
          <a:prstGeom prst="rect">
            <a:avLst/>
          </a:prstGeom>
        </p:spPr>
        <p:txBody>
          <a:bodyPr anchor="t" rtlCol="false" tIns="0" lIns="0" bIns="0" rIns="0">
            <a:spAutoFit/>
          </a:bodyPr>
          <a:lstStyle/>
          <a:p>
            <a:pPr algn="ctr">
              <a:lnSpc>
                <a:spcPts val="6300"/>
              </a:lnSpc>
              <a:spcBef>
                <a:spcPct val="0"/>
              </a:spcBef>
            </a:pPr>
            <a:r>
              <a:rPr lang="en-US" sz="4500">
                <a:solidFill>
                  <a:srgbClr val="23354B"/>
                </a:solidFill>
                <a:latin typeface="Arimo"/>
                <a:ea typeface="Arimo"/>
                <a:cs typeface="Arimo"/>
                <a:sym typeface="Arimo"/>
              </a:rPr>
              <a:t>al Khirom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15537499" y="408799"/>
            <a:ext cx="1487448" cy="1929472"/>
          </a:xfrm>
          <a:custGeom>
            <a:avLst/>
            <a:gdLst/>
            <a:ahLst/>
            <a:cxnLst/>
            <a:rect r="r" b="b" t="t" l="l"/>
            <a:pathLst>
              <a:path h="1929472" w="1487448">
                <a:moveTo>
                  <a:pt x="0" y="0"/>
                </a:moveTo>
                <a:lnTo>
                  <a:pt x="1487447" y="0"/>
                </a:lnTo>
                <a:lnTo>
                  <a:pt x="1487447"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7293" y="7753458"/>
            <a:ext cx="1487448" cy="1929472"/>
          </a:xfrm>
          <a:custGeom>
            <a:avLst/>
            <a:gdLst/>
            <a:ahLst/>
            <a:cxnLst/>
            <a:rect r="r" b="b" t="t" l="l"/>
            <a:pathLst>
              <a:path h="1929472" w="1487448">
                <a:moveTo>
                  <a:pt x="0" y="0"/>
                </a:moveTo>
                <a:lnTo>
                  <a:pt x="1487448" y="0"/>
                </a:lnTo>
                <a:lnTo>
                  <a:pt x="1487448" y="1929473"/>
                </a:lnTo>
                <a:lnTo>
                  <a:pt x="0" y="1929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892260" y="845119"/>
            <a:ext cx="764962" cy="2168706"/>
          </a:xfrm>
          <a:custGeom>
            <a:avLst/>
            <a:gdLst/>
            <a:ahLst/>
            <a:cxnLst/>
            <a:rect r="r" b="b" t="t" l="l"/>
            <a:pathLst>
              <a:path h="2168706" w="764962">
                <a:moveTo>
                  <a:pt x="0" y="0"/>
                </a:moveTo>
                <a:lnTo>
                  <a:pt x="764962" y="0"/>
                </a:lnTo>
                <a:lnTo>
                  <a:pt x="764962" y="2168707"/>
                </a:lnTo>
                <a:lnTo>
                  <a:pt x="0" y="21687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5155018" y="7251361"/>
            <a:ext cx="764962" cy="2168706"/>
          </a:xfrm>
          <a:custGeom>
            <a:avLst/>
            <a:gdLst/>
            <a:ahLst/>
            <a:cxnLst/>
            <a:rect r="r" b="b" t="t" l="l"/>
            <a:pathLst>
              <a:path h="2168706" w="764962">
                <a:moveTo>
                  <a:pt x="764961" y="2168706"/>
                </a:moveTo>
                <a:lnTo>
                  <a:pt x="0" y="2168706"/>
                </a:lnTo>
                <a:lnTo>
                  <a:pt x="0" y="0"/>
                </a:lnTo>
                <a:lnTo>
                  <a:pt x="764961" y="0"/>
                </a:lnTo>
                <a:lnTo>
                  <a:pt x="764961"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68611" y="3767021"/>
            <a:ext cx="13950777" cy="2476733"/>
          </a:xfrm>
          <a:prstGeom prst="rect">
            <a:avLst/>
          </a:prstGeom>
        </p:spPr>
        <p:txBody>
          <a:bodyPr anchor="t" rtlCol="false" tIns="0" lIns="0" bIns="0" rIns="0">
            <a:spAutoFit/>
          </a:bodyPr>
          <a:lstStyle/>
          <a:p>
            <a:pPr algn="ctr">
              <a:lnSpc>
                <a:spcPts val="20299"/>
              </a:lnSpc>
              <a:spcBef>
                <a:spcPct val="0"/>
              </a:spcBef>
            </a:pPr>
            <a:r>
              <a:rPr lang="en-US" sz="14499">
                <a:solidFill>
                  <a:srgbClr val="FFFFFF"/>
                </a:solidFill>
                <a:latin typeface="League Spartan"/>
                <a:ea typeface="League Spartan"/>
                <a:cs typeface="League Spartan"/>
                <a:sym typeface="League Spartan"/>
              </a:rPr>
              <a:t>Terima Kasih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90388" y="2857500"/>
            <a:ext cx="15772484" cy="7548244"/>
          </a:xfrm>
          <a:prstGeom prst="rect">
            <a:avLst/>
          </a:prstGeom>
        </p:spPr>
        <p:txBody>
          <a:bodyPr anchor="t" rtlCol="false" tIns="0" lIns="0" bIns="0" rIns="0">
            <a:spAutoFit/>
          </a:bodyPr>
          <a:lstStyle/>
          <a:p>
            <a:pPr algn="just">
              <a:lnSpc>
                <a:spcPts val="6020"/>
              </a:lnSpc>
            </a:pPr>
            <a:r>
              <a:rPr lang="en-US" sz="4300">
                <a:solidFill>
                  <a:srgbClr val="23354B"/>
                </a:solidFill>
                <a:latin typeface="Arimo"/>
                <a:ea typeface="Arimo"/>
                <a:cs typeface="Arimo"/>
                <a:sym typeface="Arimo"/>
              </a:rPr>
              <a:t>Pondok pesantren adalah lembaga pendidikan khas Indonesia yang membentuk akhlak generasi muda melalui nilai-nilai agama. Di era digital, media sosial merekam berbagai opini publik tentang pesantren. Penelitian ini menggunakan metode SVM (Support Vector Machine) untuk menganalisis sentimen dari komentar di YouTube, memberikan wawasan tentang pandangan masyarakat, serta mendukung pengembangan pesantren agar tetap relevan di era teknologi.</a:t>
            </a:r>
          </a:p>
          <a:p>
            <a:pPr algn="just">
              <a:lnSpc>
                <a:spcPts val="6440"/>
              </a:lnSpc>
            </a:pPr>
          </a:p>
          <a:p>
            <a:pPr algn="just">
              <a:lnSpc>
                <a:spcPts val="5040"/>
              </a:lnSpc>
              <a:spcBef>
                <a:spcPct val="0"/>
              </a:spcBef>
            </a:pP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984625" y="838200"/>
            <a:ext cx="10184011"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Latar Belakang</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533001" y="-23760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70330" y="2763102"/>
            <a:ext cx="9673516" cy="3867299"/>
          </a:xfrm>
          <a:custGeom>
            <a:avLst/>
            <a:gdLst/>
            <a:ahLst/>
            <a:cxnLst/>
            <a:rect r="r" b="b" t="t" l="l"/>
            <a:pathLst>
              <a:path h="3867299" w="9673516">
                <a:moveTo>
                  <a:pt x="0" y="0"/>
                </a:moveTo>
                <a:lnTo>
                  <a:pt x="9673515" y="0"/>
                </a:lnTo>
                <a:lnTo>
                  <a:pt x="9673515"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069059" y="615247"/>
            <a:ext cx="12149882"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Rumusan Masalah</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3504607" y="287551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7893185" y="6419701"/>
            <a:ext cx="9673516" cy="3867299"/>
          </a:xfrm>
          <a:custGeom>
            <a:avLst/>
            <a:gdLst/>
            <a:ahLst/>
            <a:cxnLst/>
            <a:rect r="r" b="b" t="t" l="l"/>
            <a:pathLst>
              <a:path h="3867299" w="9673516">
                <a:moveTo>
                  <a:pt x="0" y="0"/>
                </a:moveTo>
                <a:lnTo>
                  <a:pt x="9673516" y="0"/>
                </a:lnTo>
                <a:lnTo>
                  <a:pt x="9673516" y="3867299"/>
                </a:lnTo>
                <a:lnTo>
                  <a:pt x="0" y="38672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926059" y="3110671"/>
            <a:ext cx="7801212" cy="2814590"/>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Arimo"/>
                <a:ea typeface="Arimo"/>
                <a:cs typeface="Arimo"/>
                <a:sym typeface="Arimo"/>
              </a:rPr>
              <a:t>Bagaimana tingkat kepercayaan masyarakat Indonesia terhadap sistem pendidikan pondok pesantren apabila diukur melalui Analisis Sentimen pada sosial media ?</a:t>
            </a:r>
          </a:p>
        </p:txBody>
      </p:sp>
      <p:sp>
        <p:nvSpPr>
          <p:cNvPr name="TextBox 15" id="15"/>
          <p:cNvSpPr txBox="true"/>
          <p:nvPr/>
        </p:nvSpPr>
        <p:spPr>
          <a:xfrm rot="0">
            <a:off x="9330699" y="6952806"/>
            <a:ext cx="7801212" cy="2665729"/>
          </a:xfrm>
          <a:prstGeom prst="rect">
            <a:avLst/>
          </a:prstGeom>
        </p:spPr>
        <p:txBody>
          <a:bodyPr anchor="t" rtlCol="false" tIns="0" lIns="0" bIns="0" rIns="0">
            <a:spAutoFit/>
          </a:bodyPr>
          <a:lstStyle/>
          <a:p>
            <a:pPr algn="l">
              <a:lnSpc>
                <a:spcPts val="5320"/>
              </a:lnSpc>
              <a:spcBef>
                <a:spcPct val="0"/>
              </a:spcBef>
            </a:pPr>
            <a:r>
              <a:rPr lang="en-US" sz="3800">
                <a:solidFill>
                  <a:srgbClr val="FFFFFF"/>
                </a:solidFill>
                <a:latin typeface="Arimo"/>
                <a:ea typeface="Arimo"/>
                <a:cs typeface="Arimo"/>
                <a:sym typeface="Arimo"/>
              </a:rPr>
              <a:t>Sejauh Mana sosial media mempengaruhi persepsi masyarakat terhadap sistem pendidikan pondok pesantren ? </a:t>
            </a:r>
          </a:p>
        </p:txBody>
      </p:sp>
      <p:sp>
        <p:nvSpPr>
          <p:cNvPr name="Freeform 16" id="16"/>
          <p:cNvSpPr/>
          <p:nvPr/>
        </p:nvSpPr>
        <p:spPr>
          <a:xfrm flipH="false" flipV="false" rot="5400000">
            <a:off x="3940513" y="6532110"/>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sp>
        <p:nvSpPr>
          <p:cNvPr name="Freeform 2" id="2"/>
          <p:cNvSpPr/>
          <p:nvPr/>
        </p:nvSpPr>
        <p:spPr>
          <a:xfrm flipH="false" flipV="false" rot="0">
            <a:off x="-437245" y="-273117"/>
            <a:ext cx="19027750" cy="10703110"/>
          </a:xfrm>
          <a:custGeom>
            <a:avLst/>
            <a:gdLst/>
            <a:ahLst/>
            <a:cxnLst/>
            <a:rect r="r" b="b" t="t" l="l"/>
            <a:pathLst>
              <a:path h="10703110" w="19027750">
                <a:moveTo>
                  <a:pt x="0" y="0"/>
                </a:moveTo>
                <a:lnTo>
                  <a:pt x="19027750" y="0"/>
                </a:lnTo>
                <a:lnTo>
                  <a:pt x="19027750" y="10703109"/>
                </a:lnTo>
                <a:lnTo>
                  <a:pt x="0" y="10703109"/>
                </a:lnTo>
                <a:lnTo>
                  <a:pt x="0" y="0"/>
                </a:lnTo>
                <a:close/>
              </a:path>
            </a:pathLst>
          </a:custGeom>
          <a:blipFill>
            <a:blip r:embed="rId2">
              <a:alphaModFix amt="6000"/>
              <a:extLst>
                <a:ext uri="{96DAC541-7B7A-43D3-8B79-37D633B846F1}">
                  <asvg:svgBlip xmlns:asvg="http://schemas.microsoft.com/office/drawing/2016/SVG/main" r:embed="rId3"/>
                </a:ext>
              </a:extLst>
            </a:blip>
            <a:stretch>
              <a:fillRect l="0" t="-69598" r="0" b="-1068"/>
            </a:stretch>
          </a:blipFill>
        </p:spPr>
      </p:sp>
      <p:grpSp>
        <p:nvGrpSpPr>
          <p:cNvPr name="Group 3" id="3"/>
          <p:cNvGrpSpPr/>
          <p:nvPr/>
        </p:nvGrpSpPr>
        <p:grpSpPr>
          <a:xfrm rot="0">
            <a:off x="1028700" y="2830245"/>
            <a:ext cx="16230600" cy="5636495"/>
            <a:chOff x="0" y="0"/>
            <a:chExt cx="4274726" cy="1484509"/>
          </a:xfrm>
        </p:grpSpPr>
        <p:sp>
          <p:nvSpPr>
            <p:cNvPr name="Freeform 4" id="4"/>
            <p:cNvSpPr/>
            <p:nvPr/>
          </p:nvSpPr>
          <p:spPr>
            <a:xfrm flipH="false" flipV="false" rot="0">
              <a:off x="0" y="0"/>
              <a:ext cx="4274726" cy="1484509"/>
            </a:xfrm>
            <a:custGeom>
              <a:avLst/>
              <a:gdLst/>
              <a:ahLst/>
              <a:cxnLst/>
              <a:rect r="r" b="b" t="t" l="l"/>
              <a:pathLst>
                <a:path h="1484509" w="4274726">
                  <a:moveTo>
                    <a:pt x="47700" y="0"/>
                  </a:moveTo>
                  <a:lnTo>
                    <a:pt x="4227026" y="0"/>
                  </a:lnTo>
                  <a:cubicBezTo>
                    <a:pt x="4239677" y="0"/>
                    <a:pt x="4251809" y="5025"/>
                    <a:pt x="4260755" y="13971"/>
                  </a:cubicBezTo>
                  <a:cubicBezTo>
                    <a:pt x="4269700" y="22916"/>
                    <a:pt x="4274726" y="35049"/>
                    <a:pt x="4274726" y="47700"/>
                  </a:cubicBezTo>
                  <a:lnTo>
                    <a:pt x="4274726" y="1436809"/>
                  </a:lnTo>
                  <a:cubicBezTo>
                    <a:pt x="4274726" y="1449460"/>
                    <a:pt x="4269700" y="1461593"/>
                    <a:pt x="4260755" y="1470538"/>
                  </a:cubicBezTo>
                  <a:cubicBezTo>
                    <a:pt x="4251809" y="1479483"/>
                    <a:pt x="4239677" y="1484509"/>
                    <a:pt x="4227026" y="1484509"/>
                  </a:cubicBezTo>
                  <a:lnTo>
                    <a:pt x="47700" y="1484509"/>
                  </a:lnTo>
                  <a:cubicBezTo>
                    <a:pt x="35049" y="1484509"/>
                    <a:pt x="22916" y="1479483"/>
                    <a:pt x="13971" y="1470538"/>
                  </a:cubicBezTo>
                  <a:cubicBezTo>
                    <a:pt x="5025" y="1461593"/>
                    <a:pt x="0" y="1449460"/>
                    <a:pt x="0" y="1436809"/>
                  </a:cubicBezTo>
                  <a:lnTo>
                    <a:pt x="0" y="47700"/>
                  </a:lnTo>
                  <a:cubicBezTo>
                    <a:pt x="0" y="35049"/>
                    <a:pt x="5025" y="22916"/>
                    <a:pt x="13971" y="13971"/>
                  </a:cubicBezTo>
                  <a:cubicBezTo>
                    <a:pt x="22916" y="5025"/>
                    <a:pt x="35049" y="0"/>
                    <a:pt x="47700" y="0"/>
                  </a:cubicBezTo>
                  <a:close/>
                </a:path>
              </a:pathLst>
            </a:custGeom>
            <a:solidFill>
              <a:srgbClr val="FFFFFF"/>
            </a:solidFill>
            <a:ln cap="rnd">
              <a:noFill/>
              <a:prstDash val="solid"/>
              <a:round/>
            </a:ln>
          </p:spPr>
        </p:sp>
        <p:sp>
          <p:nvSpPr>
            <p:cNvPr name="TextBox 5" id="5"/>
            <p:cNvSpPr txBox="true"/>
            <p:nvPr/>
          </p:nvSpPr>
          <p:spPr>
            <a:xfrm>
              <a:off x="0" y="-47625"/>
              <a:ext cx="4274726" cy="153213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871612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689600" y="2828632"/>
            <a:ext cx="14774060" cy="5334635"/>
          </a:xfrm>
          <a:prstGeom prst="rect">
            <a:avLst/>
          </a:prstGeom>
        </p:spPr>
        <p:txBody>
          <a:bodyPr anchor="t" rtlCol="false" tIns="0" lIns="0" bIns="0" rIns="0">
            <a:spAutoFit/>
          </a:bodyPr>
          <a:lstStyle/>
          <a:p>
            <a:pPr algn="just">
              <a:lnSpc>
                <a:spcPts val="5320"/>
              </a:lnSpc>
            </a:pPr>
            <a:r>
              <a:rPr lang="en-US" sz="4000">
                <a:solidFill>
                  <a:srgbClr val="23354B"/>
                </a:solidFill>
                <a:latin typeface="Arimo"/>
                <a:ea typeface="Arimo"/>
                <a:cs typeface="Arimo"/>
                <a:sym typeface="Arimo"/>
              </a:rPr>
              <a:t>Sebagaimana yang kami tuju adapun tujuan dari peneitian kami untuk Memahami tingkat kepercayaan masyarakat Indonesia terhadap sistem pendidikan pondok pesantren apabila diukur melalui Analisis Sentimen pada sosial media Tak hanya itu tujuan penelitian kami juga untuk mengeksplorasi sejauh mana sosial media dapat mempengaruhi pembahasan dan informasi sosial media dalam pembentukan opini publik mengenai sistem pendidikan pondok pesantren. </a:t>
            </a:r>
          </a:p>
        </p:txBody>
      </p:sp>
      <p:sp>
        <p:nvSpPr>
          <p:cNvPr name="TextBox 10" id="10"/>
          <p:cNvSpPr txBox="true"/>
          <p:nvPr/>
        </p:nvSpPr>
        <p:spPr>
          <a:xfrm rot="0">
            <a:off x="3364904" y="838200"/>
            <a:ext cx="11423452" cy="1708151"/>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Tujuan Penelitian</a:t>
            </a:r>
          </a:p>
        </p:txBody>
      </p:sp>
      <p:sp>
        <p:nvSpPr>
          <p:cNvPr name="Freeform 11" id="11"/>
          <p:cNvSpPr/>
          <p:nvPr/>
        </p:nvSpPr>
        <p:spPr>
          <a:xfrm flipH="false" flipV="false" rot="5400000">
            <a:off x="15155018" y="8347628"/>
            <a:ext cx="764962" cy="2168706"/>
          </a:xfrm>
          <a:custGeom>
            <a:avLst/>
            <a:gdLst/>
            <a:ahLst/>
            <a:cxnLst/>
            <a:rect r="r" b="b" t="t" l="l"/>
            <a:pathLst>
              <a:path h="2168706" w="764962">
                <a:moveTo>
                  <a:pt x="0" y="0"/>
                </a:moveTo>
                <a:lnTo>
                  <a:pt x="764961" y="0"/>
                </a:lnTo>
                <a:lnTo>
                  <a:pt x="764961" y="2168706"/>
                </a:lnTo>
                <a:lnTo>
                  <a:pt x="0" y="2168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64972" y="-99442"/>
            <a:ext cx="7071310" cy="6868010"/>
          </a:xfrm>
          <a:custGeom>
            <a:avLst/>
            <a:gdLst/>
            <a:ahLst/>
            <a:cxnLst/>
            <a:rect r="r" b="b" t="t" l="l"/>
            <a:pathLst>
              <a:path h="6868010" w="7071310">
                <a:moveTo>
                  <a:pt x="0" y="0"/>
                </a:moveTo>
                <a:lnTo>
                  <a:pt x="7071310" y="0"/>
                </a:lnTo>
                <a:lnTo>
                  <a:pt x="7071310" y="6868011"/>
                </a:lnTo>
                <a:lnTo>
                  <a:pt x="0" y="6868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875434" y="615247"/>
            <a:ext cx="12537132" cy="1708151"/>
          </a:xfrm>
          <a:prstGeom prst="rect">
            <a:avLst/>
          </a:prstGeom>
        </p:spPr>
        <p:txBody>
          <a:bodyPr anchor="t" rtlCol="false" tIns="0" lIns="0" bIns="0" rIns="0">
            <a:spAutoFit/>
          </a:bodyPr>
          <a:lstStyle/>
          <a:p>
            <a:pPr algn="ctr">
              <a:lnSpc>
                <a:spcPts val="13999"/>
              </a:lnSpc>
              <a:spcBef>
                <a:spcPct val="0"/>
              </a:spcBef>
            </a:pPr>
            <a:r>
              <a:rPr lang="en-US" sz="9999">
                <a:solidFill>
                  <a:srgbClr val="23354B"/>
                </a:solidFill>
                <a:latin typeface="League Spartan"/>
                <a:ea typeface="League Spartan"/>
                <a:cs typeface="League Spartan"/>
                <a:sym typeface="League Spartan"/>
              </a:rPr>
              <a:t>Manfaat Penelitian</a:t>
            </a:r>
          </a:p>
        </p:txBody>
      </p:sp>
      <p:sp>
        <p:nvSpPr>
          <p:cNvPr name="Freeform 10" id="10"/>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15790705" y="8427861"/>
            <a:ext cx="949787" cy="2692695"/>
          </a:xfrm>
          <a:custGeom>
            <a:avLst/>
            <a:gdLst/>
            <a:ahLst/>
            <a:cxnLst/>
            <a:rect r="r" b="b" t="t" l="l"/>
            <a:pathLst>
              <a:path h="2692695" w="949787">
                <a:moveTo>
                  <a:pt x="0" y="0"/>
                </a:moveTo>
                <a:lnTo>
                  <a:pt x="949787" y="0"/>
                </a:lnTo>
                <a:lnTo>
                  <a:pt x="949787" y="2692695"/>
                </a:lnTo>
                <a:lnTo>
                  <a:pt x="0" y="2692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28700" y="2101481"/>
            <a:ext cx="7224104" cy="7197834"/>
          </a:xfrm>
          <a:custGeom>
            <a:avLst/>
            <a:gdLst/>
            <a:ahLst/>
            <a:cxnLst/>
            <a:rect r="r" b="b" t="t" l="l"/>
            <a:pathLst>
              <a:path h="7197834" w="7224104">
                <a:moveTo>
                  <a:pt x="0" y="0"/>
                </a:moveTo>
                <a:lnTo>
                  <a:pt x="7224104" y="0"/>
                </a:lnTo>
                <a:lnTo>
                  <a:pt x="7224104" y="7197834"/>
                </a:lnTo>
                <a:lnTo>
                  <a:pt x="0" y="71978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9900627" y="2129983"/>
            <a:ext cx="7224104" cy="7197834"/>
          </a:xfrm>
          <a:custGeom>
            <a:avLst/>
            <a:gdLst/>
            <a:ahLst/>
            <a:cxnLst/>
            <a:rect r="r" b="b" t="t" l="l"/>
            <a:pathLst>
              <a:path h="7197834" w="7224104">
                <a:moveTo>
                  <a:pt x="0" y="0"/>
                </a:moveTo>
                <a:lnTo>
                  <a:pt x="7224103" y="0"/>
                </a:lnTo>
                <a:lnTo>
                  <a:pt x="7224103" y="7197834"/>
                </a:lnTo>
                <a:lnTo>
                  <a:pt x="0" y="71978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11702247" y="3454969"/>
            <a:ext cx="3710319" cy="4760593"/>
          </a:xfrm>
          <a:prstGeom prst="rect">
            <a:avLst/>
          </a:prstGeom>
        </p:spPr>
        <p:txBody>
          <a:bodyPr anchor="t" rtlCol="false" tIns="0" lIns="0" bIns="0" rIns="0">
            <a:spAutoFit/>
          </a:bodyPr>
          <a:lstStyle/>
          <a:p>
            <a:pPr algn="ctr">
              <a:lnSpc>
                <a:spcPts val="3780"/>
              </a:lnSpc>
              <a:spcBef>
                <a:spcPct val="0"/>
              </a:spcBef>
            </a:pPr>
            <a:r>
              <a:rPr lang="en-US" sz="2700">
                <a:solidFill>
                  <a:srgbClr val="FFFFFF"/>
                </a:solidFill>
                <a:latin typeface="Arimo"/>
                <a:ea typeface="Arimo"/>
                <a:cs typeface="Arimo"/>
                <a:sym typeface="Arimo"/>
              </a:rPr>
              <a:t>Dan juga dapat mengakomodasi pemahaman masyarakat Indonesia terhadap opini mereka yang dipengaruhi oleh sosial media, menyebabkan lebih responsif dalam menerima informasi. </a:t>
            </a:r>
          </a:p>
        </p:txBody>
      </p:sp>
      <p:sp>
        <p:nvSpPr>
          <p:cNvPr name="TextBox 15" id="15"/>
          <p:cNvSpPr txBox="true"/>
          <p:nvPr/>
        </p:nvSpPr>
        <p:spPr>
          <a:xfrm rot="0">
            <a:off x="2785592" y="3395800"/>
            <a:ext cx="3710319" cy="4463022"/>
          </a:xfrm>
          <a:prstGeom prst="rect">
            <a:avLst/>
          </a:prstGeom>
        </p:spPr>
        <p:txBody>
          <a:bodyPr anchor="t" rtlCol="false" tIns="0" lIns="0" bIns="0" rIns="0">
            <a:spAutoFit/>
          </a:bodyPr>
          <a:lstStyle/>
          <a:p>
            <a:pPr algn="ctr">
              <a:lnSpc>
                <a:spcPts val="3920"/>
              </a:lnSpc>
              <a:spcBef>
                <a:spcPct val="0"/>
              </a:spcBef>
            </a:pPr>
            <a:r>
              <a:rPr lang="en-US" sz="2800">
                <a:solidFill>
                  <a:srgbClr val="FFFFFF"/>
                </a:solidFill>
                <a:latin typeface="Arimo"/>
                <a:ea typeface="Arimo"/>
                <a:cs typeface="Arimo"/>
                <a:sym typeface="Arimo"/>
              </a:rPr>
              <a:t>Penelitian ini di harapkan dapat menjadi salah satu representasi masyarakat Indonesia cermat dalam memilih pondok pesantren, selain mengunjungi pondok pesantren.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3354B"/>
        </a:solidFill>
      </p:bgPr>
    </p:bg>
    <p:spTree>
      <p:nvGrpSpPr>
        <p:cNvPr id="1" name=""/>
        <p:cNvGrpSpPr/>
        <p:nvPr/>
      </p:nvGrpSpPr>
      <p:grpSpPr>
        <a:xfrm>
          <a:off x="0" y="0"/>
          <a:ext cx="0" cy="0"/>
          <a:chOff x="0" y="0"/>
          <a:chExt cx="0" cy="0"/>
        </a:xfrm>
      </p:grpSpPr>
      <p:grpSp>
        <p:nvGrpSpPr>
          <p:cNvPr name="Group 2" id="2"/>
          <p:cNvGrpSpPr/>
          <p:nvPr/>
        </p:nvGrpSpPr>
        <p:grpSpPr>
          <a:xfrm rot="0">
            <a:off x="1028700" y="2830245"/>
            <a:ext cx="16230600" cy="6428055"/>
            <a:chOff x="0" y="0"/>
            <a:chExt cx="4274726" cy="1692986"/>
          </a:xfrm>
        </p:grpSpPr>
        <p:sp>
          <p:nvSpPr>
            <p:cNvPr name="Freeform 3" id="3"/>
            <p:cNvSpPr/>
            <p:nvPr/>
          </p:nvSpPr>
          <p:spPr>
            <a:xfrm flipH="false" flipV="false" rot="0">
              <a:off x="0" y="0"/>
              <a:ext cx="4274726" cy="1692986"/>
            </a:xfrm>
            <a:custGeom>
              <a:avLst/>
              <a:gdLst/>
              <a:ahLst/>
              <a:cxnLst/>
              <a:rect r="r" b="b" t="t" l="l"/>
              <a:pathLst>
                <a:path h="1692986" w="4274726">
                  <a:moveTo>
                    <a:pt x="0" y="0"/>
                  </a:moveTo>
                  <a:lnTo>
                    <a:pt x="4274726" y="0"/>
                  </a:lnTo>
                  <a:lnTo>
                    <a:pt x="4274726" y="1692986"/>
                  </a:lnTo>
                  <a:lnTo>
                    <a:pt x="0" y="1692986"/>
                  </a:lnTo>
                  <a:close/>
                </a:path>
              </a:pathLst>
            </a:custGeom>
            <a:solidFill>
              <a:srgbClr val="FFFFFF"/>
            </a:solidFill>
          </p:spPr>
        </p:sp>
        <p:sp>
          <p:nvSpPr>
            <p:cNvPr name="TextBox 4" id="4"/>
            <p:cNvSpPr txBox="true"/>
            <p:nvPr/>
          </p:nvSpPr>
          <p:spPr>
            <a:xfrm>
              <a:off x="0" y="-47625"/>
              <a:ext cx="4274726" cy="17406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57758" y="3086079"/>
            <a:ext cx="15772484" cy="5578474"/>
          </a:xfrm>
          <a:prstGeom prst="rect">
            <a:avLst/>
          </a:prstGeom>
        </p:spPr>
        <p:txBody>
          <a:bodyPr anchor="t" rtlCol="false" tIns="0" lIns="0" bIns="0" rIns="0">
            <a:spAutoFit/>
          </a:bodyPr>
          <a:lstStyle/>
          <a:p>
            <a:pPr algn="just">
              <a:lnSpc>
                <a:spcPts val="4900"/>
              </a:lnSpc>
              <a:spcBef>
                <a:spcPct val="0"/>
              </a:spcBef>
            </a:pPr>
            <a:r>
              <a:rPr lang="en-US" sz="3500">
                <a:solidFill>
                  <a:srgbClr val="23354B"/>
                </a:solidFill>
                <a:latin typeface="Arimo"/>
                <a:ea typeface="Arimo"/>
                <a:cs typeface="Arimo"/>
                <a:sym typeface="Arimo"/>
              </a:rPr>
              <a:t>Riset ini memiliki eksplorasi yang diharapkan dapat menghasilkan pemahaman mengenai sistem pondok pesantren berdasarkan analisis sentimen melalui metode Naive Bayes, sejauh mana kepercayaan masyarakat Indonesia terhadap pondok pesantren. Melalui penelitian menghasilkan analisis Data Interpretasi Tingkat Kepercayaan Masyarakat Indonesian terhadap Sistem Pendidikan Pondok Pesantren dengan Membagi menjadi tiga kategori positif, negative dan Netral dan di lanjut Membuat Artikel terhadap Interpretasi Tingkat Kepercayaan Masyarakat Indonesia Terhadap Sistem Pendidikan Pondok Pesantren</a:t>
            </a:r>
          </a:p>
        </p:txBody>
      </p:sp>
      <p:sp>
        <p:nvSpPr>
          <p:cNvPr name="Freeform 6" id="6"/>
          <p:cNvSpPr/>
          <p:nvPr/>
        </p:nvSpPr>
        <p:spPr>
          <a:xfrm flipH="false" flipV="false" rot="0">
            <a:off x="16621852" y="0"/>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787221" y="838200"/>
            <a:ext cx="12578817" cy="1708096"/>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League Spartan"/>
                <a:ea typeface="League Spartan"/>
                <a:cs typeface="League Spartan"/>
                <a:sym typeface="League Spartan"/>
              </a:rPr>
              <a:t>Temuan Targetkan</a:t>
            </a:r>
          </a:p>
        </p:txBody>
      </p:sp>
      <p:sp>
        <p:nvSpPr>
          <p:cNvPr name="Freeform 8" id="8"/>
          <p:cNvSpPr/>
          <p:nvPr/>
        </p:nvSpPr>
        <p:spPr>
          <a:xfrm flipH="false" flipV="false" rot="0">
            <a:off x="-297060" y="8718195"/>
            <a:ext cx="1487448" cy="1929472"/>
          </a:xfrm>
          <a:custGeom>
            <a:avLst/>
            <a:gdLst/>
            <a:ahLst/>
            <a:cxnLst/>
            <a:rect r="r" b="b" t="t" l="l"/>
            <a:pathLst>
              <a:path h="1929472" w="1487448">
                <a:moveTo>
                  <a:pt x="0" y="0"/>
                </a:moveTo>
                <a:lnTo>
                  <a:pt x="1487448" y="0"/>
                </a:lnTo>
                <a:lnTo>
                  <a:pt x="1487448" y="1929472"/>
                </a:lnTo>
                <a:lnTo>
                  <a:pt x="0" y="1929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807907" y="-438134"/>
            <a:ext cx="764962" cy="2168706"/>
          </a:xfrm>
          <a:custGeom>
            <a:avLst/>
            <a:gdLst/>
            <a:ahLst/>
            <a:cxnLst/>
            <a:rect r="r" b="b" t="t" l="l"/>
            <a:pathLst>
              <a:path h="2168706" w="764962">
                <a:moveTo>
                  <a:pt x="0" y="0"/>
                </a:moveTo>
                <a:lnTo>
                  <a:pt x="764962" y="0"/>
                </a:lnTo>
                <a:lnTo>
                  <a:pt x="764962" y="2168706"/>
                </a:lnTo>
                <a:lnTo>
                  <a:pt x="0" y="21687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6239371" y="8665253"/>
            <a:ext cx="764962" cy="2168706"/>
          </a:xfrm>
          <a:custGeom>
            <a:avLst/>
            <a:gdLst/>
            <a:ahLst/>
            <a:cxnLst/>
            <a:rect r="r" b="b" t="t" l="l"/>
            <a:pathLst>
              <a:path h="2168706" w="764962">
                <a:moveTo>
                  <a:pt x="764962" y="2168706"/>
                </a:moveTo>
                <a:lnTo>
                  <a:pt x="0" y="2168706"/>
                </a:lnTo>
                <a:lnTo>
                  <a:pt x="0" y="0"/>
                </a:lnTo>
                <a:lnTo>
                  <a:pt x="764962" y="0"/>
                </a:lnTo>
                <a:lnTo>
                  <a:pt x="764962" y="216870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305756" y="125725"/>
            <a:ext cx="11170551" cy="1255400"/>
          </a:xfrm>
          <a:prstGeom prst="rect">
            <a:avLst/>
          </a:prstGeom>
        </p:spPr>
        <p:txBody>
          <a:bodyPr anchor="t" rtlCol="false" tIns="0" lIns="0" bIns="0" rIns="0">
            <a:spAutoFit/>
          </a:bodyPr>
          <a:lstStyle/>
          <a:p>
            <a:pPr algn="ctr">
              <a:lnSpc>
                <a:spcPts val="10079"/>
              </a:lnSpc>
              <a:spcBef>
                <a:spcPct val="0"/>
              </a:spcBef>
            </a:pPr>
            <a:r>
              <a:rPr lang="en-US" b="true" sz="7199">
                <a:solidFill>
                  <a:srgbClr val="23354B"/>
                </a:solidFill>
                <a:latin typeface="Arimo Bold"/>
                <a:ea typeface="Arimo Bold"/>
                <a:cs typeface="Arimo Bold"/>
                <a:sym typeface="Arimo Bold"/>
              </a:rPr>
              <a:t>POTENSI HASIL</a:t>
            </a:r>
          </a:p>
        </p:txBody>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2658866" y="2267227"/>
            <a:ext cx="1293781" cy="1121224"/>
            <a:chOff x="0" y="0"/>
            <a:chExt cx="340749" cy="295302"/>
          </a:xfrm>
        </p:grpSpPr>
        <p:sp>
          <p:nvSpPr>
            <p:cNvPr name="Freeform 11" id="11"/>
            <p:cNvSpPr/>
            <p:nvPr/>
          </p:nvSpPr>
          <p:spPr>
            <a:xfrm flipH="false" flipV="false" rot="0">
              <a:off x="0" y="0"/>
              <a:ext cx="340749" cy="295302"/>
            </a:xfrm>
            <a:custGeom>
              <a:avLst/>
              <a:gdLst/>
              <a:ahLst/>
              <a:cxnLst/>
              <a:rect r="r" b="b" t="t" l="l"/>
              <a:pathLst>
                <a:path h="295302" w="340749">
                  <a:moveTo>
                    <a:pt x="0" y="0"/>
                  </a:moveTo>
                  <a:lnTo>
                    <a:pt x="340749" y="0"/>
                  </a:lnTo>
                  <a:lnTo>
                    <a:pt x="340749" y="295302"/>
                  </a:lnTo>
                  <a:lnTo>
                    <a:pt x="0" y="295302"/>
                  </a:lnTo>
                  <a:close/>
                </a:path>
              </a:pathLst>
            </a:custGeom>
            <a:solidFill>
              <a:srgbClr val="23354B"/>
            </a:solidFill>
          </p:spPr>
        </p:sp>
        <p:sp>
          <p:nvSpPr>
            <p:cNvPr name="TextBox 12" id="12"/>
            <p:cNvSpPr txBox="true"/>
            <p:nvPr/>
          </p:nvSpPr>
          <p:spPr>
            <a:xfrm>
              <a:off x="0" y="-95250"/>
              <a:ext cx="340749" cy="390552"/>
            </a:xfrm>
            <a:prstGeom prst="rect">
              <a:avLst/>
            </a:prstGeom>
          </p:spPr>
          <p:txBody>
            <a:bodyPr anchor="ctr" rtlCol="false" tIns="50800" lIns="50800" bIns="50800" rIns="50800"/>
            <a:lstStyle/>
            <a:p>
              <a:pPr algn="ctr">
                <a:lnSpc>
                  <a:spcPts val="5459"/>
                </a:lnSpc>
              </a:pPr>
              <a:r>
                <a:rPr lang="en-US" b="true" sz="3899">
                  <a:solidFill>
                    <a:srgbClr val="FFFFFF"/>
                  </a:solidFill>
                  <a:latin typeface="Arimo Bold"/>
                  <a:ea typeface="Arimo Bold"/>
                  <a:cs typeface="Arimo Bold"/>
                  <a:sym typeface="Arimo Bold"/>
                </a:rPr>
                <a:t>3</a:t>
              </a:r>
            </a:p>
          </p:txBody>
        </p:sp>
      </p:grpSp>
      <p:grpSp>
        <p:nvGrpSpPr>
          <p:cNvPr name="Group 13" id="13"/>
          <p:cNvGrpSpPr/>
          <p:nvPr/>
        </p:nvGrpSpPr>
        <p:grpSpPr>
          <a:xfrm rot="0">
            <a:off x="2658866" y="6261844"/>
            <a:ext cx="1293781" cy="1121224"/>
            <a:chOff x="0" y="0"/>
            <a:chExt cx="340749" cy="295302"/>
          </a:xfrm>
        </p:grpSpPr>
        <p:sp>
          <p:nvSpPr>
            <p:cNvPr name="Freeform 14" id="14"/>
            <p:cNvSpPr/>
            <p:nvPr/>
          </p:nvSpPr>
          <p:spPr>
            <a:xfrm flipH="false" flipV="false" rot="0">
              <a:off x="0" y="0"/>
              <a:ext cx="340749" cy="295302"/>
            </a:xfrm>
            <a:custGeom>
              <a:avLst/>
              <a:gdLst/>
              <a:ahLst/>
              <a:cxnLst/>
              <a:rect r="r" b="b" t="t" l="l"/>
              <a:pathLst>
                <a:path h="295302" w="340749">
                  <a:moveTo>
                    <a:pt x="0" y="0"/>
                  </a:moveTo>
                  <a:lnTo>
                    <a:pt x="340749" y="0"/>
                  </a:lnTo>
                  <a:lnTo>
                    <a:pt x="340749" y="295302"/>
                  </a:lnTo>
                  <a:lnTo>
                    <a:pt x="0" y="295302"/>
                  </a:lnTo>
                  <a:close/>
                </a:path>
              </a:pathLst>
            </a:custGeom>
            <a:solidFill>
              <a:srgbClr val="23354B"/>
            </a:solidFill>
          </p:spPr>
        </p:sp>
        <p:sp>
          <p:nvSpPr>
            <p:cNvPr name="TextBox 15" id="15"/>
            <p:cNvSpPr txBox="true"/>
            <p:nvPr/>
          </p:nvSpPr>
          <p:spPr>
            <a:xfrm>
              <a:off x="0" y="-95250"/>
              <a:ext cx="340749" cy="390552"/>
            </a:xfrm>
            <a:prstGeom prst="rect">
              <a:avLst/>
            </a:prstGeom>
          </p:spPr>
          <p:txBody>
            <a:bodyPr anchor="ctr" rtlCol="false" tIns="50800" lIns="50800" bIns="50800" rIns="50800"/>
            <a:lstStyle/>
            <a:p>
              <a:pPr algn="ctr">
                <a:lnSpc>
                  <a:spcPts val="5459"/>
                </a:lnSpc>
              </a:pPr>
              <a:r>
                <a:rPr lang="en-US" b="true" sz="3899">
                  <a:solidFill>
                    <a:srgbClr val="FFFFFF"/>
                  </a:solidFill>
                  <a:latin typeface="Arimo Bold"/>
                  <a:ea typeface="Arimo Bold"/>
                  <a:cs typeface="Arimo Bold"/>
                  <a:sym typeface="Arimo Bold"/>
                </a:rPr>
                <a:t>4</a:t>
              </a:r>
            </a:p>
          </p:txBody>
        </p:sp>
      </p:grpSp>
      <p:sp>
        <p:nvSpPr>
          <p:cNvPr name="TextBox 16" id="16"/>
          <p:cNvSpPr txBox="true"/>
          <p:nvPr/>
        </p:nvSpPr>
        <p:spPr>
          <a:xfrm rot="0">
            <a:off x="10296441" y="314896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1</a:t>
            </a:r>
          </a:p>
        </p:txBody>
      </p:sp>
      <p:sp>
        <p:nvSpPr>
          <p:cNvPr name="TextBox 17" id="17"/>
          <p:cNvSpPr txBox="true"/>
          <p:nvPr/>
        </p:nvSpPr>
        <p:spPr>
          <a:xfrm rot="0">
            <a:off x="11536561" y="4900298"/>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2</a:t>
            </a:r>
          </a:p>
        </p:txBody>
      </p:sp>
      <p:sp>
        <p:nvSpPr>
          <p:cNvPr name="TextBox 18" id="18"/>
          <p:cNvSpPr txBox="true"/>
          <p:nvPr/>
        </p:nvSpPr>
        <p:spPr>
          <a:xfrm rot="0">
            <a:off x="10296441" y="6708156"/>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3</a:t>
            </a:r>
          </a:p>
        </p:txBody>
      </p:sp>
      <p:sp>
        <p:nvSpPr>
          <p:cNvPr name="TextBox 19" id="19"/>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20" id="20"/>
          <p:cNvSpPr txBox="true"/>
          <p:nvPr/>
        </p:nvSpPr>
        <p:spPr>
          <a:xfrm rot="0">
            <a:off x="4650173" y="1943100"/>
            <a:ext cx="9654674" cy="3200400"/>
          </a:xfrm>
          <a:prstGeom prst="rect">
            <a:avLst/>
          </a:prstGeom>
        </p:spPr>
        <p:txBody>
          <a:bodyPr anchor="t" rtlCol="false" tIns="0" lIns="0" bIns="0" rIns="0">
            <a:spAutoFit/>
          </a:bodyPr>
          <a:lstStyle/>
          <a:p>
            <a:pPr algn="l">
              <a:lnSpc>
                <a:spcPts val="6300"/>
              </a:lnSpc>
              <a:spcBef>
                <a:spcPct val="0"/>
              </a:spcBef>
            </a:pPr>
            <a:r>
              <a:rPr lang="en-US" sz="4500">
                <a:solidFill>
                  <a:srgbClr val="000000"/>
                </a:solidFill>
                <a:latin typeface="Arimo"/>
                <a:ea typeface="Arimo"/>
                <a:cs typeface="Arimo"/>
                <a:sym typeface="Arimo"/>
              </a:rPr>
              <a:t>Diharapkan Model penelitian Analisis Sentimen ini dapat digunakan untuk penelitian masa depan melalui model Nave Bayes</a:t>
            </a:r>
          </a:p>
        </p:txBody>
      </p:sp>
      <p:sp>
        <p:nvSpPr>
          <p:cNvPr name="TextBox 21" id="21"/>
          <p:cNvSpPr txBox="true"/>
          <p:nvPr/>
        </p:nvSpPr>
        <p:spPr>
          <a:xfrm rot="0">
            <a:off x="4650173" y="6147544"/>
            <a:ext cx="10742246" cy="3200400"/>
          </a:xfrm>
          <a:prstGeom prst="rect">
            <a:avLst/>
          </a:prstGeom>
        </p:spPr>
        <p:txBody>
          <a:bodyPr anchor="t" rtlCol="false" tIns="0" lIns="0" bIns="0" rIns="0">
            <a:spAutoFit/>
          </a:bodyPr>
          <a:lstStyle/>
          <a:p>
            <a:pPr algn="l">
              <a:lnSpc>
                <a:spcPts val="6300"/>
              </a:lnSpc>
              <a:spcBef>
                <a:spcPct val="0"/>
              </a:spcBef>
            </a:pPr>
            <a:r>
              <a:rPr lang="en-US" sz="4500">
                <a:solidFill>
                  <a:srgbClr val="000000"/>
                </a:solidFill>
                <a:latin typeface="Arimo"/>
                <a:ea typeface="Arimo"/>
                <a:cs typeface="Arimo"/>
                <a:sym typeface="Arimo"/>
              </a:rPr>
              <a:t>Hasil riset sebagai dasar Pengembangan Aplikasi yang dapat dimanfaatkan oleh pemangku kepentingan untuk visualisasi pondok pesantren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815150"/>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5554"/>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16380" y="5585646"/>
            <a:ext cx="7071310" cy="6868010"/>
          </a:xfrm>
          <a:custGeom>
            <a:avLst/>
            <a:gdLst/>
            <a:ahLst/>
            <a:cxnLst/>
            <a:rect r="r" b="b" t="t" l="l"/>
            <a:pathLst>
              <a:path h="6868010" w="7071310">
                <a:moveTo>
                  <a:pt x="0" y="0"/>
                </a:moveTo>
                <a:lnTo>
                  <a:pt x="7071311" y="0"/>
                </a:lnTo>
                <a:lnTo>
                  <a:pt x="7071311"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08190" y="5700398"/>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436282" y="-1684526"/>
            <a:ext cx="6583680" cy="4114800"/>
          </a:xfrm>
          <a:custGeom>
            <a:avLst/>
            <a:gdLst/>
            <a:ahLst/>
            <a:cxnLst/>
            <a:rect r="r" b="b" t="t" l="l"/>
            <a:pathLst>
              <a:path h="4114800" w="6583680">
                <a:moveTo>
                  <a:pt x="0" y="0"/>
                </a:moveTo>
                <a:lnTo>
                  <a:pt x="6583680" y="0"/>
                </a:lnTo>
                <a:lnTo>
                  <a:pt x="658368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29943" y="-153329"/>
            <a:ext cx="7071310" cy="6868010"/>
          </a:xfrm>
          <a:custGeom>
            <a:avLst/>
            <a:gdLst/>
            <a:ahLst/>
            <a:cxnLst/>
            <a:rect r="r" b="b" t="t" l="l"/>
            <a:pathLst>
              <a:path h="6868010" w="7071310">
                <a:moveTo>
                  <a:pt x="0" y="0"/>
                </a:moveTo>
                <a:lnTo>
                  <a:pt x="7071310" y="0"/>
                </a:lnTo>
                <a:lnTo>
                  <a:pt x="7071310" y="6868010"/>
                </a:lnTo>
                <a:lnTo>
                  <a:pt x="0" y="686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4182546" y="210949"/>
            <a:ext cx="11170551" cy="1255400"/>
          </a:xfrm>
          <a:prstGeom prst="rect">
            <a:avLst/>
          </a:prstGeom>
        </p:spPr>
        <p:txBody>
          <a:bodyPr anchor="t" rtlCol="false" tIns="0" lIns="0" bIns="0" rIns="0">
            <a:spAutoFit/>
          </a:bodyPr>
          <a:lstStyle/>
          <a:p>
            <a:pPr algn="ctr">
              <a:lnSpc>
                <a:spcPts val="10079"/>
              </a:lnSpc>
              <a:spcBef>
                <a:spcPct val="0"/>
              </a:spcBef>
            </a:pPr>
            <a:r>
              <a:rPr lang="en-US" b="true" sz="7199">
                <a:solidFill>
                  <a:srgbClr val="23354B"/>
                </a:solidFill>
                <a:latin typeface="Arimo Bold"/>
                <a:ea typeface="Arimo Bold"/>
                <a:cs typeface="Arimo Bold"/>
                <a:sym typeface="Arimo Bold"/>
              </a:rPr>
              <a:t>POTENSI HASIL</a:t>
            </a:r>
          </a:p>
        </p:txBody>
      </p:sp>
      <p:sp>
        <p:nvSpPr>
          <p:cNvPr name="Freeform 9" id="9"/>
          <p:cNvSpPr/>
          <p:nvPr/>
        </p:nvSpPr>
        <p:spPr>
          <a:xfrm flipH="true" flipV="true" rot="10415535">
            <a:off x="-1217182" y="6975871"/>
            <a:ext cx="2951197" cy="3606751"/>
          </a:xfrm>
          <a:custGeom>
            <a:avLst/>
            <a:gdLst/>
            <a:ahLst/>
            <a:cxnLst/>
            <a:rect r="r" b="b" t="t" l="l"/>
            <a:pathLst>
              <a:path h="3606751" w="2951197">
                <a:moveTo>
                  <a:pt x="2951197" y="3606752"/>
                </a:moveTo>
                <a:lnTo>
                  <a:pt x="0" y="3606752"/>
                </a:lnTo>
                <a:lnTo>
                  <a:pt x="0" y="0"/>
                </a:lnTo>
                <a:lnTo>
                  <a:pt x="2951197" y="0"/>
                </a:lnTo>
                <a:lnTo>
                  <a:pt x="2951197" y="3606752"/>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3535655" y="2159452"/>
            <a:ext cx="1198531" cy="1121224"/>
            <a:chOff x="0" y="0"/>
            <a:chExt cx="315662" cy="295302"/>
          </a:xfrm>
        </p:grpSpPr>
        <p:sp>
          <p:nvSpPr>
            <p:cNvPr name="Freeform 11" id="11"/>
            <p:cNvSpPr/>
            <p:nvPr/>
          </p:nvSpPr>
          <p:spPr>
            <a:xfrm flipH="false" flipV="false" rot="0">
              <a:off x="0" y="0"/>
              <a:ext cx="315662" cy="295302"/>
            </a:xfrm>
            <a:custGeom>
              <a:avLst/>
              <a:gdLst/>
              <a:ahLst/>
              <a:cxnLst/>
              <a:rect r="r" b="b" t="t" l="l"/>
              <a:pathLst>
                <a:path h="295302" w="315662">
                  <a:moveTo>
                    <a:pt x="0" y="0"/>
                  </a:moveTo>
                  <a:lnTo>
                    <a:pt x="315662" y="0"/>
                  </a:lnTo>
                  <a:lnTo>
                    <a:pt x="315662" y="295302"/>
                  </a:lnTo>
                  <a:lnTo>
                    <a:pt x="0" y="295302"/>
                  </a:lnTo>
                  <a:close/>
                </a:path>
              </a:pathLst>
            </a:custGeom>
            <a:solidFill>
              <a:srgbClr val="23354B"/>
            </a:solidFill>
          </p:spPr>
        </p:sp>
        <p:sp>
          <p:nvSpPr>
            <p:cNvPr name="TextBox 12" id="12"/>
            <p:cNvSpPr txBox="true"/>
            <p:nvPr/>
          </p:nvSpPr>
          <p:spPr>
            <a:xfrm>
              <a:off x="0" y="-95250"/>
              <a:ext cx="315662" cy="390552"/>
            </a:xfrm>
            <a:prstGeom prst="rect">
              <a:avLst/>
            </a:prstGeom>
          </p:spPr>
          <p:txBody>
            <a:bodyPr anchor="ctr" rtlCol="false" tIns="50800" lIns="50800" bIns="50800" rIns="50800"/>
            <a:lstStyle/>
            <a:p>
              <a:pPr algn="ctr">
                <a:lnSpc>
                  <a:spcPts val="5459"/>
                </a:lnSpc>
              </a:pPr>
              <a:r>
                <a:rPr lang="en-US" b="true" sz="3899">
                  <a:solidFill>
                    <a:srgbClr val="FFFFFF"/>
                  </a:solidFill>
                  <a:latin typeface="Arimo Bold"/>
                  <a:ea typeface="Arimo Bold"/>
                  <a:cs typeface="Arimo Bold"/>
                  <a:sym typeface="Arimo Bold"/>
                </a:rPr>
                <a:t>1</a:t>
              </a:r>
            </a:p>
          </p:txBody>
        </p:sp>
      </p:grpSp>
      <p:grpSp>
        <p:nvGrpSpPr>
          <p:cNvPr name="Group 13" id="13"/>
          <p:cNvGrpSpPr/>
          <p:nvPr/>
        </p:nvGrpSpPr>
        <p:grpSpPr>
          <a:xfrm rot="0">
            <a:off x="3535655" y="5965206"/>
            <a:ext cx="1293781" cy="1121224"/>
            <a:chOff x="0" y="0"/>
            <a:chExt cx="340749" cy="295302"/>
          </a:xfrm>
        </p:grpSpPr>
        <p:sp>
          <p:nvSpPr>
            <p:cNvPr name="Freeform 14" id="14"/>
            <p:cNvSpPr/>
            <p:nvPr/>
          </p:nvSpPr>
          <p:spPr>
            <a:xfrm flipH="false" flipV="false" rot="0">
              <a:off x="0" y="0"/>
              <a:ext cx="340749" cy="295302"/>
            </a:xfrm>
            <a:custGeom>
              <a:avLst/>
              <a:gdLst/>
              <a:ahLst/>
              <a:cxnLst/>
              <a:rect r="r" b="b" t="t" l="l"/>
              <a:pathLst>
                <a:path h="295302" w="340749">
                  <a:moveTo>
                    <a:pt x="0" y="0"/>
                  </a:moveTo>
                  <a:lnTo>
                    <a:pt x="340749" y="0"/>
                  </a:lnTo>
                  <a:lnTo>
                    <a:pt x="340749" y="295302"/>
                  </a:lnTo>
                  <a:lnTo>
                    <a:pt x="0" y="295302"/>
                  </a:lnTo>
                  <a:close/>
                </a:path>
              </a:pathLst>
            </a:custGeom>
            <a:solidFill>
              <a:srgbClr val="23354B"/>
            </a:solidFill>
          </p:spPr>
        </p:sp>
        <p:sp>
          <p:nvSpPr>
            <p:cNvPr name="TextBox 15" id="15"/>
            <p:cNvSpPr txBox="true"/>
            <p:nvPr/>
          </p:nvSpPr>
          <p:spPr>
            <a:xfrm>
              <a:off x="0" y="-95250"/>
              <a:ext cx="340749" cy="390552"/>
            </a:xfrm>
            <a:prstGeom prst="rect">
              <a:avLst/>
            </a:prstGeom>
          </p:spPr>
          <p:txBody>
            <a:bodyPr anchor="ctr" rtlCol="false" tIns="50800" lIns="50800" bIns="50800" rIns="50800"/>
            <a:lstStyle/>
            <a:p>
              <a:pPr algn="ctr">
                <a:lnSpc>
                  <a:spcPts val="5459"/>
                </a:lnSpc>
              </a:pPr>
              <a:r>
                <a:rPr lang="en-US" b="true" sz="3899">
                  <a:solidFill>
                    <a:srgbClr val="FFFFFF"/>
                  </a:solidFill>
                  <a:latin typeface="Arimo Bold"/>
                  <a:ea typeface="Arimo Bold"/>
                  <a:cs typeface="Arimo Bold"/>
                  <a:sym typeface="Arimo Bold"/>
                </a:rPr>
                <a:t>2</a:t>
              </a:r>
            </a:p>
          </p:txBody>
        </p:sp>
      </p:grpSp>
      <p:sp>
        <p:nvSpPr>
          <p:cNvPr name="TextBox 16" id="16"/>
          <p:cNvSpPr txBox="true"/>
          <p:nvPr/>
        </p:nvSpPr>
        <p:spPr>
          <a:xfrm rot="0">
            <a:off x="10296441" y="314896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1</a:t>
            </a:r>
          </a:p>
        </p:txBody>
      </p:sp>
      <p:sp>
        <p:nvSpPr>
          <p:cNvPr name="TextBox 17" id="17"/>
          <p:cNvSpPr txBox="true"/>
          <p:nvPr/>
        </p:nvSpPr>
        <p:spPr>
          <a:xfrm rot="0">
            <a:off x="11536561" y="4900298"/>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2</a:t>
            </a:r>
          </a:p>
        </p:txBody>
      </p:sp>
      <p:sp>
        <p:nvSpPr>
          <p:cNvPr name="TextBox 18" id="18"/>
          <p:cNvSpPr txBox="true"/>
          <p:nvPr/>
        </p:nvSpPr>
        <p:spPr>
          <a:xfrm rot="0">
            <a:off x="10296441" y="6708156"/>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3</a:t>
            </a:r>
          </a:p>
        </p:txBody>
      </p:sp>
      <p:sp>
        <p:nvSpPr>
          <p:cNvPr name="TextBox 19" id="19"/>
          <p:cNvSpPr txBox="true"/>
          <p:nvPr/>
        </p:nvSpPr>
        <p:spPr>
          <a:xfrm rot="0">
            <a:off x="11536561" y="8677203"/>
            <a:ext cx="2949010" cy="800100"/>
          </a:xfrm>
          <a:prstGeom prst="rect">
            <a:avLst/>
          </a:prstGeom>
        </p:spPr>
        <p:txBody>
          <a:bodyPr anchor="t" rtlCol="false" tIns="0" lIns="0" bIns="0" rIns="0">
            <a:spAutoFit/>
          </a:bodyPr>
          <a:lstStyle/>
          <a:p>
            <a:pPr algn="just">
              <a:lnSpc>
                <a:spcPts val="6300"/>
              </a:lnSpc>
              <a:spcBef>
                <a:spcPct val="0"/>
              </a:spcBef>
            </a:pPr>
            <a:r>
              <a:rPr lang="en-US" sz="4500">
                <a:solidFill>
                  <a:srgbClr val="FFFFFF"/>
                </a:solidFill>
                <a:latin typeface="Arimo"/>
                <a:ea typeface="Arimo"/>
                <a:cs typeface="Arimo"/>
                <a:sym typeface="Arimo"/>
              </a:rPr>
              <a:t>Teknik 4</a:t>
            </a:r>
          </a:p>
        </p:txBody>
      </p:sp>
      <p:sp>
        <p:nvSpPr>
          <p:cNvPr name="TextBox 20" id="20"/>
          <p:cNvSpPr txBox="true"/>
          <p:nvPr/>
        </p:nvSpPr>
        <p:spPr>
          <a:xfrm rot="0">
            <a:off x="5440896" y="1814198"/>
            <a:ext cx="9267741" cy="3200400"/>
          </a:xfrm>
          <a:prstGeom prst="rect">
            <a:avLst/>
          </a:prstGeom>
        </p:spPr>
        <p:txBody>
          <a:bodyPr anchor="t" rtlCol="false" tIns="0" lIns="0" bIns="0" rIns="0">
            <a:spAutoFit/>
          </a:bodyPr>
          <a:lstStyle/>
          <a:p>
            <a:pPr algn="l">
              <a:lnSpc>
                <a:spcPts val="6300"/>
              </a:lnSpc>
              <a:spcBef>
                <a:spcPct val="0"/>
              </a:spcBef>
            </a:pPr>
            <a:r>
              <a:rPr lang="en-US" sz="4500">
                <a:solidFill>
                  <a:srgbClr val="000000"/>
                </a:solidFill>
                <a:latin typeface="Arimo"/>
                <a:ea typeface="Arimo"/>
                <a:cs typeface="Arimo"/>
                <a:sym typeface="Arimo"/>
              </a:rPr>
              <a:t>Diharapkan hasil penelitian dapat memberikan pengetahuan Publik terhadap sistem pendidikan pondok pesantren</a:t>
            </a:r>
          </a:p>
        </p:txBody>
      </p:sp>
      <p:sp>
        <p:nvSpPr>
          <p:cNvPr name="TextBox 21" id="21"/>
          <p:cNvSpPr txBox="true"/>
          <p:nvPr/>
        </p:nvSpPr>
        <p:spPr>
          <a:xfrm rot="0">
            <a:off x="5440896" y="5850906"/>
            <a:ext cx="7995386" cy="3200400"/>
          </a:xfrm>
          <a:prstGeom prst="rect">
            <a:avLst/>
          </a:prstGeom>
        </p:spPr>
        <p:txBody>
          <a:bodyPr anchor="t" rtlCol="false" tIns="0" lIns="0" bIns="0" rIns="0">
            <a:spAutoFit/>
          </a:bodyPr>
          <a:lstStyle/>
          <a:p>
            <a:pPr algn="l">
              <a:lnSpc>
                <a:spcPts val="6300"/>
              </a:lnSpc>
              <a:spcBef>
                <a:spcPct val="0"/>
              </a:spcBef>
            </a:pPr>
            <a:r>
              <a:rPr lang="en-US" sz="4500">
                <a:solidFill>
                  <a:srgbClr val="000000"/>
                </a:solidFill>
                <a:latin typeface="Arimo"/>
                <a:ea typeface="Arimo"/>
                <a:cs typeface="Arimo"/>
                <a:sym typeface="Arimo"/>
              </a:rPr>
              <a:t> Pembuatan Artikel Ilmiah yang dapat dipublikasikan untuk dapat diakses oleh akademisi maupun masyarakat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DAGaELxGNCA</dc:identifier>
  <dcterms:modified xsi:type="dcterms:W3CDTF">2011-08-01T06:04:30Z</dcterms:modified>
  <cp:revision>1</cp:revision>
  <dc:title>Putih Biru Abstrak Seminar Proposal Presentasi</dc:title>
</cp:coreProperties>
</file>