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59" r:id="rId5"/>
    <p:sldId id="261" r:id="rId6"/>
    <p:sldId id="262" r:id="rId7"/>
    <p:sldId id="258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0000CC"/>
    <a:srgbClr val="003635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ULIAH\SEM%207\PROYEK%20AKHIR\MENUJU%20SKRIPSI\jadwal%20peneliti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2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/>
              <a:t>Data Jumlah</a:t>
            </a:r>
            <a:r>
              <a:rPr lang="id-ID" b="1"/>
              <a:t> </a:t>
            </a:r>
            <a:r>
              <a:rPr lang="en-US" b="1"/>
              <a:t>Pendaftar</a:t>
            </a:r>
            <a:endParaRPr lang="id-ID" b="1"/>
          </a:p>
          <a:p>
            <a:pPr>
              <a:defRPr/>
            </a:pPr>
            <a:r>
              <a:rPr lang="en-US" b="1"/>
              <a:t>U</a:t>
            </a:r>
            <a:r>
              <a:rPr lang="id-ID" b="1"/>
              <a:t>jian </a:t>
            </a:r>
            <a:r>
              <a:rPr lang="en-US" b="1"/>
              <a:t>M</a:t>
            </a:r>
            <a:r>
              <a:rPr lang="id-ID" b="1"/>
              <a:t>asuk </a:t>
            </a:r>
            <a:r>
              <a:rPr lang="en-US" b="1"/>
              <a:t>P</a:t>
            </a:r>
            <a:r>
              <a:rPr lang="id-ID" b="1"/>
              <a:t>oliteknik </a:t>
            </a:r>
            <a:r>
              <a:rPr lang="en-US" b="1"/>
              <a:t>N</a:t>
            </a:r>
            <a:r>
              <a:rPr lang="id-ID" b="1"/>
              <a:t>egeri</a:t>
            </a:r>
            <a:r>
              <a:rPr lang="en-US" b="1"/>
              <a:t> Ujung </a:t>
            </a:r>
            <a:r>
              <a:rPr lang="id-ID" b="1"/>
              <a:t>P</a:t>
            </a:r>
            <a:r>
              <a:rPr lang="en-US" b="1"/>
              <a:t>andang</a:t>
            </a:r>
            <a:endParaRPr lang="id-ID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2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Reguler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Sheet1!$A$4:$A$8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Sheet1!$B$4:$B$8</c:f>
              <c:numCache>
                <c:formatCode>General</c:formatCode>
                <c:ptCount val="5"/>
                <c:pt idx="0">
                  <c:v>4319</c:v>
                </c:pt>
                <c:pt idx="1">
                  <c:v>5010</c:v>
                </c:pt>
                <c:pt idx="2">
                  <c:v>4848</c:v>
                </c:pt>
                <c:pt idx="3">
                  <c:v>5982</c:v>
                </c:pt>
                <c:pt idx="4">
                  <c:v>5946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3F-42F9-89C0-F60197D1813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dropLines>
        <c:smooth val="0"/>
        <c:axId val="1283832304"/>
        <c:axId val="1283833136"/>
      </c:lineChart>
      <c:catAx>
        <c:axId val="128383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d-ID"/>
                  <a:t>Tahun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1283833136"/>
        <c:crosses val="autoZero"/>
        <c:auto val="1"/>
        <c:lblAlgn val="ctr"/>
        <c:lblOffset val="100"/>
        <c:noMultiLvlLbl val="0"/>
      </c:catAx>
      <c:valAx>
        <c:axId val="1283833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d-ID"/>
                  <a:t>pendaftar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12838323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8D64E-1842-46E8-891F-4E6F9FDC10E5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322AC9-B486-403F-B9A1-253E6BE0D162}">
      <dgm:prSet phldrT="[Text]" custT="1"/>
      <dgm:spPr/>
      <dgm:t>
        <a:bodyPr/>
        <a:lstStyle/>
        <a:p>
          <a:r>
            <a:rPr lang="id-ID" sz="1200">
              <a:latin typeface="Times New Roman" panose="02020603050405020304" pitchFamily="18" charset="0"/>
              <a:cs typeface="Times New Roman" panose="02020603050405020304" pitchFamily="18" charset="0"/>
            </a:rPr>
            <a:t>Perencanaan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01DEC9-FAE0-453E-B4C2-24DA0356650E}" type="parTrans" cxnId="{7BD77DB0-6C86-4D02-B1A2-602F1E30DFEF}">
      <dgm:prSet/>
      <dgm:spPr/>
      <dgm:t>
        <a:bodyPr/>
        <a:lstStyle/>
        <a:p>
          <a:endParaRPr lang="en-US"/>
        </a:p>
      </dgm:t>
    </dgm:pt>
    <dgm:pt modelId="{3DF0337F-FE3C-4B94-9BCF-4AB39AE7EB65}" type="sibTrans" cxnId="{7BD77DB0-6C86-4D02-B1A2-602F1E30DFEF}">
      <dgm:prSet/>
      <dgm:spPr/>
      <dgm:t>
        <a:bodyPr/>
        <a:lstStyle/>
        <a:p>
          <a:endParaRPr lang="en-US"/>
        </a:p>
      </dgm:t>
    </dgm:pt>
    <dgm:pt modelId="{8B065C6C-6255-4C59-B5D9-48B66AEF111A}">
      <dgm:prSet phldrT="[Text]" custT="1"/>
      <dgm:spPr/>
      <dgm:t>
        <a:bodyPr/>
        <a:lstStyle/>
        <a:p>
          <a:r>
            <a:rPr lang="id-ID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Perancangan sistem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139184-E3F1-4639-BDCF-F4D081A6D7CA}" type="parTrans" cxnId="{53292DE2-9BDD-415B-B347-1A8383CD8EFC}">
      <dgm:prSet/>
      <dgm:spPr/>
      <dgm:t>
        <a:bodyPr/>
        <a:lstStyle/>
        <a:p>
          <a:endParaRPr lang="en-US"/>
        </a:p>
      </dgm:t>
    </dgm:pt>
    <dgm:pt modelId="{5798443B-AD2B-47EF-83E6-2433375DA6A4}" type="sibTrans" cxnId="{53292DE2-9BDD-415B-B347-1A8383CD8EFC}">
      <dgm:prSet/>
      <dgm:spPr/>
      <dgm:t>
        <a:bodyPr/>
        <a:lstStyle/>
        <a:p>
          <a:endParaRPr lang="en-US"/>
        </a:p>
      </dgm:t>
    </dgm:pt>
    <dgm:pt modelId="{8E1B33EB-E142-47F6-8164-29A445BA40F5}">
      <dgm:prSet phldrT="[Text]" custT="1"/>
      <dgm:spPr/>
      <dgm:t>
        <a:bodyPr/>
        <a:lstStyle/>
        <a:p>
          <a:r>
            <a:rPr lang="id-ID" sz="1200">
              <a:latin typeface="Times New Roman" panose="02020603050405020304" pitchFamily="18" charset="0"/>
              <a:cs typeface="Times New Roman" panose="02020603050405020304" pitchFamily="18" charset="0"/>
            </a:rPr>
            <a:t>Pengembangan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6AE3AD-9B3F-49C2-BE89-F505F94CE18A}" type="parTrans" cxnId="{FC7B3AF4-FAD1-4CE1-A2B6-8713D929E674}">
      <dgm:prSet/>
      <dgm:spPr/>
      <dgm:t>
        <a:bodyPr/>
        <a:lstStyle/>
        <a:p>
          <a:endParaRPr lang="en-US"/>
        </a:p>
      </dgm:t>
    </dgm:pt>
    <dgm:pt modelId="{41ADF752-F4E4-490D-9342-A48E81CBF07B}" type="sibTrans" cxnId="{FC7B3AF4-FAD1-4CE1-A2B6-8713D929E674}">
      <dgm:prSet/>
      <dgm:spPr/>
      <dgm:t>
        <a:bodyPr/>
        <a:lstStyle/>
        <a:p>
          <a:endParaRPr lang="en-US"/>
        </a:p>
      </dgm:t>
    </dgm:pt>
    <dgm:pt modelId="{0DDF2AAA-605B-4812-88B2-C29EE0FF1C3D}">
      <dgm:prSet phldrT="[Text]" custT="1"/>
      <dgm:spPr/>
      <dgm:t>
        <a:bodyPr/>
        <a:lstStyle/>
        <a:p>
          <a:r>
            <a:rPr lang="id-ID" sz="1200">
              <a:latin typeface="Times New Roman" panose="02020603050405020304" pitchFamily="18" charset="0"/>
              <a:cs typeface="Times New Roman" panose="02020603050405020304" pitchFamily="18" charset="0"/>
            </a:rPr>
            <a:t>Pengujian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6F3725-AE76-4917-998F-CA9B1BC0098F}" type="parTrans" cxnId="{A2443C86-934F-48A8-8BBD-40E0E7343489}">
      <dgm:prSet/>
      <dgm:spPr/>
      <dgm:t>
        <a:bodyPr/>
        <a:lstStyle/>
        <a:p>
          <a:endParaRPr lang="en-US"/>
        </a:p>
      </dgm:t>
    </dgm:pt>
    <dgm:pt modelId="{4088E35C-DD44-4303-8F4E-A4FE1AEBE5C9}" type="sibTrans" cxnId="{A2443C86-934F-48A8-8BBD-40E0E7343489}">
      <dgm:prSet/>
      <dgm:spPr/>
      <dgm:t>
        <a:bodyPr/>
        <a:lstStyle/>
        <a:p>
          <a:endParaRPr lang="en-US"/>
        </a:p>
      </dgm:t>
    </dgm:pt>
    <dgm:pt modelId="{5E65C7E9-DF2C-4F6C-B467-2E390FA87F9A}" type="pres">
      <dgm:prSet presAssocID="{C958D64E-1842-46E8-891F-4E6F9FDC10E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844457-E029-4A6E-8A0D-5314594C6CF3}" type="pres">
      <dgm:prSet presAssocID="{24322AC9-B486-403F-B9A1-253E6BE0D162}" presName="node" presStyleLbl="node1" presStyleIdx="0" presStyleCnt="4" custScaleX="198147" custScaleY="75214" custRadScaleRad="100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323DF-70A6-431D-B53C-2E44339C6C77}" type="pres">
      <dgm:prSet presAssocID="{3DF0337F-FE3C-4B94-9BCF-4AB39AE7EB6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A551075-7AFB-4DBC-8F51-851DF97F08FB}" type="pres">
      <dgm:prSet presAssocID="{3DF0337F-FE3C-4B94-9BCF-4AB39AE7EB6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74ED7D7-B6E6-4CC0-B79B-9E8889D793FC}" type="pres">
      <dgm:prSet presAssocID="{8B065C6C-6255-4C59-B5D9-48B66AEF111A}" presName="node" presStyleLbl="node1" presStyleIdx="1" presStyleCnt="4" custScaleX="189575" custScaleY="70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3D873-E5F4-4855-89BB-6A84BD35BD2A}" type="pres">
      <dgm:prSet presAssocID="{5798443B-AD2B-47EF-83E6-2433375DA6A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4875A64-342B-4A6E-BC3A-E9933DBC1288}" type="pres">
      <dgm:prSet presAssocID="{5798443B-AD2B-47EF-83E6-2433375DA6A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CBED750-1AF1-4CC8-9343-F12502B85530}" type="pres">
      <dgm:prSet presAssocID="{8E1B33EB-E142-47F6-8164-29A445BA40F5}" presName="node" presStyleLbl="node1" presStyleIdx="2" presStyleCnt="4" custScaleX="224459" custScaleY="67769" custRadScaleRad="99092" custRadScaleInc="-2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77F5C-6E2F-47CE-BDF3-742961367954}" type="pres">
      <dgm:prSet presAssocID="{41ADF752-F4E4-490D-9342-A48E81CBF07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590BA3D-355D-4A62-A2D6-C6EF50CE4D2E}" type="pres">
      <dgm:prSet presAssocID="{41ADF752-F4E4-490D-9342-A48E81CBF07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76781B3-13D5-419C-A709-802E19E1D93F}" type="pres">
      <dgm:prSet presAssocID="{0DDF2AAA-605B-4812-88B2-C29EE0FF1C3D}" presName="node" presStyleLbl="node1" presStyleIdx="3" presStyleCnt="4" custScaleX="195222" custScaleY="73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187D3-7106-4953-90D8-0745817A5C0E}" type="pres">
      <dgm:prSet presAssocID="{4088E35C-DD44-4303-8F4E-A4FE1AEBE5C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F61F49E-D024-42DA-A0FD-84ACCBFB084C}" type="pres">
      <dgm:prSet presAssocID="{4088E35C-DD44-4303-8F4E-A4FE1AEBE5C9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A2443C86-934F-48A8-8BBD-40E0E7343489}" srcId="{C958D64E-1842-46E8-891F-4E6F9FDC10E5}" destId="{0DDF2AAA-605B-4812-88B2-C29EE0FF1C3D}" srcOrd="3" destOrd="0" parTransId="{526F3725-AE76-4917-998F-CA9B1BC0098F}" sibTransId="{4088E35C-DD44-4303-8F4E-A4FE1AEBE5C9}"/>
    <dgm:cxn modelId="{2464E8C9-BD88-4D00-847E-9A450EB84E1E}" type="presOf" srcId="{5798443B-AD2B-47EF-83E6-2433375DA6A4}" destId="{24875A64-342B-4A6E-BC3A-E9933DBC1288}" srcOrd="1" destOrd="0" presId="urn:microsoft.com/office/officeart/2005/8/layout/cycle2"/>
    <dgm:cxn modelId="{B4C56747-2643-4EBA-A0E4-518BB8F29271}" type="presOf" srcId="{C958D64E-1842-46E8-891F-4E6F9FDC10E5}" destId="{5E65C7E9-DF2C-4F6C-B467-2E390FA87F9A}" srcOrd="0" destOrd="0" presId="urn:microsoft.com/office/officeart/2005/8/layout/cycle2"/>
    <dgm:cxn modelId="{358171A7-1781-4B45-B175-FF839324DA09}" type="presOf" srcId="{24322AC9-B486-403F-B9A1-253E6BE0D162}" destId="{C7844457-E029-4A6E-8A0D-5314594C6CF3}" srcOrd="0" destOrd="0" presId="urn:microsoft.com/office/officeart/2005/8/layout/cycle2"/>
    <dgm:cxn modelId="{A8762814-AC15-4B54-8891-CCC5AAD5045C}" type="presOf" srcId="{3DF0337F-FE3C-4B94-9BCF-4AB39AE7EB65}" destId="{0BB323DF-70A6-431D-B53C-2E44339C6C77}" srcOrd="0" destOrd="0" presId="urn:microsoft.com/office/officeart/2005/8/layout/cycle2"/>
    <dgm:cxn modelId="{F3C5AB1E-FDDD-417C-81B3-83CE024E330D}" type="presOf" srcId="{5798443B-AD2B-47EF-83E6-2433375DA6A4}" destId="{3213D873-E5F4-4855-89BB-6A84BD35BD2A}" srcOrd="0" destOrd="0" presId="urn:microsoft.com/office/officeart/2005/8/layout/cycle2"/>
    <dgm:cxn modelId="{BFDB6709-F924-474B-A78A-E923712FED48}" type="presOf" srcId="{4088E35C-DD44-4303-8F4E-A4FE1AEBE5C9}" destId="{FF61F49E-D024-42DA-A0FD-84ACCBFB084C}" srcOrd="1" destOrd="0" presId="urn:microsoft.com/office/officeart/2005/8/layout/cycle2"/>
    <dgm:cxn modelId="{1A21AD31-3522-466A-9D45-E030DF1061FF}" type="presOf" srcId="{8E1B33EB-E142-47F6-8164-29A445BA40F5}" destId="{4CBED750-1AF1-4CC8-9343-F12502B85530}" srcOrd="0" destOrd="0" presId="urn:microsoft.com/office/officeart/2005/8/layout/cycle2"/>
    <dgm:cxn modelId="{191C156B-B8F4-48DD-9502-051213AC63F0}" type="presOf" srcId="{8B065C6C-6255-4C59-B5D9-48B66AEF111A}" destId="{974ED7D7-B6E6-4CC0-B79B-9E8889D793FC}" srcOrd="0" destOrd="0" presId="urn:microsoft.com/office/officeart/2005/8/layout/cycle2"/>
    <dgm:cxn modelId="{3BACBCA5-7544-408B-A66D-6BA3AA186C18}" type="presOf" srcId="{0DDF2AAA-605B-4812-88B2-C29EE0FF1C3D}" destId="{276781B3-13D5-419C-A709-802E19E1D93F}" srcOrd="0" destOrd="0" presId="urn:microsoft.com/office/officeart/2005/8/layout/cycle2"/>
    <dgm:cxn modelId="{FC7B3AF4-FAD1-4CE1-A2B6-8713D929E674}" srcId="{C958D64E-1842-46E8-891F-4E6F9FDC10E5}" destId="{8E1B33EB-E142-47F6-8164-29A445BA40F5}" srcOrd="2" destOrd="0" parTransId="{766AE3AD-9B3F-49C2-BE89-F505F94CE18A}" sibTransId="{41ADF752-F4E4-490D-9342-A48E81CBF07B}"/>
    <dgm:cxn modelId="{53292DE2-9BDD-415B-B347-1A8383CD8EFC}" srcId="{C958D64E-1842-46E8-891F-4E6F9FDC10E5}" destId="{8B065C6C-6255-4C59-B5D9-48B66AEF111A}" srcOrd="1" destOrd="0" parTransId="{03139184-E3F1-4639-BDCF-F4D081A6D7CA}" sibTransId="{5798443B-AD2B-47EF-83E6-2433375DA6A4}"/>
    <dgm:cxn modelId="{CDD5FCF8-AE22-45DE-A7DF-DC28DB8018C4}" type="presOf" srcId="{4088E35C-DD44-4303-8F4E-A4FE1AEBE5C9}" destId="{4D5187D3-7106-4953-90D8-0745817A5C0E}" srcOrd="0" destOrd="0" presId="urn:microsoft.com/office/officeart/2005/8/layout/cycle2"/>
    <dgm:cxn modelId="{21611DEA-8249-4202-A9AB-13FDCB8F61A8}" type="presOf" srcId="{41ADF752-F4E4-490D-9342-A48E81CBF07B}" destId="{0590BA3D-355D-4A62-A2D6-C6EF50CE4D2E}" srcOrd="1" destOrd="0" presId="urn:microsoft.com/office/officeart/2005/8/layout/cycle2"/>
    <dgm:cxn modelId="{7BD77DB0-6C86-4D02-B1A2-602F1E30DFEF}" srcId="{C958D64E-1842-46E8-891F-4E6F9FDC10E5}" destId="{24322AC9-B486-403F-B9A1-253E6BE0D162}" srcOrd="0" destOrd="0" parTransId="{2601DEC9-FAE0-453E-B4C2-24DA0356650E}" sibTransId="{3DF0337F-FE3C-4B94-9BCF-4AB39AE7EB65}"/>
    <dgm:cxn modelId="{30F3E734-5612-4E8A-A61C-988B94BF8A7F}" type="presOf" srcId="{41ADF752-F4E4-490D-9342-A48E81CBF07B}" destId="{82077F5C-6E2F-47CE-BDF3-742961367954}" srcOrd="0" destOrd="0" presId="urn:microsoft.com/office/officeart/2005/8/layout/cycle2"/>
    <dgm:cxn modelId="{79A7E8EB-CAF4-42E8-B822-E88E9CA4F2B4}" type="presOf" srcId="{3DF0337F-FE3C-4B94-9BCF-4AB39AE7EB65}" destId="{BA551075-7AFB-4DBC-8F51-851DF97F08FB}" srcOrd="1" destOrd="0" presId="urn:microsoft.com/office/officeart/2005/8/layout/cycle2"/>
    <dgm:cxn modelId="{7C3F5BD4-DF91-4D63-B58D-96003596606B}" type="presParOf" srcId="{5E65C7E9-DF2C-4F6C-B467-2E390FA87F9A}" destId="{C7844457-E029-4A6E-8A0D-5314594C6CF3}" srcOrd="0" destOrd="0" presId="urn:microsoft.com/office/officeart/2005/8/layout/cycle2"/>
    <dgm:cxn modelId="{2E83FC6B-ACDE-42D4-8A13-305843DFADB0}" type="presParOf" srcId="{5E65C7E9-DF2C-4F6C-B467-2E390FA87F9A}" destId="{0BB323DF-70A6-431D-B53C-2E44339C6C77}" srcOrd="1" destOrd="0" presId="urn:microsoft.com/office/officeart/2005/8/layout/cycle2"/>
    <dgm:cxn modelId="{2709C87A-EBD3-47E6-836A-306D908A1178}" type="presParOf" srcId="{0BB323DF-70A6-431D-B53C-2E44339C6C77}" destId="{BA551075-7AFB-4DBC-8F51-851DF97F08FB}" srcOrd="0" destOrd="0" presId="urn:microsoft.com/office/officeart/2005/8/layout/cycle2"/>
    <dgm:cxn modelId="{3BDBEE85-5396-4A54-9C5B-5D22E8394B77}" type="presParOf" srcId="{5E65C7E9-DF2C-4F6C-B467-2E390FA87F9A}" destId="{974ED7D7-B6E6-4CC0-B79B-9E8889D793FC}" srcOrd="2" destOrd="0" presId="urn:microsoft.com/office/officeart/2005/8/layout/cycle2"/>
    <dgm:cxn modelId="{3430307C-86E9-4EA7-A294-7A35A76D59BC}" type="presParOf" srcId="{5E65C7E9-DF2C-4F6C-B467-2E390FA87F9A}" destId="{3213D873-E5F4-4855-89BB-6A84BD35BD2A}" srcOrd="3" destOrd="0" presId="urn:microsoft.com/office/officeart/2005/8/layout/cycle2"/>
    <dgm:cxn modelId="{3BC5E3A6-ADED-4964-A10E-95E87EA615AE}" type="presParOf" srcId="{3213D873-E5F4-4855-89BB-6A84BD35BD2A}" destId="{24875A64-342B-4A6E-BC3A-E9933DBC1288}" srcOrd="0" destOrd="0" presId="urn:microsoft.com/office/officeart/2005/8/layout/cycle2"/>
    <dgm:cxn modelId="{2FD0F922-8A2A-4837-A941-35E3FE0F62A9}" type="presParOf" srcId="{5E65C7E9-DF2C-4F6C-B467-2E390FA87F9A}" destId="{4CBED750-1AF1-4CC8-9343-F12502B85530}" srcOrd="4" destOrd="0" presId="urn:microsoft.com/office/officeart/2005/8/layout/cycle2"/>
    <dgm:cxn modelId="{56928AF8-E54B-4B5C-85BE-B256359B8C9F}" type="presParOf" srcId="{5E65C7E9-DF2C-4F6C-B467-2E390FA87F9A}" destId="{82077F5C-6E2F-47CE-BDF3-742961367954}" srcOrd="5" destOrd="0" presId="urn:microsoft.com/office/officeart/2005/8/layout/cycle2"/>
    <dgm:cxn modelId="{6187E76A-56E2-4707-B99B-32AAB8FA1CA7}" type="presParOf" srcId="{82077F5C-6E2F-47CE-BDF3-742961367954}" destId="{0590BA3D-355D-4A62-A2D6-C6EF50CE4D2E}" srcOrd="0" destOrd="0" presId="urn:microsoft.com/office/officeart/2005/8/layout/cycle2"/>
    <dgm:cxn modelId="{E8F91846-CF28-4399-928B-2C837AABB995}" type="presParOf" srcId="{5E65C7E9-DF2C-4F6C-B467-2E390FA87F9A}" destId="{276781B3-13D5-419C-A709-802E19E1D93F}" srcOrd="6" destOrd="0" presId="urn:microsoft.com/office/officeart/2005/8/layout/cycle2"/>
    <dgm:cxn modelId="{E95B9D96-A131-4931-BE73-DB18BD785B3E}" type="presParOf" srcId="{5E65C7E9-DF2C-4F6C-B467-2E390FA87F9A}" destId="{4D5187D3-7106-4953-90D8-0745817A5C0E}" srcOrd="7" destOrd="0" presId="urn:microsoft.com/office/officeart/2005/8/layout/cycle2"/>
    <dgm:cxn modelId="{B353BEC8-2856-4E68-9592-CA41B9337600}" type="presParOf" srcId="{4D5187D3-7106-4953-90D8-0745817A5C0E}" destId="{FF61F49E-D024-42DA-A0FD-84ACCBFB084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4457-E029-4A6E-8A0D-5314594C6CF3}">
      <dsp:nvSpPr>
        <dsp:cNvPr id="0" name=""/>
        <dsp:cNvSpPr/>
      </dsp:nvSpPr>
      <dsp:spPr>
        <a:xfrm>
          <a:off x="1891858" y="180281"/>
          <a:ext cx="1739613" cy="6603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Perencanaan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6618" y="276985"/>
        <a:ext cx="1230093" cy="466926"/>
      </dsp:txXfrm>
    </dsp:sp>
    <dsp:sp modelId="{0BB323DF-70A6-431D-B53C-2E44339C6C77}">
      <dsp:nvSpPr>
        <dsp:cNvPr id="0" name=""/>
        <dsp:cNvSpPr/>
      </dsp:nvSpPr>
      <dsp:spPr>
        <a:xfrm rot="2700155">
          <a:off x="3107011" y="832459"/>
          <a:ext cx="249548" cy="296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117976" y="865250"/>
        <a:ext cx="174684" cy="177783"/>
      </dsp:txXfrm>
    </dsp:sp>
    <dsp:sp modelId="{974ED7D7-B6E6-4CC0-B79B-9E8889D793FC}">
      <dsp:nvSpPr>
        <dsp:cNvPr id="0" name=""/>
        <dsp:cNvSpPr/>
      </dsp:nvSpPr>
      <dsp:spPr>
        <a:xfrm>
          <a:off x="2861871" y="1132512"/>
          <a:ext cx="1664356" cy="6208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Perancangan sistem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5610" y="1223427"/>
        <a:ext cx="1176878" cy="438979"/>
      </dsp:txXfrm>
    </dsp:sp>
    <dsp:sp modelId="{3213D873-E5F4-4855-89BB-6A84BD35BD2A}">
      <dsp:nvSpPr>
        <dsp:cNvPr id="0" name=""/>
        <dsp:cNvSpPr/>
      </dsp:nvSpPr>
      <dsp:spPr>
        <a:xfrm rot="8083871">
          <a:off x="3108946" y="1754505"/>
          <a:ext cx="259312" cy="296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175218" y="1786133"/>
        <a:ext cx="181518" cy="177783"/>
      </dsp:txXfrm>
    </dsp:sp>
    <dsp:sp modelId="{4CBED750-1AF1-4CC8-9343-F12502B85530}">
      <dsp:nvSpPr>
        <dsp:cNvPr id="0" name=""/>
        <dsp:cNvSpPr/>
      </dsp:nvSpPr>
      <dsp:spPr>
        <a:xfrm>
          <a:off x="1793611" y="2069188"/>
          <a:ext cx="1970617" cy="5949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Pengembangan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2201" y="2156319"/>
        <a:ext cx="1393437" cy="420709"/>
      </dsp:txXfrm>
    </dsp:sp>
    <dsp:sp modelId="{82077F5C-6E2F-47CE-BDF3-742961367954}">
      <dsp:nvSpPr>
        <dsp:cNvPr id="0" name=""/>
        <dsp:cNvSpPr/>
      </dsp:nvSpPr>
      <dsp:spPr>
        <a:xfrm rot="13452509">
          <a:off x="2188284" y="1769605"/>
          <a:ext cx="258282" cy="296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254797" y="1855880"/>
        <a:ext cx="180797" cy="177783"/>
      </dsp:txXfrm>
    </dsp:sp>
    <dsp:sp modelId="{276781B3-13D5-419C-A709-802E19E1D93F}">
      <dsp:nvSpPr>
        <dsp:cNvPr id="0" name=""/>
        <dsp:cNvSpPr/>
      </dsp:nvSpPr>
      <dsp:spPr>
        <a:xfrm>
          <a:off x="972313" y="1121564"/>
          <a:ext cx="1713934" cy="6427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Pengujian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3313" y="1215686"/>
        <a:ext cx="1211934" cy="454461"/>
      </dsp:txXfrm>
    </dsp:sp>
    <dsp:sp modelId="{4D5187D3-7106-4953-90D8-0745817A5C0E}">
      <dsp:nvSpPr>
        <dsp:cNvPr id="0" name=""/>
        <dsp:cNvSpPr/>
      </dsp:nvSpPr>
      <dsp:spPr>
        <a:xfrm rot="18899845">
          <a:off x="2165734" y="837266"/>
          <a:ext cx="242006" cy="296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176367" y="922197"/>
        <a:ext cx="169404" cy="17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0359" y="601717"/>
            <a:ext cx="5058527" cy="165918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SISTEM UMPN RESPONSIVE DAN BERBASIS MVC POLITEKNIK NEGERI UJUNG PANDANG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5269" y="25630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Jadwal Penelitian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18896" y="1664454"/>
            <a:ext cx="6442842" cy="29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3448" y="252248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Prosedur Penelitian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38755445"/>
              </p:ext>
            </p:extLst>
          </p:nvPr>
        </p:nvGraphicFramePr>
        <p:xfrm>
          <a:off x="1824177" y="1627954"/>
          <a:ext cx="5498542" cy="274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8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3448" y="252248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 Sistem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47763"/>
              </p:ext>
            </p:extLst>
          </p:nvPr>
        </p:nvGraphicFramePr>
        <p:xfrm>
          <a:off x="578215" y="1784287"/>
          <a:ext cx="4193482" cy="3187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209">
                  <a:extLst>
                    <a:ext uri="{9D8B030D-6E8A-4147-A177-3AD203B41FA5}">
                      <a16:colId xmlns:a16="http://schemas.microsoft.com/office/drawing/2014/main" val="3648164077"/>
                    </a:ext>
                  </a:extLst>
                </a:gridCol>
                <a:gridCol w="1318542">
                  <a:extLst>
                    <a:ext uri="{9D8B030D-6E8A-4147-A177-3AD203B41FA5}">
                      <a16:colId xmlns:a16="http://schemas.microsoft.com/office/drawing/2014/main" val="3438529040"/>
                    </a:ext>
                  </a:extLst>
                </a:gridCol>
                <a:gridCol w="2549731">
                  <a:extLst>
                    <a:ext uri="{9D8B030D-6E8A-4147-A177-3AD203B41FA5}">
                      <a16:colId xmlns:a16="http://schemas.microsoft.com/office/drawing/2014/main" val="813507461"/>
                    </a:ext>
                  </a:extLst>
                </a:gridCol>
              </a:tblGrid>
              <a:tr h="422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800">
                          <a:effectLst/>
                        </a:rPr>
                        <a:t>No.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Jenis Software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Deskripsi</a:t>
                      </a:r>
                      <a:endParaRPr lang="id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 anchor="ctr"/>
                </a:tc>
                <a:extLst>
                  <a:ext uri="{0D108BD9-81ED-4DB2-BD59-A6C34878D82A}">
                    <a16:rowId xmlns:a16="http://schemas.microsoft.com/office/drawing/2014/main" val="268074614"/>
                  </a:ext>
                </a:extLst>
              </a:tr>
              <a:tr h="6342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Sistem Operasi Windows 10 pro 64 bit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Sebagai sistem operasi server dan client yang digunakan dalam membangun sistem ini</a:t>
                      </a:r>
                      <a:endParaRPr lang="id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extLst>
                  <a:ext uri="{0D108BD9-81ED-4DB2-BD59-A6C34878D82A}">
                    <a16:rowId xmlns:a16="http://schemas.microsoft.com/office/drawing/2014/main" val="1853255467"/>
                  </a:ext>
                </a:extLst>
              </a:tr>
              <a:tr h="422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Visual Studio Code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Sebagai aplikasi code editor untuk pemrograman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extLst>
                  <a:ext uri="{0D108BD9-81ED-4DB2-BD59-A6C34878D82A}">
                    <a16:rowId xmlns:a16="http://schemas.microsoft.com/office/drawing/2014/main" val="3589752567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Apache2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Sebagai web server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extLst>
                  <a:ext uri="{0D108BD9-81ED-4DB2-BD59-A6C34878D82A}">
                    <a16:rowId xmlns:a16="http://schemas.microsoft.com/office/drawing/2014/main" val="3694888421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4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MySQL Server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Sebagai database server untuk menyimpan informasi </a:t>
                      </a:r>
                      <a:r>
                        <a:rPr lang="id-ID" sz="800" dirty="0" smtClean="0">
                          <a:effectLst/>
                        </a:rPr>
                        <a:t>beberapa </a:t>
                      </a:r>
                      <a:r>
                        <a:rPr lang="id-ID" sz="800" dirty="0">
                          <a:effectLst/>
                        </a:rPr>
                        <a:t>server</a:t>
                      </a:r>
                      <a:endParaRPr lang="id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extLst>
                  <a:ext uri="{0D108BD9-81ED-4DB2-BD59-A6C34878D82A}">
                    <a16:rowId xmlns:a16="http://schemas.microsoft.com/office/drawing/2014/main" val="3269120278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PHPMyAdmin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Sebagai interface database server</a:t>
                      </a:r>
                      <a:endParaRPr lang="id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extLst>
                  <a:ext uri="{0D108BD9-81ED-4DB2-BD59-A6C34878D82A}">
                    <a16:rowId xmlns:a16="http://schemas.microsoft.com/office/drawing/2014/main" val="2006301453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6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Microsoft Visio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Digunakan untuk membuat diagram UML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extLst>
                  <a:ext uri="{0D108BD9-81ED-4DB2-BD59-A6C34878D82A}">
                    <a16:rowId xmlns:a16="http://schemas.microsoft.com/office/drawing/2014/main" val="3471339581"/>
                  </a:ext>
                </a:extLst>
              </a:tr>
              <a:tr h="422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7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JMeter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800" dirty="0">
                          <a:effectLst/>
                        </a:rPr>
                        <a:t>Digunakan untuk menguji performansi aplikasi</a:t>
                      </a:r>
                      <a:endParaRPr lang="id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56" marR="45456" marT="0" marB="0"/>
                </a:tc>
                <a:extLst>
                  <a:ext uri="{0D108BD9-81ED-4DB2-BD59-A6C34878D82A}">
                    <a16:rowId xmlns:a16="http://schemas.microsoft.com/office/drawing/2014/main" val="227372513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8215" y="1293562"/>
            <a:ext cx="126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id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8626" y="1293562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id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80753"/>
              </p:ext>
            </p:extLst>
          </p:nvPr>
        </p:nvGraphicFramePr>
        <p:xfrm>
          <a:off x="5108626" y="1821918"/>
          <a:ext cx="3699044" cy="1186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094">
                  <a:extLst>
                    <a:ext uri="{9D8B030D-6E8A-4147-A177-3AD203B41FA5}">
                      <a16:colId xmlns:a16="http://schemas.microsoft.com/office/drawing/2014/main" val="3999725255"/>
                    </a:ext>
                  </a:extLst>
                </a:gridCol>
                <a:gridCol w="2547950">
                  <a:extLst>
                    <a:ext uri="{9D8B030D-6E8A-4147-A177-3AD203B41FA5}">
                      <a16:colId xmlns:a16="http://schemas.microsoft.com/office/drawing/2014/main" val="1444428337"/>
                    </a:ext>
                  </a:extLst>
                </a:gridCol>
              </a:tblGrid>
              <a:tr h="454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Jenis Hardware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Deskripsi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667743"/>
                  </a:ext>
                </a:extLst>
              </a:tr>
              <a:tr h="6823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Lenovo ideapad 100-15IBD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Untuk merancang sistem, mengedit skrip dan pengujian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15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02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4714" b="3955"/>
          <a:stretch/>
        </p:blipFill>
        <p:spPr>
          <a:xfrm>
            <a:off x="777766" y="1366344"/>
            <a:ext cx="7641020" cy="3678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45421" y="285015"/>
            <a:ext cx="3288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Use Case </a:t>
            </a:r>
            <a:r>
              <a:rPr lang="id-ID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26343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295525"/>
            <a:ext cx="5158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Cetak Kartu Tes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13793"/>
            <a:ext cx="4487917" cy="382970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89874" y="1313793"/>
            <a:ext cx="4178398" cy="34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078" y="1459296"/>
            <a:ext cx="3422585" cy="348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4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6635" y="1348937"/>
            <a:ext cx="8650013" cy="3699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789" y="263994"/>
            <a:ext cx="5224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Entity Relational Diagram </a:t>
            </a:r>
            <a:endParaRPr lang="id-ID" sz="3600" i="1" dirty="0"/>
          </a:p>
        </p:txBody>
      </p:sp>
    </p:spTree>
    <p:extLst>
      <p:ext uri="{BB962C8B-B14F-4D97-AF65-F5344CB8AC3E}">
        <p14:creationId xmlns:p14="http://schemas.microsoft.com/office/powerpoint/2010/main" val="99638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Dan Pengujian Sistem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9480" y="1786759"/>
            <a:ext cx="460353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 </a:t>
            </a:r>
            <a:r>
              <a:rPr lang="id-ID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 tools JMeter untuk </a:t>
            </a:r>
            <a:r>
              <a:rPr lang="id-ID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Diukur dengan 4 variabel 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1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928" y="602504"/>
            <a:ext cx="3927748" cy="725349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3065326" y="2017986"/>
            <a:ext cx="2683833" cy="242789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Smiley Face 4"/>
          <p:cNvSpPr/>
          <p:nvPr/>
        </p:nvSpPr>
        <p:spPr>
          <a:xfrm>
            <a:off x="5424900" y="1681655"/>
            <a:ext cx="2373776" cy="3026979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87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690650" y="1713189"/>
            <a:ext cx="3909848" cy="125073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RAODA</a:t>
            </a:r>
          </a:p>
          <a:p>
            <a:pPr algn="ctr"/>
            <a:endParaRPr lang="id-ID" b="1" dirty="0"/>
          </a:p>
          <a:p>
            <a:pPr algn="ctr"/>
            <a:r>
              <a:rPr lang="id-ID" b="1" dirty="0" smtClean="0"/>
              <a:t>425 16 044</a:t>
            </a:r>
            <a:endParaRPr lang="id-ID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091558" y="3321269"/>
            <a:ext cx="5370787" cy="14294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r>
              <a:rPr lang="id-ID" b="1" dirty="0" smtClean="0"/>
              <a:t>Pembimbing</a:t>
            </a:r>
          </a:p>
          <a:p>
            <a:pPr algn="ctr"/>
            <a:endParaRPr lang="id-ID" b="1" u="sng" dirty="0"/>
          </a:p>
          <a:p>
            <a:pPr algn="ctr"/>
            <a:r>
              <a:rPr lang="id-ID" b="1" u="sng" dirty="0" smtClean="0"/>
              <a:t>Eddy Tungadi, S.T, M.T</a:t>
            </a:r>
          </a:p>
          <a:p>
            <a:pPr algn="ctr"/>
            <a:r>
              <a:rPr lang="id-ID" b="1" dirty="0"/>
              <a:t>NIP. 19790823 201012 1 001</a:t>
            </a:r>
            <a:endParaRPr lang="id-ID" dirty="0" smtClean="0"/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796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35018"/>
            <a:ext cx="4760412" cy="763526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 tingginya jumlah pendaftar</a:t>
            </a:r>
          </a:p>
          <a:p>
            <a:pPr>
              <a:lnSpc>
                <a:spcPct val="150000"/>
              </a:lnSpc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Sulitnya mengakses sistem UMPN pada akhir waktu pendaftaran</a:t>
            </a:r>
          </a:p>
          <a:p>
            <a:pPr>
              <a:lnSpc>
                <a:spcPct val="150000"/>
              </a:lnSpc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yang berjalan sulit dikembangkan karena masih menggunakan core PHP.</a:t>
            </a:r>
          </a:p>
          <a:p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membangun aplikasi web yang responsif dan berbasis MVC ?</a:t>
            </a:r>
          </a:p>
          <a:p>
            <a:pPr>
              <a:lnSpc>
                <a:spcPct val="150000"/>
              </a:lnSpc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mengukur performa aplikasi UMPN dengan penggunaan CPU, RAM, </a:t>
            </a:r>
            <a:r>
              <a:rPr lang="id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bandwith,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 ?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Ruang Lingkup Penelitian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 </a:t>
            </a:r>
            <a:r>
              <a:rPr lang="id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lvl="0">
              <a:lnSpc>
                <a:spcPct val="150000"/>
              </a:lnSpc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 </a:t>
            </a:r>
            <a:r>
              <a:rPr lang="id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yaitu React JS yang bekerja pada </a:t>
            </a:r>
            <a:r>
              <a:rPr lang="id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 layer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 Apache JMeter sebagai tools untuk mengukur performa dari aplikasi web. 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5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03" y="1480010"/>
            <a:ext cx="6304935" cy="325052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Membangun aplikasi web yang responsif dan berbasis MVC.</a:t>
            </a:r>
          </a:p>
          <a:p>
            <a:pPr lvl="0">
              <a:lnSpc>
                <a:spcPct val="150000"/>
              </a:lnSpc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Mengukur performa aplikasi UMPN dengan penggunaan CPU, RAM, </a:t>
            </a:r>
            <a:r>
              <a:rPr lang="id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bandwith,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kecepatan respon.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Manfaat Penelitian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0829" y="1417588"/>
            <a:ext cx="69893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Memperkenalkan teknologi baru pengembangan aplikasi </a:t>
            </a:r>
            <a:r>
              <a:rPr lang="id-ID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UMPN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UMPN </a:t>
            </a:r>
            <a:r>
              <a:rPr lang="id-ID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 waktu respon yang cepat saat diakses </a:t>
            </a: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oleh banyak user.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35230391"/>
              </p:ext>
            </p:extLst>
          </p:nvPr>
        </p:nvGraphicFramePr>
        <p:xfrm>
          <a:off x="2134607" y="1496410"/>
          <a:ext cx="5149062" cy="2900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1456607" y="4397331"/>
            <a:ext cx="4423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Sumber: (Angreini, 2019)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8938" y="203748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Jumlah Pendaftar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KULIAH\SEM 7\TERBARU PROYEK AKHIR\skripsi\pendukung\desain\1-DIAGRAM BLO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30" y="1500374"/>
            <a:ext cx="5801842" cy="284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891730" y="4229166"/>
            <a:ext cx="4423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Sumber: (Angreini, 2019)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2317" y="24173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Pendaftaran UMPN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6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(16:9)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PENGEMBANGAN SISTEM UMPN RESPONSIVE DAN BERBASIS MVC POLITEKNIK NEGERI UJUNG PANDANG</vt:lpstr>
      <vt:lpstr>PowerPoint Presentation</vt:lpstr>
      <vt:lpstr>Latar Belakang</vt:lpstr>
      <vt:lpstr>Rumusan Masalah</vt:lpstr>
      <vt:lpstr>Ruang Lingkup Penelitian</vt:lpstr>
      <vt:lpstr>Tujuan Penelitian</vt:lpstr>
      <vt:lpstr>Manfaat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Activity</vt:lpstr>
      <vt:lpstr>PowerPoint Presentation</vt:lpstr>
      <vt:lpstr>Implementasi Dan Pengujian Sistem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2019-11-21T16:01:16Z</dcterms:modified>
</cp:coreProperties>
</file>