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774" r:id="rId2"/>
  </p:sldMasterIdLst>
  <p:notesMasterIdLst>
    <p:notesMasterId r:id="rId29"/>
  </p:notesMasterIdLst>
  <p:handoutMasterIdLst>
    <p:handoutMasterId r:id="rId30"/>
  </p:handoutMasterIdLst>
  <p:sldIdLst>
    <p:sldId id="258" r:id="rId3"/>
    <p:sldId id="259" r:id="rId4"/>
    <p:sldId id="260" r:id="rId5"/>
    <p:sldId id="261" r:id="rId6"/>
    <p:sldId id="262" r:id="rId7"/>
    <p:sldId id="263" r:id="rId8"/>
    <p:sldId id="265" r:id="rId9"/>
    <p:sldId id="277" r:id="rId10"/>
    <p:sldId id="280" r:id="rId11"/>
    <p:sldId id="268" r:id="rId12"/>
    <p:sldId id="278" r:id="rId13"/>
    <p:sldId id="279" r:id="rId14"/>
    <p:sldId id="282" r:id="rId15"/>
    <p:sldId id="281" r:id="rId16"/>
    <p:sldId id="267" r:id="rId17"/>
    <p:sldId id="269" r:id="rId18"/>
    <p:sldId id="283" r:id="rId19"/>
    <p:sldId id="270" r:id="rId20"/>
    <p:sldId id="271" r:id="rId21"/>
    <p:sldId id="272" r:id="rId22"/>
    <p:sldId id="284" r:id="rId23"/>
    <p:sldId id="273" r:id="rId24"/>
    <p:sldId id="274" r:id="rId25"/>
    <p:sldId id="275" r:id="rId26"/>
    <p:sldId id="285" r:id="rId27"/>
    <p:sldId id="276" r:id="rId28"/>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2ED268-D62E-40D4-802B-76A2680F7372}">
          <p14:sldIdLst>
            <p14:sldId id="258"/>
            <p14:sldId id="259"/>
          </p14:sldIdLst>
        </p14:section>
        <p14:section name="Untitled Section" id="{403CBC09-6907-43E0-9796-0292D873AEC2}">
          <p14:sldIdLst>
            <p14:sldId id="260"/>
            <p14:sldId id="261"/>
            <p14:sldId id="262"/>
            <p14:sldId id="263"/>
            <p14:sldId id="265"/>
            <p14:sldId id="277"/>
            <p14:sldId id="280"/>
            <p14:sldId id="268"/>
            <p14:sldId id="278"/>
            <p14:sldId id="279"/>
            <p14:sldId id="282"/>
            <p14:sldId id="281"/>
            <p14:sldId id="267"/>
            <p14:sldId id="269"/>
            <p14:sldId id="283"/>
            <p14:sldId id="270"/>
            <p14:sldId id="271"/>
            <p14:sldId id="272"/>
            <p14:sldId id="284"/>
            <p14:sldId id="273"/>
            <p14:sldId id="274"/>
            <p14:sldId id="275"/>
            <p14:sldId id="285"/>
            <p14:sldId id="276"/>
          </p14:sldIdLst>
        </p14:section>
      </p14:sectionLst>
    </p:ext>
    <p:ext uri="{EFAFB233-063F-42B5-8137-9DF3F51BA10A}">
      <p15:sldGuideLst xmlns:p15="http://schemas.microsoft.com/office/powerpoint/2012/main">
        <p15:guide id="1" orient="horz" pos="3240">
          <p15:clr>
            <a:srgbClr val="A4A3A4"/>
          </p15:clr>
        </p15:guide>
        <p15:guide id="2" pos="57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F1F1F"/>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1" autoAdjust="0"/>
    <p:restoredTop sz="94660"/>
  </p:normalViewPr>
  <p:slideViewPr>
    <p:cSldViewPr>
      <p:cViewPr>
        <p:scale>
          <a:sx n="32" d="100"/>
          <a:sy n="32" d="100"/>
        </p:scale>
        <p:origin x="1578" y="534"/>
      </p:cViewPr>
      <p:guideLst>
        <p:guide orient="horz" pos="3240"/>
        <p:guide pos="5760"/>
      </p:guideLst>
    </p:cSldViewPr>
  </p:slideViewPr>
  <p:notesTextViewPr>
    <p:cViewPr>
      <p:scale>
        <a:sx n="1" d="1"/>
        <a:sy n="1" d="1"/>
      </p:scale>
      <p:origin x="0" y="0"/>
    </p:cViewPr>
  </p:notesTextViewPr>
  <p:notesViewPr>
    <p:cSldViewPr>
      <p:cViewPr varScale="1">
        <p:scale>
          <a:sx n="89" d="100"/>
          <a:sy n="89" d="100"/>
        </p:scale>
        <p:origin x="-384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74AE5D-9573-47C6-AC04-25D9B7B2224A}" type="datetimeFigureOut">
              <a:rPr lang="en-US" smtClean="0"/>
              <a:t>3/25/2019</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8709A1-353E-4941-99FC-01F1F39F95BB}" type="slidenum">
              <a:rPr lang="en-US" smtClean="0"/>
              <a:t>‹#›</a:t>
            </a:fld>
            <a:endParaRPr lang="en-US"/>
          </a:p>
        </p:txBody>
      </p:sp>
    </p:spTree>
    <p:extLst>
      <p:ext uri="{BB962C8B-B14F-4D97-AF65-F5344CB8AC3E}">
        <p14:creationId xmlns:p14="http://schemas.microsoft.com/office/powerpoint/2010/main" val="1598362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FB5F9-9D2A-4583-AD64-D8BB94702748}" type="datetimeFigureOut">
              <a:rPr lang="en-US" smtClean="0"/>
              <a:t>3/25/2019</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FC20-7366-4A0C-AA7D-F4AAF6FB2A89}" type="slidenum">
              <a:rPr lang="en-US" smtClean="0"/>
              <a:t>‹#›</a:t>
            </a:fld>
            <a:endParaRPr lang="en-US"/>
          </a:p>
        </p:txBody>
      </p:sp>
    </p:spTree>
    <p:extLst>
      <p:ext uri="{BB962C8B-B14F-4D97-AF65-F5344CB8AC3E}">
        <p14:creationId xmlns:p14="http://schemas.microsoft.com/office/powerpoint/2010/main" val="1848153204"/>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93C9FC20-7366-4A0C-AA7D-F4AAF6FB2A89}" type="slidenum">
              <a:rPr lang="en-US" smtClean="0"/>
              <a:t>13</a:t>
            </a:fld>
            <a:endParaRPr lang="en-US"/>
          </a:p>
        </p:txBody>
      </p:sp>
    </p:spTree>
    <p:extLst>
      <p:ext uri="{BB962C8B-B14F-4D97-AF65-F5344CB8AC3E}">
        <p14:creationId xmlns:p14="http://schemas.microsoft.com/office/powerpoint/2010/main" val="2842320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46"/>
            <a:ext cx="18287207" cy="10286554"/>
          </a:xfrm>
          <a:prstGeom prst="rect">
            <a:avLst/>
          </a:prstGeom>
        </p:spPr>
      </p:pic>
      <p:sp>
        <p:nvSpPr>
          <p:cNvPr id="2" name="タイトル 1"/>
          <p:cNvSpPr>
            <a:spLocks noGrp="1"/>
          </p:cNvSpPr>
          <p:nvPr>
            <p:ph type="ctrTitle" hasCustomPrompt="1"/>
          </p:nvPr>
        </p:nvSpPr>
        <p:spPr>
          <a:xfrm>
            <a:off x="1371481" y="4711452"/>
            <a:ext cx="15543451" cy="689226"/>
          </a:xfrm>
        </p:spPr>
        <p:txBody>
          <a:bodyPr/>
          <a:lstStyle>
            <a:lvl1pPr>
              <a:defRPr baseline="0">
                <a:latin typeface="+mn-lt"/>
              </a:defRPr>
            </a:lvl1pPr>
          </a:lstStyle>
          <a:p>
            <a:r>
              <a:rPr lang="en-US" altLang="ja-JP" dirty="0" smtClean="0"/>
              <a:t>Slide Title Here</a:t>
            </a:r>
            <a:endParaRPr lang="en-US" dirty="0"/>
          </a:p>
        </p:txBody>
      </p:sp>
      <p:sp>
        <p:nvSpPr>
          <p:cNvPr id="3" name="サブタイトル 2"/>
          <p:cNvSpPr>
            <a:spLocks noGrp="1"/>
          </p:cNvSpPr>
          <p:nvPr>
            <p:ph type="subTitle" idx="1" hasCustomPrompt="1"/>
          </p:nvPr>
        </p:nvSpPr>
        <p:spPr>
          <a:xfrm>
            <a:off x="1366342" y="5431532"/>
            <a:ext cx="15553728" cy="1080120"/>
          </a:xfrm>
        </p:spPr>
        <p:txBody>
          <a:bodyPr>
            <a:normAutofit/>
          </a:bodyPr>
          <a:lstStyle>
            <a:lvl1pPr marL="0" indent="0" algn="ctr">
              <a:buNone/>
              <a:defRPr sz="2400" baseline="0">
                <a:solidFill>
                  <a:schemeClr val="bg1">
                    <a:alpha val="70000"/>
                  </a:schemeClr>
                </a:solidFill>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Subtitle Here</a:t>
            </a:r>
            <a:endParaRPr lang="en-US" dirty="0"/>
          </a:p>
        </p:txBody>
      </p:sp>
      <p:sp>
        <p:nvSpPr>
          <p:cNvPr id="9" name="テキスト プレースホルダー 8"/>
          <p:cNvSpPr>
            <a:spLocks noGrp="1"/>
          </p:cNvSpPr>
          <p:nvPr>
            <p:ph type="body" sz="quarter" idx="10" hasCustomPrompt="1"/>
          </p:nvPr>
        </p:nvSpPr>
        <p:spPr>
          <a:xfrm>
            <a:off x="1366342" y="9319964"/>
            <a:ext cx="15553728" cy="575394"/>
          </a:xfrm>
        </p:spPr>
        <p:txBody>
          <a:bodyPr>
            <a:normAutofit/>
          </a:bodyPr>
          <a:lstStyle>
            <a:lvl1pPr marL="0" indent="0" algn="ctr">
              <a:buNone/>
              <a:defRPr sz="2000">
                <a:solidFill>
                  <a:schemeClr val="bg1">
                    <a:alpha val="50000"/>
                  </a:schemeClr>
                </a:solidFill>
              </a:defRPr>
            </a:lvl1pPr>
          </a:lstStyle>
          <a:p>
            <a:pPr lvl="0"/>
            <a:r>
              <a:rPr lang="en-US" dirty="0" smtClean="0"/>
              <a:t>Author Here</a:t>
            </a:r>
            <a:endParaRPr lang="en-US" dirty="0"/>
          </a:p>
        </p:txBody>
      </p:sp>
    </p:spTree>
    <p:extLst>
      <p:ext uri="{BB962C8B-B14F-4D97-AF65-F5344CB8AC3E}">
        <p14:creationId xmlns:p14="http://schemas.microsoft.com/office/powerpoint/2010/main" val="13714410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8286413" cy="327898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3/25/2019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566118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3/25/2019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3693761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609587" y="669131"/>
            <a:ext cx="5320838" cy="2721977"/>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609587" y="669132"/>
            <a:ext cx="5320838" cy="2427594"/>
          </a:xfrm>
        </p:spPr>
        <p:txBody>
          <a:bodyPr anchor="b"/>
          <a:lstStyle>
            <a:lvl1pPr algn="l">
              <a:defRPr sz="3000" b="1"/>
            </a:lvl1pPr>
          </a:lstStyle>
          <a:p>
            <a:r>
              <a:rPr lang="en-US" smtClean="0"/>
              <a:t>Click to edit Master title style</a:t>
            </a:r>
            <a:endParaRPr lang="en-US" dirty="0"/>
          </a:p>
        </p:txBody>
      </p:sp>
      <p:sp>
        <p:nvSpPr>
          <p:cNvPr id="3" name="Content Placeholder 2"/>
          <p:cNvSpPr>
            <a:spLocks noGrp="1"/>
          </p:cNvSpPr>
          <p:nvPr>
            <p:ph idx="1"/>
          </p:nvPr>
        </p:nvSpPr>
        <p:spPr>
          <a:xfrm>
            <a:off x="7282818" y="669133"/>
            <a:ext cx="9378136" cy="812244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609587" y="3391108"/>
            <a:ext cx="5320838" cy="5400467"/>
          </a:xfrm>
        </p:spPr>
        <p:txBody>
          <a:bodyPr/>
          <a:lstStyle>
            <a:lvl1pPr marL="0" indent="0">
              <a:buNone/>
              <a:defRPr sz="2100"/>
            </a:lvl1pPr>
            <a:lvl2pPr marL="685754" indent="0">
              <a:buNone/>
              <a:defRPr sz="1800"/>
            </a:lvl2pPr>
            <a:lvl3pPr marL="1371509" indent="0">
              <a:buNone/>
              <a:defRPr sz="1500"/>
            </a:lvl3pPr>
            <a:lvl4pPr marL="2057263" indent="0">
              <a:buNone/>
              <a:defRPr sz="1350"/>
            </a:lvl4pPr>
            <a:lvl5pPr marL="2743017" indent="0">
              <a:buNone/>
              <a:defRPr sz="1350"/>
            </a:lvl5pPr>
            <a:lvl6pPr marL="3428771" indent="0">
              <a:buNone/>
              <a:defRPr sz="1350"/>
            </a:lvl6pPr>
            <a:lvl7pPr marL="4114526" indent="0">
              <a:buNone/>
              <a:defRPr sz="1350"/>
            </a:lvl7pPr>
            <a:lvl8pPr marL="4800280" indent="0">
              <a:buNone/>
              <a:defRPr sz="1350"/>
            </a:lvl8pPr>
            <a:lvl9pPr marL="5486034" indent="0">
              <a:buNone/>
              <a:defRPr sz="13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3311262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21986" y="1091284"/>
            <a:ext cx="7278850" cy="2425745"/>
          </a:xfrm>
        </p:spPr>
        <p:txBody>
          <a:bodyPr anchor="b">
            <a:normAutofit/>
          </a:bodyPr>
          <a:lstStyle>
            <a:lvl1pPr algn="l">
              <a:defRPr sz="36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9146383" y="0"/>
            <a:ext cx="9140031" cy="10287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2100"/>
            </a:lvl1pPr>
          </a:lstStyle>
          <a:p>
            <a:r>
              <a:rPr lang="en-US" smtClean="0"/>
              <a:t>Click icon to add picture</a:t>
            </a:r>
            <a:endParaRPr lang="en-US" dirty="0"/>
          </a:p>
        </p:txBody>
      </p:sp>
      <p:sp>
        <p:nvSpPr>
          <p:cNvPr id="4" name="Text Placeholder 3"/>
          <p:cNvSpPr>
            <a:spLocks noGrp="1"/>
          </p:cNvSpPr>
          <p:nvPr>
            <p:ph type="body" sz="half" idx="2"/>
          </p:nvPr>
        </p:nvSpPr>
        <p:spPr>
          <a:xfrm>
            <a:off x="1221986" y="3517026"/>
            <a:ext cx="7278850" cy="5274548"/>
          </a:xfrm>
        </p:spPr>
        <p:txBody>
          <a:bodyPr anchor="t">
            <a:normAutofit/>
          </a:bodyPr>
          <a:lstStyle>
            <a:lvl1pPr marL="0" indent="0">
              <a:buNone/>
              <a:defRPr sz="1800"/>
            </a:lvl1pPr>
            <a:lvl2pPr marL="685754" indent="0">
              <a:buNone/>
              <a:defRPr sz="1800"/>
            </a:lvl2pPr>
            <a:lvl3pPr marL="1371509" indent="0">
              <a:buNone/>
              <a:defRPr sz="1500"/>
            </a:lvl3pPr>
            <a:lvl4pPr marL="2057263" indent="0">
              <a:buNone/>
              <a:defRPr sz="1350"/>
            </a:lvl4pPr>
            <a:lvl5pPr marL="2743017" indent="0">
              <a:buNone/>
              <a:defRPr sz="1350"/>
            </a:lvl5pPr>
            <a:lvl6pPr marL="3428771" indent="0">
              <a:buNone/>
              <a:defRPr sz="1350"/>
            </a:lvl6pPr>
            <a:lvl7pPr marL="4114526" indent="0">
              <a:buNone/>
              <a:defRPr sz="1350"/>
            </a:lvl7pPr>
            <a:lvl8pPr marL="4800280" indent="0">
              <a:buNone/>
              <a:defRPr sz="1350"/>
            </a:lvl8pPr>
            <a:lvl9pPr marL="5486034" indent="0">
              <a:buNone/>
              <a:defRPr sz="1350"/>
            </a:lvl9pPr>
          </a:lstStyle>
          <a:p>
            <a:pPr lvl="0"/>
            <a:r>
              <a:rPr lang="en-US" smtClean="0"/>
              <a:t>Click to edit Master text styles</a:t>
            </a:r>
          </a:p>
        </p:txBody>
      </p:sp>
      <p:sp>
        <p:nvSpPr>
          <p:cNvPr id="5" name="Date Placeholder 4"/>
          <p:cNvSpPr>
            <a:spLocks noGrp="1"/>
          </p:cNvSpPr>
          <p:nvPr>
            <p:ph type="dt" sz="half" idx="10"/>
          </p:nvPr>
        </p:nvSpPr>
        <p:spPr>
          <a:xfrm>
            <a:off x="5828210" y="9062044"/>
            <a:ext cx="1465191" cy="547688"/>
          </a:xfrm>
        </p:spPr>
        <p:txBody>
          <a:bodyPr/>
          <a:lstStyle/>
          <a:p>
            <a:fld id="{3772C379-9A7C-4C87-A116-CBE9F58B04C5}" type="datetimeFigureOut">
              <a:rPr lang="en-US" smtClean="0"/>
              <a:t>3/25/2019</a:t>
            </a:fld>
            <a:endParaRPr lang="en-US" dirty="0"/>
          </a:p>
        </p:txBody>
      </p:sp>
      <p:sp>
        <p:nvSpPr>
          <p:cNvPr id="6" name="Footer Placeholder 5"/>
          <p:cNvSpPr>
            <a:spLocks noGrp="1"/>
          </p:cNvSpPr>
          <p:nvPr>
            <p:ph type="ftr" sz="quarter" idx="11"/>
          </p:nvPr>
        </p:nvSpPr>
        <p:spPr>
          <a:xfrm>
            <a:off x="885518" y="9062044"/>
            <a:ext cx="4942691" cy="547688"/>
          </a:xfrm>
        </p:spPr>
        <p:txBody>
          <a:bodyPr/>
          <a:lstStyle/>
          <a:p>
            <a:endParaRPr lang="en-US" dirty="0"/>
          </a:p>
        </p:txBody>
      </p:sp>
      <p:sp>
        <p:nvSpPr>
          <p:cNvPr id="7" name="Slide Number Placeholder 6"/>
          <p:cNvSpPr>
            <a:spLocks noGrp="1"/>
          </p:cNvSpPr>
          <p:nvPr>
            <p:ph type="sldNum" sz="quarter" idx="12"/>
          </p:nvPr>
        </p:nvSpPr>
        <p:spPr>
          <a:xfrm>
            <a:off x="7293401" y="8873833"/>
            <a:ext cx="1593094" cy="735899"/>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9017624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4895" y="7200900"/>
            <a:ext cx="15840752" cy="850107"/>
          </a:xfrm>
        </p:spPr>
        <p:txBody>
          <a:bodyPr anchor="b">
            <a:normAutofit/>
          </a:bodyPr>
          <a:lstStyle>
            <a:lvl1pPr algn="l">
              <a:defRPr sz="36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8286413" cy="72009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2400"/>
            </a:lvl1pPr>
          </a:lstStyle>
          <a:p>
            <a:r>
              <a:rPr lang="en-US" smtClean="0"/>
              <a:t>Click icon to add picture</a:t>
            </a:r>
            <a:endParaRPr lang="en-US" dirty="0"/>
          </a:p>
        </p:txBody>
      </p:sp>
      <p:sp>
        <p:nvSpPr>
          <p:cNvPr id="4" name="Text Placeholder 3"/>
          <p:cNvSpPr>
            <a:spLocks noGrp="1"/>
          </p:cNvSpPr>
          <p:nvPr>
            <p:ph type="body" sz="half" idx="2"/>
          </p:nvPr>
        </p:nvSpPr>
        <p:spPr>
          <a:xfrm>
            <a:off x="1214895" y="8051007"/>
            <a:ext cx="15840752" cy="740568"/>
          </a:xfrm>
        </p:spPr>
        <p:txBody>
          <a:bodyPr>
            <a:normAutofit/>
          </a:bodyPr>
          <a:lstStyle>
            <a:lvl1pPr marL="0" indent="0">
              <a:buNone/>
              <a:defRPr sz="1800"/>
            </a:lvl1pPr>
            <a:lvl2pPr marL="685754" indent="0">
              <a:buNone/>
              <a:defRPr sz="1800"/>
            </a:lvl2pPr>
            <a:lvl3pPr marL="1371509" indent="0">
              <a:buNone/>
              <a:defRPr sz="1500"/>
            </a:lvl3pPr>
            <a:lvl4pPr marL="2057263" indent="0">
              <a:buNone/>
              <a:defRPr sz="1350"/>
            </a:lvl4pPr>
            <a:lvl5pPr marL="2743017" indent="0">
              <a:buNone/>
              <a:defRPr sz="1350"/>
            </a:lvl5pPr>
            <a:lvl6pPr marL="3428771" indent="0">
              <a:buNone/>
              <a:defRPr sz="1350"/>
            </a:lvl6pPr>
            <a:lvl7pPr marL="4114526" indent="0">
              <a:buNone/>
              <a:defRPr sz="1350"/>
            </a:lvl7pPr>
            <a:lvl8pPr marL="4800280" indent="0">
              <a:buNone/>
              <a:defRPr sz="1350"/>
            </a:lvl8pPr>
            <a:lvl9pPr marL="5486034" indent="0">
              <a:buNone/>
              <a:defRPr sz="13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881814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947463" y="1622184"/>
            <a:ext cx="9497800" cy="485878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276367" y="1857753"/>
            <a:ext cx="8839993" cy="3968868"/>
          </a:xfrm>
        </p:spPr>
        <p:txBody>
          <a:bodyPr anchor="b"/>
          <a:lstStyle>
            <a:lvl1pPr algn="l">
              <a:defRPr sz="63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9674" y="6665521"/>
            <a:ext cx="8836687" cy="1069862"/>
          </a:xfrm>
        </p:spPr>
        <p:txBody>
          <a:bodyPr anchor="t">
            <a:noAutofit/>
          </a:bodyPr>
          <a:lstStyle>
            <a:lvl1pPr marL="0" indent="0" algn="l">
              <a:buNone/>
              <a:defRPr sz="2700">
                <a:solidFill>
                  <a:schemeClr val="tx1"/>
                </a:solidFill>
              </a:defRPr>
            </a:lvl1pPr>
            <a:lvl2pPr marL="685754" indent="0">
              <a:buNone/>
              <a:defRPr sz="2700">
                <a:solidFill>
                  <a:schemeClr val="tx1">
                    <a:tint val="75000"/>
                  </a:schemeClr>
                </a:solidFill>
              </a:defRPr>
            </a:lvl2pPr>
            <a:lvl3pPr marL="1371509" indent="0">
              <a:buNone/>
              <a:defRPr sz="2400">
                <a:solidFill>
                  <a:schemeClr val="tx1">
                    <a:tint val="75000"/>
                  </a:schemeClr>
                </a:solidFill>
              </a:defRPr>
            </a:lvl3pPr>
            <a:lvl4pPr marL="2057263" indent="0">
              <a:buNone/>
              <a:defRPr sz="2100">
                <a:solidFill>
                  <a:schemeClr val="tx1">
                    <a:tint val="75000"/>
                  </a:schemeClr>
                </a:solidFill>
              </a:defRPr>
            </a:lvl4pPr>
            <a:lvl5pPr marL="2743017" indent="0">
              <a:buNone/>
              <a:defRPr sz="2100">
                <a:solidFill>
                  <a:schemeClr val="tx1">
                    <a:tint val="75000"/>
                  </a:schemeClr>
                </a:solidFill>
              </a:defRPr>
            </a:lvl5pPr>
            <a:lvl6pPr marL="3428771" indent="0">
              <a:buNone/>
              <a:defRPr sz="2100">
                <a:solidFill>
                  <a:schemeClr val="tx1">
                    <a:tint val="75000"/>
                  </a:schemeClr>
                </a:solidFill>
              </a:defRPr>
            </a:lvl6pPr>
            <a:lvl7pPr marL="4114526" indent="0">
              <a:buNone/>
              <a:defRPr sz="2100">
                <a:solidFill>
                  <a:schemeClr val="tx1">
                    <a:tint val="75000"/>
                  </a:schemeClr>
                </a:solidFill>
              </a:defRPr>
            </a:lvl7pPr>
            <a:lvl8pPr marL="4800280" indent="0">
              <a:buNone/>
              <a:defRPr sz="2100">
                <a:solidFill>
                  <a:schemeClr val="tx1">
                    <a:tint val="75000"/>
                  </a:schemeClr>
                </a:solidFill>
              </a:defRPr>
            </a:lvl8pPr>
            <a:lvl9pPr marL="5486034" indent="0">
              <a:buNone/>
              <a:defRPr sz="21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11360978" y="1622185"/>
            <a:ext cx="5714506" cy="6113198"/>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1641468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711178" y="3429878"/>
            <a:ext cx="7342035" cy="375595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2035458" y="3653936"/>
            <a:ext cx="6573211" cy="3011684"/>
          </a:xfrm>
        </p:spPr>
        <p:txBody>
          <a:bodyPr/>
          <a:lstStyle>
            <a:lvl1pPr>
              <a:defRPr sz="48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9233199" y="3429001"/>
            <a:ext cx="7319815" cy="3443288"/>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8664C608-40B1-4030-A28D-5B74BC98ADCE}" type="datetimeFigureOut">
              <a:rPr lang="en-US" smtClean="0"/>
              <a:t>3/25/2019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5527071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8286413" cy="327898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9764329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11503479" y="669134"/>
            <a:ext cx="6782935" cy="8122443"/>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12274245" y="879257"/>
            <a:ext cx="3741862" cy="770219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4896" y="669134"/>
            <a:ext cx="9916449" cy="812244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5249752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pressive Word">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45"/>
            <a:ext cx="18286413" cy="10286107"/>
          </a:xfrm>
          <a:prstGeom prst="rect">
            <a:avLst/>
          </a:prstGeom>
        </p:spPr>
      </p:pic>
      <p:sp>
        <p:nvSpPr>
          <p:cNvPr id="2" name="タイトル 1"/>
          <p:cNvSpPr>
            <a:spLocks noGrp="1"/>
          </p:cNvSpPr>
          <p:nvPr>
            <p:ph type="ctrTitle" hasCustomPrompt="1"/>
          </p:nvPr>
        </p:nvSpPr>
        <p:spPr>
          <a:xfrm>
            <a:off x="1371481" y="2983260"/>
            <a:ext cx="15543451" cy="2417418"/>
          </a:xfrm>
        </p:spPr>
        <p:txBody>
          <a:bodyPr anchor="b">
            <a:normAutofit/>
          </a:bodyPr>
          <a:lstStyle>
            <a:lvl1pPr>
              <a:defRPr sz="3200" baseline="0">
                <a:latin typeface="+mn-lt"/>
              </a:defRPr>
            </a:lvl1pPr>
          </a:lstStyle>
          <a:p>
            <a:r>
              <a:rPr lang="en-US" altLang="ja-JP" dirty="0" smtClean="0"/>
              <a:t>Text</a:t>
            </a:r>
            <a:endParaRPr lang="en-US" dirty="0"/>
          </a:p>
        </p:txBody>
      </p:sp>
      <p:sp>
        <p:nvSpPr>
          <p:cNvPr id="3" name="サブタイトル 2"/>
          <p:cNvSpPr>
            <a:spLocks noGrp="1"/>
          </p:cNvSpPr>
          <p:nvPr>
            <p:ph type="subTitle" idx="1" hasCustomPrompt="1"/>
          </p:nvPr>
        </p:nvSpPr>
        <p:spPr>
          <a:xfrm>
            <a:off x="1366342" y="5431532"/>
            <a:ext cx="15553728" cy="1080120"/>
          </a:xfrm>
        </p:spPr>
        <p:txBody>
          <a:bodyPr>
            <a:normAutofit/>
          </a:bodyPr>
          <a:lstStyle>
            <a:lvl1pPr marL="0" indent="0" algn="ctr">
              <a:buNone/>
              <a:defRPr sz="2400" baseline="0">
                <a:solidFill>
                  <a:schemeClr val="bg1">
                    <a:alpha val="70000"/>
                  </a:schemeClr>
                </a:solidFill>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Subtext</a:t>
            </a:r>
            <a:endParaRPr lang="en-US" dirty="0"/>
          </a:p>
        </p:txBody>
      </p:sp>
    </p:spTree>
    <p:extLst>
      <p:ext uri="{BB962C8B-B14F-4D97-AF65-F5344CB8AC3E}">
        <p14:creationId xmlns:p14="http://schemas.microsoft.com/office/powerpoint/2010/main" val="39174084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pressive Word and Image">
    <p:spTree>
      <p:nvGrpSpPr>
        <p:cNvPr id="1" name=""/>
        <p:cNvGrpSpPr/>
        <p:nvPr/>
      </p:nvGrpSpPr>
      <p:grpSpPr>
        <a:xfrm>
          <a:off x="0" y="0"/>
          <a:ext cx="0" cy="0"/>
          <a:chOff x="0" y="0"/>
          <a:chExt cx="0" cy="0"/>
        </a:xfrm>
      </p:grpSpPr>
      <p:sp>
        <p:nvSpPr>
          <p:cNvPr id="3" name="サブタイトル 2"/>
          <p:cNvSpPr>
            <a:spLocks noGrp="1"/>
          </p:cNvSpPr>
          <p:nvPr>
            <p:ph type="subTitle" idx="1" hasCustomPrompt="1"/>
          </p:nvPr>
        </p:nvSpPr>
        <p:spPr>
          <a:xfrm>
            <a:off x="1366342" y="8455868"/>
            <a:ext cx="15553728" cy="1080120"/>
          </a:xfrm>
        </p:spPr>
        <p:txBody>
          <a:bodyPr>
            <a:normAutofit/>
          </a:bodyPr>
          <a:lstStyle>
            <a:lvl1pPr marL="0" indent="0" algn="ctr">
              <a:buNone/>
              <a:defRPr sz="2400" baseline="0">
                <a:solidFill>
                  <a:schemeClr val="bg1">
                    <a:alpha val="70000"/>
                  </a:schemeClr>
                </a:solidFill>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Subtitle Here</a:t>
            </a:r>
            <a:endParaRPr lang="en-US" dirty="0"/>
          </a:p>
        </p:txBody>
      </p:sp>
      <p:sp>
        <p:nvSpPr>
          <p:cNvPr id="5" name="正方形/長方形 4"/>
          <p:cNvSpPr/>
          <p:nvPr userDrawn="1"/>
        </p:nvSpPr>
        <p:spPr>
          <a:xfrm>
            <a:off x="646261" y="534988"/>
            <a:ext cx="17065897" cy="7056784"/>
          </a:xfrm>
          <a:prstGeom prst="rect">
            <a:avLst/>
          </a:prstGeom>
          <a:solidFill>
            <a:srgbClr val="000000">
              <a:alpha val="52157"/>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図プレースホルダー 7"/>
          <p:cNvSpPr>
            <a:spLocks noGrp="1"/>
          </p:cNvSpPr>
          <p:nvPr>
            <p:ph type="pic" sz="quarter" idx="13" hasCustomPrompt="1"/>
          </p:nvPr>
        </p:nvSpPr>
        <p:spPr>
          <a:xfrm>
            <a:off x="790276" y="679000"/>
            <a:ext cx="16777866" cy="6768755"/>
          </a:xfrm>
          <a:effectLst>
            <a:innerShdw blurRad="114300">
              <a:prstClr val="black"/>
            </a:innerShdw>
          </a:effectLst>
        </p:spPr>
        <p:txBody>
          <a:bodyPr>
            <a:normAutofit/>
          </a:bodyPr>
          <a:lstStyle>
            <a:lvl1pPr marL="0" indent="0">
              <a:buNone/>
              <a:defRPr sz="1800" baseline="0"/>
            </a:lvl1pPr>
          </a:lstStyle>
          <a:p>
            <a:r>
              <a:rPr lang="en-US" dirty="0" smtClean="0"/>
              <a:t>Add Image Here</a:t>
            </a:r>
            <a:endParaRPr lang="en-US" dirty="0"/>
          </a:p>
        </p:txBody>
      </p:sp>
      <p:sp>
        <p:nvSpPr>
          <p:cNvPr id="7" name="タイトル 1"/>
          <p:cNvSpPr>
            <a:spLocks noGrp="1"/>
          </p:cNvSpPr>
          <p:nvPr>
            <p:ph type="ctrTitle" hasCustomPrompt="1"/>
          </p:nvPr>
        </p:nvSpPr>
        <p:spPr>
          <a:xfrm>
            <a:off x="1371481" y="7838650"/>
            <a:ext cx="15543451" cy="689226"/>
          </a:xfrm>
        </p:spPr>
        <p:txBody>
          <a:bodyPr anchor="b">
            <a:normAutofit/>
          </a:bodyPr>
          <a:lstStyle>
            <a:lvl1pPr>
              <a:defRPr sz="3200" baseline="0">
                <a:latin typeface="+mn-lt"/>
              </a:defRPr>
            </a:lvl1pPr>
          </a:lstStyle>
          <a:p>
            <a:r>
              <a:rPr lang="en-US" altLang="ja-JP" dirty="0" smtClean="0"/>
              <a:t>Text</a:t>
            </a:r>
            <a:endParaRPr lang="en-US" dirty="0"/>
          </a:p>
        </p:txBody>
      </p:sp>
    </p:spTree>
    <p:extLst>
      <p:ext uri="{BB962C8B-B14F-4D97-AF65-F5344CB8AC3E}">
        <p14:creationId xmlns:p14="http://schemas.microsoft.com/office/powerpoint/2010/main" val="24180344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46"/>
            <a:ext cx="18287208" cy="10286554"/>
          </a:xfrm>
          <a:prstGeom prst="rect">
            <a:avLst/>
          </a:prstGeom>
        </p:spPr>
      </p:pic>
      <p:sp>
        <p:nvSpPr>
          <p:cNvPr id="7" name="テキスト プレースホルダー 8"/>
          <p:cNvSpPr>
            <a:spLocks noGrp="1"/>
          </p:cNvSpPr>
          <p:nvPr>
            <p:ph type="body" sz="quarter" idx="10" hasCustomPrompt="1"/>
          </p:nvPr>
        </p:nvSpPr>
        <p:spPr>
          <a:xfrm>
            <a:off x="1006302" y="7159724"/>
            <a:ext cx="5326782" cy="2736304"/>
          </a:xfrm>
        </p:spPr>
        <p:txBody>
          <a:bodyPr anchor="ctr">
            <a:noAutofit/>
          </a:bodyPr>
          <a:lstStyle>
            <a:lvl1pPr marL="0" indent="0" algn="r">
              <a:buNone/>
              <a:defRPr sz="25000" kern="1200" spc="-2000" baseline="0">
                <a:solidFill>
                  <a:schemeClr val="bg1">
                    <a:alpha val="12000"/>
                  </a:schemeClr>
                </a:solidFill>
              </a:defRPr>
            </a:lvl1pPr>
          </a:lstStyle>
          <a:p>
            <a:pPr lvl="0"/>
            <a:r>
              <a:rPr lang="en-US" dirty="0" smtClean="0"/>
              <a:t>00</a:t>
            </a:r>
            <a:endParaRPr lang="en-US" dirty="0"/>
          </a:p>
        </p:txBody>
      </p:sp>
      <p:sp>
        <p:nvSpPr>
          <p:cNvPr id="2" name="タイトル 1"/>
          <p:cNvSpPr>
            <a:spLocks noGrp="1"/>
          </p:cNvSpPr>
          <p:nvPr>
            <p:ph type="ctrTitle" hasCustomPrompt="1"/>
          </p:nvPr>
        </p:nvSpPr>
        <p:spPr>
          <a:xfrm>
            <a:off x="6550918" y="7303740"/>
            <a:ext cx="10364014" cy="689226"/>
          </a:xfrm>
        </p:spPr>
        <p:txBody>
          <a:bodyPr/>
          <a:lstStyle>
            <a:lvl1pPr algn="l">
              <a:defRPr baseline="0">
                <a:latin typeface="+mn-lt"/>
              </a:defRPr>
            </a:lvl1pPr>
          </a:lstStyle>
          <a:p>
            <a:r>
              <a:rPr lang="en-US" altLang="ja-JP" dirty="0" smtClean="0"/>
              <a:t>Slide Title Here</a:t>
            </a:r>
            <a:endParaRPr lang="en-US" dirty="0"/>
          </a:p>
        </p:txBody>
      </p:sp>
      <p:sp>
        <p:nvSpPr>
          <p:cNvPr id="3" name="サブタイトル 2"/>
          <p:cNvSpPr>
            <a:spLocks noGrp="1"/>
          </p:cNvSpPr>
          <p:nvPr>
            <p:ph type="subTitle" idx="1" hasCustomPrompt="1"/>
          </p:nvPr>
        </p:nvSpPr>
        <p:spPr>
          <a:xfrm>
            <a:off x="6550918" y="8023820"/>
            <a:ext cx="10369152" cy="1368152"/>
          </a:xfrm>
        </p:spPr>
        <p:txBody>
          <a:bodyPr>
            <a:normAutofit/>
          </a:bodyPr>
          <a:lstStyle>
            <a:lvl1pPr marL="0" indent="0" algn="l">
              <a:buNone/>
              <a:defRPr sz="2400" baseline="0">
                <a:solidFill>
                  <a:schemeClr val="bg1">
                    <a:alpha val="70000"/>
                  </a:schemeClr>
                </a:solidFill>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Subtitle Here</a:t>
            </a:r>
            <a:endParaRPr lang="en-US" dirty="0"/>
          </a:p>
        </p:txBody>
      </p:sp>
    </p:spTree>
    <p:extLst>
      <p:ext uri="{BB962C8B-B14F-4D97-AF65-F5344CB8AC3E}">
        <p14:creationId xmlns:p14="http://schemas.microsoft.com/office/powerpoint/2010/main" val="9104864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4762"/>
            <a:ext cx="18286413" cy="7805738"/>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214896" y="2173721"/>
            <a:ext cx="15856624" cy="4456577"/>
          </a:xfrm>
        </p:spPr>
        <p:txBody>
          <a:bodyPr/>
          <a:lstStyle>
            <a:lvl1pPr>
              <a:defRPr sz="8099"/>
            </a:lvl1pPr>
          </a:lstStyle>
          <a:p>
            <a:r>
              <a:rPr lang="en-US" smtClean="0"/>
              <a:t>Click to edit Master title style</a:t>
            </a:r>
            <a:endParaRPr lang="en-US" dirty="0"/>
          </a:p>
        </p:txBody>
      </p:sp>
      <p:sp>
        <p:nvSpPr>
          <p:cNvPr id="3" name="Subtitle 2"/>
          <p:cNvSpPr>
            <a:spLocks noGrp="1"/>
          </p:cNvSpPr>
          <p:nvPr>
            <p:ph type="subTitle" idx="1"/>
          </p:nvPr>
        </p:nvSpPr>
        <p:spPr>
          <a:xfrm>
            <a:off x="1214896" y="7921270"/>
            <a:ext cx="15856624" cy="652461"/>
          </a:xfrm>
        </p:spPr>
        <p:txBody>
          <a:bodyPr anchor="t"/>
          <a:lstStyle>
            <a:lvl1pPr marL="0" indent="0" algn="l">
              <a:buNone/>
              <a:defRPr>
                <a:solidFill>
                  <a:schemeClr val="tx1"/>
                </a:solidFill>
              </a:defRPr>
            </a:lvl1pPr>
            <a:lvl2pPr marL="685754" indent="0" algn="ctr">
              <a:buNone/>
              <a:defRPr>
                <a:solidFill>
                  <a:schemeClr val="tx1">
                    <a:tint val="75000"/>
                  </a:schemeClr>
                </a:solidFill>
              </a:defRPr>
            </a:lvl2pPr>
            <a:lvl3pPr marL="1371509" indent="0" algn="ctr">
              <a:buNone/>
              <a:defRPr>
                <a:solidFill>
                  <a:schemeClr val="tx1">
                    <a:tint val="75000"/>
                  </a:schemeClr>
                </a:solidFill>
              </a:defRPr>
            </a:lvl3pPr>
            <a:lvl4pPr marL="2057263" indent="0" algn="ctr">
              <a:buNone/>
              <a:defRPr>
                <a:solidFill>
                  <a:schemeClr val="tx1">
                    <a:tint val="75000"/>
                  </a:schemeClr>
                </a:solidFill>
              </a:defRPr>
            </a:lvl4pPr>
            <a:lvl5pPr marL="2743017" indent="0" algn="ctr">
              <a:buNone/>
              <a:defRPr>
                <a:solidFill>
                  <a:schemeClr val="tx1">
                    <a:tint val="75000"/>
                  </a:schemeClr>
                </a:solidFill>
              </a:defRPr>
            </a:lvl5pPr>
            <a:lvl6pPr marL="3428771" indent="0" algn="ctr">
              <a:buNone/>
              <a:defRPr>
                <a:solidFill>
                  <a:schemeClr val="tx1">
                    <a:tint val="75000"/>
                  </a:schemeClr>
                </a:solidFill>
              </a:defRPr>
            </a:lvl6pPr>
            <a:lvl7pPr marL="4114526" indent="0" algn="ctr">
              <a:buNone/>
              <a:defRPr>
                <a:solidFill>
                  <a:schemeClr val="tx1">
                    <a:tint val="75000"/>
                  </a:schemeClr>
                </a:solidFill>
              </a:defRPr>
            </a:lvl7pPr>
            <a:lvl8pPr marL="4800280" indent="0" algn="ctr">
              <a:buNone/>
              <a:defRPr>
                <a:solidFill>
                  <a:schemeClr val="tx1">
                    <a:tint val="75000"/>
                  </a:schemeClr>
                </a:solidFill>
              </a:defRPr>
            </a:lvl8pPr>
            <a:lvl9pPr marL="5486034"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9292977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8286413" cy="327898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214895" y="670782"/>
            <a:ext cx="15856621" cy="1455675"/>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227962" y="3333431"/>
            <a:ext cx="15830487" cy="54547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4410309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2"/>
            <a:ext cx="18286413" cy="7805738"/>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214895" y="4427094"/>
            <a:ext cx="15840752" cy="2203200"/>
          </a:xfrm>
        </p:spPr>
        <p:txBody>
          <a:bodyPr anchor="b"/>
          <a:lstStyle>
            <a:lvl1pPr algn="r">
              <a:defRPr sz="7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1214895" y="7921802"/>
            <a:ext cx="15840752" cy="650933"/>
          </a:xfrm>
        </p:spPr>
        <p:txBody>
          <a:bodyPr anchor="t">
            <a:noAutofit/>
          </a:bodyPr>
          <a:lstStyle>
            <a:lvl1pPr marL="0" indent="0" algn="r">
              <a:buNone/>
              <a:defRPr sz="2700">
                <a:solidFill>
                  <a:schemeClr val="tx1"/>
                </a:solidFill>
              </a:defRPr>
            </a:lvl1pPr>
            <a:lvl2pPr marL="685754" indent="0">
              <a:buNone/>
              <a:defRPr sz="2700">
                <a:solidFill>
                  <a:schemeClr val="tx1">
                    <a:tint val="75000"/>
                  </a:schemeClr>
                </a:solidFill>
              </a:defRPr>
            </a:lvl2pPr>
            <a:lvl3pPr marL="1371509" indent="0">
              <a:buNone/>
              <a:defRPr sz="2400">
                <a:solidFill>
                  <a:schemeClr val="tx1">
                    <a:tint val="75000"/>
                  </a:schemeClr>
                </a:solidFill>
              </a:defRPr>
            </a:lvl3pPr>
            <a:lvl4pPr marL="2057263" indent="0">
              <a:buNone/>
              <a:defRPr sz="2100">
                <a:solidFill>
                  <a:schemeClr val="tx1">
                    <a:tint val="75000"/>
                  </a:schemeClr>
                </a:solidFill>
              </a:defRPr>
            </a:lvl4pPr>
            <a:lvl5pPr marL="2743017" indent="0">
              <a:buNone/>
              <a:defRPr sz="2100">
                <a:solidFill>
                  <a:schemeClr val="tx1">
                    <a:tint val="75000"/>
                  </a:schemeClr>
                </a:solidFill>
              </a:defRPr>
            </a:lvl5pPr>
            <a:lvl6pPr marL="3428771" indent="0">
              <a:buNone/>
              <a:defRPr sz="2100">
                <a:solidFill>
                  <a:schemeClr val="tx1">
                    <a:tint val="75000"/>
                  </a:schemeClr>
                </a:solidFill>
              </a:defRPr>
            </a:lvl6pPr>
            <a:lvl7pPr marL="4114526" indent="0">
              <a:buNone/>
              <a:defRPr sz="2100">
                <a:solidFill>
                  <a:schemeClr val="tx1">
                    <a:tint val="75000"/>
                  </a:schemeClr>
                </a:solidFill>
              </a:defRPr>
            </a:lvl7pPr>
            <a:lvl8pPr marL="4800280" indent="0">
              <a:buNone/>
              <a:defRPr sz="2100">
                <a:solidFill>
                  <a:schemeClr val="tx1">
                    <a:tint val="75000"/>
                  </a:schemeClr>
                </a:solidFill>
              </a:defRPr>
            </a:lvl8pPr>
            <a:lvl9pPr marL="5486034"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9126672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8286413" cy="327898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27962" y="3333431"/>
            <a:ext cx="7778134" cy="545814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280318" y="3333431"/>
            <a:ext cx="7791198" cy="545814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9157581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8286413" cy="3278982"/>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21987" y="3262313"/>
            <a:ext cx="7784110" cy="864393"/>
          </a:xfrm>
        </p:spPr>
        <p:txBody>
          <a:bodyPr anchor="b">
            <a:noAutofit/>
          </a:bodyPr>
          <a:lstStyle>
            <a:lvl1pPr marL="0" indent="0" algn="ctr">
              <a:buNone/>
              <a:defRPr sz="3000" b="0"/>
            </a:lvl1pPr>
            <a:lvl2pPr marL="685754" indent="0">
              <a:buNone/>
              <a:defRPr sz="3000" b="1"/>
            </a:lvl2pPr>
            <a:lvl3pPr marL="1371509" indent="0">
              <a:buNone/>
              <a:defRPr sz="2700" b="1"/>
            </a:lvl3pPr>
            <a:lvl4pPr marL="2057263" indent="0">
              <a:buNone/>
              <a:defRPr sz="2400" b="1"/>
            </a:lvl4pPr>
            <a:lvl5pPr marL="2743017" indent="0">
              <a:buNone/>
              <a:defRPr sz="2400" b="1"/>
            </a:lvl5pPr>
            <a:lvl6pPr marL="3428771" indent="0">
              <a:buNone/>
              <a:defRPr sz="2400" b="1"/>
            </a:lvl6pPr>
            <a:lvl7pPr marL="4114526" indent="0">
              <a:buNone/>
              <a:defRPr sz="2400" b="1"/>
            </a:lvl7pPr>
            <a:lvl8pPr marL="4800280" indent="0">
              <a:buNone/>
              <a:defRPr sz="2400" b="1"/>
            </a:lvl8pPr>
            <a:lvl9pPr marL="5486034" indent="0">
              <a:buNone/>
              <a:defRPr sz="2400" b="1"/>
            </a:lvl9pPr>
          </a:lstStyle>
          <a:p>
            <a:pPr lvl="0"/>
            <a:r>
              <a:rPr lang="en-US" smtClean="0"/>
              <a:t>Click to edit Master text styles</a:t>
            </a:r>
          </a:p>
        </p:txBody>
      </p:sp>
      <p:sp>
        <p:nvSpPr>
          <p:cNvPr id="4" name="Content Placeholder 3"/>
          <p:cNvSpPr>
            <a:spLocks noGrp="1"/>
          </p:cNvSpPr>
          <p:nvPr>
            <p:ph sz="half" idx="2"/>
          </p:nvPr>
        </p:nvSpPr>
        <p:spPr>
          <a:xfrm>
            <a:off x="1221988" y="4126708"/>
            <a:ext cx="7784108" cy="466487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280318" y="3262313"/>
            <a:ext cx="7791198" cy="864393"/>
          </a:xfrm>
        </p:spPr>
        <p:txBody>
          <a:bodyPr anchor="b">
            <a:noAutofit/>
          </a:bodyPr>
          <a:lstStyle>
            <a:lvl1pPr marL="0" indent="0" algn="ctr">
              <a:buNone/>
              <a:defRPr sz="3000" b="0"/>
            </a:lvl1pPr>
            <a:lvl2pPr marL="685754" indent="0">
              <a:buNone/>
              <a:defRPr sz="3000" b="1"/>
            </a:lvl2pPr>
            <a:lvl3pPr marL="1371509" indent="0">
              <a:buNone/>
              <a:defRPr sz="2700" b="1"/>
            </a:lvl3pPr>
            <a:lvl4pPr marL="2057263" indent="0">
              <a:buNone/>
              <a:defRPr sz="2400" b="1"/>
            </a:lvl4pPr>
            <a:lvl5pPr marL="2743017" indent="0">
              <a:buNone/>
              <a:defRPr sz="2400" b="1"/>
            </a:lvl5pPr>
            <a:lvl6pPr marL="3428771" indent="0">
              <a:buNone/>
              <a:defRPr sz="2400" b="1"/>
            </a:lvl6pPr>
            <a:lvl7pPr marL="4114526" indent="0">
              <a:buNone/>
              <a:defRPr sz="2400" b="1"/>
            </a:lvl7pPr>
            <a:lvl8pPr marL="4800280" indent="0">
              <a:buNone/>
              <a:defRPr sz="2400" b="1"/>
            </a:lvl8pPr>
            <a:lvl9pPr marL="5486034" indent="0">
              <a:buNone/>
              <a:defRPr sz="2400" b="1"/>
            </a:lvl9pPr>
          </a:lstStyle>
          <a:p>
            <a:pPr lvl="0"/>
            <a:r>
              <a:rPr lang="en-US" smtClean="0"/>
              <a:t>Click to edit Master text styles</a:t>
            </a:r>
          </a:p>
        </p:txBody>
      </p:sp>
      <p:sp>
        <p:nvSpPr>
          <p:cNvPr id="6" name="Content Placeholder 5"/>
          <p:cNvSpPr>
            <a:spLocks noGrp="1"/>
          </p:cNvSpPr>
          <p:nvPr>
            <p:ph sz="quarter" idx="4"/>
          </p:nvPr>
        </p:nvSpPr>
        <p:spPr>
          <a:xfrm>
            <a:off x="9280318" y="4126708"/>
            <a:ext cx="7791198" cy="466487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3/25/2019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1437242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heme" Target="../theme/theme2.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1" y="267943"/>
            <a:ext cx="16457772" cy="987125"/>
          </a:xfrm>
          <a:prstGeom prst="rect">
            <a:avLst/>
          </a:prstGeom>
        </p:spPr>
        <p:txBody>
          <a:bodyPr vert="horz" lIns="163275" tIns="81638" rIns="163275" bIns="81638" rtlCol="0" anchor="ctr">
            <a:normAutofit/>
          </a:bodyPr>
          <a:lstStyle/>
          <a:p>
            <a:r>
              <a:rPr lang="en-US" altLang="ja-JP" dirty="0" smtClean="0"/>
              <a:t>Master Title</a:t>
            </a:r>
            <a:endParaRPr lang="en-US" dirty="0"/>
          </a:p>
        </p:txBody>
      </p:sp>
      <p:sp>
        <p:nvSpPr>
          <p:cNvPr id="3" name="テキスト プレースホルダー 2"/>
          <p:cNvSpPr>
            <a:spLocks noGrp="1"/>
          </p:cNvSpPr>
          <p:nvPr>
            <p:ph type="body" idx="1"/>
          </p:nvPr>
        </p:nvSpPr>
        <p:spPr>
          <a:xfrm>
            <a:off x="914321" y="1615108"/>
            <a:ext cx="16457772" cy="777686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Tree>
    <p:extLst>
      <p:ext uri="{BB962C8B-B14F-4D97-AF65-F5344CB8AC3E}">
        <p14:creationId xmlns:p14="http://schemas.microsoft.com/office/powerpoint/2010/main" val="32064377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74" r:id="rId3"/>
    <p:sldLayoutId id="2147483667" r:id="rId4"/>
  </p:sldLayoutIdLst>
  <p:timing>
    <p:tnLst>
      <p:par>
        <p:cTn id="1" dur="indefinite" restart="never" nodeType="tmRoot"/>
      </p:par>
    </p:tnLst>
  </p:timing>
  <p:hf hdr="0" ftr="0" dt="0"/>
  <p:txStyles>
    <p:titleStyle>
      <a:lvl1pPr algn="ctr" defTabSz="1632753" rtl="0" eaLnBrk="1" latinLnBrk="0" hangingPunct="1">
        <a:spcBef>
          <a:spcPct val="0"/>
        </a:spcBef>
        <a:buNone/>
        <a:defRPr sz="4400" kern="1200">
          <a:solidFill>
            <a:schemeClr val="bg1"/>
          </a:solidFill>
          <a:latin typeface="+mj-lt"/>
          <a:ea typeface="+mj-ea"/>
          <a:cs typeface="+mj-cs"/>
        </a:defRPr>
      </a:lvl1pPr>
    </p:titleStyle>
    <p:bodyStyle>
      <a:lvl1pPr marL="0" indent="0" algn="l" defTabSz="1632753" rtl="0" eaLnBrk="1" latinLnBrk="0" hangingPunct="1">
        <a:spcBef>
          <a:spcPct val="20000"/>
        </a:spcBef>
        <a:buFontTx/>
        <a:buNone/>
        <a:defRPr sz="3200" kern="1200" baseline="0">
          <a:solidFill>
            <a:schemeClr val="bg1"/>
          </a:solidFill>
          <a:latin typeface="+mn-lt"/>
          <a:ea typeface="+mn-ea"/>
          <a:cs typeface="+mn-cs"/>
        </a:defRPr>
      </a:lvl1pPr>
      <a:lvl2pPr marL="828000" indent="-360000" algn="l" defTabSz="1632753" rtl="0" eaLnBrk="1" latinLnBrk="0" hangingPunct="1">
        <a:spcBef>
          <a:spcPct val="20000"/>
        </a:spcBef>
        <a:buFontTx/>
        <a:buChar char="●"/>
        <a:defRPr sz="2400" kern="1200">
          <a:solidFill>
            <a:schemeClr val="bg1"/>
          </a:solidFill>
          <a:latin typeface="+mn-lt"/>
          <a:ea typeface="+mn-ea"/>
          <a:cs typeface="+mn-cs"/>
        </a:defRPr>
      </a:lvl2pPr>
      <a:lvl3pPr marL="1188000" indent="-360000" algn="l" defTabSz="1632753" rtl="0" eaLnBrk="1" latinLnBrk="0" hangingPunct="1">
        <a:spcBef>
          <a:spcPct val="20000"/>
        </a:spcBef>
        <a:buFontTx/>
        <a:buChar char="●"/>
        <a:defRPr sz="2400" kern="1200">
          <a:solidFill>
            <a:schemeClr val="bg1"/>
          </a:solidFill>
          <a:latin typeface="+mn-lt"/>
          <a:ea typeface="+mn-ea"/>
          <a:cs typeface="+mn-cs"/>
        </a:defRPr>
      </a:lvl3pPr>
      <a:lvl4pPr marL="2857317" indent="-408188" algn="l" defTabSz="1632753" rtl="0" eaLnBrk="1" latinLnBrk="0" hangingPunct="1">
        <a:spcBef>
          <a:spcPct val="20000"/>
        </a:spcBef>
        <a:buFontTx/>
        <a:buChar char="●"/>
        <a:defRPr sz="2400" kern="1200">
          <a:solidFill>
            <a:schemeClr val="tx1"/>
          </a:solidFill>
          <a:latin typeface="+mn-lt"/>
          <a:ea typeface="+mn-ea"/>
          <a:cs typeface="+mn-cs"/>
        </a:defRPr>
      </a:lvl4pPr>
      <a:lvl5pPr marL="3673693" indent="-408188" algn="l" defTabSz="1632753" rtl="0" eaLnBrk="1" latinLnBrk="0" hangingPunct="1">
        <a:spcBef>
          <a:spcPct val="20000"/>
        </a:spcBef>
        <a:buFontTx/>
        <a:buChar char="●"/>
        <a:defRPr sz="24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4895" y="670782"/>
            <a:ext cx="15856621" cy="1455675"/>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14895" y="3276602"/>
            <a:ext cx="15843553" cy="5511596"/>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677212" y="9062044"/>
            <a:ext cx="12965355" cy="547688"/>
          </a:xfrm>
          <a:prstGeom prst="rect">
            <a:avLst/>
          </a:prstGeom>
        </p:spPr>
        <p:txBody>
          <a:bodyPr vert="horz" lIns="91440" tIns="45720" rIns="91440" bIns="45720" rtlCol="0" anchor="b"/>
          <a:lstStyle>
            <a:lvl1pPr algn="l">
              <a:defRPr sz="1350">
                <a:solidFill>
                  <a:schemeClr val="tx1"/>
                </a:solidFill>
              </a:defRPr>
            </a:lvl1pPr>
          </a:lstStyle>
          <a:p>
            <a:endParaRPr lang="en-US" dirty="0"/>
          </a:p>
        </p:txBody>
      </p:sp>
      <p:sp>
        <p:nvSpPr>
          <p:cNvPr id="4" name="Date Placeholder 3"/>
          <p:cNvSpPr>
            <a:spLocks noGrp="1"/>
          </p:cNvSpPr>
          <p:nvPr>
            <p:ph type="dt" sz="half" idx="2"/>
          </p:nvPr>
        </p:nvSpPr>
        <p:spPr>
          <a:xfrm>
            <a:off x="14000724" y="9062044"/>
            <a:ext cx="2015384" cy="547688"/>
          </a:xfrm>
          <a:prstGeom prst="rect">
            <a:avLst/>
          </a:prstGeom>
        </p:spPr>
        <p:txBody>
          <a:bodyPr vert="horz" lIns="91440" tIns="45720" rIns="91440" bIns="45720" rtlCol="0" anchor="b"/>
          <a:lstStyle>
            <a:lvl1pPr algn="r">
              <a:defRPr sz="1350">
                <a:solidFill>
                  <a:schemeClr val="tx1"/>
                </a:solidFill>
              </a:defRPr>
            </a:lvl1pPr>
          </a:lstStyle>
          <a:p>
            <a:fld id="{09B482E8-6E0E-1B4F-B1FD-C69DB9E858D9}" type="datetimeFigureOut">
              <a:rPr lang="en-US" dirty="0"/>
              <a:pPr/>
              <a:t>3/25/2019</a:t>
            </a:fld>
            <a:endParaRPr lang="en-US" dirty="0"/>
          </a:p>
        </p:txBody>
      </p:sp>
      <p:sp>
        <p:nvSpPr>
          <p:cNvPr id="6" name="Slide Number Placeholder 5"/>
          <p:cNvSpPr>
            <a:spLocks noGrp="1"/>
          </p:cNvSpPr>
          <p:nvPr>
            <p:ph type="sldNum" sz="quarter" idx="4"/>
          </p:nvPr>
        </p:nvSpPr>
        <p:spPr>
          <a:xfrm>
            <a:off x="16016107" y="8873833"/>
            <a:ext cx="1593094" cy="735899"/>
          </a:xfrm>
          <a:prstGeom prst="rect">
            <a:avLst/>
          </a:prstGeom>
        </p:spPr>
        <p:txBody>
          <a:bodyPr vert="horz" lIns="91440" tIns="45720" rIns="91440" bIns="10800" rtlCol="0" anchor="b"/>
          <a:lstStyle>
            <a:lvl1pPr algn="r">
              <a:defRPr sz="3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6007679"/>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Lst>
  <p:hf hdr="0" ftr="0" dt="0"/>
  <p:txStyles>
    <p:titleStyle>
      <a:lvl1pPr algn="l" defTabSz="685754" rtl="0" eaLnBrk="1" latinLnBrk="0" hangingPunct="1">
        <a:spcBef>
          <a:spcPct val="0"/>
        </a:spcBef>
        <a:buNone/>
        <a:defRPr sz="6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16" indent="-514316" algn="l" defTabSz="685754" rtl="0" eaLnBrk="1" latinLnBrk="0" hangingPunct="1">
        <a:spcBef>
          <a:spcPct val="20000"/>
        </a:spcBef>
        <a:spcAft>
          <a:spcPts val="900"/>
        </a:spcAft>
        <a:buClr>
          <a:schemeClr val="accent1"/>
        </a:buClr>
        <a:buFont typeface="Wingdings 2" charset="2"/>
        <a:buChar char=""/>
        <a:defRPr sz="2700" kern="1200">
          <a:solidFill>
            <a:schemeClr val="tx1"/>
          </a:solidFill>
          <a:latin typeface="+mn-lt"/>
          <a:ea typeface="+mn-ea"/>
          <a:cs typeface="+mn-cs"/>
        </a:defRPr>
      </a:lvl1pPr>
      <a:lvl2pPr marL="1114351" indent="-428596" algn="l" defTabSz="685754" rtl="0" eaLnBrk="1" latinLnBrk="0" hangingPunct="1">
        <a:spcBef>
          <a:spcPct val="20000"/>
        </a:spcBef>
        <a:spcAft>
          <a:spcPts val="900"/>
        </a:spcAft>
        <a:buClr>
          <a:schemeClr val="accent1"/>
        </a:buClr>
        <a:buFont typeface="Wingdings 2" charset="2"/>
        <a:buChar char=""/>
        <a:defRPr sz="2400" kern="1200">
          <a:solidFill>
            <a:schemeClr val="tx1"/>
          </a:solidFill>
          <a:latin typeface="+mn-lt"/>
          <a:ea typeface="+mn-ea"/>
          <a:cs typeface="+mn-cs"/>
        </a:defRPr>
      </a:lvl2pPr>
      <a:lvl3pPr marL="1714386" indent="-342877" algn="l" defTabSz="685754" rtl="0" eaLnBrk="1" latinLnBrk="0" hangingPunct="1">
        <a:spcBef>
          <a:spcPct val="20000"/>
        </a:spcBef>
        <a:spcAft>
          <a:spcPts val="900"/>
        </a:spcAft>
        <a:buClr>
          <a:schemeClr val="accent1"/>
        </a:buClr>
        <a:buFont typeface="Wingdings 2" charset="2"/>
        <a:buChar char=""/>
        <a:defRPr sz="2100" kern="1200">
          <a:solidFill>
            <a:schemeClr val="tx1"/>
          </a:solidFill>
          <a:latin typeface="+mn-lt"/>
          <a:ea typeface="+mn-ea"/>
          <a:cs typeface="+mn-cs"/>
        </a:defRPr>
      </a:lvl3pPr>
      <a:lvl4pPr marL="2400140" indent="-342877" algn="l" defTabSz="685754" rtl="0" eaLnBrk="1" latinLnBrk="0" hangingPunct="1">
        <a:spcBef>
          <a:spcPct val="20000"/>
        </a:spcBef>
        <a:spcAft>
          <a:spcPts val="900"/>
        </a:spcAft>
        <a:buClr>
          <a:schemeClr val="accent1"/>
        </a:buClr>
        <a:buFont typeface="Wingdings 2" charset="2"/>
        <a:buChar char=""/>
        <a:defRPr sz="1800" kern="1200">
          <a:solidFill>
            <a:schemeClr val="tx1"/>
          </a:solidFill>
          <a:latin typeface="+mn-lt"/>
          <a:ea typeface="+mn-ea"/>
          <a:cs typeface="+mn-cs"/>
        </a:defRPr>
      </a:lvl4pPr>
      <a:lvl5pPr marL="3085894" indent="-342877" algn="l" defTabSz="685754" rtl="0" eaLnBrk="1" latinLnBrk="0" hangingPunct="1">
        <a:spcBef>
          <a:spcPct val="20000"/>
        </a:spcBef>
        <a:spcAft>
          <a:spcPts val="900"/>
        </a:spcAft>
        <a:buClr>
          <a:schemeClr val="accent1"/>
        </a:buClr>
        <a:buFont typeface="Wingdings 2" charset="2"/>
        <a:buChar char=""/>
        <a:defRPr sz="1800" kern="1200">
          <a:solidFill>
            <a:schemeClr val="tx1"/>
          </a:solidFill>
          <a:latin typeface="+mn-lt"/>
          <a:ea typeface="+mn-ea"/>
          <a:cs typeface="+mn-cs"/>
        </a:defRPr>
      </a:lvl5pPr>
      <a:lvl6pPr marL="3599760" indent="-342877" algn="l" defTabSz="685754" rtl="0" eaLnBrk="1" latinLnBrk="0" hangingPunct="1">
        <a:spcBef>
          <a:spcPct val="20000"/>
        </a:spcBef>
        <a:spcAft>
          <a:spcPts val="900"/>
        </a:spcAft>
        <a:buClr>
          <a:schemeClr val="accent1"/>
        </a:buClr>
        <a:buFont typeface="Wingdings 2" charset="2"/>
        <a:buChar char=""/>
        <a:defRPr sz="1800" kern="1200">
          <a:solidFill>
            <a:schemeClr val="tx1"/>
          </a:solidFill>
          <a:latin typeface="+mn-lt"/>
          <a:ea typeface="+mn-ea"/>
          <a:cs typeface="+mn-cs"/>
        </a:defRPr>
      </a:lvl6pPr>
      <a:lvl7pPr marL="4199720" indent="-342877" algn="l" defTabSz="685754" rtl="0" eaLnBrk="1" latinLnBrk="0" hangingPunct="1">
        <a:spcBef>
          <a:spcPct val="20000"/>
        </a:spcBef>
        <a:spcAft>
          <a:spcPts val="900"/>
        </a:spcAft>
        <a:buClr>
          <a:schemeClr val="accent1"/>
        </a:buClr>
        <a:buFont typeface="Wingdings 2" charset="2"/>
        <a:buChar char=""/>
        <a:defRPr sz="1800" kern="1200">
          <a:solidFill>
            <a:schemeClr val="tx1"/>
          </a:solidFill>
          <a:latin typeface="+mn-lt"/>
          <a:ea typeface="+mn-ea"/>
          <a:cs typeface="+mn-cs"/>
        </a:defRPr>
      </a:lvl7pPr>
      <a:lvl8pPr marL="4799680" indent="-342877" algn="l" defTabSz="685754" rtl="0" eaLnBrk="1" latinLnBrk="0" hangingPunct="1">
        <a:spcBef>
          <a:spcPct val="20000"/>
        </a:spcBef>
        <a:spcAft>
          <a:spcPts val="900"/>
        </a:spcAft>
        <a:buClr>
          <a:schemeClr val="accent1"/>
        </a:buClr>
        <a:buFont typeface="Wingdings 2" charset="2"/>
        <a:buChar char=""/>
        <a:defRPr sz="1800" kern="1200">
          <a:solidFill>
            <a:schemeClr val="tx1"/>
          </a:solidFill>
          <a:latin typeface="+mn-lt"/>
          <a:ea typeface="+mn-ea"/>
          <a:cs typeface="+mn-cs"/>
        </a:defRPr>
      </a:lvl8pPr>
      <a:lvl9pPr marL="5399640" indent="-342877" algn="l" defTabSz="685754" rtl="0" eaLnBrk="1" latinLnBrk="0" hangingPunct="1">
        <a:spcBef>
          <a:spcPct val="20000"/>
        </a:spcBef>
        <a:spcAft>
          <a:spcPts val="900"/>
        </a:spcAft>
        <a:buClr>
          <a:schemeClr val="accent1"/>
        </a:buClr>
        <a:buFont typeface="Wingdings 2" charset="2"/>
        <a:buChar char=""/>
        <a:defRPr sz="1800" kern="1200">
          <a:solidFill>
            <a:schemeClr val="tx1"/>
          </a:solidFill>
          <a:latin typeface="+mn-lt"/>
          <a:ea typeface="+mn-ea"/>
          <a:cs typeface="+mn-cs"/>
        </a:defRPr>
      </a:lvl9pPr>
    </p:bodyStyle>
    <p:otherStyle>
      <a:defPPr>
        <a:defRPr lang="en-US"/>
      </a:defPPr>
      <a:lvl1pPr marL="0" algn="l" defTabSz="685754" rtl="0" eaLnBrk="1" latinLnBrk="0" hangingPunct="1">
        <a:defRPr sz="2700" kern="1200">
          <a:solidFill>
            <a:schemeClr val="tx1"/>
          </a:solidFill>
          <a:latin typeface="+mn-lt"/>
          <a:ea typeface="+mn-ea"/>
          <a:cs typeface="+mn-cs"/>
        </a:defRPr>
      </a:lvl1pPr>
      <a:lvl2pPr marL="685754" algn="l" defTabSz="685754" rtl="0" eaLnBrk="1" latinLnBrk="0" hangingPunct="1">
        <a:defRPr sz="2700" kern="1200">
          <a:solidFill>
            <a:schemeClr val="tx1"/>
          </a:solidFill>
          <a:latin typeface="+mn-lt"/>
          <a:ea typeface="+mn-ea"/>
          <a:cs typeface="+mn-cs"/>
        </a:defRPr>
      </a:lvl2pPr>
      <a:lvl3pPr marL="1371509" algn="l" defTabSz="685754" rtl="0" eaLnBrk="1" latinLnBrk="0" hangingPunct="1">
        <a:defRPr sz="2700" kern="1200">
          <a:solidFill>
            <a:schemeClr val="tx1"/>
          </a:solidFill>
          <a:latin typeface="+mn-lt"/>
          <a:ea typeface="+mn-ea"/>
          <a:cs typeface="+mn-cs"/>
        </a:defRPr>
      </a:lvl3pPr>
      <a:lvl4pPr marL="2057263" algn="l" defTabSz="685754" rtl="0" eaLnBrk="1" latinLnBrk="0" hangingPunct="1">
        <a:defRPr sz="2700" kern="1200">
          <a:solidFill>
            <a:schemeClr val="tx1"/>
          </a:solidFill>
          <a:latin typeface="+mn-lt"/>
          <a:ea typeface="+mn-ea"/>
          <a:cs typeface="+mn-cs"/>
        </a:defRPr>
      </a:lvl4pPr>
      <a:lvl5pPr marL="2743017" algn="l" defTabSz="685754" rtl="0" eaLnBrk="1" latinLnBrk="0" hangingPunct="1">
        <a:defRPr sz="2700" kern="1200">
          <a:solidFill>
            <a:schemeClr val="tx1"/>
          </a:solidFill>
          <a:latin typeface="+mn-lt"/>
          <a:ea typeface="+mn-ea"/>
          <a:cs typeface="+mn-cs"/>
        </a:defRPr>
      </a:lvl5pPr>
      <a:lvl6pPr marL="3428771" algn="l" defTabSz="685754" rtl="0" eaLnBrk="1" latinLnBrk="0" hangingPunct="1">
        <a:defRPr sz="2700" kern="1200">
          <a:solidFill>
            <a:schemeClr val="tx1"/>
          </a:solidFill>
          <a:latin typeface="+mn-lt"/>
          <a:ea typeface="+mn-ea"/>
          <a:cs typeface="+mn-cs"/>
        </a:defRPr>
      </a:lvl6pPr>
      <a:lvl7pPr marL="4114526" algn="l" defTabSz="685754" rtl="0" eaLnBrk="1" latinLnBrk="0" hangingPunct="1">
        <a:defRPr sz="2700" kern="1200">
          <a:solidFill>
            <a:schemeClr val="tx1"/>
          </a:solidFill>
          <a:latin typeface="+mn-lt"/>
          <a:ea typeface="+mn-ea"/>
          <a:cs typeface="+mn-cs"/>
        </a:defRPr>
      </a:lvl7pPr>
      <a:lvl8pPr marL="4800280" algn="l" defTabSz="685754" rtl="0" eaLnBrk="1" latinLnBrk="0" hangingPunct="1">
        <a:defRPr sz="2700" kern="1200">
          <a:solidFill>
            <a:schemeClr val="tx1"/>
          </a:solidFill>
          <a:latin typeface="+mn-lt"/>
          <a:ea typeface="+mn-ea"/>
          <a:cs typeface="+mn-cs"/>
        </a:defRPr>
      </a:lvl8pPr>
      <a:lvl9pPr marL="5486034" algn="l" defTabSz="685754"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0878" y="2173721"/>
            <a:ext cx="10880642" cy="4456577"/>
          </a:xfrm>
        </p:spPr>
        <p:txBody>
          <a:bodyPr/>
          <a:lstStyle/>
          <a:p>
            <a:r>
              <a:rPr lang="en-US" sz="8800" dirty="0"/>
              <a:t>BAHAN BERACUN </a:t>
            </a:r>
            <a:r>
              <a:rPr lang="id-ID" sz="8800" dirty="0"/>
              <a:t/>
            </a:r>
            <a:br>
              <a:rPr lang="id-ID" sz="8800" dirty="0"/>
            </a:br>
            <a:r>
              <a:rPr lang="en-US" sz="8800" dirty="0"/>
              <a:t>DAN </a:t>
            </a:r>
            <a:r>
              <a:rPr lang="id-ID" sz="8800" dirty="0"/>
              <a:t/>
            </a:r>
            <a:br>
              <a:rPr lang="id-ID" sz="8800" dirty="0"/>
            </a:br>
            <a:r>
              <a:rPr lang="en-US" sz="8800" dirty="0"/>
              <a:t>BERBAHAYA</a:t>
            </a:r>
            <a:endParaRPr lang="id-ID" dirty="0"/>
          </a:p>
        </p:txBody>
      </p:sp>
      <p:sp>
        <p:nvSpPr>
          <p:cNvPr id="3" name="Subtitle 2"/>
          <p:cNvSpPr>
            <a:spLocks noGrp="1"/>
          </p:cNvSpPr>
          <p:nvPr>
            <p:ph type="subTitle" idx="1"/>
          </p:nvPr>
        </p:nvSpPr>
        <p:spPr>
          <a:xfrm>
            <a:off x="1214896" y="7921270"/>
            <a:ext cx="15856624" cy="1102614"/>
          </a:xfrm>
        </p:spPr>
        <p:txBody>
          <a:bodyPr>
            <a:noAutofit/>
          </a:bodyPr>
          <a:lstStyle/>
          <a:p>
            <a:r>
              <a:rPr lang="id-ID" sz="2800" dirty="0" smtClean="0"/>
              <a:t>Ardiansyah Saputra Rudy (42516022)</a:t>
            </a:r>
          </a:p>
          <a:p>
            <a:r>
              <a:rPr lang="id-ID" sz="2800" dirty="0" smtClean="0"/>
              <a:t>Muh. Fauzan Bakri (42516020)</a:t>
            </a:r>
            <a:endParaRPr lang="id-ID" sz="28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5845" y="2557565"/>
            <a:ext cx="4232647" cy="4222784"/>
          </a:xfrm>
          <a:prstGeom prst="rect">
            <a:avLst/>
          </a:prstGeom>
        </p:spPr>
      </p:pic>
    </p:spTree>
    <p:extLst>
      <p:ext uri="{BB962C8B-B14F-4D97-AF65-F5344CB8AC3E}">
        <p14:creationId xmlns:p14="http://schemas.microsoft.com/office/powerpoint/2010/main" val="1379687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895" y="895028"/>
            <a:ext cx="15856621" cy="1455675"/>
          </a:xfrm>
        </p:spPr>
        <p:txBody>
          <a:bodyPr/>
          <a:lstStyle/>
          <a:p>
            <a:r>
              <a:rPr lang="id-ID" dirty="0" smtClean="0"/>
              <a:t>LIMBAH B3 BERDASARKAN </a:t>
            </a:r>
            <a:br>
              <a:rPr lang="id-ID" dirty="0" smtClean="0"/>
            </a:br>
            <a:r>
              <a:rPr lang="id-ID" dirty="0" smtClean="0"/>
              <a:t>SIFAT LIMBAHNYA</a:t>
            </a:r>
            <a:endParaRPr lang="id-ID" dirty="0"/>
          </a:p>
        </p:txBody>
      </p:sp>
      <p:sp>
        <p:nvSpPr>
          <p:cNvPr id="7" name="TextBox 6"/>
          <p:cNvSpPr txBox="1"/>
          <p:nvPr/>
        </p:nvSpPr>
        <p:spPr>
          <a:xfrm>
            <a:off x="1214895" y="3834353"/>
            <a:ext cx="17416244" cy="587132"/>
          </a:xfrm>
          <a:prstGeom prst="rect">
            <a:avLst/>
          </a:prstGeom>
          <a:noFill/>
        </p:spPr>
        <p:txBody>
          <a:bodyPr wrap="square" rtlCol="0">
            <a:spAutoFit/>
          </a:bodyPr>
          <a:lstStyle/>
          <a:p>
            <a:pPr algn="just"/>
            <a:r>
              <a:rPr lang="id-ID" dirty="0" smtClean="0"/>
              <a:t>a. Limbah mudah terbakar (flamable); </a:t>
            </a:r>
            <a:endParaRPr lang="id-ID" dirty="0"/>
          </a:p>
        </p:txBody>
      </p:sp>
      <p:sp>
        <p:nvSpPr>
          <p:cNvPr id="3" name="TextBox 2"/>
          <p:cNvSpPr txBox="1"/>
          <p:nvPr/>
        </p:nvSpPr>
        <p:spPr>
          <a:xfrm>
            <a:off x="1214895" y="4567436"/>
            <a:ext cx="8218621" cy="587132"/>
          </a:xfrm>
          <a:prstGeom prst="rect">
            <a:avLst/>
          </a:prstGeom>
          <a:noFill/>
        </p:spPr>
        <p:txBody>
          <a:bodyPr wrap="square" rtlCol="0">
            <a:spAutoFit/>
          </a:bodyPr>
          <a:lstStyle/>
          <a:p>
            <a:r>
              <a:rPr lang="id-ID" dirty="0" smtClean="0"/>
              <a:t>b. Limbah </a:t>
            </a:r>
            <a:r>
              <a:rPr lang="id-ID" dirty="0"/>
              <a:t>mudah meledak (explosive);</a:t>
            </a:r>
          </a:p>
        </p:txBody>
      </p:sp>
      <p:sp>
        <p:nvSpPr>
          <p:cNvPr id="5" name="Rectangle 4"/>
          <p:cNvSpPr/>
          <p:nvPr/>
        </p:nvSpPr>
        <p:spPr>
          <a:xfrm>
            <a:off x="1214896" y="5252583"/>
            <a:ext cx="15639940" cy="3059269"/>
          </a:xfrm>
          <a:prstGeom prst="rect">
            <a:avLst/>
          </a:prstGeom>
        </p:spPr>
        <p:txBody>
          <a:bodyPr wrap="square">
            <a:spAutoFit/>
          </a:bodyPr>
          <a:lstStyle/>
          <a:p>
            <a:pPr algn="just"/>
            <a:r>
              <a:rPr lang="id-ID" dirty="0"/>
              <a:t>c. Limbah menimbulkan karat (corrosive) yaitu limbah yang mempunyai pH sangat rendah (pH&lt;2 atau pH&gt;12,5) karena dapat bereaksi dengan limbah lain, dapat menyebabkan besi/baja berkarat. Contohnya adalah sisa asam cuka, sulfat, limbah asam, dan baterei. </a:t>
            </a:r>
            <a:endParaRPr lang="id-ID" dirty="0" smtClean="0"/>
          </a:p>
          <a:p>
            <a:pPr algn="just"/>
            <a:endParaRPr lang="id-ID" dirty="0"/>
          </a:p>
          <a:p>
            <a:pPr algn="just"/>
            <a:endParaRPr lang="id-ID" dirty="0"/>
          </a:p>
        </p:txBody>
      </p:sp>
      <p:sp>
        <p:nvSpPr>
          <p:cNvPr id="8" name="Rectangle 7"/>
          <p:cNvSpPr/>
          <p:nvPr/>
        </p:nvSpPr>
        <p:spPr>
          <a:xfrm>
            <a:off x="1214896" y="7519764"/>
            <a:ext cx="15639940" cy="2070415"/>
          </a:xfrm>
          <a:prstGeom prst="rect">
            <a:avLst/>
          </a:prstGeom>
        </p:spPr>
        <p:txBody>
          <a:bodyPr wrap="square">
            <a:spAutoFit/>
          </a:bodyPr>
          <a:lstStyle/>
          <a:p>
            <a:pPr algn="just"/>
            <a:r>
              <a:rPr lang="id-ID" dirty="0"/>
              <a:t>d. Limbah pengoksidasi (oxidizing waste) yaitu limbah yang dapat menyebabkan kebakaran karena sifatnya yang dapat melepaskan oksigen atau limbah peroksida (organik) yang tidak stabil dalam suhu tinggi. Contohnya adalah magnesium, perklorat, dan metil il keton peroksida. </a:t>
            </a:r>
          </a:p>
        </p:txBody>
      </p:sp>
    </p:spTree>
    <p:extLst>
      <p:ext uri="{BB962C8B-B14F-4D97-AF65-F5344CB8AC3E}">
        <p14:creationId xmlns:p14="http://schemas.microsoft.com/office/powerpoint/2010/main" val="2896097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895" y="895028"/>
            <a:ext cx="15856621" cy="1455675"/>
          </a:xfrm>
        </p:spPr>
        <p:txBody>
          <a:bodyPr/>
          <a:lstStyle/>
          <a:p>
            <a:r>
              <a:rPr lang="id-ID" dirty="0" smtClean="0"/>
              <a:t>LIMBAH B3 BERDASARKAN </a:t>
            </a:r>
            <a:br>
              <a:rPr lang="id-ID" dirty="0" smtClean="0"/>
            </a:br>
            <a:r>
              <a:rPr lang="id-ID" dirty="0" smtClean="0"/>
              <a:t>SIFAT LIMBAHNYA</a:t>
            </a:r>
            <a:endParaRPr lang="id-ID" dirty="0"/>
          </a:p>
        </p:txBody>
      </p:sp>
      <p:sp>
        <p:nvSpPr>
          <p:cNvPr id="7" name="TextBox 6"/>
          <p:cNvSpPr txBox="1"/>
          <p:nvPr/>
        </p:nvSpPr>
        <p:spPr>
          <a:xfrm>
            <a:off x="1214895" y="3703340"/>
            <a:ext cx="15465578" cy="5509200"/>
          </a:xfrm>
          <a:prstGeom prst="rect">
            <a:avLst/>
          </a:prstGeom>
          <a:noFill/>
        </p:spPr>
        <p:txBody>
          <a:bodyPr wrap="square" rtlCol="0">
            <a:spAutoFit/>
          </a:bodyPr>
          <a:lstStyle/>
          <a:p>
            <a:pPr algn="just"/>
            <a:endParaRPr lang="id-ID" dirty="0" smtClean="0"/>
          </a:p>
          <a:p>
            <a:pPr algn="just"/>
            <a:r>
              <a:rPr lang="id-ID" dirty="0" smtClean="0"/>
              <a:t>e</a:t>
            </a:r>
            <a:r>
              <a:rPr lang="id-ID" dirty="0"/>
              <a:t>. Limbah yang menimbulkan penyakit (infectious waste) yaitu limbah yang dapat menularkan penyakit. </a:t>
            </a:r>
            <a:endParaRPr lang="id-ID" dirty="0" smtClean="0"/>
          </a:p>
          <a:p>
            <a:pPr algn="just"/>
            <a:r>
              <a:rPr lang="id-ID" dirty="0" smtClean="0"/>
              <a:t>Contohnya </a:t>
            </a:r>
            <a:r>
              <a:rPr lang="id-ID" dirty="0"/>
              <a:t>adalah cairan tubuh manusia yang terinfeksi penyakit, cairan laboratorium yang terinfeksi kuman penyakit yang dapat menular. </a:t>
            </a:r>
            <a:endParaRPr lang="id-ID" dirty="0" smtClean="0"/>
          </a:p>
          <a:p>
            <a:pPr algn="just"/>
            <a:endParaRPr lang="id-ID" dirty="0" smtClean="0"/>
          </a:p>
          <a:p>
            <a:pPr marL="514350" indent="-514350" algn="just">
              <a:buFont typeface="Arial" panose="020B0604020202020204" pitchFamily="34" charset="0"/>
              <a:buChar char="•"/>
            </a:pPr>
            <a:endParaRPr lang="id-ID" dirty="0" smtClean="0"/>
          </a:p>
          <a:p>
            <a:pPr algn="just"/>
            <a:r>
              <a:rPr lang="id-ID" dirty="0" smtClean="0"/>
              <a:t>f</a:t>
            </a:r>
            <a:r>
              <a:rPr lang="id-ID" dirty="0"/>
              <a:t>. Limbah beracun (toxic waste) yaitu limbah yang dapat meracuni, melukai, menjadilan cacat, bahkan membunuh makhluk hidup dalam jangka panjang ataupun jangka pendek. </a:t>
            </a:r>
            <a:endParaRPr lang="id-ID" dirty="0" smtClean="0"/>
          </a:p>
          <a:p>
            <a:pPr algn="just"/>
            <a:r>
              <a:rPr lang="id-ID" dirty="0" smtClean="0"/>
              <a:t>Contohnya </a:t>
            </a:r>
            <a:r>
              <a:rPr lang="id-ID" dirty="0"/>
              <a:t>adalah logam berat seperti Hg, Cr, pestisida, pelarut halogen. </a:t>
            </a:r>
          </a:p>
        </p:txBody>
      </p:sp>
    </p:spTree>
    <p:extLst>
      <p:ext uri="{BB962C8B-B14F-4D97-AF65-F5344CB8AC3E}">
        <p14:creationId xmlns:p14="http://schemas.microsoft.com/office/powerpoint/2010/main" val="2453370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895" y="895028"/>
            <a:ext cx="15856621" cy="1455675"/>
          </a:xfrm>
        </p:spPr>
        <p:txBody>
          <a:bodyPr/>
          <a:lstStyle/>
          <a:p>
            <a:r>
              <a:rPr lang="id-ID" dirty="0" smtClean="0"/>
              <a:t>IDENTIFIKASI LIMBAH B3</a:t>
            </a:r>
            <a:endParaRPr lang="id-ID" dirty="0"/>
          </a:p>
        </p:txBody>
      </p:sp>
      <p:sp>
        <p:nvSpPr>
          <p:cNvPr id="7" name="TextBox 6"/>
          <p:cNvSpPr txBox="1"/>
          <p:nvPr/>
        </p:nvSpPr>
        <p:spPr>
          <a:xfrm>
            <a:off x="1438350" y="3631332"/>
            <a:ext cx="14945377" cy="2062103"/>
          </a:xfrm>
          <a:prstGeom prst="rect">
            <a:avLst/>
          </a:prstGeom>
          <a:noFill/>
        </p:spPr>
        <p:txBody>
          <a:bodyPr wrap="square" rtlCol="0">
            <a:spAutoFit/>
          </a:bodyPr>
          <a:lstStyle/>
          <a:p>
            <a:pPr algn="just"/>
            <a:r>
              <a:rPr lang="id-ID" dirty="0"/>
              <a:t>Berdasarkan PP No. 18 Tahun 1999 jo PP No. 85 Tahun 1999, limbah yang termasuk limbah B3 adalah limbah yang memenuhi salah satu atau lebih karakteristik berikut</a:t>
            </a:r>
            <a:r>
              <a:rPr lang="id-ID" dirty="0" smtClean="0"/>
              <a:t>:</a:t>
            </a:r>
          </a:p>
          <a:p>
            <a:pPr algn="just"/>
            <a:r>
              <a:rPr lang="id-ID" dirty="0" smtClean="0"/>
              <a:t> </a:t>
            </a:r>
            <a:endParaRPr lang="id-ID" dirty="0"/>
          </a:p>
        </p:txBody>
      </p:sp>
      <p:sp>
        <p:nvSpPr>
          <p:cNvPr id="3" name="Rectangle 2"/>
          <p:cNvSpPr/>
          <p:nvPr/>
        </p:nvSpPr>
        <p:spPr>
          <a:xfrm>
            <a:off x="2446462" y="8347032"/>
            <a:ext cx="9140825" cy="584775"/>
          </a:xfrm>
          <a:prstGeom prst="rect">
            <a:avLst/>
          </a:prstGeom>
        </p:spPr>
        <p:txBody>
          <a:bodyPr>
            <a:spAutoFit/>
          </a:bodyPr>
          <a:lstStyle/>
          <a:p>
            <a:pPr algn="just"/>
            <a:r>
              <a:rPr lang="id-ID" dirty="0"/>
              <a:t>a. mudah meledak; </a:t>
            </a:r>
            <a:endParaRPr lang="id-ID"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8510" y="5474453"/>
            <a:ext cx="2717304" cy="2717304"/>
          </a:xfrm>
          <a:prstGeom prst="rect">
            <a:avLst/>
          </a:prstGeom>
        </p:spPr>
      </p:pic>
      <p:sp>
        <p:nvSpPr>
          <p:cNvPr id="5" name="Rectangle 4"/>
          <p:cNvSpPr/>
          <p:nvPr/>
        </p:nvSpPr>
        <p:spPr>
          <a:xfrm>
            <a:off x="7274255" y="8300309"/>
            <a:ext cx="9140825" cy="584775"/>
          </a:xfrm>
          <a:prstGeom prst="rect">
            <a:avLst/>
          </a:prstGeom>
        </p:spPr>
        <p:txBody>
          <a:bodyPr>
            <a:spAutoFit/>
          </a:bodyPr>
          <a:lstStyle/>
          <a:p>
            <a:pPr algn="just"/>
            <a:r>
              <a:rPr lang="id-ID" dirty="0"/>
              <a:t>b. mudah </a:t>
            </a:r>
            <a:r>
              <a:rPr lang="id-ID" dirty="0" smtClean="0"/>
              <a:t>terbakar</a:t>
            </a:r>
            <a:r>
              <a:rPr lang="id-ID" dirty="0"/>
              <a:t>.</a:t>
            </a:r>
            <a:endParaRPr lang="id-ID"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49213"/>
          <a:stretch/>
        </p:blipFill>
        <p:spPr>
          <a:xfrm>
            <a:off x="7854123" y="5206285"/>
            <a:ext cx="3135647" cy="302785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35694" y="5648650"/>
            <a:ext cx="2143125" cy="2143125"/>
          </a:xfrm>
          <a:prstGeom prst="rect">
            <a:avLst/>
          </a:prstGeom>
        </p:spPr>
      </p:pic>
      <p:sp>
        <p:nvSpPr>
          <p:cNvPr id="9" name="TextBox 8"/>
          <p:cNvSpPr txBox="1"/>
          <p:nvPr/>
        </p:nvSpPr>
        <p:spPr>
          <a:xfrm>
            <a:off x="1438350" y="3631332"/>
            <a:ext cx="14945377" cy="584775"/>
          </a:xfrm>
          <a:prstGeom prst="rect">
            <a:avLst/>
          </a:prstGeom>
          <a:noFill/>
        </p:spPr>
        <p:txBody>
          <a:bodyPr wrap="square" rtlCol="0">
            <a:spAutoFit/>
          </a:bodyPr>
          <a:lstStyle/>
          <a:p>
            <a:pPr algn="just"/>
            <a:r>
              <a:rPr lang="id-ID" dirty="0" smtClean="0"/>
              <a:t> </a:t>
            </a:r>
            <a:endParaRPr lang="id-ID" dirty="0"/>
          </a:p>
        </p:txBody>
      </p:sp>
      <p:sp>
        <p:nvSpPr>
          <p:cNvPr id="11" name="Rectangle 10"/>
          <p:cNvSpPr/>
          <p:nvPr/>
        </p:nvSpPr>
        <p:spPr>
          <a:xfrm>
            <a:off x="12743606" y="8256815"/>
            <a:ext cx="9140825" cy="584775"/>
          </a:xfrm>
          <a:prstGeom prst="rect">
            <a:avLst/>
          </a:prstGeom>
        </p:spPr>
        <p:txBody>
          <a:bodyPr>
            <a:spAutoFit/>
          </a:bodyPr>
          <a:lstStyle/>
          <a:p>
            <a:pPr algn="just"/>
            <a:r>
              <a:rPr lang="id-ID" dirty="0"/>
              <a:t>c. bersifat reaktif; </a:t>
            </a:r>
            <a:endParaRPr lang="id-ID" dirty="0"/>
          </a:p>
        </p:txBody>
      </p:sp>
    </p:spTree>
    <p:extLst>
      <p:ext uri="{BB962C8B-B14F-4D97-AF65-F5344CB8AC3E}">
        <p14:creationId xmlns:p14="http://schemas.microsoft.com/office/powerpoint/2010/main" val="2017106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895" y="895028"/>
            <a:ext cx="15856621" cy="1455675"/>
          </a:xfrm>
        </p:spPr>
        <p:txBody>
          <a:bodyPr/>
          <a:lstStyle/>
          <a:p>
            <a:r>
              <a:rPr lang="id-ID" dirty="0" smtClean="0"/>
              <a:t>IDENTIFIKASI LIMBAH B3</a:t>
            </a:r>
            <a:endParaRPr lang="id-ID" dirty="0"/>
          </a:p>
        </p:txBody>
      </p:sp>
      <p:sp>
        <p:nvSpPr>
          <p:cNvPr id="9" name="Rectangle 8"/>
          <p:cNvSpPr/>
          <p:nvPr/>
        </p:nvSpPr>
        <p:spPr>
          <a:xfrm>
            <a:off x="2878510" y="6623543"/>
            <a:ext cx="9140825" cy="584775"/>
          </a:xfrm>
          <a:prstGeom prst="rect">
            <a:avLst/>
          </a:prstGeom>
        </p:spPr>
        <p:txBody>
          <a:bodyPr>
            <a:spAutoFit/>
          </a:bodyPr>
          <a:lstStyle/>
          <a:p>
            <a:pPr algn="just"/>
            <a:r>
              <a:rPr lang="id-ID" dirty="0"/>
              <a:t>d. beracun;  </a:t>
            </a:r>
            <a:endParaRPr lang="id-ID" dirty="0"/>
          </a:p>
        </p:txBody>
      </p:sp>
      <p:sp>
        <p:nvSpPr>
          <p:cNvPr id="10" name="Rectangle 9"/>
          <p:cNvSpPr/>
          <p:nvPr/>
        </p:nvSpPr>
        <p:spPr>
          <a:xfrm>
            <a:off x="7054974" y="6481778"/>
            <a:ext cx="9140825" cy="584775"/>
          </a:xfrm>
          <a:prstGeom prst="rect">
            <a:avLst/>
          </a:prstGeom>
        </p:spPr>
        <p:txBody>
          <a:bodyPr>
            <a:spAutoFit/>
          </a:bodyPr>
          <a:lstStyle/>
          <a:p>
            <a:pPr algn="just"/>
            <a:r>
              <a:rPr lang="id-ID" dirty="0"/>
              <a:t>e. menyebabkan infeksi; </a:t>
            </a:r>
            <a:endParaRPr lang="id-ID" dirty="0"/>
          </a:p>
        </p:txBody>
      </p:sp>
      <p:sp>
        <p:nvSpPr>
          <p:cNvPr id="11" name="Rectangle 10"/>
          <p:cNvSpPr/>
          <p:nvPr/>
        </p:nvSpPr>
        <p:spPr>
          <a:xfrm>
            <a:off x="12743606" y="6481779"/>
            <a:ext cx="9140825" cy="584775"/>
          </a:xfrm>
          <a:prstGeom prst="rect">
            <a:avLst/>
          </a:prstGeom>
        </p:spPr>
        <p:txBody>
          <a:bodyPr>
            <a:spAutoFit/>
          </a:bodyPr>
          <a:lstStyle/>
          <a:p>
            <a:pPr algn="just"/>
            <a:r>
              <a:rPr lang="id-ID" dirty="0"/>
              <a:t>f. bersifat korosif,  </a:t>
            </a:r>
            <a:endParaRPr lang="id-ID"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4254" y="4302201"/>
            <a:ext cx="2143125" cy="2143125"/>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1642" y="4302202"/>
            <a:ext cx="2143125" cy="2143125"/>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29030" y="4289677"/>
            <a:ext cx="2143125" cy="2143125"/>
          </a:xfrm>
          <a:prstGeom prst="rect">
            <a:avLst/>
          </a:prstGeom>
        </p:spPr>
      </p:pic>
    </p:spTree>
    <p:extLst>
      <p:ext uri="{BB962C8B-B14F-4D97-AF65-F5344CB8AC3E}">
        <p14:creationId xmlns:p14="http://schemas.microsoft.com/office/powerpoint/2010/main" val="1596829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895" y="895028"/>
            <a:ext cx="15856621" cy="1455675"/>
          </a:xfrm>
        </p:spPr>
        <p:txBody>
          <a:bodyPr/>
          <a:lstStyle/>
          <a:p>
            <a:r>
              <a:rPr lang="id-ID" dirty="0" smtClean="0"/>
              <a:t>IDENTIFIKASI LIMBAH B3</a:t>
            </a:r>
            <a:endParaRPr lang="id-ID" dirty="0"/>
          </a:p>
        </p:txBody>
      </p:sp>
      <p:sp>
        <p:nvSpPr>
          <p:cNvPr id="12" name="Rectangle 11"/>
          <p:cNvSpPr/>
          <p:nvPr/>
        </p:nvSpPr>
        <p:spPr>
          <a:xfrm>
            <a:off x="6406902" y="5132291"/>
            <a:ext cx="9140825" cy="2062103"/>
          </a:xfrm>
          <a:prstGeom prst="rect">
            <a:avLst/>
          </a:prstGeom>
        </p:spPr>
        <p:txBody>
          <a:bodyPr>
            <a:spAutoFit/>
          </a:bodyPr>
          <a:lstStyle/>
          <a:p>
            <a:pPr algn="just"/>
            <a:r>
              <a:rPr lang="id-ID" dirty="0" smtClean="0"/>
              <a:t>g. limbah lain yang apabila diuji dengan metode toksikologi dapat diketahui termasuk dalam jenis limbah B3 </a:t>
            </a:r>
          </a:p>
          <a:p>
            <a:pPr algn="just"/>
            <a:endParaRPr lang="id-ID" dirty="0"/>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50" y="4711452"/>
            <a:ext cx="2482942" cy="2482942"/>
          </a:xfrm>
          <a:prstGeom prst="rect">
            <a:avLst/>
          </a:prstGeom>
        </p:spPr>
      </p:pic>
    </p:spTree>
    <p:extLst>
      <p:ext uri="{BB962C8B-B14F-4D97-AF65-F5344CB8AC3E}">
        <p14:creationId xmlns:p14="http://schemas.microsoft.com/office/powerpoint/2010/main" val="832223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smtClean="0"/>
              <a:t>STRATEGI PENGELOLAAN </a:t>
            </a:r>
            <a:br>
              <a:rPr lang="id-ID" dirty="0" smtClean="0"/>
            </a:br>
            <a:r>
              <a:rPr lang="id-ID" dirty="0" smtClean="0"/>
              <a:t>LIMBAH BAHAN BERACUN DAN BERBAHAYA</a:t>
            </a:r>
            <a:endParaRPr lang="id-ID" dirty="0"/>
          </a:p>
        </p:txBody>
      </p:sp>
      <p:sp>
        <p:nvSpPr>
          <p:cNvPr id="7" name="TextBox 6"/>
          <p:cNvSpPr txBox="1"/>
          <p:nvPr/>
        </p:nvSpPr>
        <p:spPr>
          <a:xfrm>
            <a:off x="750557" y="3559324"/>
            <a:ext cx="16785295" cy="4524315"/>
          </a:xfrm>
          <a:prstGeom prst="rect">
            <a:avLst/>
          </a:prstGeom>
          <a:noFill/>
        </p:spPr>
        <p:txBody>
          <a:bodyPr wrap="square" rtlCol="0">
            <a:spAutoFit/>
          </a:bodyPr>
          <a:lstStyle/>
          <a:p>
            <a:pPr marL="514350" indent="-514350" algn="just">
              <a:buFont typeface="Arial" panose="020B0604020202020204" pitchFamily="34" charset="0"/>
              <a:buChar char="•"/>
            </a:pPr>
            <a:r>
              <a:rPr lang="id-ID" dirty="0"/>
              <a:t>Identifikasi karakteristik limbah B3 merupakan langkah awal yang paling mendasar dalam upaya pengelolaan limbah </a:t>
            </a:r>
            <a:r>
              <a:rPr lang="id-ID" dirty="0" smtClean="0"/>
              <a:t>B3. Dengan </a:t>
            </a:r>
            <a:r>
              <a:rPr lang="id-ID" dirty="0"/>
              <a:t>diketahuinya karakteristik limbah B3 maka suatu upaya pengelolaan terpadu dapat dilaksanakan. </a:t>
            </a:r>
            <a:endParaRPr lang="id-ID" dirty="0" smtClean="0"/>
          </a:p>
          <a:p>
            <a:pPr marL="514350" indent="-514350" algn="just">
              <a:buFont typeface="Arial" panose="020B0604020202020204" pitchFamily="34" charset="0"/>
              <a:buChar char="•"/>
            </a:pPr>
            <a:endParaRPr lang="id-ID" dirty="0" smtClean="0"/>
          </a:p>
          <a:p>
            <a:pPr marL="514350" indent="-514350" algn="just">
              <a:buFont typeface="Arial" panose="020B0604020202020204" pitchFamily="34" charset="0"/>
              <a:buChar char="•"/>
            </a:pPr>
            <a:r>
              <a:rPr lang="id-ID" dirty="0" smtClean="0"/>
              <a:t>Pengelolaan </a:t>
            </a:r>
            <a:r>
              <a:rPr lang="id-ID" dirty="0"/>
              <a:t>terpadu ini dapat terdiri atas pengendalian (controlling), pengurangan (reduction/minimizing), pengumpulan (collecting), penyimpanan (storage), pengangkutan (transportation), pengolahan (treatment), dan pembuangan akhir (final disposal). </a:t>
            </a:r>
          </a:p>
        </p:txBody>
      </p:sp>
    </p:spTree>
    <p:extLst>
      <p:ext uri="{BB962C8B-B14F-4D97-AF65-F5344CB8AC3E}">
        <p14:creationId xmlns:p14="http://schemas.microsoft.com/office/powerpoint/2010/main" val="2072186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smtClean="0"/>
              <a:t>STRATEGI PENGELOLAAN </a:t>
            </a:r>
            <a:br>
              <a:rPr lang="id-ID" dirty="0" smtClean="0"/>
            </a:br>
            <a:r>
              <a:rPr lang="id-ID" dirty="0" smtClean="0"/>
              <a:t>LIMBAH BAHAN BERACUN DAN BERBAHAYA</a:t>
            </a:r>
            <a:endParaRPr lang="id-ID" dirty="0"/>
          </a:p>
        </p:txBody>
      </p:sp>
      <p:sp>
        <p:nvSpPr>
          <p:cNvPr id="7" name="TextBox 6"/>
          <p:cNvSpPr txBox="1"/>
          <p:nvPr/>
        </p:nvSpPr>
        <p:spPr>
          <a:xfrm>
            <a:off x="750557" y="3559324"/>
            <a:ext cx="16785295" cy="6001643"/>
          </a:xfrm>
          <a:prstGeom prst="rect">
            <a:avLst/>
          </a:prstGeom>
          <a:noFill/>
        </p:spPr>
        <p:txBody>
          <a:bodyPr wrap="square" rtlCol="0">
            <a:spAutoFit/>
          </a:bodyPr>
          <a:lstStyle/>
          <a:p>
            <a:pPr algn="just"/>
            <a:r>
              <a:rPr lang="id-ID" dirty="0"/>
              <a:t>Untuk mendapatkan suatu sistem pengelolaan limbah yang efektif dan optimal maka strategi pengelolaan yang diterapkan dapat terdiri atas: </a:t>
            </a:r>
            <a:endParaRPr lang="id-ID" dirty="0" smtClean="0"/>
          </a:p>
          <a:p>
            <a:pPr marL="514350" indent="-514350" algn="just">
              <a:buFont typeface="Arial" panose="020B0604020202020204" pitchFamily="34" charset="0"/>
              <a:buChar char="•"/>
            </a:pPr>
            <a:r>
              <a:rPr lang="id-ID" dirty="0" smtClean="0"/>
              <a:t>Hazardous </a:t>
            </a:r>
            <a:r>
              <a:rPr lang="id-ID" dirty="0"/>
              <a:t>Waste Minimization, yaitu mengurangi limbah kegiatan industri sampai seminimal mungkin. </a:t>
            </a:r>
            <a:endParaRPr lang="id-ID" dirty="0" smtClean="0"/>
          </a:p>
          <a:p>
            <a:pPr marL="514350" indent="-514350" algn="just">
              <a:buFont typeface="Arial" panose="020B0604020202020204" pitchFamily="34" charset="0"/>
              <a:buChar char="•"/>
            </a:pPr>
            <a:endParaRPr lang="id-ID" dirty="0" smtClean="0"/>
          </a:p>
          <a:p>
            <a:pPr marL="514350" indent="-514350" algn="just">
              <a:buFont typeface="Arial" panose="020B0604020202020204" pitchFamily="34" charset="0"/>
              <a:buChar char="•"/>
            </a:pPr>
            <a:r>
              <a:rPr lang="id-ID" dirty="0" smtClean="0"/>
              <a:t>Daur </a:t>
            </a:r>
            <a:r>
              <a:rPr lang="id-ID" dirty="0"/>
              <a:t>Ulang (recycle) dan recovery. </a:t>
            </a:r>
            <a:r>
              <a:rPr lang="id-ID" dirty="0" smtClean="0"/>
              <a:t>Strategi </a:t>
            </a:r>
            <a:r>
              <a:rPr lang="id-ID" dirty="0"/>
              <a:t>ini ditujukan untuk memanfaatkan kembali limbah sebagai bahan </a:t>
            </a:r>
            <a:r>
              <a:rPr lang="id-ID" dirty="0" smtClean="0"/>
              <a:t>baku </a:t>
            </a:r>
            <a:r>
              <a:rPr lang="id-ID" dirty="0"/>
              <a:t>dengan cara mendaur ulang atau recovery.  </a:t>
            </a:r>
          </a:p>
          <a:p>
            <a:pPr marL="514350" indent="-514350" algn="just">
              <a:buFont typeface="Arial" panose="020B0604020202020204" pitchFamily="34" charset="0"/>
              <a:buChar char="•"/>
            </a:pPr>
            <a:endParaRPr lang="id-ID" dirty="0" smtClean="0"/>
          </a:p>
          <a:p>
            <a:pPr marL="514350" indent="-514350" algn="just">
              <a:buFont typeface="Arial" panose="020B0604020202020204" pitchFamily="34" charset="0"/>
              <a:buChar char="•"/>
            </a:pPr>
            <a:r>
              <a:rPr lang="id-ID" dirty="0" smtClean="0"/>
              <a:t>Proses </a:t>
            </a:r>
            <a:r>
              <a:rPr lang="id-ID" dirty="0"/>
              <a:t>pengolahan (treatment). </a:t>
            </a:r>
            <a:r>
              <a:rPr lang="id-ID" dirty="0" smtClean="0"/>
              <a:t>Proses </a:t>
            </a:r>
            <a:r>
              <a:rPr lang="id-ID" dirty="0"/>
              <a:t>ini untuk mengurangi kandungan unsure beracun seihngga tidak berbahaya dengan cara mengolahnya secara fisik, kimia, atau biologis. </a:t>
            </a:r>
            <a:endParaRPr lang="id-ID" dirty="0" smtClean="0"/>
          </a:p>
        </p:txBody>
      </p:sp>
    </p:spTree>
    <p:extLst>
      <p:ext uri="{BB962C8B-B14F-4D97-AF65-F5344CB8AC3E}">
        <p14:creationId xmlns:p14="http://schemas.microsoft.com/office/powerpoint/2010/main" val="511750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smtClean="0"/>
              <a:t>STRATEGI PENGELOLAAN </a:t>
            </a:r>
            <a:br>
              <a:rPr lang="id-ID" dirty="0" smtClean="0"/>
            </a:br>
            <a:r>
              <a:rPr lang="id-ID" dirty="0" smtClean="0"/>
              <a:t>LIMBAH BAHAN BERACUN DAN BERBAHAYA</a:t>
            </a:r>
            <a:endParaRPr lang="id-ID" dirty="0"/>
          </a:p>
        </p:txBody>
      </p:sp>
      <p:sp>
        <p:nvSpPr>
          <p:cNvPr id="7" name="TextBox 6"/>
          <p:cNvSpPr txBox="1"/>
          <p:nvPr/>
        </p:nvSpPr>
        <p:spPr>
          <a:xfrm>
            <a:off x="1042303" y="4279404"/>
            <a:ext cx="15737465" cy="4031873"/>
          </a:xfrm>
          <a:prstGeom prst="rect">
            <a:avLst/>
          </a:prstGeom>
          <a:noFill/>
        </p:spPr>
        <p:txBody>
          <a:bodyPr wrap="square" rtlCol="0">
            <a:spAutoFit/>
          </a:bodyPr>
          <a:lstStyle/>
          <a:p>
            <a:pPr algn="just"/>
            <a:r>
              <a:rPr lang="id-ID" dirty="0"/>
              <a:t>d. Secure Landfill. Strategi ini mengkonsentrasikan kandungan limbah B3 dengan fiksasi kimia dan pengkapsulan, selanjutnya dibuang ke tempat pembuangan yang aman dan terkontrol. </a:t>
            </a:r>
            <a:endParaRPr lang="id-ID" dirty="0" smtClean="0"/>
          </a:p>
          <a:p>
            <a:pPr algn="just"/>
            <a:endParaRPr lang="id-ID" dirty="0" smtClean="0"/>
          </a:p>
          <a:p>
            <a:pPr algn="just"/>
            <a:r>
              <a:rPr lang="id-ID" dirty="0" smtClean="0"/>
              <a:t>e</a:t>
            </a:r>
            <a:r>
              <a:rPr lang="id-ID" dirty="0"/>
              <a:t>. Proses detoksifikasi dan netralisasi. Netralisasi dimaksudkan untuk menghasilkan kadar racun. </a:t>
            </a:r>
            <a:endParaRPr lang="id-ID" dirty="0" smtClean="0"/>
          </a:p>
          <a:p>
            <a:pPr algn="just"/>
            <a:r>
              <a:rPr lang="id-ID" dirty="0" smtClean="0"/>
              <a:t>f</a:t>
            </a:r>
            <a:r>
              <a:rPr lang="id-ID" dirty="0"/>
              <a:t>. Incenerator, yaitu memusnahkan dengan cara pembakaran pada lat pembakar khusus. </a:t>
            </a:r>
            <a:endParaRPr lang="id-ID" dirty="0"/>
          </a:p>
        </p:txBody>
      </p:sp>
    </p:spTree>
    <p:extLst>
      <p:ext uri="{BB962C8B-B14F-4D97-AF65-F5344CB8AC3E}">
        <p14:creationId xmlns:p14="http://schemas.microsoft.com/office/powerpoint/2010/main" val="407023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smtClean="0"/>
              <a:t>PENGELOLAAN DAN PENGOLAHAN LIMBAH BAHAN BERACUN DAN BERBAHAYA </a:t>
            </a:r>
            <a:endParaRPr lang="id-ID" dirty="0"/>
          </a:p>
        </p:txBody>
      </p:sp>
      <p:sp>
        <p:nvSpPr>
          <p:cNvPr id="7" name="TextBox 6"/>
          <p:cNvSpPr txBox="1"/>
          <p:nvPr/>
        </p:nvSpPr>
        <p:spPr>
          <a:xfrm>
            <a:off x="750557" y="4207396"/>
            <a:ext cx="16785295" cy="3539430"/>
          </a:xfrm>
          <a:prstGeom prst="rect">
            <a:avLst/>
          </a:prstGeom>
          <a:noFill/>
        </p:spPr>
        <p:txBody>
          <a:bodyPr wrap="square" rtlCol="0">
            <a:spAutoFit/>
          </a:bodyPr>
          <a:lstStyle/>
          <a:p>
            <a:pPr marL="514350" indent="-514350" algn="just">
              <a:buFont typeface="Arial" panose="020B0604020202020204" pitchFamily="34" charset="0"/>
              <a:buChar char="•"/>
            </a:pPr>
            <a:r>
              <a:rPr lang="id-ID" dirty="0"/>
              <a:t>Pengelolaan limbah B3 merupakan serangkaian kegiatan yang terdiri dari penyimpanan, pengumpulan, pengangkutan, pemanfatan, pengolahan, dan penimbunan/ pembuangan akhir. Tujuan dari pengelolaan limbah B3 adalah untuk melindungi kesehatan masyarakat dan mencegah pencemaran lingkungan. Disaping itu juga untuk melindungi air tanah yang disebabkan cara pengelolaan limbah B3 yang belum memadai. </a:t>
            </a:r>
            <a:endParaRPr lang="id-ID" dirty="0" smtClean="0"/>
          </a:p>
          <a:p>
            <a:pPr marL="1330726" lvl="1" indent="-514350" algn="just">
              <a:buFont typeface="Arial" panose="020B0604020202020204" pitchFamily="34" charset="0"/>
              <a:buChar char="•"/>
            </a:pPr>
            <a:endParaRPr lang="id-ID" dirty="0"/>
          </a:p>
        </p:txBody>
      </p:sp>
    </p:spTree>
    <p:extLst>
      <p:ext uri="{BB962C8B-B14F-4D97-AF65-F5344CB8AC3E}">
        <p14:creationId xmlns:p14="http://schemas.microsoft.com/office/powerpoint/2010/main" val="1256776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smtClean="0"/>
              <a:t>PENGELOLAAN DAN PENGOLAHAN LIMBAH BAHAN BERACUN DAN BERBAHAYA </a:t>
            </a:r>
            <a:endParaRPr lang="id-ID" dirty="0"/>
          </a:p>
        </p:txBody>
      </p:sp>
      <p:sp>
        <p:nvSpPr>
          <p:cNvPr id="7" name="TextBox 6"/>
          <p:cNvSpPr txBox="1"/>
          <p:nvPr/>
        </p:nvSpPr>
        <p:spPr>
          <a:xfrm>
            <a:off x="754985" y="4351412"/>
            <a:ext cx="16785295" cy="3539430"/>
          </a:xfrm>
          <a:prstGeom prst="rect">
            <a:avLst/>
          </a:prstGeom>
          <a:noFill/>
        </p:spPr>
        <p:txBody>
          <a:bodyPr wrap="square" rtlCol="0">
            <a:spAutoFit/>
          </a:bodyPr>
          <a:lstStyle/>
          <a:p>
            <a:pPr algn="just"/>
            <a:r>
              <a:rPr lang="id-ID" dirty="0" smtClean="0"/>
              <a:t>Dalam pengolahan limbah B3 terdapat beberapa hal yang harus dipenuhi persyaratannya sesuai ketentuan peraturan yaitu :</a:t>
            </a:r>
          </a:p>
          <a:p>
            <a:pPr marL="514350" indent="-514350" algn="just">
              <a:buAutoNum type="alphaLcPeriod"/>
            </a:pPr>
            <a:r>
              <a:rPr lang="id-ID" dirty="0" smtClean="0"/>
              <a:t>Lokasi Pengolahan</a:t>
            </a:r>
          </a:p>
          <a:p>
            <a:pPr marL="514350" indent="-514350" algn="just">
              <a:buAutoNum type="alphaLcPeriod"/>
            </a:pPr>
            <a:r>
              <a:rPr lang="id-ID" dirty="0" smtClean="0"/>
              <a:t>Fasilitas Pengolahan</a:t>
            </a:r>
          </a:p>
          <a:p>
            <a:pPr marL="514350" indent="-514350" algn="just">
              <a:buAutoNum type="alphaLcPeriod"/>
            </a:pPr>
            <a:r>
              <a:rPr lang="id-ID" dirty="0" smtClean="0"/>
              <a:t>Penanganan Limbah Sebelum Diolah</a:t>
            </a:r>
          </a:p>
          <a:p>
            <a:pPr marL="514350" indent="-514350" algn="just">
              <a:buAutoNum type="alphaLcPeriod"/>
            </a:pPr>
            <a:r>
              <a:rPr lang="id-ID" dirty="0" smtClean="0"/>
              <a:t>Pengolahan Limbah B3</a:t>
            </a:r>
          </a:p>
          <a:p>
            <a:pPr marL="514350" indent="-514350" algn="just">
              <a:buAutoNum type="alphaLcPeriod"/>
            </a:pPr>
            <a:r>
              <a:rPr lang="id-ID" dirty="0" smtClean="0"/>
              <a:t>Hasil Pengolahan B3</a:t>
            </a:r>
          </a:p>
        </p:txBody>
      </p:sp>
    </p:spTree>
    <p:extLst>
      <p:ext uri="{BB962C8B-B14F-4D97-AF65-F5344CB8AC3E}">
        <p14:creationId xmlns:p14="http://schemas.microsoft.com/office/powerpoint/2010/main" val="299477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254" y="1687116"/>
            <a:ext cx="15856621" cy="871389"/>
          </a:xfrm>
        </p:spPr>
        <p:txBody>
          <a:bodyPr/>
          <a:lstStyle/>
          <a:p>
            <a:pPr algn="ctr"/>
            <a:r>
              <a:rPr lang="id-ID" sz="6600" dirty="0" smtClean="0"/>
              <a:t>Apa itu Bahan Beracun dan Berbahaya?</a:t>
            </a:r>
            <a:endParaRPr lang="id-ID" sz="6600" dirty="0"/>
          </a:p>
        </p:txBody>
      </p:sp>
      <p:sp>
        <p:nvSpPr>
          <p:cNvPr id="4" name="TextBox 3"/>
          <p:cNvSpPr txBox="1"/>
          <p:nvPr/>
        </p:nvSpPr>
        <p:spPr>
          <a:xfrm>
            <a:off x="1294334" y="3559324"/>
            <a:ext cx="15856621" cy="5909310"/>
          </a:xfrm>
          <a:prstGeom prst="rect">
            <a:avLst/>
          </a:prstGeom>
          <a:noFill/>
        </p:spPr>
        <p:txBody>
          <a:bodyPr wrap="square" rtlCol="0">
            <a:spAutoFit/>
          </a:bodyPr>
          <a:lstStyle/>
          <a:p>
            <a:pPr algn="just">
              <a:lnSpc>
                <a:spcPct val="150000"/>
              </a:lnSpc>
            </a:pPr>
            <a:r>
              <a:rPr lang="id-ID" sz="2800" dirty="0" smtClean="0"/>
              <a:t>	Berdasarkan </a:t>
            </a:r>
            <a:r>
              <a:rPr lang="id-ID" sz="2800" dirty="0"/>
              <a:t>PP No. 18 Tahun 1999, limbah Bahan Berbahaya dan Beracun (B3) adalah sisa suatu usaha dan atau kegiatan yang mengandung bahan berbahaya dan atau beracun yang karena sifat dan atau konsentrasinya dan atau jumlahnya, baik secara langsung maupun tidak langsung, dapat mencemarkan </a:t>
            </a:r>
            <a:r>
              <a:rPr lang="id-ID" sz="2800" dirty="0" smtClean="0"/>
              <a:t>dan atau </a:t>
            </a:r>
            <a:r>
              <a:rPr lang="id-ID" sz="2800" dirty="0"/>
              <a:t>merusakan lingkungan hidup dan atau membahayakan lingkungan hidup, kesehatan, kelangsungan hidup manusia serta mahluk hidup lain. </a:t>
            </a:r>
            <a:endParaRPr lang="id-ID" sz="2800" dirty="0" smtClean="0"/>
          </a:p>
          <a:p>
            <a:pPr algn="just">
              <a:lnSpc>
                <a:spcPct val="150000"/>
              </a:lnSpc>
            </a:pPr>
            <a:r>
              <a:rPr lang="id-ID" sz="2800" dirty="0"/>
              <a:t>	</a:t>
            </a:r>
            <a:r>
              <a:rPr lang="id-ID" sz="2800" dirty="0" smtClean="0"/>
              <a:t>Pada </a:t>
            </a:r>
            <a:r>
              <a:rPr lang="id-ID" sz="2800" dirty="0"/>
              <a:t>prinsipnya B3 adalah setiap materi yang karena konsentrasi dan atau sifat dan atau jumlahnya mengandung B3 dan membahayakan manusia, mahluk hidup dan lingkungan, apapun jenis sisa bahannya. </a:t>
            </a:r>
          </a:p>
        </p:txBody>
      </p:sp>
    </p:spTree>
    <p:extLst>
      <p:ext uri="{BB962C8B-B14F-4D97-AF65-F5344CB8AC3E}">
        <p14:creationId xmlns:p14="http://schemas.microsoft.com/office/powerpoint/2010/main" val="456261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smtClean="0"/>
              <a:t>PENGELOLAAN DAN PENGOLAHAN LIMBAH BAHAN BERACUN DAN BERBAHAYA </a:t>
            </a:r>
            <a:endParaRPr lang="id-ID" dirty="0"/>
          </a:p>
        </p:txBody>
      </p:sp>
      <p:sp>
        <p:nvSpPr>
          <p:cNvPr id="7" name="TextBox 6"/>
          <p:cNvSpPr txBox="1"/>
          <p:nvPr/>
        </p:nvSpPr>
        <p:spPr>
          <a:xfrm>
            <a:off x="750557" y="3559324"/>
            <a:ext cx="16785295" cy="4031873"/>
          </a:xfrm>
          <a:prstGeom prst="rect">
            <a:avLst/>
          </a:prstGeom>
          <a:noFill/>
        </p:spPr>
        <p:txBody>
          <a:bodyPr wrap="square" rtlCol="0">
            <a:spAutoFit/>
          </a:bodyPr>
          <a:lstStyle/>
          <a:p>
            <a:pPr marL="514350" indent="-514350" algn="just">
              <a:buAutoNum type="alphaLcPeriod"/>
            </a:pPr>
            <a:r>
              <a:rPr lang="id-ID" dirty="0" smtClean="0"/>
              <a:t>Lokasi Pengolahan</a:t>
            </a:r>
          </a:p>
          <a:p>
            <a:pPr algn="just"/>
            <a:r>
              <a:rPr lang="id-ID" dirty="0" smtClean="0"/>
              <a:t>	Lokasi </a:t>
            </a:r>
            <a:r>
              <a:rPr lang="id-ID" dirty="0"/>
              <a:t>yang akan digunakan untuk pengolahan limbah dapat dilakukan di dalam lokasi penghasil limbah atau dapat juga di luar lokasi penghasil limbah. Syarat yang harus dipenuhi untuk lokasi pengolahan limbah di dalam lokasi penghasil limbah adalah: </a:t>
            </a:r>
            <a:endParaRPr lang="id-ID" dirty="0" smtClean="0"/>
          </a:p>
          <a:p>
            <a:pPr marL="514350" indent="-514350" algn="just">
              <a:buAutoNum type="arabicParenR"/>
            </a:pPr>
            <a:r>
              <a:rPr lang="id-ID" dirty="0" smtClean="0"/>
              <a:t>lokasi </a:t>
            </a:r>
            <a:r>
              <a:rPr lang="id-ID" dirty="0"/>
              <a:t>merupakan daerah bebas banjir </a:t>
            </a:r>
            <a:endParaRPr lang="id-ID" dirty="0" smtClean="0"/>
          </a:p>
          <a:p>
            <a:pPr algn="just"/>
            <a:r>
              <a:rPr lang="id-ID" dirty="0" smtClean="0"/>
              <a:t>2</a:t>
            </a:r>
            <a:r>
              <a:rPr lang="id-ID" dirty="0"/>
              <a:t>) jarak dengan </a:t>
            </a:r>
            <a:r>
              <a:rPr lang="id-ID" dirty="0" smtClean="0"/>
              <a:t>fasilitas </a:t>
            </a:r>
            <a:r>
              <a:rPr lang="id-ID" dirty="0"/>
              <a:t>umum minimal 50 meter. </a:t>
            </a:r>
            <a:endParaRPr lang="id-ID" dirty="0" smtClean="0"/>
          </a:p>
          <a:p>
            <a:pPr algn="just"/>
            <a:endParaRPr lang="id-ID" dirty="0"/>
          </a:p>
        </p:txBody>
      </p:sp>
    </p:spTree>
    <p:extLst>
      <p:ext uri="{BB962C8B-B14F-4D97-AF65-F5344CB8AC3E}">
        <p14:creationId xmlns:p14="http://schemas.microsoft.com/office/powerpoint/2010/main" val="2404026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smtClean="0"/>
              <a:t>PENGELOLAAN DAN PENGOLAHAN LIMBAH BAHAN BERACUN DAN BERBAHAYA </a:t>
            </a:r>
            <a:endParaRPr lang="id-ID" dirty="0"/>
          </a:p>
        </p:txBody>
      </p:sp>
      <p:sp>
        <p:nvSpPr>
          <p:cNvPr id="7" name="TextBox 6"/>
          <p:cNvSpPr txBox="1"/>
          <p:nvPr/>
        </p:nvSpPr>
        <p:spPr>
          <a:xfrm>
            <a:off x="750557" y="3559324"/>
            <a:ext cx="16785295" cy="5509200"/>
          </a:xfrm>
          <a:prstGeom prst="rect">
            <a:avLst/>
          </a:prstGeom>
          <a:noFill/>
        </p:spPr>
        <p:txBody>
          <a:bodyPr wrap="square" rtlCol="0">
            <a:spAutoFit/>
          </a:bodyPr>
          <a:lstStyle/>
          <a:p>
            <a:pPr algn="just"/>
            <a:r>
              <a:rPr lang="id-ID" dirty="0" smtClean="0"/>
              <a:t>	Sedangkan </a:t>
            </a:r>
            <a:r>
              <a:rPr lang="id-ID" dirty="0"/>
              <a:t>syarat yang harus dipenuhi untuk lokasi pengolahan limbah di luar lokasi penghasil limbah adalah sebagia berikut: </a:t>
            </a:r>
            <a:endParaRPr lang="id-ID" dirty="0" smtClean="0"/>
          </a:p>
          <a:p>
            <a:pPr algn="just"/>
            <a:endParaRPr lang="id-ID" dirty="0" smtClean="0"/>
          </a:p>
          <a:p>
            <a:pPr marL="514350" indent="-514350" algn="just">
              <a:buAutoNum type="arabicParenR"/>
            </a:pPr>
            <a:r>
              <a:rPr lang="id-ID" dirty="0" smtClean="0"/>
              <a:t>lokasi </a:t>
            </a:r>
            <a:r>
              <a:rPr lang="id-ID" dirty="0"/>
              <a:t>merupakan daerah bebas banjir </a:t>
            </a:r>
            <a:endParaRPr lang="id-ID" dirty="0" smtClean="0"/>
          </a:p>
          <a:p>
            <a:pPr marL="514350" indent="-514350" algn="just">
              <a:buAutoNum type="arabicParenR"/>
            </a:pPr>
            <a:r>
              <a:rPr lang="id-ID" dirty="0" smtClean="0"/>
              <a:t>jarak </a:t>
            </a:r>
            <a:r>
              <a:rPr lang="id-ID" dirty="0"/>
              <a:t>dengan jalan utama/tol minimum 150 meter atau 50 meter untuk jalan lainnya, </a:t>
            </a:r>
            <a:endParaRPr lang="id-ID" dirty="0" smtClean="0"/>
          </a:p>
          <a:p>
            <a:pPr marL="514350" indent="-514350" algn="just">
              <a:buAutoNum type="arabicParenR"/>
            </a:pPr>
            <a:r>
              <a:rPr lang="id-ID" dirty="0" smtClean="0"/>
              <a:t>jarak </a:t>
            </a:r>
            <a:r>
              <a:rPr lang="id-ID" dirty="0"/>
              <a:t>dengan daerah beraktivitas penduduk dan aktivitas umum minimum 300 </a:t>
            </a:r>
            <a:r>
              <a:rPr lang="id-ID" dirty="0" smtClean="0"/>
              <a:t>meter,</a:t>
            </a:r>
          </a:p>
          <a:p>
            <a:pPr marL="514350" indent="-514350" algn="just">
              <a:buAutoNum type="arabicParenR"/>
            </a:pPr>
            <a:r>
              <a:rPr lang="id-ID" dirty="0" smtClean="0"/>
              <a:t>jarak </a:t>
            </a:r>
            <a:r>
              <a:rPr lang="id-ID" dirty="0"/>
              <a:t>dengan wilayah perairan dan sumur penduduk minimum 300 meter, </a:t>
            </a:r>
            <a:endParaRPr lang="id-ID" dirty="0" smtClean="0"/>
          </a:p>
          <a:p>
            <a:pPr marL="514350" indent="-514350" algn="just">
              <a:buAutoNum type="arabicParenR"/>
            </a:pPr>
            <a:r>
              <a:rPr lang="id-ID" dirty="0" smtClean="0"/>
              <a:t>jarak </a:t>
            </a:r>
            <a:r>
              <a:rPr lang="id-ID" dirty="0"/>
              <a:t>dengan wilayah terlindungi seperti cagar alam, hutan lindung minimum 300 meter.</a:t>
            </a:r>
          </a:p>
        </p:txBody>
      </p:sp>
    </p:spTree>
    <p:extLst>
      <p:ext uri="{BB962C8B-B14F-4D97-AF65-F5344CB8AC3E}">
        <p14:creationId xmlns:p14="http://schemas.microsoft.com/office/powerpoint/2010/main" val="2776956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smtClean="0"/>
              <a:t>PENGELOLAAN DAN PENGOLAHAN LIMBAH BAHAN BERACUN DAN BERBAHAYA </a:t>
            </a:r>
            <a:endParaRPr lang="id-ID" dirty="0"/>
          </a:p>
        </p:txBody>
      </p:sp>
      <p:sp>
        <p:nvSpPr>
          <p:cNvPr id="7" name="TextBox 6"/>
          <p:cNvSpPr txBox="1"/>
          <p:nvPr/>
        </p:nvSpPr>
        <p:spPr>
          <a:xfrm>
            <a:off x="750557" y="3559324"/>
            <a:ext cx="16785295" cy="5016758"/>
          </a:xfrm>
          <a:prstGeom prst="rect">
            <a:avLst/>
          </a:prstGeom>
          <a:noFill/>
        </p:spPr>
        <p:txBody>
          <a:bodyPr wrap="square" rtlCol="0">
            <a:spAutoFit/>
          </a:bodyPr>
          <a:lstStyle/>
          <a:p>
            <a:pPr algn="just"/>
            <a:r>
              <a:rPr lang="id-ID" dirty="0" smtClean="0"/>
              <a:t>b. Fasilitas Pengolahan</a:t>
            </a:r>
          </a:p>
          <a:p>
            <a:pPr algn="just"/>
            <a:r>
              <a:rPr lang="id-ID" dirty="0" smtClean="0"/>
              <a:t>Mengingat </a:t>
            </a:r>
            <a:r>
              <a:rPr lang="id-ID" dirty="0"/>
              <a:t>limbah B3 dalam jumlah sedikitpun mempunyai dampak yang besar pada lingkungan, maka fasilitas pengolahan harus mempunyai sistem operasi. Sistem operasi tersebut harus terintegrasi dan menjadi bagian yang </a:t>
            </a:r>
          </a:p>
          <a:p>
            <a:pPr marL="514350" indent="-514350" algn="just">
              <a:buAutoNum type="alphaLcPeriod"/>
            </a:pPr>
            <a:r>
              <a:rPr lang="id-ID" dirty="0"/>
              <a:t>Bahan Beracun Berbahaya 116 </a:t>
            </a:r>
          </a:p>
          <a:p>
            <a:pPr marL="514350" indent="-514350" algn="just">
              <a:buAutoNum type="alphaLcPeriod"/>
            </a:pPr>
            <a:r>
              <a:rPr lang="id-ID" dirty="0"/>
              <a:t>tidak terpisahkan dalam penolahan limbah B3. Sistem operasi dalam fasilitas pengolahan limbah B3 harus meliputi: 1) sistem kemanan fasilitas; 2) sistem pencegahan terhadap kebakaran; 3) sistem pencegahan terhadap kebakaran; 4) sistem penanggulangan keadaan darurat; 5) sistem pengujian peralatan; 6) dan pelatihan karyawan. </a:t>
            </a:r>
          </a:p>
        </p:txBody>
      </p:sp>
    </p:spTree>
    <p:extLst>
      <p:ext uri="{BB962C8B-B14F-4D97-AF65-F5344CB8AC3E}">
        <p14:creationId xmlns:p14="http://schemas.microsoft.com/office/powerpoint/2010/main" val="3872389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smtClean="0"/>
              <a:t>PENGELOLAAN DAN PENGOLAHAN LIMBAH BAHAN BERACUN DAN BERBAHAYA </a:t>
            </a:r>
            <a:endParaRPr lang="id-ID" dirty="0"/>
          </a:p>
        </p:txBody>
      </p:sp>
      <p:sp>
        <p:nvSpPr>
          <p:cNvPr id="7" name="TextBox 6"/>
          <p:cNvSpPr txBox="1"/>
          <p:nvPr/>
        </p:nvSpPr>
        <p:spPr>
          <a:xfrm>
            <a:off x="1294334" y="3991372"/>
            <a:ext cx="16025494" cy="2554545"/>
          </a:xfrm>
          <a:prstGeom prst="rect">
            <a:avLst/>
          </a:prstGeom>
          <a:noFill/>
        </p:spPr>
        <p:txBody>
          <a:bodyPr wrap="square" rtlCol="0">
            <a:spAutoFit/>
          </a:bodyPr>
          <a:lstStyle/>
          <a:p>
            <a:pPr algn="just"/>
            <a:r>
              <a:rPr lang="id-ID" dirty="0"/>
              <a:t>c. Penanganan Limbah Sebelum Diolah Setiap limbah B3 harus diidentifikasi untuk kemudian dianalisis kandungan guna menetapkan prosedur yang tepat dalam pengolahan limbah tersebut. Setelah uji analisis kandungan dilakukan kemudian ditentukan metode yang tepat dalam pengolahan limbah sesuai dengan karakteristik dan kandungan limba</a:t>
            </a:r>
          </a:p>
        </p:txBody>
      </p:sp>
    </p:spTree>
    <p:extLst>
      <p:ext uri="{BB962C8B-B14F-4D97-AF65-F5344CB8AC3E}">
        <p14:creationId xmlns:p14="http://schemas.microsoft.com/office/powerpoint/2010/main" val="2317849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smtClean="0"/>
              <a:t>PENGELOLAAN DAN PENGOLAHAN LIMBAH BAHAN BERACUN DAN BERBAHAYA </a:t>
            </a:r>
            <a:endParaRPr lang="id-ID" dirty="0"/>
          </a:p>
        </p:txBody>
      </p:sp>
      <p:sp>
        <p:nvSpPr>
          <p:cNvPr id="7" name="TextBox 6"/>
          <p:cNvSpPr txBox="1"/>
          <p:nvPr/>
        </p:nvSpPr>
        <p:spPr>
          <a:xfrm>
            <a:off x="750557" y="3559324"/>
            <a:ext cx="16785295" cy="4524315"/>
          </a:xfrm>
          <a:prstGeom prst="rect">
            <a:avLst/>
          </a:prstGeom>
          <a:noFill/>
        </p:spPr>
        <p:txBody>
          <a:bodyPr wrap="square" rtlCol="0">
            <a:spAutoFit/>
          </a:bodyPr>
          <a:lstStyle/>
          <a:p>
            <a:pPr algn="just"/>
            <a:r>
              <a:rPr lang="id-ID" dirty="0" smtClean="0"/>
              <a:t>D.  Pengolahan Limbah B3 Metode pengolahan limbah B3 yang dipilih didasarkan atas karakteristik dan kandungan limbah. </a:t>
            </a:r>
          </a:p>
          <a:p>
            <a:pPr algn="just"/>
            <a:r>
              <a:rPr lang="id-ID" dirty="0" smtClean="0"/>
              <a:t>Metode pengolahan limbah B3 dapat terdiri atas proses berikut: </a:t>
            </a:r>
          </a:p>
          <a:p>
            <a:pPr marL="514350" indent="-514350" algn="just">
              <a:buAutoNum type="arabicParenR"/>
            </a:pPr>
            <a:r>
              <a:rPr lang="id-ID" dirty="0" smtClean="0"/>
              <a:t>proses </a:t>
            </a:r>
            <a:r>
              <a:rPr lang="id-ID" dirty="0"/>
              <a:t>secara kimia, meliputi: redoks, elektrolisa, netralisasi, pengendapan, stabilisasi, adsorpsi, penukaran ion dan pirolisa. </a:t>
            </a:r>
            <a:endParaRPr lang="id-ID" dirty="0" smtClean="0"/>
          </a:p>
          <a:p>
            <a:pPr marL="514350" indent="-514350" algn="just">
              <a:buAutoNum type="arabicParenR"/>
            </a:pPr>
            <a:r>
              <a:rPr lang="id-ID" dirty="0" smtClean="0"/>
              <a:t>proses </a:t>
            </a:r>
            <a:r>
              <a:rPr lang="id-ID" dirty="0"/>
              <a:t>secara fisika, meliputi: pembersihan gas, pemisahan cairan dan penyisihan komponen-komponen spesifik dengan metode kristalisasi, dialisa, osmosis balik, dll. </a:t>
            </a:r>
            <a:endParaRPr lang="id-ID" dirty="0" smtClean="0"/>
          </a:p>
          <a:p>
            <a:pPr marL="514350" indent="-514350" algn="just">
              <a:buAutoNum type="arabicParenR"/>
            </a:pPr>
            <a:endParaRPr lang="id-ID" dirty="0"/>
          </a:p>
        </p:txBody>
      </p:sp>
    </p:spTree>
    <p:extLst>
      <p:ext uri="{BB962C8B-B14F-4D97-AF65-F5344CB8AC3E}">
        <p14:creationId xmlns:p14="http://schemas.microsoft.com/office/powerpoint/2010/main" val="3795166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smtClean="0"/>
              <a:t>PENGELOLAAN DAN PENGOLAHAN LIMBAH BAHAN BERACUN DAN BERBAHAYA </a:t>
            </a:r>
            <a:endParaRPr lang="id-ID" dirty="0"/>
          </a:p>
        </p:txBody>
      </p:sp>
      <p:sp>
        <p:nvSpPr>
          <p:cNvPr id="7" name="TextBox 6"/>
          <p:cNvSpPr txBox="1"/>
          <p:nvPr/>
        </p:nvSpPr>
        <p:spPr>
          <a:xfrm>
            <a:off x="750557" y="3559324"/>
            <a:ext cx="16785295" cy="6001643"/>
          </a:xfrm>
          <a:prstGeom prst="rect">
            <a:avLst/>
          </a:prstGeom>
          <a:noFill/>
        </p:spPr>
        <p:txBody>
          <a:bodyPr wrap="square" rtlCol="0">
            <a:spAutoFit/>
          </a:bodyPr>
          <a:lstStyle/>
          <a:p>
            <a:pPr algn="just"/>
            <a:r>
              <a:rPr lang="id-ID" dirty="0"/>
              <a:t>3) proses stabilisasi/solidifikasi, dengan tujuan untuk mengurangi potensi racun dan kandungan limbah B3 dengan cara membatasi daya larut, penyebaran, dan daya racun sebelum limbah dibuang ke tempat penimbunan </a:t>
            </a:r>
            <a:r>
              <a:rPr lang="id-ID" dirty="0" smtClean="0"/>
              <a:t>akhir</a:t>
            </a:r>
          </a:p>
          <a:p>
            <a:pPr algn="just"/>
            <a:r>
              <a:rPr lang="id-ID" dirty="0" smtClean="0"/>
              <a:t> </a:t>
            </a:r>
          </a:p>
          <a:p>
            <a:pPr algn="just"/>
            <a:r>
              <a:rPr lang="id-ID" dirty="0" smtClean="0"/>
              <a:t>4</a:t>
            </a:r>
            <a:r>
              <a:rPr lang="id-ID" dirty="0"/>
              <a:t>) </a:t>
            </a:r>
            <a:r>
              <a:rPr lang="id-ID" dirty="0" smtClean="0"/>
              <a:t>proses </a:t>
            </a:r>
            <a:r>
              <a:rPr lang="id-ID" dirty="0"/>
              <a:t>insinerasi, dengan cara melakukan pembakaran materi limbah menggunakan alat khusus insinerator dengan efisiensi pembakaran harus mencapai 99,99% atau lebih. Artinya, jika suatu materi limbah </a:t>
            </a:r>
            <a:r>
              <a:rPr lang="id-ID" dirty="0" smtClean="0"/>
              <a:t>B3 </a:t>
            </a:r>
            <a:r>
              <a:rPr lang="id-ID" dirty="0"/>
              <a:t>ingin dibakar (insinerasi) dengan berat 100 kg, maka abu sisa pembakaran tidak boleh melebihi 0,01 kg atau 10 gr. Proses-proses tersebut tidak harus dilakukan semua dalam pengolahan satu jenis limbah B3. Dalam pengolahan suatu jenis limbah B3, proses dipilih berdasarkan cara terbaik dalam melakukan pengolahan sesuai dengan jenis dan materi limbah</a:t>
            </a:r>
          </a:p>
        </p:txBody>
      </p:sp>
    </p:spTree>
    <p:extLst>
      <p:ext uri="{BB962C8B-B14F-4D97-AF65-F5344CB8AC3E}">
        <p14:creationId xmlns:p14="http://schemas.microsoft.com/office/powerpoint/2010/main" val="3733424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57" y="895028"/>
            <a:ext cx="16320959" cy="1455675"/>
          </a:xfrm>
        </p:spPr>
        <p:txBody>
          <a:bodyPr/>
          <a:lstStyle/>
          <a:p>
            <a:r>
              <a:rPr lang="id-ID" dirty="0" smtClean="0"/>
              <a:t>PENGELOLAAN DAN PENGOLAHAN LIMBAH BAHAN BERACUN DAN BERBAHAYA </a:t>
            </a:r>
            <a:endParaRPr lang="id-ID" dirty="0"/>
          </a:p>
        </p:txBody>
      </p:sp>
      <p:sp>
        <p:nvSpPr>
          <p:cNvPr id="7" name="TextBox 6"/>
          <p:cNvSpPr txBox="1"/>
          <p:nvPr/>
        </p:nvSpPr>
        <p:spPr>
          <a:xfrm>
            <a:off x="750557" y="3559324"/>
            <a:ext cx="16785295" cy="1569660"/>
          </a:xfrm>
          <a:prstGeom prst="rect">
            <a:avLst/>
          </a:prstGeom>
          <a:noFill/>
        </p:spPr>
        <p:txBody>
          <a:bodyPr wrap="square" rtlCol="0">
            <a:spAutoFit/>
          </a:bodyPr>
          <a:lstStyle/>
          <a:p>
            <a:pPr algn="just"/>
            <a:r>
              <a:rPr lang="id-ID" dirty="0"/>
              <a:t>e. Hasil Pengolahan Limbah B3 Hasil pengolahan limbah ditempatkan secara khusus di tempat pembuangan akhir limbah B3. Oleh karenanya harus mempunyai tempat khusus hasil pengolahan limbah.</a:t>
            </a:r>
          </a:p>
        </p:txBody>
      </p:sp>
    </p:spTree>
    <p:extLst>
      <p:ext uri="{BB962C8B-B14F-4D97-AF65-F5344CB8AC3E}">
        <p14:creationId xmlns:p14="http://schemas.microsoft.com/office/powerpoint/2010/main" val="3358345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TUJUAN PENGELOLAAN B3</a:t>
            </a:r>
            <a:endParaRPr lang="id-ID" dirty="0"/>
          </a:p>
        </p:txBody>
      </p:sp>
      <p:sp>
        <p:nvSpPr>
          <p:cNvPr id="6" name="TextBox 5"/>
          <p:cNvSpPr txBox="1"/>
          <p:nvPr/>
        </p:nvSpPr>
        <p:spPr>
          <a:xfrm>
            <a:off x="1020424" y="3559324"/>
            <a:ext cx="16245561" cy="5909310"/>
          </a:xfrm>
          <a:prstGeom prst="rect">
            <a:avLst/>
          </a:prstGeom>
          <a:noFill/>
        </p:spPr>
        <p:txBody>
          <a:bodyPr wrap="square" rtlCol="0">
            <a:spAutoFit/>
          </a:bodyPr>
          <a:lstStyle/>
          <a:p>
            <a:pPr algn="just">
              <a:lnSpc>
                <a:spcPct val="150000"/>
              </a:lnSpc>
            </a:pPr>
            <a:r>
              <a:rPr lang="id-ID" sz="2800" dirty="0" smtClean="0"/>
              <a:t>	Tujuan </a:t>
            </a:r>
            <a:r>
              <a:rPr lang="id-ID" sz="2800" dirty="0"/>
              <a:t>pengelolaan B3 adalah untuk mencegah dan menanggulangi pencemaran atau kerusakan lingkungan hidup yang diakibatkan oleh limbah B3 serta melakukan pemulihan kualitas lingkungan yang sudah tercemar sehingga sesuai dengan fungsinya </a:t>
            </a:r>
            <a:r>
              <a:rPr lang="id-ID" sz="2800" dirty="0" smtClean="0"/>
              <a:t>kembali. </a:t>
            </a:r>
          </a:p>
          <a:p>
            <a:pPr algn="just">
              <a:lnSpc>
                <a:spcPct val="150000"/>
              </a:lnSpc>
            </a:pPr>
            <a:r>
              <a:rPr lang="id-ID" sz="2800" dirty="0"/>
              <a:t>	</a:t>
            </a:r>
            <a:r>
              <a:rPr lang="id-ID" sz="2800" dirty="0" smtClean="0"/>
              <a:t>Dari </a:t>
            </a:r>
            <a:r>
              <a:rPr lang="id-ID" sz="2800" dirty="0"/>
              <a:t>hal ini jelas bahwa setiap kegiatan/usaha yang berhubungan dengan B3, baik penghasil, pengumpul, pengangkut, pemanfaat, pengolah dan penimbun B3, harus memperhatikan aspek lingkungan dan menjaga kualitas lingkungan tetap pada kondisi semula. </a:t>
            </a:r>
            <a:r>
              <a:rPr lang="id-ID" sz="2800" dirty="0" smtClean="0"/>
              <a:t>	Apabila </a:t>
            </a:r>
            <a:r>
              <a:rPr lang="id-ID" sz="2800" dirty="0"/>
              <a:t>terjadi pencemaran akibat tertumpah, tercecer dan rembesan limbah B3, harus dilakukan upaya optimal agar kualitas lingkungan kembali kepada fungsi semula. </a:t>
            </a:r>
          </a:p>
        </p:txBody>
      </p:sp>
    </p:spTree>
    <p:extLst>
      <p:ext uri="{BB962C8B-B14F-4D97-AF65-F5344CB8AC3E}">
        <p14:creationId xmlns:p14="http://schemas.microsoft.com/office/powerpoint/2010/main" val="2378639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SUMBER, JENIS, DAN KETEGORISASI B3</a:t>
            </a:r>
            <a:endParaRPr lang="id-ID" dirty="0"/>
          </a:p>
        </p:txBody>
      </p:sp>
      <p:sp>
        <p:nvSpPr>
          <p:cNvPr id="7" name="TextBox 6"/>
          <p:cNvSpPr txBox="1"/>
          <p:nvPr/>
        </p:nvSpPr>
        <p:spPr>
          <a:xfrm>
            <a:off x="1214894" y="4135388"/>
            <a:ext cx="15856621" cy="5016758"/>
          </a:xfrm>
          <a:prstGeom prst="rect">
            <a:avLst/>
          </a:prstGeom>
          <a:noFill/>
        </p:spPr>
        <p:txBody>
          <a:bodyPr wrap="square" rtlCol="0">
            <a:spAutoFit/>
          </a:bodyPr>
          <a:lstStyle/>
          <a:p>
            <a:pPr algn="just"/>
            <a:r>
              <a:rPr lang="id-ID" dirty="0"/>
              <a:t>Merujuk pada Peraturan Pemerintah No. 12 Tahun 1995, sumber penghasil limbah B3 didefinisikan sebagai setiap orang atau badan usaha yang menghasilkan limbahB3 dan menyimpannya untuk sementara waktu di dalam lokasi atau area kegiatan sebelum limbah B3 tersebutdiserahkan kepada pihak yang bertanggungjawab untuk dikumpulkan dan diolah. </a:t>
            </a:r>
            <a:endParaRPr lang="id-ID" dirty="0" smtClean="0"/>
          </a:p>
          <a:p>
            <a:pPr algn="just"/>
            <a:endParaRPr lang="id-ID" dirty="0"/>
          </a:p>
          <a:p>
            <a:pPr algn="just"/>
            <a:r>
              <a:rPr lang="id-ID" dirty="0"/>
              <a:t>Limbah B3 dapat dikategorikan dalam </a:t>
            </a:r>
            <a:r>
              <a:rPr lang="id-ID" dirty="0" smtClean="0"/>
              <a:t>4 (empat) </a:t>
            </a:r>
            <a:r>
              <a:rPr lang="id-ID" dirty="0"/>
              <a:t>kelompok yaitu </a:t>
            </a:r>
            <a:r>
              <a:rPr lang="id-ID" dirty="0" smtClean="0"/>
              <a:t> </a:t>
            </a:r>
            <a:r>
              <a:rPr lang="id-ID" dirty="0"/>
              <a:t>berdasarkan </a:t>
            </a:r>
            <a:r>
              <a:rPr lang="id-ID" dirty="0" smtClean="0"/>
              <a:t>sumbernya, berdasarkan karakteristiknya, serta berdasarkan jenis dan sifat limbahnya.</a:t>
            </a:r>
          </a:p>
          <a:p>
            <a:pPr algn="just"/>
            <a:endParaRPr lang="id-ID" dirty="0"/>
          </a:p>
        </p:txBody>
      </p:sp>
    </p:spTree>
    <p:extLst>
      <p:ext uri="{BB962C8B-B14F-4D97-AF65-F5344CB8AC3E}">
        <p14:creationId xmlns:p14="http://schemas.microsoft.com/office/powerpoint/2010/main" val="2322746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LIMBAH B3 BERDASARKAN SUMBER</a:t>
            </a:r>
            <a:endParaRPr lang="id-ID" dirty="0"/>
          </a:p>
        </p:txBody>
      </p:sp>
      <p:sp>
        <p:nvSpPr>
          <p:cNvPr id="7" name="TextBox 6"/>
          <p:cNvSpPr txBox="1"/>
          <p:nvPr/>
        </p:nvSpPr>
        <p:spPr>
          <a:xfrm>
            <a:off x="1798390" y="3415308"/>
            <a:ext cx="14761640" cy="6494085"/>
          </a:xfrm>
          <a:prstGeom prst="rect">
            <a:avLst/>
          </a:prstGeom>
          <a:noFill/>
        </p:spPr>
        <p:txBody>
          <a:bodyPr wrap="square" rtlCol="0">
            <a:spAutoFit/>
          </a:bodyPr>
          <a:lstStyle/>
          <a:p>
            <a:pPr algn="just"/>
            <a:r>
              <a:rPr lang="id-ID" dirty="0"/>
              <a:t>Menurut PP No. 12 Tahun 1995, kategori limbah B3 berdasarkan sumber terdiri atas:  </a:t>
            </a:r>
            <a:endParaRPr lang="id-ID" dirty="0" smtClean="0"/>
          </a:p>
          <a:p>
            <a:pPr algn="just"/>
            <a:endParaRPr lang="id-ID" dirty="0" smtClean="0"/>
          </a:p>
          <a:p>
            <a:pPr marL="514350" indent="-514350" algn="just">
              <a:buAutoNum type="alphaLcPeriod"/>
            </a:pPr>
            <a:r>
              <a:rPr lang="id-ID" dirty="0" smtClean="0"/>
              <a:t>Limbah </a:t>
            </a:r>
            <a:r>
              <a:rPr lang="id-ID" dirty="0"/>
              <a:t>B3 dari sumber spesifik. </a:t>
            </a:r>
            <a:endParaRPr lang="id-ID" dirty="0" smtClean="0"/>
          </a:p>
          <a:p>
            <a:pPr algn="just"/>
            <a:r>
              <a:rPr lang="id-ID" dirty="0"/>
              <a:t>L</a:t>
            </a:r>
            <a:r>
              <a:rPr lang="id-ID" dirty="0" smtClean="0"/>
              <a:t>imbah </a:t>
            </a:r>
            <a:r>
              <a:rPr lang="id-ID" dirty="0"/>
              <a:t>ini merupakan sisa proses suatu industri atau kegiatan tertentu. </a:t>
            </a:r>
            <a:endParaRPr lang="id-ID" dirty="0" smtClean="0"/>
          </a:p>
          <a:p>
            <a:pPr algn="just"/>
            <a:endParaRPr lang="id-ID" dirty="0" smtClean="0"/>
          </a:p>
          <a:p>
            <a:pPr algn="just"/>
            <a:r>
              <a:rPr lang="id-ID" dirty="0" smtClean="0"/>
              <a:t>b</a:t>
            </a:r>
            <a:r>
              <a:rPr lang="id-ID" dirty="0"/>
              <a:t>. Limbah B3 dari sumber tidak spesifik. </a:t>
            </a:r>
            <a:endParaRPr lang="id-ID" dirty="0" smtClean="0"/>
          </a:p>
          <a:p>
            <a:pPr algn="just"/>
            <a:r>
              <a:rPr lang="id-ID" dirty="0" smtClean="0"/>
              <a:t>Limbah </a:t>
            </a:r>
            <a:r>
              <a:rPr lang="id-ID" dirty="0"/>
              <a:t>ini berasal bukan dari proses utama suatu kegiatan industri. Misalnya dari kegiatan pemeliharaan alat, pencucian, inhibitor, korosi, pelarut perak, dan pengemasan. </a:t>
            </a:r>
            <a:endParaRPr lang="id-ID" dirty="0" smtClean="0"/>
          </a:p>
          <a:p>
            <a:pPr algn="just"/>
            <a:endParaRPr lang="id-ID" dirty="0" smtClean="0"/>
          </a:p>
          <a:p>
            <a:pPr algn="just"/>
            <a:r>
              <a:rPr lang="id-ID" dirty="0" smtClean="0"/>
              <a:t>c</a:t>
            </a:r>
            <a:r>
              <a:rPr lang="id-ID" dirty="0"/>
              <a:t>. Limbah B3 dari bahan kimia kadaluarsa, tumpahan, bekas kemasan dan buangan produk yang tidak memenuhi spesifikasi</a:t>
            </a:r>
          </a:p>
        </p:txBody>
      </p:sp>
    </p:spTree>
    <p:extLst>
      <p:ext uri="{BB962C8B-B14F-4D97-AF65-F5344CB8AC3E}">
        <p14:creationId xmlns:p14="http://schemas.microsoft.com/office/powerpoint/2010/main" val="85478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LIMBAH B3 BERDASARKAN KARAKTERISTIK</a:t>
            </a:r>
            <a:endParaRPr lang="id-ID" dirty="0"/>
          </a:p>
        </p:txBody>
      </p:sp>
      <p:sp>
        <p:nvSpPr>
          <p:cNvPr id="7" name="TextBox 6"/>
          <p:cNvSpPr txBox="1"/>
          <p:nvPr/>
        </p:nvSpPr>
        <p:spPr>
          <a:xfrm>
            <a:off x="1510358" y="4351412"/>
            <a:ext cx="7280239" cy="3539430"/>
          </a:xfrm>
          <a:prstGeom prst="rect">
            <a:avLst/>
          </a:prstGeom>
          <a:noFill/>
        </p:spPr>
        <p:txBody>
          <a:bodyPr wrap="square" rtlCol="0">
            <a:spAutoFit/>
          </a:bodyPr>
          <a:lstStyle/>
          <a:p>
            <a:pPr marL="514350" indent="-514350" algn="just">
              <a:buFont typeface="Arial" panose="020B0604020202020204" pitchFamily="34" charset="0"/>
              <a:buChar char="•"/>
            </a:pPr>
            <a:r>
              <a:rPr lang="id-ID" dirty="0" smtClean="0"/>
              <a:t>mudah </a:t>
            </a:r>
            <a:r>
              <a:rPr lang="id-ID" dirty="0"/>
              <a:t>meledak </a:t>
            </a:r>
            <a:endParaRPr lang="id-ID" dirty="0" smtClean="0"/>
          </a:p>
          <a:p>
            <a:pPr marL="514350" indent="-514350" algn="just">
              <a:buFont typeface="Arial" panose="020B0604020202020204" pitchFamily="34" charset="0"/>
              <a:buChar char="•"/>
            </a:pPr>
            <a:r>
              <a:rPr lang="id-ID" dirty="0" smtClean="0"/>
              <a:t>pengoksidasi </a:t>
            </a:r>
          </a:p>
          <a:p>
            <a:pPr marL="514350" indent="-514350" algn="just">
              <a:buFont typeface="Arial" panose="020B0604020202020204" pitchFamily="34" charset="0"/>
              <a:buChar char="•"/>
            </a:pPr>
            <a:r>
              <a:rPr lang="id-ID" dirty="0" smtClean="0"/>
              <a:t>sangat </a:t>
            </a:r>
            <a:r>
              <a:rPr lang="id-ID" dirty="0"/>
              <a:t>mudah sekali menyala </a:t>
            </a:r>
            <a:endParaRPr lang="id-ID" dirty="0" smtClean="0"/>
          </a:p>
          <a:p>
            <a:pPr marL="514350" indent="-514350" algn="just">
              <a:buFont typeface="Arial" panose="020B0604020202020204" pitchFamily="34" charset="0"/>
              <a:buChar char="•"/>
            </a:pPr>
            <a:r>
              <a:rPr lang="id-ID" dirty="0" smtClean="0"/>
              <a:t>sangat </a:t>
            </a:r>
            <a:r>
              <a:rPr lang="id-ID" dirty="0"/>
              <a:t>mudah menyala </a:t>
            </a:r>
            <a:endParaRPr lang="id-ID" dirty="0" smtClean="0"/>
          </a:p>
          <a:p>
            <a:pPr marL="514350" indent="-514350" algn="just">
              <a:buFont typeface="Arial" panose="020B0604020202020204" pitchFamily="34" charset="0"/>
              <a:buChar char="•"/>
            </a:pPr>
            <a:r>
              <a:rPr lang="id-ID" dirty="0" smtClean="0"/>
              <a:t>amat </a:t>
            </a:r>
            <a:r>
              <a:rPr lang="id-ID" dirty="0"/>
              <a:t>sangat beracun </a:t>
            </a:r>
            <a:endParaRPr lang="id-ID" dirty="0" smtClean="0"/>
          </a:p>
          <a:p>
            <a:pPr marL="514350" indent="-514350" algn="just">
              <a:buFont typeface="Arial" panose="020B0604020202020204" pitchFamily="34" charset="0"/>
              <a:buChar char="•"/>
            </a:pPr>
            <a:r>
              <a:rPr lang="id-ID" dirty="0" smtClean="0"/>
              <a:t>sangat </a:t>
            </a:r>
            <a:r>
              <a:rPr lang="id-ID" dirty="0"/>
              <a:t>beracun </a:t>
            </a:r>
            <a:endParaRPr lang="id-ID" dirty="0" smtClean="0"/>
          </a:p>
          <a:p>
            <a:pPr marL="514350" indent="-514350" algn="just">
              <a:buFont typeface="Arial" panose="020B0604020202020204" pitchFamily="34" charset="0"/>
              <a:buChar char="•"/>
            </a:pPr>
            <a:r>
              <a:rPr lang="id-ID" dirty="0" smtClean="0"/>
              <a:t>beracun </a:t>
            </a:r>
          </a:p>
        </p:txBody>
      </p:sp>
      <p:sp>
        <p:nvSpPr>
          <p:cNvPr id="4" name="TextBox 3"/>
          <p:cNvSpPr txBox="1"/>
          <p:nvPr/>
        </p:nvSpPr>
        <p:spPr>
          <a:xfrm>
            <a:off x="9793991" y="4351412"/>
            <a:ext cx="7280239" cy="3539430"/>
          </a:xfrm>
          <a:prstGeom prst="rect">
            <a:avLst/>
          </a:prstGeom>
          <a:noFill/>
        </p:spPr>
        <p:txBody>
          <a:bodyPr wrap="square" rtlCol="0">
            <a:spAutoFit/>
          </a:bodyPr>
          <a:lstStyle/>
          <a:p>
            <a:pPr marL="514350" indent="-514350" algn="just">
              <a:buFont typeface="Arial" panose="020B0604020202020204" pitchFamily="34" charset="0"/>
              <a:buChar char="•"/>
            </a:pPr>
            <a:r>
              <a:rPr lang="id-ID" dirty="0" smtClean="0"/>
              <a:t>berbahaya </a:t>
            </a:r>
            <a:endParaRPr lang="id-ID" dirty="0"/>
          </a:p>
          <a:p>
            <a:pPr marL="514350" indent="-514350" algn="just">
              <a:buFont typeface="Arial" panose="020B0604020202020204" pitchFamily="34" charset="0"/>
              <a:buChar char="•"/>
            </a:pPr>
            <a:r>
              <a:rPr lang="id-ID" dirty="0" smtClean="0"/>
              <a:t>korosif </a:t>
            </a:r>
            <a:endParaRPr lang="id-ID" dirty="0"/>
          </a:p>
          <a:p>
            <a:pPr marL="514350" indent="-514350" algn="just">
              <a:buFont typeface="Arial" panose="020B0604020202020204" pitchFamily="34" charset="0"/>
              <a:buChar char="•"/>
            </a:pPr>
            <a:r>
              <a:rPr lang="id-ID" dirty="0" smtClean="0"/>
              <a:t>bersifat </a:t>
            </a:r>
            <a:r>
              <a:rPr lang="id-ID" dirty="0"/>
              <a:t>iritasi</a:t>
            </a:r>
          </a:p>
          <a:p>
            <a:pPr marL="514350" indent="-514350" algn="just">
              <a:buFont typeface="Arial" panose="020B0604020202020204" pitchFamily="34" charset="0"/>
              <a:buChar char="•"/>
            </a:pPr>
            <a:r>
              <a:rPr lang="id-ID" dirty="0"/>
              <a:t> </a:t>
            </a:r>
            <a:r>
              <a:rPr lang="id-ID" dirty="0" smtClean="0"/>
              <a:t>berbahaya </a:t>
            </a:r>
            <a:r>
              <a:rPr lang="id-ID" dirty="0"/>
              <a:t>bagi lingkungan</a:t>
            </a:r>
          </a:p>
          <a:p>
            <a:pPr marL="514350" indent="-514350" algn="just">
              <a:buFont typeface="Arial" panose="020B0604020202020204" pitchFamily="34" charset="0"/>
              <a:buChar char="•"/>
            </a:pPr>
            <a:r>
              <a:rPr lang="id-ID" dirty="0"/>
              <a:t> </a:t>
            </a:r>
            <a:r>
              <a:rPr lang="id-ID" dirty="0" smtClean="0"/>
              <a:t> </a:t>
            </a:r>
            <a:r>
              <a:rPr lang="id-ID" dirty="0"/>
              <a:t>karsinogenik </a:t>
            </a:r>
          </a:p>
          <a:p>
            <a:pPr marL="514350" indent="-514350" algn="just">
              <a:buFont typeface="Arial" panose="020B0604020202020204" pitchFamily="34" charset="0"/>
              <a:buChar char="•"/>
            </a:pPr>
            <a:r>
              <a:rPr lang="id-ID" dirty="0" smtClean="0"/>
              <a:t>teratogenik </a:t>
            </a:r>
            <a:endParaRPr lang="id-ID" dirty="0"/>
          </a:p>
          <a:p>
            <a:pPr marL="514350" indent="-514350" algn="just">
              <a:buFont typeface="Arial" panose="020B0604020202020204" pitchFamily="34" charset="0"/>
              <a:buChar char="•"/>
            </a:pPr>
            <a:r>
              <a:rPr lang="id-ID" dirty="0" smtClean="0"/>
              <a:t>mutagenik</a:t>
            </a:r>
            <a:r>
              <a:rPr lang="id-ID" dirty="0"/>
              <a:t>.</a:t>
            </a:r>
            <a:endParaRPr lang="id-ID" dirty="0"/>
          </a:p>
        </p:txBody>
      </p:sp>
    </p:spTree>
    <p:extLst>
      <p:ext uri="{BB962C8B-B14F-4D97-AF65-F5344CB8AC3E}">
        <p14:creationId xmlns:p14="http://schemas.microsoft.com/office/powerpoint/2010/main" val="1930941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895" y="895028"/>
            <a:ext cx="15856621" cy="1455675"/>
          </a:xfrm>
        </p:spPr>
        <p:txBody>
          <a:bodyPr/>
          <a:lstStyle/>
          <a:p>
            <a:r>
              <a:rPr lang="id-ID" dirty="0" smtClean="0"/>
              <a:t>LIMBAH B3 BERDASARKAN </a:t>
            </a:r>
            <a:br>
              <a:rPr lang="id-ID" dirty="0" smtClean="0"/>
            </a:br>
            <a:r>
              <a:rPr lang="id-ID" dirty="0" smtClean="0"/>
              <a:t>JENIS DAN SIFAT LIMBAHNYA</a:t>
            </a:r>
            <a:endParaRPr lang="id-ID" dirty="0"/>
          </a:p>
        </p:txBody>
      </p:sp>
      <p:sp>
        <p:nvSpPr>
          <p:cNvPr id="7" name="TextBox 6"/>
          <p:cNvSpPr txBox="1"/>
          <p:nvPr/>
        </p:nvSpPr>
        <p:spPr>
          <a:xfrm>
            <a:off x="1425758" y="3847356"/>
            <a:ext cx="14831839" cy="6001643"/>
          </a:xfrm>
          <a:prstGeom prst="rect">
            <a:avLst/>
          </a:prstGeom>
          <a:noFill/>
        </p:spPr>
        <p:txBody>
          <a:bodyPr wrap="square" rtlCol="0">
            <a:spAutoFit/>
          </a:bodyPr>
          <a:lstStyle/>
          <a:p>
            <a:pPr marL="514350" indent="-514350" algn="just">
              <a:buFont typeface="Arial" panose="020B0604020202020204" pitchFamily="34" charset="0"/>
              <a:buChar char="•"/>
            </a:pPr>
            <a:r>
              <a:rPr lang="id-ID" dirty="0" smtClean="0"/>
              <a:t>Limbah </a:t>
            </a:r>
            <a:r>
              <a:rPr lang="id-ID" dirty="0"/>
              <a:t>radioaktif yaitu limbah yang mengemisikan radioaktif berbahaya, dapat bertahan (persistence) untuk periode waktu yang lama. </a:t>
            </a:r>
          </a:p>
          <a:p>
            <a:pPr marL="514350" indent="-514350" algn="just">
              <a:buFont typeface="Arial" panose="020B0604020202020204" pitchFamily="34" charset="0"/>
              <a:buChar char="•"/>
            </a:pPr>
            <a:endParaRPr lang="id-ID" dirty="0" smtClean="0"/>
          </a:p>
          <a:p>
            <a:pPr marL="514350" indent="-514350" algn="just">
              <a:buFont typeface="Arial" panose="020B0604020202020204" pitchFamily="34" charset="0"/>
              <a:buChar char="•"/>
            </a:pPr>
            <a:r>
              <a:rPr lang="id-ID" dirty="0" smtClean="0"/>
              <a:t>Limbah bahan kimia biasanya digolongkan lagi menjadi: (1) synthetic organics; (2) metal anorganic, garam-garam, asam dan basa; (3) bahan mudah terbakar (flamable); dan (4) bahan mudah meledak (explosive).</a:t>
            </a:r>
          </a:p>
          <a:p>
            <a:pPr marL="514350" indent="-514350" algn="just">
              <a:buFont typeface="Arial" panose="020B0604020202020204" pitchFamily="34" charset="0"/>
              <a:buChar char="•"/>
            </a:pPr>
            <a:endParaRPr lang="id-ID" dirty="0" smtClean="0"/>
          </a:p>
          <a:p>
            <a:pPr marL="514350" indent="-514350" algn="just">
              <a:buFont typeface="Arial" panose="020B0604020202020204" pitchFamily="34" charset="0"/>
              <a:buChar char="•"/>
            </a:pPr>
            <a:r>
              <a:rPr lang="id-ID" dirty="0" smtClean="0"/>
              <a:t>Limbah biologis dengan sumber utama adalah rumah sakit, laboratorium biologi. Sifat terpenting dari limbah biologis adalah menyebabkan sakit pada makhluk hidup dan menghasilkan racun. </a:t>
            </a:r>
          </a:p>
        </p:txBody>
      </p:sp>
    </p:spTree>
    <p:extLst>
      <p:ext uri="{BB962C8B-B14F-4D97-AF65-F5344CB8AC3E}">
        <p14:creationId xmlns:p14="http://schemas.microsoft.com/office/powerpoint/2010/main" val="1137495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895" y="895028"/>
            <a:ext cx="15856621" cy="1455675"/>
          </a:xfrm>
        </p:spPr>
        <p:txBody>
          <a:bodyPr/>
          <a:lstStyle/>
          <a:p>
            <a:r>
              <a:rPr lang="id-ID" dirty="0" smtClean="0"/>
              <a:t>LIMBAH B3 BERDASARKAN </a:t>
            </a:r>
            <a:br>
              <a:rPr lang="id-ID" dirty="0" smtClean="0"/>
            </a:br>
            <a:r>
              <a:rPr lang="id-ID" dirty="0" smtClean="0"/>
              <a:t>JENIS DAN SIFAT LIMBAHNYA</a:t>
            </a:r>
            <a:endParaRPr lang="id-ID" dirty="0"/>
          </a:p>
        </p:txBody>
      </p:sp>
      <p:sp>
        <p:nvSpPr>
          <p:cNvPr id="7" name="TextBox 6"/>
          <p:cNvSpPr txBox="1"/>
          <p:nvPr/>
        </p:nvSpPr>
        <p:spPr>
          <a:xfrm>
            <a:off x="311376" y="3559324"/>
            <a:ext cx="16785295" cy="3539430"/>
          </a:xfrm>
          <a:prstGeom prst="rect">
            <a:avLst/>
          </a:prstGeom>
          <a:noFill/>
        </p:spPr>
        <p:txBody>
          <a:bodyPr wrap="square" rtlCol="0">
            <a:spAutoFit/>
          </a:bodyPr>
          <a:lstStyle/>
          <a:p>
            <a:pPr marL="457200" indent="-457200" algn="just">
              <a:buFont typeface="Arial" panose="020B0604020202020204" pitchFamily="34" charset="0"/>
              <a:buChar char="•"/>
            </a:pPr>
            <a:r>
              <a:rPr lang="id-ID" dirty="0" smtClean="0"/>
              <a:t>Limbah mudah terbakar (flamable) dengan bentuk bahan kimia padat, cair, dan gas. Namun yang paling umum berbentuk cairan. Potensi bahaya jenis ini adalah pada saat penyimpanan, pengumpulan dan pembuangan akhir. Limbah ini apabila dekat dengan api/sumber api. Percikan, atau gesekan maka mudah menyala. Contoh jenis ini adalah buangan BBM atau buangan pelarut (benzena, toluene, dan aceton) </a:t>
            </a:r>
          </a:p>
          <a:p>
            <a:pPr marL="514350" indent="-514350" algn="just">
              <a:buFont typeface="Arial" panose="020B0604020202020204" pitchFamily="34" charset="0"/>
              <a:buChar char="•"/>
            </a:pPr>
            <a:endParaRPr lang="id-ID" dirty="0"/>
          </a:p>
        </p:txBody>
      </p:sp>
      <p:sp>
        <p:nvSpPr>
          <p:cNvPr id="5" name="TextBox 4"/>
          <p:cNvSpPr txBox="1"/>
          <p:nvPr/>
        </p:nvSpPr>
        <p:spPr>
          <a:xfrm>
            <a:off x="311376" y="6439644"/>
            <a:ext cx="17040742" cy="3046988"/>
          </a:xfrm>
          <a:prstGeom prst="rect">
            <a:avLst/>
          </a:prstGeom>
          <a:noFill/>
        </p:spPr>
        <p:txBody>
          <a:bodyPr wrap="square" rtlCol="0">
            <a:spAutoFit/>
          </a:bodyPr>
          <a:lstStyle/>
          <a:p>
            <a:pPr marL="514350" indent="-514350" algn="just">
              <a:buFont typeface="Arial" panose="020B0604020202020204" pitchFamily="34" charset="0"/>
              <a:buChar char="•"/>
            </a:pPr>
            <a:endParaRPr lang="id-ID" dirty="0"/>
          </a:p>
          <a:p>
            <a:pPr marL="457200" indent="-457200" algn="just">
              <a:buFont typeface="Arial" panose="020B0604020202020204" pitchFamily="34" charset="0"/>
              <a:buChar char="•"/>
            </a:pPr>
            <a:r>
              <a:rPr lang="id-ID" dirty="0"/>
              <a:t>Limbah mudah meledak (explosive), yaitu limbah yang melalui reaksi kimia menghasilkan gas dengan cepat, suhu dan tekanan yang tinggi dan berpotensi merusak lingkungan. Biasanya dihasilkan dari pabrik bahan </a:t>
            </a:r>
            <a:r>
              <a:rPr lang="id-ID" dirty="0" smtClean="0"/>
              <a:t>peledak. Potensi </a:t>
            </a:r>
            <a:r>
              <a:rPr lang="id-ID" dirty="0"/>
              <a:t>bahaya jenis ini adalah pada saat penyimpanan, pengumpulan dan pembuangan akhir. </a:t>
            </a:r>
          </a:p>
        </p:txBody>
      </p:sp>
    </p:spTree>
    <p:extLst>
      <p:ext uri="{BB962C8B-B14F-4D97-AF65-F5344CB8AC3E}">
        <p14:creationId xmlns:p14="http://schemas.microsoft.com/office/powerpoint/2010/main" val="525700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895" y="895028"/>
            <a:ext cx="15856621" cy="1455675"/>
          </a:xfrm>
        </p:spPr>
        <p:txBody>
          <a:bodyPr/>
          <a:lstStyle/>
          <a:p>
            <a:r>
              <a:rPr lang="id-ID" dirty="0" smtClean="0"/>
              <a:t>LIMBAH B3 BERDASARKAN </a:t>
            </a:r>
            <a:br>
              <a:rPr lang="id-ID" dirty="0" smtClean="0"/>
            </a:br>
            <a:r>
              <a:rPr lang="id-ID" dirty="0" smtClean="0"/>
              <a:t>JENIS DAN SIFAT LIMBAHNYA</a:t>
            </a:r>
            <a:endParaRPr lang="id-ID" dirty="0"/>
          </a:p>
        </p:txBody>
      </p:sp>
      <p:sp>
        <p:nvSpPr>
          <p:cNvPr id="7" name="TextBox 6"/>
          <p:cNvSpPr txBox="1"/>
          <p:nvPr/>
        </p:nvSpPr>
        <p:spPr>
          <a:xfrm>
            <a:off x="311376" y="3559324"/>
            <a:ext cx="16785295" cy="3539430"/>
          </a:xfrm>
          <a:prstGeom prst="rect">
            <a:avLst/>
          </a:prstGeom>
          <a:noFill/>
        </p:spPr>
        <p:txBody>
          <a:bodyPr wrap="square" rtlCol="0">
            <a:spAutoFit/>
          </a:bodyPr>
          <a:lstStyle/>
          <a:p>
            <a:pPr marL="457200" indent="-457200" algn="just">
              <a:buFont typeface="Arial" panose="020B0604020202020204" pitchFamily="34" charset="0"/>
              <a:buChar char="•"/>
            </a:pPr>
            <a:r>
              <a:rPr lang="id-ID" dirty="0" smtClean="0"/>
              <a:t>Limbah mudah terbakar (flamable) dengan bentuk bahan kimia padat, cair, dan gas. Namun yang paling umum berbentuk cairan. Potensi bahaya jenis ini adalah pada saat penyimpanan, pengumpulan dan pembuangan akhir. Limbah ini apabila dekat dengan api/sumber api. Percikan, atau gesekan maka mudah menyala. Contoh jenis ini adalah buangan BBM atau buangan pelarut (benzena, toluene, dan aceton) </a:t>
            </a:r>
          </a:p>
          <a:p>
            <a:pPr marL="514350" indent="-514350" algn="just">
              <a:buFont typeface="Arial" panose="020B0604020202020204" pitchFamily="34" charset="0"/>
              <a:buChar char="•"/>
            </a:pPr>
            <a:endParaRPr lang="id-ID" dirty="0"/>
          </a:p>
        </p:txBody>
      </p:sp>
      <p:sp>
        <p:nvSpPr>
          <p:cNvPr id="5" name="TextBox 4"/>
          <p:cNvSpPr txBox="1"/>
          <p:nvPr/>
        </p:nvSpPr>
        <p:spPr>
          <a:xfrm>
            <a:off x="311376" y="6439644"/>
            <a:ext cx="17040742" cy="3046988"/>
          </a:xfrm>
          <a:prstGeom prst="rect">
            <a:avLst/>
          </a:prstGeom>
          <a:noFill/>
        </p:spPr>
        <p:txBody>
          <a:bodyPr wrap="square" rtlCol="0">
            <a:spAutoFit/>
          </a:bodyPr>
          <a:lstStyle/>
          <a:p>
            <a:pPr marL="514350" indent="-514350" algn="just">
              <a:buFont typeface="Arial" panose="020B0604020202020204" pitchFamily="34" charset="0"/>
              <a:buChar char="•"/>
            </a:pPr>
            <a:endParaRPr lang="id-ID" dirty="0"/>
          </a:p>
          <a:p>
            <a:pPr marL="457200" indent="-457200" algn="just">
              <a:buFont typeface="Arial" panose="020B0604020202020204" pitchFamily="34" charset="0"/>
              <a:buChar char="•"/>
            </a:pPr>
            <a:r>
              <a:rPr lang="id-ID" dirty="0"/>
              <a:t>Limbah mudah meledak (explosive), yaitu limbah yang melalui reaksi kimia menghasilkan gas dengan cepat, suhu dan tekanan yang tinggi dan berpotensi merusak lingkungan. Biasanya dihasilkan dari pabrik bahan </a:t>
            </a:r>
            <a:r>
              <a:rPr lang="id-ID" dirty="0" smtClean="0"/>
              <a:t>peledak. Potensi </a:t>
            </a:r>
            <a:r>
              <a:rPr lang="id-ID" dirty="0"/>
              <a:t>bahaya jenis ini adalah pada saat penyimpanan, pengumpulan dan pembuangan akhir. </a:t>
            </a:r>
          </a:p>
        </p:txBody>
      </p:sp>
    </p:spTree>
    <p:extLst>
      <p:ext uri="{BB962C8B-B14F-4D97-AF65-F5344CB8AC3E}">
        <p14:creationId xmlns:p14="http://schemas.microsoft.com/office/powerpoint/2010/main" val="368210753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Titles">
  <a:themeElements>
    <a:clrScheme name="White">
      <a:dk1>
        <a:srgbClr val="FFFFFF"/>
      </a:dk1>
      <a:lt1>
        <a:srgbClr val="FFFFFF"/>
      </a:lt1>
      <a:dk2>
        <a:srgbClr val="FFFFFF"/>
      </a:dk2>
      <a:lt2>
        <a:srgbClr val="FFFFFF"/>
      </a:lt2>
      <a:accent1>
        <a:srgbClr val="3F3F3F"/>
      </a:accent1>
      <a:accent2>
        <a:srgbClr val="FFFFFF"/>
      </a:accent2>
      <a:accent3>
        <a:srgbClr val="FFFFFF"/>
      </a:accent3>
      <a:accent4>
        <a:srgbClr val="FFFFFF"/>
      </a:accent4>
      <a:accent5>
        <a:srgbClr val="FFFFFF"/>
      </a:accent5>
      <a:accent6>
        <a:srgbClr val="FFFFFF"/>
      </a:accent6>
      <a:hlink>
        <a:srgbClr val="FFFFFF"/>
      </a:hlink>
      <a:folHlink>
        <a:srgbClr val="7F7F7F"/>
      </a:folHlink>
    </a:clrScheme>
    <a:fontScheme name="Capella">
      <a:majorFont>
        <a:latin typeface="Capella Light"/>
        <a:ea typeface="Capella Light"/>
        <a:cs typeface=""/>
      </a:majorFont>
      <a:minorFont>
        <a:latin typeface="Capella Light"/>
        <a:ea typeface="Capella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alpha val="52157"/>
          </a:srgbClr>
        </a:solidFill>
        <a:ln>
          <a:noFill/>
        </a:ln>
        <a:effectLst>
          <a:outerShdw blurRad="63500" sx="102000" sy="102000" algn="c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10518</TotalTime>
  <Words>1591</Words>
  <Application>Microsoft Office PowerPoint</Application>
  <PresentationFormat>Custom</PresentationFormat>
  <Paragraphs>135</Paragraphs>
  <Slides>26</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ＭＳ Ｐゴシック</vt:lpstr>
      <vt:lpstr>Arial</vt:lpstr>
      <vt:lpstr>Calibri</vt:lpstr>
      <vt:lpstr>Capella Light</vt:lpstr>
      <vt:lpstr>Century Gothic</vt:lpstr>
      <vt:lpstr>Wingdings 2</vt:lpstr>
      <vt:lpstr>Titles</vt:lpstr>
      <vt:lpstr>Quotable</vt:lpstr>
      <vt:lpstr>BAHAN BERACUN  DAN  BERBAHAYA</vt:lpstr>
      <vt:lpstr>Apa itu Bahan Beracun dan Berbahaya?</vt:lpstr>
      <vt:lpstr>TUJUAN PENGELOLAAN B3</vt:lpstr>
      <vt:lpstr>SUMBER, JENIS, DAN KETEGORISASI B3</vt:lpstr>
      <vt:lpstr>LIMBAH B3 BERDASARKAN SUMBER</vt:lpstr>
      <vt:lpstr>LIMBAH B3 BERDASARKAN KARAKTERISTIK</vt:lpstr>
      <vt:lpstr>LIMBAH B3 BERDASARKAN  JENIS DAN SIFAT LIMBAHNYA</vt:lpstr>
      <vt:lpstr>LIMBAH B3 BERDASARKAN  JENIS DAN SIFAT LIMBAHNYA</vt:lpstr>
      <vt:lpstr>LIMBAH B3 BERDASARKAN  JENIS DAN SIFAT LIMBAHNYA</vt:lpstr>
      <vt:lpstr>LIMBAH B3 BERDASARKAN  SIFAT LIMBAHNYA</vt:lpstr>
      <vt:lpstr>LIMBAH B3 BERDASARKAN  SIFAT LIMBAHNYA</vt:lpstr>
      <vt:lpstr>IDENTIFIKASI LIMBAH B3</vt:lpstr>
      <vt:lpstr>IDENTIFIKASI LIMBAH B3</vt:lpstr>
      <vt:lpstr>IDENTIFIKASI LIMBAH B3</vt:lpstr>
      <vt:lpstr>STRATEGI PENGELOLAAN  LIMBAH BAHAN BERACUN DAN BERBAHAYA</vt:lpstr>
      <vt:lpstr>STRATEGI PENGELOLAAN  LIMBAH BAHAN BERACUN DAN BERBAHAYA</vt:lpstr>
      <vt:lpstr>STRATEGI PENGELOLAAN  LIMBAH BAHAN BERACUN DAN BERBAHAYA</vt:lpstr>
      <vt:lpstr>PENGELOLAAN DAN PENGOLAHAN LIMBAH BAHAN BERACUN DAN BERBAHAYA </vt:lpstr>
      <vt:lpstr>PENGELOLAAN DAN PENGOLAHAN LIMBAH BAHAN BERACUN DAN BERBAHAYA </vt:lpstr>
      <vt:lpstr>PENGELOLAAN DAN PENGOLAHAN LIMBAH BAHAN BERACUN DAN BERBAHAYA </vt:lpstr>
      <vt:lpstr>PENGELOLAAN DAN PENGOLAHAN LIMBAH BAHAN BERACUN DAN BERBAHAYA </vt:lpstr>
      <vt:lpstr>PENGELOLAAN DAN PENGOLAHAN LIMBAH BAHAN BERACUN DAN BERBAHAYA </vt:lpstr>
      <vt:lpstr>PENGELOLAAN DAN PENGOLAHAN LIMBAH BAHAN BERACUN DAN BERBAHAYA </vt:lpstr>
      <vt:lpstr>PENGELOLAAN DAN PENGOLAHAN LIMBAH BAHAN BERACUN DAN BERBAHAYA </vt:lpstr>
      <vt:lpstr>PENGELOLAAN DAN PENGOLAHAN LIMBAH BAHAN BERACUN DAN BERBAHAYA </vt:lpstr>
      <vt:lpstr>PENGELOLAAN DAN PENGOLAHAN LIMBAH BAHAN BERACUN DAN BERBAHAYA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Regulus</dc:title>
  <dc:creator>Jun</dc:creator>
  <cp:lastModifiedBy>Ardiansyah Saputra R</cp:lastModifiedBy>
  <cp:revision>82</cp:revision>
  <dcterms:created xsi:type="dcterms:W3CDTF">2014-05-31T17:00:12Z</dcterms:created>
  <dcterms:modified xsi:type="dcterms:W3CDTF">2019-03-25T14:09:36Z</dcterms:modified>
</cp:coreProperties>
</file>