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332" r:id="rId3"/>
    <p:sldId id="260" r:id="rId4"/>
    <p:sldId id="312" r:id="rId5"/>
    <p:sldId id="314" r:id="rId6"/>
    <p:sldId id="315" r:id="rId7"/>
    <p:sldId id="316" r:id="rId8"/>
    <p:sldId id="317" r:id="rId9"/>
    <p:sldId id="318" r:id="rId10"/>
    <p:sldId id="323" r:id="rId11"/>
    <p:sldId id="324" r:id="rId12"/>
    <p:sldId id="263" r:id="rId13"/>
    <p:sldId id="325" r:id="rId14"/>
  </p:sldIdLst>
  <p:sldSz cx="9144000" cy="5143500" type="screen16x9"/>
  <p:notesSz cx="6858000" cy="9144000"/>
  <p:embeddedFontLst>
    <p:embeddedFont>
      <p:font typeface="Palanquin" panose="020B0604020202020204" charset="0"/>
      <p:regular r:id="rId16"/>
      <p:bold r:id="rId17"/>
    </p:embeddedFont>
    <p:embeddedFont>
      <p:font typeface="Signika" panose="02010003020600000004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9C3034-35F0-4297-8907-77AD800CB5EB}">
  <a:tblStyle styleId="{CD9C3034-35F0-4297-8907-77AD800CB5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5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39412c5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39412c5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665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39412c5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39412c5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14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4111add4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4111add4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93ee93297a_0_24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93ee93297a_0_24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473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3ee93297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3ee93297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01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32104ddb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32104ddb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3ee93297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3ee93297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824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39412c5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39412c5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39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39412c5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39412c5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718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39412c5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39412c5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875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39412c5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39412c5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278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39412c5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39412c5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61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84750" y="987975"/>
            <a:ext cx="4546200" cy="25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84875" y="3455700"/>
            <a:ext cx="45462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102075" y="4669125"/>
            <a:ext cx="1157700" cy="115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920850" y="234100"/>
            <a:ext cx="610800" cy="6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484250" y="4604000"/>
            <a:ext cx="357600" cy="3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5375" y="234100"/>
            <a:ext cx="610800" cy="6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8524150" y="1232025"/>
            <a:ext cx="1088100" cy="10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-431825" y="3851325"/>
            <a:ext cx="1088100" cy="1087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1363550" y="84175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676950" y="151150"/>
            <a:ext cx="776700" cy="7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390225" y="4293125"/>
            <a:ext cx="1601700" cy="160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8030725" y="1257250"/>
            <a:ext cx="912000" cy="91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7539900" y="3535550"/>
            <a:ext cx="965700" cy="9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6274125" y="-381700"/>
            <a:ext cx="1647600" cy="164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-223100" y="3504650"/>
            <a:ext cx="1463100" cy="146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92125" y="328975"/>
            <a:ext cx="609900" cy="6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731172" y="1943338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31050" y="636125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731150" y="32197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3"/>
          </p:nvPr>
        </p:nvSpPr>
        <p:spPr>
          <a:xfrm>
            <a:off x="3731150" y="2774950"/>
            <a:ext cx="46995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94825" y="3204550"/>
            <a:ext cx="456300" cy="4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16525" y="5447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4254275" y="4670050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8482675" y="2888050"/>
            <a:ext cx="456300" cy="45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14675" y="2086400"/>
            <a:ext cx="418800" cy="4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7489825" y="173500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8504975" y="938850"/>
            <a:ext cx="307800" cy="30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2637450" y="7747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231425" y="384142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7" r:id="rId6"/>
    <p:sldLayoutId id="2147483658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>
          <a:xfrm>
            <a:off x="-120850" y="1414875"/>
            <a:ext cx="1633200" cy="16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ctrTitle"/>
          </p:nvPr>
        </p:nvSpPr>
        <p:spPr>
          <a:xfrm>
            <a:off x="3342432" y="1238138"/>
            <a:ext cx="5088518" cy="25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TRANSFORMASI SKEMA ERD KE BENTUK TABEL</a:t>
            </a:r>
            <a:endParaRPr dirty="0"/>
          </a:p>
        </p:txBody>
      </p:sp>
      <p:grpSp>
        <p:nvGrpSpPr>
          <p:cNvPr id="162" name="Google Shape;162;p30"/>
          <p:cNvGrpSpPr/>
          <p:nvPr/>
        </p:nvGrpSpPr>
        <p:grpSpPr>
          <a:xfrm>
            <a:off x="305498" y="2315002"/>
            <a:ext cx="3598324" cy="2117088"/>
            <a:chOff x="305498" y="2315002"/>
            <a:chExt cx="3598324" cy="2117088"/>
          </a:xfrm>
        </p:grpSpPr>
        <p:grpSp>
          <p:nvGrpSpPr>
            <p:cNvPr id="163" name="Google Shape;163;p30"/>
            <p:cNvGrpSpPr/>
            <p:nvPr/>
          </p:nvGrpSpPr>
          <p:grpSpPr>
            <a:xfrm flipH="1">
              <a:off x="305498" y="2315002"/>
              <a:ext cx="3598324" cy="2014420"/>
              <a:chOff x="266475" y="728850"/>
              <a:chExt cx="6979900" cy="3907500"/>
            </a:xfrm>
          </p:grpSpPr>
          <p:sp>
            <p:nvSpPr>
              <p:cNvPr id="164" name="Google Shape;164;p30"/>
              <p:cNvSpPr/>
              <p:nvPr/>
            </p:nvSpPr>
            <p:spPr>
              <a:xfrm>
                <a:off x="3798950" y="4009225"/>
                <a:ext cx="1191175" cy="627125"/>
              </a:xfrm>
              <a:custGeom>
                <a:avLst/>
                <a:gdLst/>
                <a:ahLst/>
                <a:cxnLst/>
                <a:rect l="l" t="t" r="r" b="b"/>
                <a:pathLst>
                  <a:path w="47647" h="25085" fill="none" extrusionOk="0">
                    <a:moveTo>
                      <a:pt x="1" y="25084"/>
                    </a:moveTo>
                    <a:lnTo>
                      <a:pt x="7690" y="1"/>
                    </a:lnTo>
                    <a:lnTo>
                      <a:pt x="38950" y="1"/>
                    </a:lnTo>
                    <a:lnTo>
                      <a:pt x="47647" y="25084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1627800" y="908475"/>
                <a:ext cx="5448425" cy="2924325"/>
              </a:xfrm>
              <a:custGeom>
                <a:avLst/>
                <a:gdLst/>
                <a:ahLst/>
                <a:cxnLst/>
                <a:rect l="l" t="t" r="r" b="b"/>
                <a:pathLst>
                  <a:path w="217937" h="116973" fill="none" extrusionOk="0">
                    <a:moveTo>
                      <a:pt x="5924" y="0"/>
                    </a:moveTo>
                    <a:lnTo>
                      <a:pt x="212012" y="0"/>
                    </a:lnTo>
                    <a:cubicBezTo>
                      <a:pt x="215289" y="0"/>
                      <a:pt x="217936" y="2647"/>
                      <a:pt x="217936" y="5924"/>
                    </a:cubicBezTo>
                    <a:lnTo>
                      <a:pt x="217936" y="111048"/>
                    </a:lnTo>
                    <a:cubicBezTo>
                      <a:pt x="217936" y="114325"/>
                      <a:pt x="215289" y="116972"/>
                      <a:pt x="212012" y="116972"/>
                    </a:cubicBezTo>
                    <a:lnTo>
                      <a:pt x="5924" y="116972"/>
                    </a:lnTo>
                    <a:cubicBezTo>
                      <a:pt x="2647" y="116972"/>
                      <a:pt x="0" y="114325"/>
                      <a:pt x="0" y="111048"/>
                    </a:cubicBezTo>
                    <a:lnTo>
                      <a:pt x="0" y="5924"/>
                    </a:lnTo>
                    <a:cubicBezTo>
                      <a:pt x="0" y="2647"/>
                      <a:pt x="2647" y="0"/>
                      <a:pt x="5924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1457625" y="728850"/>
                <a:ext cx="5788750" cy="3280400"/>
              </a:xfrm>
              <a:custGeom>
                <a:avLst/>
                <a:gdLst/>
                <a:ahLst/>
                <a:cxnLst/>
                <a:rect l="l" t="t" r="r" b="b"/>
                <a:pathLst>
                  <a:path w="231550" h="131216" fill="none" extrusionOk="0">
                    <a:moveTo>
                      <a:pt x="6429" y="0"/>
                    </a:moveTo>
                    <a:lnTo>
                      <a:pt x="225122" y="0"/>
                    </a:lnTo>
                    <a:cubicBezTo>
                      <a:pt x="228651" y="0"/>
                      <a:pt x="231550" y="2900"/>
                      <a:pt x="231550" y="6429"/>
                    </a:cubicBezTo>
                    <a:lnTo>
                      <a:pt x="231550" y="124787"/>
                    </a:lnTo>
                    <a:cubicBezTo>
                      <a:pt x="231550" y="128443"/>
                      <a:pt x="228651" y="131216"/>
                      <a:pt x="225122" y="131216"/>
                    </a:cubicBezTo>
                    <a:lnTo>
                      <a:pt x="6429" y="131216"/>
                    </a:lnTo>
                    <a:cubicBezTo>
                      <a:pt x="2773" y="131216"/>
                      <a:pt x="0" y="128443"/>
                      <a:pt x="0" y="124787"/>
                    </a:cubicBezTo>
                    <a:lnTo>
                      <a:pt x="0" y="6429"/>
                    </a:lnTo>
                    <a:cubicBezTo>
                      <a:pt x="0" y="2900"/>
                      <a:pt x="2773" y="0"/>
                      <a:pt x="6429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0"/>
              <p:cNvSpPr/>
              <p:nvPr/>
            </p:nvSpPr>
            <p:spPr>
              <a:xfrm>
                <a:off x="2141425" y="1450475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0"/>
              <p:cNvSpPr/>
              <p:nvPr/>
            </p:nvSpPr>
            <p:spPr>
              <a:xfrm>
                <a:off x="2141425" y="1781350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2141425" y="2115375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5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5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2141425" y="2446250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 flipH="1">
                <a:off x="2077065" y="1456775"/>
                <a:ext cx="208000" cy="14497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799" fill="none" extrusionOk="0">
                    <a:moveTo>
                      <a:pt x="1" y="3404"/>
                    </a:moveTo>
                    <a:lnTo>
                      <a:pt x="2396" y="5799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 flipH="1">
                <a:off x="2077065" y="1784500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 flipH="1">
                <a:off x="2077065" y="2115375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2595200" y="15733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2595200" y="19042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2595200" y="22382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2595200" y="25691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0"/>
              <p:cNvSpPr/>
              <p:nvPr/>
            </p:nvSpPr>
            <p:spPr>
              <a:xfrm>
                <a:off x="5617200" y="3397900"/>
                <a:ext cx="642875" cy="1068600"/>
              </a:xfrm>
              <a:custGeom>
                <a:avLst/>
                <a:gdLst/>
                <a:ahLst/>
                <a:cxnLst/>
                <a:rect l="l" t="t" r="r" b="b"/>
                <a:pathLst>
                  <a:path w="25715" h="42744" extrusionOk="0">
                    <a:moveTo>
                      <a:pt x="1891" y="1"/>
                    </a:moveTo>
                    <a:cubicBezTo>
                      <a:pt x="631" y="1261"/>
                      <a:pt x="0" y="3152"/>
                      <a:pt x="505" y="4917"/>
                    </a:cubicBezTo>
                    <a:lnTo>
                      <a:pt x="9580" y="38949"/>
                    </a:lnTo>
                    <a:cubicBezTo>
                      <a:pt x="10200" y="41431"/>
                      <a:pt x="12291" y="42744"/>
                      <a:pt x="14409" y="42744"/>
                    </a:cubicBezTo>
                    <a:cubicBezTo>
                      <a:pt x="16163" y="42744"/>
                      <a:pt x="17937" y="41842"/>
                      <a:pt x="18907" y="39958"/>
                    </a:cubicBezTo>
                    <a:lnTo>
                      <a:pt x="24201" y="29496"/>
                    </a:lnTo>
                    <a:cubicBezTo>
                      <a:pt x="24454" y="28739"/>
                      <a:pt x="25084" y="28109"/>
                      <a:pt x="25714" y="27731"/>
                    </a:cubicBez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0"/>
              <p:cNvSpPr/>
              <p:nvPr/>
            </p:nvSpPr>
            <p:spPr>
              <a:xfrm>
                <a:off x="5604600" y="3325425"/>
                <a:ext cx="1099775" cy="1169125"/>
              </a:xfrm>
              <a:custGeom>
                <a:avLst/>
                <a:gdLst/>
                <a:ahLst/>
                <a:cxnLst/>
                <a:rect l="l" t="t" r="r" b="b"/>
                <a:pathLst>
                  <a:path w="43991" h="46765" fill="none" extrusionOk="0">
                    <a:moveTo>
                      <a:pt x="39831" y="17143"/>
                    </a:moveTo>
                    <a:lnTo>
                      <a:pt x="8067" y="1891"/>
                    </a:lnTo>
                    <a:cubicBezTo>
                      <a:pt x="4160" y="1"/>
                      <a:pt x="0" y="3530"/>
                      <a:pt x="1009" y="7689"/>
                    </a:cubicBezTo>
                    <a:lnTo>
                      <a:pt x="10084" y="41722"/>
                    </a:lnTo>
                    <a:cubicBezTo>
                      <a:pt x="11218" y="46134"/>
                      <a:pt x="17269" y="46764"/>
                      <a:pt x="19411" y="42605"/>
                    </a:cubicBezTo>
                    <a:lnTo>
                      <a:pt x="24705" y="32143"/>
                    </a:lnTo>
                    <a:cubicBezTo>
                      <a:pt x="24958" y="31512"/>
                      <a:pt x="25588" y="30882"/>
                      <a:pt x="26218" y="30378"/>
                    </a:cubicBezTo>
                    <a:cubicBezTo>
                      <a:pt x="26722" y="30000"/>
                      <a:pt x="27226" y="29748"/>
                      <a:pt x="27731" y="29622"/>
                    </a:cubicBezTo>
                    <a:lnTo>
                      <a:pt x="38949" y="26471"/>
                    </a:lnTo>
                    <a:cubicBezTo>
                      <a:pt x="43487" y="25210"/>
                      <a:pt x="43991" y="19034"/>
                      <a:pt x="39831" y="17143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5021625" y="1475675"/>
                <a:ext cx="1632325" cy="1629200"/>
              </a:xfrm>
              <a:custGeom>
                <a:avLst/>
                <a:gdLst/>
                <a:ahLst/>
                <a:cxnLst/>
                <a:rect l="l" t="t" r="r" b="b"/>
                <a:pathLst>
                  <a:path w="65293" h="65168" fill="none" extrusionOk="0">
                    <a:moveTo>
                      <a:pt x="53697" y="11597"/>
                    </a:moveTo>
                    <a:cubicBezTo>
                      <a:pt x="65293" y="23193"/>
                      <a:pt x="65293" y="41974"/>
                      <a:pt x="53697" y="53571"/>
                    </a:cubicBezTo>
                    <a:cubicBezTo>
                      <a:pt x="42100" y="65167"/>
                      <a:pt x="23193" y="65167"/>
                      <a:pt x="11597" y="53571"/>
                    </a:cubicBezTo>
                    <a:cubicBezTo>
                      <a:pt x="0" y="41974"/>
                      <a:pt x="0" y="23193"/>
                      <a:pt x="11597" y="11597"/>
                    </a:cubicBezTo>
                    <a:cubicBezTo>
                      <a:pt x="23193" y="1"/>
                      <a:pt x="42100" y="1"/>
                      <a:pt x="53697" y="1159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 flipH="1">
                <a:off x="5511874" y="1995625"/>
                <a:ext cx="510525" cy="589300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3572" fill="none" extrusionOk="0">
                    <a:moveTo>
                      <a:pt x="20421" y="11723"/>
                    </a:moveTo>
                    <a:lnTo>
                      <a:pt x="1" y="1"/>
                    </a:lnTo>
                    <a:lnTo>
                      <a:pt x="1" y="2357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2141425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496" y="13109"/>
                      <a:pt x="47521" y="10084"/>
                      <a:pt x="47521" y="6555"/>
                    </a:cubicBezTo>
                    <a:cubicBezTo>
                      <a:pt x="47521" y="2899"/>
                      <a:pt x="44496" y="0"/>
                      <a:pt x="40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0"/>
              <p:cNvSpPr/>
              <p:nvPr/>
            </p:nvSpPr>
            <p:spPr>
              <a:xfrm>
                <a:off x="3395600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622" y="13109"/>
                      <a:pt x="47521" y="10084"/>
                      <a:pt x="47521" y="6555"/>
                    </a:cubicBezTo>
                    <a:cubicBezTo>
                      <a:pt x="47521" y="2899"/>
                      <a:pt x="44622" y="0"/>
                      <a:pt x="40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0"/>
              <p:cNvSpPr/>
              <p:nvPr/>
            </p:nvSpPr>
            <p:spPr>
              <a:xfrm>
                <a:off x="266475" y="1078625"/>
                <a:ext cx="822475" cy="13298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53193" fill="none" extrusionOk="0">
                    <a:moveTo>
                      <a:pt x="16513" y="53193"/>
                    </a:moveTo>
                    <a:lnTo>
                      <a:pt x="16513" y="53193"/>
                    </a:lnTo>
                    <a:cubicBezTo>
                      <a:pt x="7437" y="53193"/>
                      <a:pt x="0" y="45756"/>
                      <a:pt x="0" y="36681"/>
                    </a:cubicBezTo>
                    <a:lnTo>
                      <a:pt x="0" y="16513"/>
                    </a:lnTo>
                    <a:cubicBezTo>
                      <a:pt x="0" y="7438"/>
                      <a:pt x="7437" y="1"/>
                      <a:pt x="16513" y="127"/>
                    </a:cubicBezTo>
                    <a:lnTo>
                      <a:pt x="16513" y="127"/>
                    </a:lnTo>
                    <a:cubicBezTo>
                      <a:pt x="25588" y="127"/>
                      <a:pt x="32899" y="7438"/>
                      <a:pt x="32899" y="16513"/>
                    </a:cubicBezTo>
                    <a:lnTo>
                      <a:pt x="32899" y="36681"/>
                    </a:lnTo>
                    <a:cubicBezTo>
                      <a:pt x="32899" y="45756"/>
                      <a:pt x="25588" y="53193"/>
                      <a:pt x="16513" y="5319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66475" y="1516650"/>
                <a:ext cx="822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1" fill="none" extrusionOk="0">
                    <a:moveTo>
                      <a:pt x="0" y="0"/>
                    </a:moveTo>
                    <a:lnTo>
                      <a:pt x="32899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679275" y="1081775"/>
                <a:ext cx="25" cy="431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270" fill="none" extrusionOk="0">
                    <a:moveTo>
                      <a:pt x="1" y="1"/>
                    </a:moveTo>
                    <a:lnTo>
                      <a:pt x="1" y="1726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654075" y="2408425"/>
                <a:ext cx="3252050" cy="1878150"/>
              </a:xfrm>
              <a:custGeom>
                <a:avLst/>
                <a:gdLst/>
                <a:ahLst/>
                <a:cxnLst/>
                <a:rect l="l" t="t" r="r" b="b"/>
                <a:pathLst>
                  <a:path w="130082" h="75126" fill="none" extrusionOk="0">
                    <a:moveTo>
                      <a:pt x="0" y="1"/>
                    </a:moveTo>
                    <a:lnTo>
                      <a:pt x="0" y="43739"/>
                    </a:lnTo>
                    <a:cubicBezTo>
                      <a:pt x="0" y="47016"/>
                      <a:pt x="2521" y="49663"/>
                      <a:pt x="5798" y="49663"/>
                    </a:cubicBezTo>
                    <a:lnTo>
                      <a:pt x="5798" y="49663"/>
                    </a:lnTo>
                    <a:cubicBezTo>
                      <a:pt x="9076" y="49663"/>
                      <a:pt x="11723" y="52310"/>
                      <a:pt x="11723" y="55462"/>
                    </a:cubicBezTo>
                    <a:lnTo>
                      <a:pt x="11723" y="69201"/>
                    </a:lnTo>
                    <a:cubicBezTo>
                      <a:pt x="11723" y="72478"/>
                      <a:pt x="14370" y="75125"/>
                      <a:pt x="17647" y="75125"/>
                    </a:cubicBezTo>
                    <a:lnTo>
                      <a:pt x="130081" y="75125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30"/>
            <p:cNvSpPr/>
            <p:nvPr/>
          </p:nvSpPr>
          <p:spPr>
            <a:xfrm flipH="1">
              <a:off x="1145474" y="4329419"/>
              <a:ext cx="1270334" cy="10267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30">
            <a:hlinkClick r:id="" action="ppaction://noaction"/>
          </p:cNvPr>
          <p:cNvSpPr txBox="1"/>
          <p:nvPr/>
        </p:nvSpPr>
        <p:spPr>
          <a:xfrm>
            <a:off x="6148677" y="3881400"/>
            <a:ext cx="2282100" cy="52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BASIS DATA</a:t>
            </a:r>
            <a:endParaRPr sz="3000" dirty="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713225" y="40403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TABEL ENTITAS KUAT PEGAWAI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3077BC-6F89-4C93-8C83-1D43607A7CCE}"/>
              </a:ext>
            </a:extLst>
          </p:cNvPr>
          <p:cNvSpPr/>
          <p:nvPr/>
        </p:nvSpPr>
        <p:spPr>
          <a:xfrm>
            <a:off x="3649131" y="2597145"/>
            <a:ext cx="1363134" cy="47413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PEGAWAI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A2A5BC-CC03-4185-9F9A-0C8FAF2C7B85}"/>
              </a:ext>
            </a:extLst>
          </p:cNvPr>
          <p:cNvSpPr/>
          <p:nvPr/>
        </p:nvSpPr>
        <p:spPr>
          <a:xfrm>
            <a:off x="4665130" y="1400128"/>
            <a:ext cx="1608667" cy="572700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id_pegawai</a:t>
            </a:r>
            <a:endParaRPr lang="en-ID" u="sn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101CCE-47DA-43EB-91C6-6DBEA6C5B724}"/>
              </a:ext>
            </a:extLst>
          </p:cNvPr>
          <p:cNvSpPr/>
          <p:nvPr/>
        </p:nvSpPr>
        <p:spPr>
          <a:xfrm>
            <a:off x="2144095" y="1359307"/>
            <a:ext cx="1989664" cy="5727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nama_lengkap</a:t>
            </a:r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EAA81E-D80F-4D8E-89E8-0DFB4203BB20}"/>
              </a:ext>
            </a:extLst>
          </p:cNvPr>
          <p:cNvSpPr/>
          <p:nvPr/>
        </p:nvSpPr>
        <p:spPr>
          <a:xfrm>
            <a:off x="1798986" y="2547860"/>
            <a:ext cx="1363134" cy="572701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tgl_lahir</a:t>
            </a:r>
            <a:endParaRPr lang="en-ID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2E53C7-363B-403F-9729-399C83DE4C92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V="1">
            <a:off x="4330698" y="1972828"/>
            <a:ext cx="1138766" cy="62431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757EAC-E570-4D9D-B5AA-BE44D16436B2}"/>
              </a:ext>
            </a:extLst>
          </p:cNvPr>
          <p:cNvCxnSpPr>
            <a:stCxn id="4" idx="0"/>
            <a:endCxn id="6" idx="4"/>
          </p:cNvCxnSpPr>
          <p:nvPr/>
        </p:nvCxnSpPr>
        <p:spPr>
          <a:xfrm flipH="1" flipV="1">
            <a:off x="3138927" y="1932007"/>
            <a:ext cx="1191771" cy="66513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56958D-0E46-452A-BF79-DD8108E41E10}"/>
              </a:ext>
            </a:extLst>
          </p:cNvPr>
          <p:cNvCxnSpPr>
            <a:stCxn id="4" idx="1"/>
            <a:endCxn id="9" idx="6"/>
          </p:cNvCxnSpPr>
          <p:nvPr/>
        </p:nvCxnSpPr>
        <p:spPr>
          <a:xfrm flipH="1" flipV="1">
            <a:off x="3162120" y="2834211"/>
            <a:ext cx="487011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EA2F4B5-AAC5-47CF-9897-1B2A72D35030}"/>
              </a:ext>
            </a:extLst>
          </p:cNvPr>
          <p:cNvSpPr/>
          <p:nvPr/>
        </p:nvSpPr>
        <p:spPr>
          <a:xfrm>
            <a:off x="1423586" y="3724472"/>
            <a:ext cx="1286040" cy="572700"/>
          </a:xfrm>
          <a:prstGeom prst="ellipse">
            <a:avLst/>
          </a:prstGeom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umur</a:t>
            </a:r>
            <a:endParaRPr lang="en-ID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DE2C31-EF32-46A1-88A7-FEF5B8FE5BF6}"/>
              </a:ext>
            </a:extLst>
          </p:cNvPr>
          <p:cNvCxnSpPr>
            <a:cxnSpLocks/>
            <a:stCxn id="2" idx="0"/>
            <a:endCxn id="4" idx="1"/>
          </p:cNvCxnSpPr>
          <p:nvPr/>
        </p:nvCxnSpPr>
        <p:spPr>
          <a:xfrm flipV="1">
            <a:off x="2066606" y="2834212"/>
            <a:ext cx="1582525" cy="8902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9D9B87A-8CF0-4985-A5AA-C5938242737C}"/>
              </a:ext>
            </a:extLst>
          </p:cNvPr>
          <p:cNvSpPr/>
          <p:nvPr/>
        </p:nvSpPr>
        <p:spPr>
          <a:xfrm>
            <a:off x="3649131" y="3306891"/>
            <a:ext cx="1363134" cy="572701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alamat</a:t>
            </a:r>
            <a:endParaRPr lang="en-ID" u="sng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6840B5-F039-4BF8-8FE5-D14A5A041775}"/>
              </a:ext>
            </a:extLst>
          </p:cNvPr>
          <p:cNvCxnSpPr>
            <a:stCxn id="20" idx="0"/>
          </p:cNvCxnSpPr>
          <p:nvPr/>
        </p:nvCxnSpPr>
        <p:spPr>
          <a:xfrm flipV="1">
            <a:off x="4330698" y="3055860"/>
            <a:ext cx="0" cy="25103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EDCCF19-D542-43DB-9031-47A8509FD4F5}"/>
              </a:ext>
            </a:extLst>
          </p:cNvPr>
          <p:cNvSpPr/>
          <p:nvPr/>
        </p:nvSpPr>
        <p:spPr>
          <a:xfrm>
            <a:off x="2811947" y="4043590"/>
            <a:ext cx="922865" cy="42333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jalan</a:t>
            </a:r>
            <a:endParaRPr lang="en-ID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21CCE81-B850-45A6-860E-CDAD17D21087}"/>
              </a:ext>
            </a:extLst>
          </p:cNvPr>
          <p:cNvSpPr/>
          <p:nvPr/>
        </p:nvSpPr>
        <p:spPr>
          <a:xfrm>
            <a:off x="3869265" y="4321715"/>
            <a:ext cx="922865" cy="42333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kota</a:t>
            </a:r>
            <a:endParaRPr lang="en-ID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88EB22-366F-4BAF-BC1E-32D378DD545A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V="1">
            <a:off x="3273380" y="3795722"/>
            <a:ext cx="575377" cy="24786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F8A63B2-5D89-4BCD-B81C-E04DB11A875D}"/>
              </a:ext>
            </a:extLst>
          </p:cNvPr>
          <p:cNvSpPr/>
          <p:nvPr/>
        </p:nvSpPr>
        <p:spPr>
          <a:xfrm>
            <a:off x="4852505" y="4128604"/>
            <a:ext cx="1001089" cy="49730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provinnsi</a:t>
            </a:r>
            <a:endParaRPr lang="en-ID" u="sng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CC36A7-0371-40F2-99CC-5DB51CE3463E}"/>
              </a:ext>
            </a:extLst>
          </p:cNvPr>
          <p:cNvCxnSpPr>
            <a:cxnSpLocks/>
            <a:stCxn id="23" idx="0"/>
            <a:endCxn id="20" idx="4"/>
          </p:cNvCxnSpPr>
          <p:nvPr/>
        </p:nvCxnSpPr>
        <p:spPr>
          <a:xfrm flipV="1">
            <a:off x="4330698" y="3879592"/>
            <a:ext cx="0" cy="442123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9DA9C1-A1E6-4F11-A93D-48BC618782A6}"/>
              </a:ext>
            </a:extLst>
          </p:cNvPr>
          <p:cNvCxnSpPr>
            <a:cxnSpLocks/>
            <a:stCxn id="20" idx="5"/>
            <a:endCxn id="25" idx="0"/>
          </p:cNvCxnSpPr>
          <p:nvPr/>
        </p:nvCxnSpPr>
        <p:spPr>
          <a:xfrm>
            <a:off x="4812639" y="3795722"/>
            <a:ext cx="540411" cy="332882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9F6672-E181-46E3-BA3C-0BF29AC50B6B}"/>
              </a:ext>
            </a:extLst>
          </p:cNvPr>
          <p:cNvGrpSpPr/>
          <p:nvPr/>
        </p:nvGrpSpPr>
        <p:grpSpPr>
          <a:xfrm>
            <a:off x="5853594" y="2521599"/>
            <a:ext cx="1293378" cy="620468"/>
            <a:chOff x="586223" y="4160165"/>
            <a:chExt cx="1293378" cy="62046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2397A2B-DAAC-4D09-8EF0-D6DBF5140089}"/>
                </a:ext>
              </a:extLst>
            </p:cNvPr>
            <p:cNvSpPr/>
            <p:nvPr/>
          </p:nvSpPr>
          <p:spPr>
            <a:xfrm>
              <a:off x="713225" y="4233333"/>
              <a:ext cx="1039375" cy="474132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gelar</a:t>
              </a:r>
              <a:endParaRPr lang="en-ID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76F2068-A0B3-4186-A116-BB8EBA1C099D}"/>
                </a:ext>
              </a:extLst>
            </p:cNvPr>
            <p:cNvSpPr/>
            <p:nvPr/>
          </p:nvSpPr>
          <p:spPr>
            <a:xfrm>
              <a:off x="586223" y="4160165"/>
              <a:ext cx="1293378" cy="620468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4A2F09-97F1-4A92-82ED-4A492C0BE2EB}"/>
              </a:ext>
            </a:extLst>
          </p:cNvPr>
          <p:cNvCxnSpPr>
            <a:stCxn id="31" idx="2"/>
            <a:endCxn id="4" idx="3"/>
          </p:cNvCxnSpPr>
          <p:nvPr/>
        </p:nvCxnSpPr>
        <p:spPr>
          <a:xfrm flipH="1">
            <a:off x="5012265" y="2831833"/>
            <a:ext cx="841329" cy="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4FFDA9-C87A-4EC4-8D4E-B1BF41214145}"/>
              </a:ext>
            </a:extLst>
          </p:cNvPr>
          <p:cNvCxnSpPr>
            <a:stCxn id="31" idx="2"/>
            <a:endCxn id="4" idx="3"/>
          </p:cNvCxnSpPr>
          <p:nvPr/>
        </p:nvCxnSpPr>
        <p:spPr>
          <a:xfrm flipH="1">
            <a:off x="5012265" y="2831833"/>
            <a:ext cx="841329" cy="237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9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713225" y="40403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TABEL ENTITAS KUAT PEGAWAI</a:t>
            </a:r>
            <a:endParaRPr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F9E8248-A214-4183-9BA5-14155598F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15704"/>
              </p:ext>
            </p:extLst>
          </p:nvPr>
        </p:nvGraphicFramePr>
        <p:xfrm>
          <a:off x="787374" y="1750486"/>
          <a:ext cx="6900359" cy="741680"/>
        </p:xfrm>
        <a:graphic>
          <a:graphicData uri="http://schemas.openxmlformats.org/drawingml/2006/table">
            <a:tbl>
              <a:tblPr firstRow="1" bandRow="1">
                <a:tableStyleId>{CD9C3034-35F0-4297-8907-77AD800CB5EB}</a:tableStyleId>
              </a:tblPr>
              <a:tblGrid>
                <a:gridCol w="1157657">
                  <a:extLst>
                    <a:ext uri="{9D8B030D-6E8A-4147-A177-3AD203B41FA5}">
                      <a16:colId xmlns:a16="http://schemas.microsoft.com/office/drawing/2014/main" val="2770816685"/>
                    </a:ext>
                  </a:extLst>
                </a:gridCol>
                <a:gridCol w="1363786">
                  <a:extLst>
                    <a:ext uri="{9D8B030D-6E8A-4147-A177-3AD203B41FA5}">
                      <a16:colId xmlns:a16="http://schemas.microsoft.com/office/drawing/2014/main" val="3797555483"/>
                    </a:ext>
                  </a:extLst>
                </a:gridCol>
                <a:gridCol w="849511">
                  <a:extLst>
                    <a:ext uri="{9D8B030D-6E8A-4147-A177-3AD203B41FA5}">
                      <a16:colId xmlns:a16="http://schemas.microsoft.com/office/drawing/2014/main" val="3059209898"/>
                    </a:ext>
                  </a:extLst>
                </a:gridCol>
                <a:gridCol w="839364">
                  <a:extLst>
                    <a:ext uri="{9D8B030D-6E8A-4147-A177-3AD203B41FA5}">
                      <a16:colId xmlns:a16="http://schemas.microsoft.com/office/drawing/2014/main" val="1882867083"/>
                    </a:ext>
                  </a:extLst>
                </a:gridCol>
                <a:gridCol w="777042">
                  <a:extLst>
                    <a:ext uri="{9D8B030D-6E8A-4147-A177-3AD203B41FA5}">
                      <a16:colId xmlns:a16="http://schemas.microsoft.com/office/drawing/2014/main" val="3048789785"/>
                    </a:ext>
                  </a:extLst>
                </a:gridCol>
                <a:gridCol w="784970">
                  <a:extLst>
                    <a:ext uri="{9D8B030D-6E8A-4147-A177-3AD203B41FA5}">
                      <a16:colId xmlns:a16="http://schemas.microsoft.com/office/drawing/2014/main" val="3567416118"/>
                    </a:ext>
                  </a:extLst>
                </a:gridCol>
                <a:gridCol w="1128029">
                  <a:extLst>
                    <a:ext uri="{9D8B030D-6E8A-4147-A177-3AD203B41FA5}">
                      <a16:colId xmlns:a16="http://schemas.microsoft.com/office/drawing/2014/main" val="780044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id_pegawai</a:t>
                      </a:r>
                      <a:endParaRPr lang="en-ID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nama_lengkap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tgl_lahir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umur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jalan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kota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provinsi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65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9905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1707116-1461-4066-A428-97B50F2E09E0}"/>
              </a:ext>
            </a:extLst>
          </p:cNvPr>
          <p:cNvSpPr txBox="1"/>
          <p:nvPr/>
        </p:nvSpPr>
        <p:spPr>
          <a:xfrm>
            <a:off x="713225" y="1405469"/>
            <a:ext cx="174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Tabel_Pegawai</a:t>
            </a:r>
            <a:endParaRPr lang="en-ID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E19E70-FA93-4D1D-8D7D-98420011D2A7}"/>
              </a:ext>
            </a:extLst>
          </p:cNvPr>
          <p:cNvSpPr txBox="1"/>
          <p:nvPr/>
        </p:nvSpPr>
        <p:spPr>
          <a:xfrm>
            <a:off x="713225" y="2717803"/>
            <a:ext cx="174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Tabel_Gelar</a:t>
            </a:r>
            <a:endParaRPr lang="en-ID" b="1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931A79D-0DD9-484A-B339-E6A911909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555361"/>
              </p:ext>
            </p:extLst>
          </p:nvPr>
        </p:nvGraphicFramePr>
        <p:xfrm>
          <a:off x="787374" y="3125883"/>
          <a:ext cx="2726293" cy="741680"/>
        </p:xfrm>
        <a:graphic>
          <a:graphicData uri="http://schemas.openxmlformats.org/drawingml/2006/table">
            <a:tbl>
              <a:tblPr firstRow="1" bandRow="1">
                <a:tableStyleId>{CD9C3034-35F0-4297-8907-77AD800CB5EB}</a:tableStyleId>
              </a:tblPr>
              <a:tblGrid>
                <a:gridCol w="1329293">
                  <a:extLst>
                    <a:ext uri="{9D8B030D-6E8A-4147-A177-3AD203B41FA5}">
                      <a16:colId xmlns:a16="http://schemas.microsoft.com/office/drawing/2014/main" val="406731691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91598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id_pegawai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gelar</a:t>
                      </a:r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85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623583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21C959-6E18-4E3F-98BA-BD70EDBDF72D}"/>
              </a:ext>
            </a:extLst>
          </p:cNvPr>
          <p:cNvCxnSpPr>
            <a:cxnSpLocks/>
          </p:cNvCxnSpPr>
          <p:nvPr/>
        </p:nvCxnSpPr>
        <p:spPr>
          <a:xfrm flipH="1">
            <a:off x="345059" y="3312383"/>
            <a:ext cx="51430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53C50F-F46F-49DB-9FAC-A170E733DFB6}"/>
              </a:ext>
            </a:extLst>
          </p:cNvPr>
          <p:cNvCxnSpPr>
            <a:cxnSpLocks/>
          </p:cNvCxnSpPr>
          <p:nvPr/>
        </p:nvCxnSpPr>
        <p:spPr>
          <a:xfrm flipV="1">
            <a:off x="353523" y="1863145"/>
            <a:ext cx="0" cy="144923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FB9D887-D11F-4E37-A707-7FCD32C028D3}"/>
              </a:ext>
            </a:extLst>
          </p:cNvPr>
          <p:cNvCxnSpPr/>
          <p:nvPr/>
        </p:nvCxnSpPr>
        <p:spPr>
          <a:xfrm>
            <a:off x="345057" y="1880557"/>
            <a:ext cx="46351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95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PEMBUATAN TABEL DALAM MySQL</a:t>
            </a:r>
            <a:endParaRPr dirty="0"/>
          </a:p>
        </p:txBody>
      </p:sp>
      <p:sp>
        <p:nvSpPr>
          <p:cNvPr id="307" name="Google Shape;307;p37"/>
          <p:cNvSpPr txBox="1"/>
          <p:nvPr/>
        </p:nvSpPr>
        <p:spPr>
          <a:xfrm>
            <a:off x="535800" y="1359432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Tabel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6726525" y="1359432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Foreign Key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09" name="Google Shape;309;p37"/>
          <p:cNvSpPr/>
          <p:nvPr/>
        </p:nvSpPr>
        <p:spPr>
          <a:xfrm>
            <a:off x="103675" y="1824991"/>
            <a:ext cx="2751300" cy="18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CREATE TABLE </a:t>
            </a:r>
            <a:r>
              <a:rPr lang="en-US" dirty="0" err="1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table_name</a:t>
            </a:r>
            <a:r>
              <a:rPr lang="en-US" dirty="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 (</a:t>
            </a:r>
          </a:p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    column1 datatype,</a:t>
            </a:r>
          </a:p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    column2 datatype,</a:t>
            </a:r>
          </a:p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    column3 datatype,</a:t>
            </a:r>
          </a:p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    . . . . . .</a:t>
            </a:r>
          </a:p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)</a:t>
            </a:r>
          </a:p>
        </p:txBody>
      </p:sp>
      <p:sp>
        <p:nvSpPr>
          <p:cNvPr id="310" name="Google Shape;310;p37"/>
          <p:cNvSpPr/>
          <p:nvPr/>
        </p:nvSpPr>
        <p:spPr>
          <a:xfrm>
            <a:off x="6289025" y="1824991"/>
            <a:ext cx="2751300" cy="18375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CREATE TABLE </a:t>
            </a:r>
            <a:r>
              <a:rPr lang="en-US" dirty="0" err="1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table_name</a:t>
            </a:r>
            <a:r>
              <a:rPr lang="en-US" dirty="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 (</a:t>
            </a:r>
          </a:p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    . . . . . .</a:t>
            </a:r>
          </a:p>
          <a:p>
            <a:pPr marL="271463" lvl="2">
              <a:lnSpc>
                <a:spcPct val="115000"/>
              </a:lnSpc>
              <a:buClr>
                <a:schemeClr val="dk1"/>
              </a:buClr>
              <a:buSzPts val="1600"/>
            </a:pPr>
            <a:r>
              <a:rPr lang="en-US" dirty="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FOREIGN KEY (</a:t>
            </a:r>
            <a:r>
              <a:rPr lang="en-US" dirty="0" err="1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columnName</a:t>
            </a:r>
            <a:r>
              <a:rPr lang="en-US" dirty="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) REFERENCES </a:t>
            </a:r>
            <a:r>
              <a:rPr lang="en-US" dirty="0" err="1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tableName</a:t>
            </a:r>
            <a:r>
              <a:rPr lang="en-US" dirty="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coloumnName</a:t>
            </a:r>
            <a:r>
              <a:rPr lang="en-US" dirty="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)</a:t>
            </a:r>
          </a:p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)</a:t>
            </a:r>
          </a:p>
        </p:txBody>
      </p:sp>
      <p:sp>
        <p:nvSpPr>
          <p:cNvPr id="311" name="Google Shape;311;p37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12" name="Google Shape;312;p37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7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2" name="Google Shape;308;p37">
            <a:extLst>
              <a:ext uri="{FF2B5EF4-FFF2-40B4-BE49-F238E27FC236}">
                <a16:creationId xmlns:a16="http://schemas.microsoft.com/office/drawing/2014/main" id="{F12EAD83-75A0-4EBE-8BF4-0567ADB8DBF1}"/>
              </a:ext>
            </a:extLst>
          </p:cNvPr>
          <p:cNvSpPr txBox="1"/>
          <p:nvPr/>
        </p:nvSpPr>
        <p:spPr>
          <a:xfrm>
            <a:off x="3631175" y="1359432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Primary Key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3" name="Google Shape;310;p37">
            <a:extLst>
              <a:ext uri="{FF2B5EF4-FFF2-40B4-BE49-F238E27FC236}">
                <a16:creationId xmlns:a16="http://schemas.microsoft.com/office/drawing/2014/main" id="{C0251F73-7544-4F0A-BBBA-A80F8EFC390E}"/>
              </a:ext>
            </a:extLst>
          </p:cNvPr>
          <p:cNvSpPr/>
          <p:nvPr/>
        </p:nvSpPr>
        <p:spPr>
          <a:xfrm>
            <a:off x="3199025" y="1824991"/>
            <a:ext cx="2751300" cy="18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CREATE TABLE </a:t>
            </a:r>
            <a:r>
              <a:rPr lang="en-US" dirty="0" err="1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table_name</a:t>
            </a:r>
            <a:r>
              <a:rPr lang="en-US" dirty="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 (</a:t>
            </a:r>
          </a:p>
          <a:p>
            <a:pPr marL="266700" lvl="0" indent="-139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    column1 datatype NOT NULL PRIMARY KEY,</a:t>
            </a:r>
          </a:p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    . . . . . .</a:t>
            </a:r>
          </a:p>
          <a:p>
            <a:pPr marL="1270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solidFill>
                  <a:srgbClr val="FFFFFF"/>
                </a:solidFill>
                <a:latin typeface="Palanquin"/>
                <a:ea typeface="Palanquin"/>
                <a:cs typeface="Palanquin"/>
                <a:sym typeface="Palanquin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"/>
          <p:cNvSpPr txBox="1">
            <a:spLocks noGrp="1"/>
          </p:cNvSpPr>
          <p:nvPr>
            <p:ph type="title"/>
          </p:nvPr>
        </p:nvSpPr>
        <p:spPr>
          <a:xfrm>
            <a:off x="713225" y="24111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LATIHAN</a:t>
            </a:r>
            <a:endParaRPr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CB632E-F121-49D0-910D-53E87DF3EDC2}"/>
              </a:ext>
            </a:extLst>
          </p:cNvPr>
          <p:cNvSpPr/>
          <p:nvPr/>
        </p:nvSpPr>
        <p:spPr>
          <a:xfrm>
            <a:off x="1654893" y="2873317"/>
            <a:ext cx="1350034" cy="37956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GURU</a:t>
            </a:r>
            <a:endParaRPr lang="en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16C061-4C73-4F03-B1CE-22A7DC47CA89}"/>
              </a:ext>
            </a:extLst>
          </p:cNvPr>
          <p:cNvSpPr/>
          <p:nvPr/>
        </p:nvSpPr>
        <p:spPr>
          <a:xfrm>
            <a:off x="3222562" y="1321640"/>
            <a:ext cx="1140844" cy="606000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Nama</a:t>
            </a:r>
            <a:endParaRPr lang="en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F0DCC3-DD98-4B0F-BCC7-F937782B8106}"/>
              </a:ext>
            </a:extLst>
          </p:cNvPr>
          <p:cNvSpPr/>
          <p:nvPr/>
        </p:nvSpPr>
        <p:spPr>
          <a:xfrm>
            <a:off x="2187938" y="3662566"/>
            <a:ext cx="1250830" cy="732162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72BECEA-3832-49F8-A7E6-3EE515E75261}"/>
              </a:ext>
            </a:extLst>
          </p:cNvPr>
          <p:cNvSpPr/>
          <p:nvPr/>
        </p:nvSpPr>
        <p:spPr>
          <a:xfrm>
            <a:off x="2365613" y="3804360"/>
            <a:ext cx="918713" cy="448574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Gelar</a:t>
            </a:r>
            <a:endParaRPr lang="en-ID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276573-2308-4C81-944E-B4C0D92E4CA7}"/>
              </a:ext>
            </a:extLst>
          </p:cNvPr>
          <p:cNvSpPr/>
          <p:nvPr/>
        </p:nvSpPr>
        <p:spPr>
          <a:xfrm>
            <a:off x="1745758" y="1258772"/>
            <a:ext cx="1079212" cy="606000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NIP</a:t>
            </a:r>
            <a:endParaRPr lang="en-ID" u="sng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0FEA73-9CB4-44E0-A020-65C9C37D8885}"/>
              </a:ext>
            </a:extLst>
          </p:cNvPr>
          <p:cNvCxnSpPr>
            <a:cxnSpLocks/>
            <a:stCxn id="19" idx="0"/>
            <a:endCxn id="23" idx="4"/>
          </p:cNvCxnSpPr>
          <p:nvPr/>
        </p:nvCxnSpPr>
        <p:spPr>
          <a:xfrm flipH="1" flipV="1">
            <a:off x="2285364" y="1864772"/>
            <a:ext cx="44546" cy="100854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4B3C50-7090-4FEB-B257-959185EE8F1F}"/>
              </a:ext>
            </a:extLst>
          </p:cNvPr>
          <p:cNvCxnSpPr>
            <a:cxnSpLocks/>
          </p:cNvCxnSpPr>
          <p:nvPr/>
        </p:nvCxnSpPr>
        <p:spPr>
          <a:xfrm flipV="1">
            <a:off x="2332816" y="1928897"/>
            <a:ext cx="1460168" cy="94442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FC0B7E9-B53D-48D5-B081-2E3C0EFFF25E}"/>
              </a:ext>
            </a:extLst>
          </p:cNvPr>
          <p:cNvSpPr/>
          <p:nvPr/>
        </p:nvSpPr>
        <p:spPr>
          <a:xfrm>
            <a:off x="412225" y="1566669"/>
            <a:ext cx="1163505" cy="606000"/>
          </a:xfrm>
          <a:prstGeom prst="ellipse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Tempat</a:t>
            </a:r>
            <a:r>
              <a:rPr lang="en-US" dirty="0"/>
              <a:t> Lahir</a:t>
            </a:r>
            <a:endParaRPr lang="en-ID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CADE8B-19F4-423C-95BE-DA0C46E0B96E}"/>
              </a:ext>
            </a:extLst>
          </p:cNvPr>
          <p:cNvCxnSpPr>
            <a:cxnSpLocks/>
          </p:cNvCxnSpPr>
          <p:nvPr/>
        </p:nvCxnSpPr>
        <p:spPr>
          <a:xfrm>
            <a:off x="993978" y="2173265"/>
            <a:ext cx="1335932" cy="70064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368D2B7-3227-47E8-9568-478409586FC8}"/>
              </a:ext>
            </a:extLst>
          </p:cNvPr>
          <p:cNvSpPr/>
          <p:nvPr/>
        </p:nvSpPr>
        <p:spPr>
          <a:xfrm>
            <a:off x="315785" y="2756955"/>
            <a:ext cx="1048075" cy="606000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Alamat</a:t>
            </a:r>
            <a:endParaRPr lang="en-ID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5DB21E4-8AC7-494B-8984-40D69CA9C37D}"/>
              </a:ext>
            </a:extLst>
          </p:cNvPr>
          <p:cNvSpPr/>
          <p:nvPr/>
        </p:nvSpPr>
        <p:spPr>
          <a:xfrm>
            <a:off x="3505623" y="3305191"/>
            <a:ext cx="1250830" cy="732162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786BAF-4457-4D13-AD25-BB61B4F245DD}"/>
              </a:ext>
            </a:extLst>
          </p:cNvPr>
          <p:cNvSpPr/>
          <p:nvPr/>
        </p:nvSpPr>
        <p:spPr>
          <a:xfrm>
            <a:off x="3639334" y="3446985"/>
            <a:ext cx="1002366" cy="448574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No_Tlp</a:t>
            </a:r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844AD2-AF9F-4148-9B52-7DF960F74B6D}"/>
              </a:ext>
            </a:extLst>
          </p:cNvPr>
          <p:cNvSpPr/>
          <p:nvPr/>
        </p:nvSpPr>
        <p:spPr>
          <a:xfrm>
            <a:off x="3619397" y="2438160"/>
            <a:ext cx="1250830" cy="606000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Pangkat</a:t>
            </a:r>
            <a:endParaRPr lang="en-ID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F4F6F3-2AA0-4AF0-AC88-1D6D0E420385}"/>
              </a:ext>
            </a:extLst>
          </p:cNvPr>
          <p:cNvCxnSpPr>
            <a:stCxn id="21" idx="0"/>
            <a:endCxn id="19" idx="2"/>
          </p:cNvCxnSpPr>
          <p:nvPr/>
        </p:nvCxnSpPr>
        <p:spPr>
          <a:xfrm flipH="1" flipV="1">
            <a:off x="2329910" y="3252880"/>
            <a:ext cx="483443" cy="409686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DC267575-EC7F-4C35-A431-7FF48C60669A}"/>
              </a:ext>
            </a:extLst>
          </p:cNvPr>
          <p:cNvSpPr/>
          <p:nvPr/>
        </p:nvSpPr>
        <p:spPr>
          <a:xfrm>
            <a:off x="596930" y="4120890"/>
            <a:ext cx="960057" cy="454227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Kota</a:t>
            </a:r>
            <a:endParaRPr lang="en-ID" sz="105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55B4B95-E81A-44F2-986F-7144F9CEA343}"/>
              </a:ext>
            </a:extLst>
          </p:cNvPr>
          <p:cNvSpPr/>
          <p:nvPr/>
        </p:nvSpPr>
        <p:spPr>
          <a:xfrm>
            <a:off x="32283" y="3638496"/>
            <a:ext cx="841386" cy="454227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Nama Jalan</a:t>
            </a:r>
            <a:endParaRPr lang="en-ID" sz="105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9C23DA-8719-4DD1-8B7E-D0D867A7D7F8}"/>
              </a:ext>
            </a:extLst>
          </p:cNvPr>
          <p:cNvSpPr/>
          <p:nvPr/>
        </p:nvSpPr>
        <p:spPr>
          <a:xfrm>
            <a:off x="1258967" y="3558318"/>
            <a:ext cx="841386" cy="454227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Kode Pos</a:t>
            </a:r>
            <a:endParaRPr lang="en-ID" sz="105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E55D8E-267F-4ADF-93C7-B6E0ED185F27}"/>
              </a:ext>
            </a:extLst>
          </p:cNvPr>
          <p:cNvCxnSpPr>
            <a:stCxn id="28" idx="6"/>
            <a:endCxn id="19" idx="1"/>
          </p:cNvCxnSpPr>
          <p:nvPr/>
        </p:nvCxnSpPr>
        <p:spPr>
          <a:xfrm>
            <a:off x="1363860" y="3059955"/>
            <a:ext cx="291033" cy="3144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0B7AD16-25B7-4B9E-9E92-C935FDEA3E34}"/>
              </a:ext>
            </a:extLst>
          </p:cNvPr>
          <p:cNvCxnSpPr>
            <a:cxnSpLocks/>
          </p:cNvCxnSpPr>
          <p:nvPr/>
        </p:nvCxnSpPr>
        <p:spPr>
          <a:xfrm flipV="1">
            <a:off x="452975" y="3362955"/>
            <a:ext cx="333691" cy="275541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8A87BA-6F50-41D8-A05C-958F5EE84953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873669" y="3362955"/>
            <a:ext cx="203290" cy="75793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8D66D0A-3701-4AD9-B802-524738760A8B}"/>
              </a:ext>
            </a:extLst>
          </p:cNvPr>
          <p:cNvCxnSpPr>
            <a:stCxn id="41" idx="0"/>
            <a:endCxn id="28" idx="5"/>
          </p:cNvCxnSpPr>
          <p:nvPr/>
        </p:nvCxnSpPr>
        <p:spPr>
          <a:xfrm flipH="1" flipV="1">
            <a:off x="1210373" y="3274208"/>
            <a:ext cx="469287" cy="28411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F1D988-405F-47AD-8571-FC726D3099AA}"/>
              </a:ext>
            </a:extLst>
          </p:cNvPr>
          <p:cNvCxnSpPr>
            <a:stCxn id="19" idx="3"/>
            <a:endCxn id="29" idx="1"/>
          </p:cNvCxnSpPr>
          <p:nvPr/>
        </p:nvCxnSpPr>
        <p:spPr>
          <a:xfrm>
            <a:off x="3004927" y="3063099"/>
            <a:ext cx="683876" cy="34931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B9A872-7D35-4097-8A6E-DFC5824D063C}"/>
              </a:ext>
            </a:extLst>
          </p:cNvPr>
          <p:cNvCxnSpPr>
            <a:stCxn id="19" idx="3"/>
            <a:endCxn id="31" idx="2"/>
          </p:cNvCxnSpPr>
          <p:nvPr/>
        </p:nvCxnSpPr>
        <p:spPr>
          <a:xfrm flipV="1">
            <a:off x="3004927" y="2741160"/>
            <a:ext cx="614470" cy="321939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A2F6F18-175D-4CB1-97DF-6867DBEC4AF2}"/>
              </a:ext>
            </a:extLst>
          </p:cNvPr>
          <p:cNvSpPr txBox="1"/>
          <p:nvPr/>
        </p:nvSpPr>
        <p:spPr>
          <a:xfrm>
            <a:off x="5230818" y="1317312"/>
            <a:ext cx="31665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Transformasikan</a:t>
            </a:r>
            <a:r>
              <a:rPr lang="en-US" sz="2400" dirty="0"/>
              <a:t> diagram </a:t>
            </a:r>
            <a:r>
              <a:rPr lang="en-US" sz="2400" dirty="0" err="1"/>
              <a:t>entitas</a:t>
            </a:r>
            <a:r>
              <a:rPr lang="en-US" sz="2400" dirty="0"/>
              <a:t> </a:t>
            </a:r>
            <a:r>
              <a:rPr lang="en-US" sz="2400" dirty="0" err="1"/>
              <a:t>disamping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skema</a:t>
            </a:r>
            <a:r>
              <a:rPr lang="en-US" sz="2400" dirty="0"/>
              <a:t> </a:t>
            </a:r>
            <a:r>
              <a:rPr lang="en-US" sz="2400" dirty="0" err="1"/>
              <a:t>berbentuk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.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buatlah</a:t>
            </a:r>
            <a:r>
              <a:rPr lang="en-US" sz="2400" dirty="0"/>
              <a:t> </a:t>
            </a:r>
            <a:r>
              <a:rPr lang="en-US" sz="2400" dirty="0" err="1"/>
              <a:t>tabel-tabel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di </a:t>
            </a:r>
            <a:r>
              <a:rPr lang="en-US" sz="2400" dirty="0" err="1"/>
              <a:t>mysql</a:t>
            </a:r>
            <a:r>
              <a:rPr lang="en-US" sz="2400" dirty="0"/>
              <a:t>!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24328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95" name="Google Shape;295;p36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6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7" name="Google Shape;291;p36">
            <a:extLst>
              <a:ext uri="{FF2B5EF4-FFF2-40B4-BE49-F238E27FC236}">
                <a16:creationId xmlns:a16="http://schemas.microsoft.com/office/drawing/2014/main" id="{FF4A5206-13CD-471A-915F-6AEAA2E34019}"/>
              </a:ext>
            </a:extLst>
          </p:cNvPr>
          <p:cNvSpPr txBox="1">
            <a:spLocks/>
          </p:cNvSpPr>
          <p:nvPr/>
        </p:nvSpPr>
        <p:spPr>
          <a:xfrm>
            <a:off x="402680" y="286976"/>
            <a:ext cx="53420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US" dirty="0"/>
              <a:t>I</a:t>
            </a:r>
            <a:r>
              <a:rPr lang="en-ID" dirty="0" err="1"/>
              <a:t>stilah-Istilah</a:t>
            </a:r>
            <a:r>
              <a:rPr lang="en-ID" dirty="0"/>
              <a:t> pada </a:t>
            </a:r>
            <a:r>
              <a:rPr lang="en-ID" dirty="0" err="1"/>
              <a:t>Tabel</a:t>
            </a:r>
            <a:endParaRPr lang="en-ID" dirty="0"/>
          </a:p>
        </p:txBody>
      </p:sp>
      <p:sp>
        <p:nvSpPr>
          <p:cNvPr id="18" name="Google Shape;292;p36">
            <a:extLst>
              <a:ext uri="{FF2B5EF4-FFF2-40B4-BE49-F238E27FC236}">
                <a16:creationId xmlns:a16="http://schemas.microsoft.com/office/drawing/2014/main" id="{EF704460-98B9-4EAD-B72B-D1CB062B217E}"/>
              </a:ext>
            </a:extLst>
          </p:cNvPr>
          <p:cNvSpPr txBox="1"/>
          <p:nvPr/>
        </p:nvSpPr>
        <p:spPr>
          <a:xfrm>
            <a:off x="402680" y="2306130"/>
            <a:ext cx="483356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1" i="1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Field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adalah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kumpulan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karakter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yang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membentuk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suatu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arti,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Misal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didalam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field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ada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info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seputar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No.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Barang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,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maka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paparan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field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harus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ada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kaitannya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dengan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nomor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barang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dan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tidak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boleh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melenceng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dari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pembahasan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tersebut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600" dirty="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1" i="1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Record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adalah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kumpulan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i="1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field 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yang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lengkap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dan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kompleks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,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biasanya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satu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b="1" i="1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record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dihitung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dalam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satu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baris yang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ada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pada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tabel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basis data.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600" dirty="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1" i="1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Table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adalah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kumpulan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dari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field dan record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600" dirty="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A5C83B5-6B21-47FE-985B-804208EF8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290046"/>
              </p:ext>
            </p:extLst>
          </p:nvPr>
        </p:nvGraphicFramePr>
        <p:xfrm>
          <a:off x="5170127" y="1564450"/>
          <a:ext cx="3624699" cy="1483360"/>
        </p:xfrm>
        <a:graphic>
          <a:graphicData uri="http://schemas.openxmlformats.org/drawingml/2006/table">
            <a:tbl>
              <a:tblPr firstRow="1" bandRow="1">
                <a:tableStyleId>{CD9C3034-35F0-4297-8907-77AD800CB5EB}</a:tableStyleId>
              </a:tblPr>
              <a:tblGrid>
                <a:gridCol w="1217930">
                  <a:extLst>
                    <a:ext uri="{9D8B030D-6E8A-4147-A177-3AD203B41FA5}">
                      <a16:colId xmlns:a16="http://schemas.microsoft.com/office/drawing/2014/main" val="194602582"/>
                    </a:ext>
                  </a:extLst>
                </a:gridCol>
                <a:gridCol w="1268083">
                  <a:extLst>
                    <a:ext uri="{9D8B030D-6E8A-4147-A177-3AD203B41FA5}">
                      <a16:colId xmlns:a16="http://schemas.microsoft.com/office/drawing/2014/main" val="1271796488"/>
                    </a:ext>
                  </a:extLst>
                </a:gridCol>
                <a:gridCol w="1138686">
                  <a:extLst>
                    <a:ext uri="{9D8B030D-6E8A-4147-A177-3AD203B41FA5}">
                      <a16:colId xmlns:a16="http://schemas.microsoft.com/office/drawing/2014/main" val="4001608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FFFF"/>
                          </a:solidFill>
                        </a:rPr>
                        <a:t>KodeBarang</a:t>
                      </a:r>
                      <a:endParaRPr lang="en-ID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FFFF"/>
                          </a:solidFill>
                        </a:rPr>
                        <a:t>NamaBarang</a:t>
                      </a:r>
                      <a:endParaRPr lang="en-ID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FFFF"/>
                          </a:solidFill>
                        </a:rPr>
                        <a:t>StokBarang</a:t>
                      </a:r>
                      <a:endParaRPr lang="en-ID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5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  <a:endParaRPr lang="en-ID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Buku</a:t>
                      </a:r>
                      <a:endParaRPr lang="en-ID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  <a:endParaRPr lang="en-ID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09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  <a:endParaRPr lang="en-ID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Pensil</a:t>
                      </a:r>
                      <a:endParaRPr lang="en-ID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D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16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  <a:endParaRPr lang="en-ID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Penggaris</a:t>
                      </a:r>
                      <a:endParaRPr lang="en-ID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ID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415187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0B044D-C8AC-4815-AD94-5ED49E2773D7}"/>
              </a:ext>
            </a:extLst>
          </p:cNvPr>
          <p:cNvCxnSpPr>
            <a:cxnSpLocks/>
          </p:cNvCxnSpPr>
          <p:nvPr/>
        </p:nvCxnSpPr>
        <p:spPr>
          <a:xfrm flipV="1">
            <a:off x="5744745" y="1017917"/>
            <a:ext cx="1285783" cy="5465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9A0ECD-B3EE-4F9D-AD94-E72A5E3D3032}"/>
              </a:ext>
            </a:extLst>
          </p:cNvPr>
          <p:cNvCxnSpPr>
            <a:cxnSpLocks/>
          </p:cNvCxnSpPr>
          <p:nvPr/>
        </p:nvCxnSpPr>
        <p:spPr>
          <a:xfrm>
            <a:off x="7030528" y="1017917"/>
            <a:ext cx="1147314" cy="5465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250E7A-32D5-4272-A3C8-85B852574B05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6982476" y="1017917"/>
            <a:ext cx="59578" cy="5465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CBCCD0-0D28-4207-92D2-5CBEBA9E24A7}"/>
              </a:ext>
            </a:extLst>
          </p:cNvPr>
          <p:cNvSpPr txBox="1"/>
          <p:nvPr/>
        </p:nvSpPr>
        <p:spPr>
          <a:xfrm>
            <a:off x="6729804" y="6983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Field</a:t>
            </a:r>
            <a:endParaRPr lang="en-ID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F23544-CC1F-497D-BE98-E6BE6BEA11A7}"/>
              </a:ext>
            </a:extLst>
          </p:cNvPr>
          <p:cNvCxnSpPr>
            <a:cxnSpLocks/>
          </p:cNvCxnSpPr>
          <p:nvPr/>
        </p:nvCxnSpPr>
        <p:spPr>
          <a:xfrm>
            <a:off x="8406910" y="2107142"/>
            <a:ext cx="2862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A293E4-1881-4950-874B-BE2806CC9F96}"/>
              </a:ext>
            </a:extLst>
          </p:cNvPr>
          <p:cNvCxnSpPr/>
          <p:nvPr/>
        </p:nvCxnSpPr>
        <p:spPr>
          <a:xfrm>
            <a:off x="8699500" y="2101850"/>
            <a:ext cx="0" cy="7556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287339-9E36-4F8B-9130-9A7D90B0F8D4}"/>
              </a:ext>
            </a:extLst>
          </p:cNvPr>
          <p:cNvCxnSpPr/>
          <p:nvPr/>
        </p:nvCxnSpPr>
        <p:spPr>
          <a:xfrm flipH="1">
            <a:off x="8430650" y="2857500"/>
            <a:ext cx="2688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80E85D-A7EE-4BBB-B1AF-887E611E3E03}"/>
              </a:ext>
            </a:extLst>
          </p:cNvPr>
          <p:cNvCxnSpPr/>
          <p:nvPr/>
        </p:nvCxnSpPr>
        <p:spPr>
          <a:xfrm>
            <a:off x="8430650" y="2479675"/>
            <a:ext cx="2688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4021DB-0E0E-4A8B-8197-E29E691DC1C8}"/>
              </a:ext>
            </a:extLst>
          </p:cNvPr>
          <p:cNvCxnSpPr/>
          <p:nvPr/>
        </p:nvCxnSpPr>
        <p:spPr>
          <a:xfrm>
            <a:off x="8699500" y="2479675"/>
            <a:ext cx="1968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24EFA0-F9A7-4CE5-81F0-A51CE837DBFD}"/>
              </a:ext>
            </a:extLst>
          </p:cNvPr>
          <p:cNvCxnSpPr/>
          <p:nvPr/>
        </p:nvCxnSpPr>
        <p:spPr>
          <a:xfrm>
            <a:off x="8896350" y="2479675"/>
            <a:ext cx="0" cy="10763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A630F61-BC6F-4E0C-A57B-E8A817209805}"/>
              </a:ext>
            </a:extLst>
          </p:cNvPr>
          <p:cNvCxnSpPr>
            <a:cxnSpLocks/>
          </p:cNvCxnSpPr>
          <p:nvPr/>
        </p:nvCxnSpPr>
        <p:spPr>
          <a:xfrm flipH="1">
            <a:off x="8430650" y="3556000"/>
            <a:ext cx="4657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C98B1CA-7347-4D8E-89B2-8981D8BF9ECB}"/>
              </a:ext>
            </a:extLst>
          </p:cNvPr>
          <p:cNvSpPr txBox="1"/>
          <p:nvPr/>
        </p:nvSpPr>
        <p:spPr>
          <a:xfrm>
            <a:off x="7604185" y="340211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Record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15798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/>
          <p:nvPr/>
        </p:nvSpPr>
        <p:spPr>
          <a:xfrm>
            <a:off x="-988975" y="-346275"/>
            <a:ext cx="4253100" cy="425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3731172" y="2615671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Entitas</a:t>
            </a:r>
            <a:endParaRPr dirty="0"/>
          </a:p>
        </p:txBody>
      </p:sp>
      <p:sp>
        <p:nvSpPr>
          <p:cNvPr id="253" name="Google Shape;253;p34"/>
          <p:cNvSpPr txBox="1">
            <a:spLocks noGrp="1"/>
          </p:cNvSpPr>
          <p:nvPr>
            <p:ph type="title" idx="2"/>
          </p:nvPr>
        </p:nvSpPr>
        <p:spPr>
          <a:xfrm>
            <a:off x="3731050" y="1308458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55" name="Google Shape;255;p34"/>
          <p:cNvGrpSpPr/>
          <p:nvPr/>
        </p:nvGrpSpPr>
        <p:grpSpPr>
          <a:xfrm flipH="1">
            <a:off x="1463563" y="1087764"/>
            <a:ext cx="2510290" cy="2510290"/>
            <a:chOff x="6807950" y="3072775"/>
            <a:chExt cx="2165350" cy="2165350"/>
          </a:xfrm>
        </p:grpSpPr>
        <p:sp>
          <p:nvSpPr>
            <p:cNvPr id="256" name="Google Shape;256;p34"/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34"/>
          <p:cNvSpPr/>
          <p:nvPr/>
        </p:nvSpPr>
        <p:spPr>
          <a:xfrm>
            <a:off x="2593325" y="4450275"/>
            <a:ext cx="433500" cy="43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4"/>
          <p:cNvSpPr/>
          <p:nvPr/>
        </p:nvSpPr>
        <p:spPr>
          <a:xfrm>
            <a:off x="4949450" y="-242475"/>
            <a:ext cx="1056300" cy="10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4"/>
          <p:cNvSpPr/>
          <p:nvPr/>
        </p:nvSpPr>
        <p:spPr>
          <a:xfrm>
            <a:off x="8804225" y="2637600"/>
            <a:ext cx="433500" cy="43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4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4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65" name="Google Shape;265;p34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4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4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46EBB69-7F05-445D-AFC4-6E9A7555E088}"/>
              </a:ext>
            </a:extLst>
          </p:cNvPr>
          <p:cNvSpPr/>
          <p:nvPr/>
        </p:nvSpPr>
        <p:spPr>
          <a:xfrm>
            <a:off x="7282225" y="2236662"/>
            <a:ext cx="349165" cy="45719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4" name="Google Shape;294;p36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95" name="Google Shape;295;p36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6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5" name="Google Shape;291;p36">
            <a:extLst>
              <a:ext uri="{FF2B5EF4-FFF2-40B4-BE49-F238E27FC236}">
                <a16:creationId xmlns:a16="http://schemas.microsoft.com/office/drawing/2014/main" id="{099A25FB-A60D-488D-91B8-C28F40ADE914}"/>
              </a:ext>
            </a:extLst>
          </p:cNvPr>
          <p:cNvSpPr txBox="1">
            <a:spLocks/>
          </p:cNvSpPr>
          <p:nvPr/>
        </p:nvSpPr>
        <p:spPr>
          <a:xfrm>
            <a:off x="713225" y="781389"/>
            <a:ext cx="4324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ID" dirty="0" err="1"/>
              <a:t>Entitas</a:t>
            </a:r>
            <a:r>
              <a:rPr lang="en-ID" dirty="0"/>
              <a:t> </a:t>
            </a:r>
            <a:r>
              <a:rPr lang="en-ID" dirty="0" err="1"/>
              <a:t>Kuat</a:t>
            </a:r>
            <a:endParaRPr lang="en-ID" dirty="0"/>
          </a:p>
        </p:txBody>
      </p:sp>
      <p:sp>
        <p:nvSpPr>
          <p:cNvPr id="17" name="Google Shape;291;p36">
            <a:extLst>
              <a:ext uri="{FF2B5EF4-FFF2-40B4-BE49-F238E27FC236}">
                <a16:creationId xmlns:a16="http://schemas.microsoft.com/office/drawing/2014/main" id="{FF4A5206-13CD-471A-915F-6AEAA2E34019}"/>
              </a:ext>
            </a:extLst>
          </p:cNvPr>
          <p:cNvSpPr txBox="1">
            <a:spLocks/>
          </p:cNvSpPr>
          <p:nvPr/>
        </p:nvSpPr>
        <p:spPr>
          <a:xfrm>
            <a:off x="721851" y="2259522"/>
            <a:ext cx="4324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0" i="0" u="none" strike="noStrike" cap="none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r>
              <a:rPr lang="en-ID" dirty="0" err="1"/>
              <a:t>Entitas</a:t>
            </a:r>
            <a:r>
              <a:rPr lang="en-ID" dirty="0"/>
              <a:t> </a:t>
            </a:r>
            <a:r>
              <a:rPr lang="en-ID" dirty="0" err="1"/>
              <a:t>Lemah</a:t>
            </a:r>
            <a:endParaRPr lang="en-ID" dirty="0"/>
          </a:p>
        </p:txBody>
      </p:sp>
      <p:sp>
        <p:nvSpPr>
          <p:cNvPr id="18" name="Google Shape;292;p36">
            <a:extLst>
              <a:ext uri="{FF2B5EF4-FFF2-40B4-BE49-F238E27FC236}">
                <a16:creationId xmlns:a16="http://schemas.microsoft.com/office/drawing/2014/main" id="{EF704460-98B9-4EAD-B72B-D1CB062B217E}"/>
              </a:ext>
            </a:extLst>
          </p:cNvPr>
          <p:cNvSpPr txBox="1"/>
          <p:nvPr/>
        </p:nvSpPr>
        <p:spPr>
          <a:xfrm>
            <a:off x="713225" y="2957830"/>
            <a:ext cx="483356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Entitas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yang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lemah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adalah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entitas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yang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bergantung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pada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entitas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pemiliknya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,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yaitu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entitas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yang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kuat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untuk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keberadaannya</a:t>
            </a:r>
            <a:endParaRPr sz="1600" dirty="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3C39D1-6242-4543-8565-26B651303A72}"/>
              </a:ext>
            </a:extLst>
          </p:cNvPr>
          <p:cNvSpPr/>
          <p:nvPr/>
        </p:nvSpPr>
        <p:spPr>
          <a:xfrm>
            <a:off x="4057287" y="2085466"/>
            <a:ext cx="1268084" cy="35368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Orang</a:t>
            </a:r>
            <a:endParaRPr lang="en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02B12F-2432-4B2C-945F-496816E32D7A}"/>
              </a:ext>
            </a:extLst>
          </p:cNvPr>
          <p:cNvSpPr/>
          <p:nvPr/>
        </p:nvSpPr>
        <p:spPr>
          <a:xfrm>
            <a:off x="7764780" y="2075400"/>
            <a:ext cx="1268084" cy="353683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  <a:endParaRPr lang="en-ID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A22D5733-9C5C-4124-A212-265750366591}"/>
              </a:ext>
            </a:extLst>
          </p:cNvPr>
          <p:cNvSpPr/>
          <p:nvPr/>
        </p:nvSpPr>
        <p:spPr>
          <a:xfrm>
            <a:off x="5659694" y="1920290"/>
            <a:ext cx="1500996" cy="683857"/>
          </a:xfrm>
          <a:prstGeom prst="diamond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Memiliki</a:t>
            </a:r>
            <a:endParaRPr lang="en-ID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0D99758-CC41-4D06-9B55-B817AE33B1CF}"/>
              </a:ext>
            </a:extLst>
          </p:cNvPr>
          <p:cNvSpPr/>
          <p:nvPr/>
        </p:nvSpPr>
        <p:spPr>
          <a:xfrm>
            <a:off x="5177283" y="900644"/>
            <a:ext cx="1130060" cy="398759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NIK</a:t>
            </a:r>
            <a:endParaRPr lang="en-ID" u="sng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14ADB65-A54E-406E-887B-4E46CD43A470}"/>
              </a:ext>
            </a:extLst>
          </p:cNvPr>
          <p:cNvSpPr/>
          <p:nvPr/>
        </p:nvSpPr>
        <p:spPr>
          <a:xfrm>
            <a:off x="4195311" y="501885"/>
            <a:ext cx="1130060" cy="398759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Nama</a:t>
            </a:r>
            <a:endParaRPr lang="en-ID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7B7ABA1-5C48-46AF-B5A8-30D2F2A8294A}"/>
              </a:ext>
            </a:extLst>
          </p:cNvPr>
          <p:cNvSpPr/>
          <p:nvPr/>
        </p:nvSpPr>
        <p:spPr>
          <a:xfrm>
            <a:off x="3152957" y="781389"/>
            <a:ext cx="1130060" cy="495475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Tempat</a:t>
            </a:r>
            <a:r>
              <a:rPr lang="en-US" dirty="0"/>
              <a:t> Lahir</a:t>
            </a:r>
            <a:endParaRPr lang="en-ID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3102D3-63CF-404E-9606-3499786751E6}"/>
              </a:ext>
            </a:extLst>
          </p:cNvPr>
          <p:cNvSpPr/>
          <p:nvPr/>
        </p:nvSpPr>
        <p:spPr>
          <a:xfrm>
            <a:off x="6921153" y="1038532"/>
            <a:ext cx="1130061" cy="575600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Merk</a:t>
            </a:r>
            <a:endParaRPr lang="en-ID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1C2648-733D-4FE5-AFB8-45A0A858C6D9}"/>
              </a:ext>
            </a:extLst>
          </p:cNvPr>
          <p:cNvCxnSpPr>
            <a:cxnSpLocks/>
            <a:stCxn id="4" idx="0"/>
            <a:endCxn id="42" idx="4"/>
          </p:cNvCxnSpPr>
          <p:nvPr/>
        </p:nvCxnSpPr>
        <p:spPr>
          <a:xfrm flipH="1" flipV="1">
            <a:off x="3717987" y="1276864"/>
            <a:ext cx="973342" cy="808602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92;p36">
            <a:extLst>
              <a:ext uri="{FF2B5EF4-FFF2-40B4-BE49-F238E27FC236}">
                <a16:creationId xmlns:a16="http://schemas.microsoft.com/office/drawing/2014/main" id="{5FB587F5-6A5E-463E-8EBA-839D1CF86BBC}"/>
              </a:ext>
            </a:extLst>
          </p:cNvPr>
          <p:cNvSpPr txBox="1"/>
          <p:nvPr/>
        </p:nvSpPr>
        <p:spPr>
          <a:xfrm>
            <a:off x="704599" y="1466227"/>
            <a:ext cx="483356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Entitas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Kuat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adalah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entitas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yang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keberadaannya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tidak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bergantung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pada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keberadaan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entitas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lain mana pun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dalam</a:t>
            </a:r>
            <a:r>
              <a:rPr lang="en-ID" sz="1600" dirty="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skema</a:t>
            </a:r>
            <a:endParaRPr sz="1600" dirty="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C9ED99-3C36-4868-8FF1-EB5303037ADE}"/>
              </a:ext>
            </a:extLst>
          </p:cNvPr>
          <p:cNvCxnSpPr>
            <a:stCxn id="41" idx="4"/>
            <a:endCxn id="4" idx="0"/>
          </p:cNvCxnSpPr>
          <p:nvPr/>
        </p:nvCxnSpPr>
        <p:spPr>
          <a:xfrm flipH="1">
            <a:off x="4691329" y="900644"/>
            <a:ext cx="69012" cy="118482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D53F87-28A4-47D9-AD12-18F470CA9476}"/>
              </a:ext>
            </a:extLst>
          </p:cNvPr>
          <p:cNvCxnSpPr>
            <a:stCxn id="4" idx="0"/>
            <a:endCxn id="27" idx="4"/>
          </p:cNvCxnSpPr>
          <p:nvPr/>
        </p:nvCxnSpPr>
        <p:spPr>
          <a:xfrm flipV="1">
            <a:off x="4691329" y="1299403"/>
            <a:ext cx="1050984" cy="78606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20F548-34ED-4828-96AE-ABB54441512B}"/>
              </a:ext>
            </a:extLst>
          </p:cNvPr>
          <p:cNvCxnSpPr>
            <a:cxnSpLocks/>
            <a:stCxn id="5" idx="0"/>
            <a:endCxn id="28" idx="4"/>
          </p:cNvCxnSpPr>
          <p:nvPr/>
        </p:nvCxnSpPr>
        <p:spPr>
          <a:xfrm flipH="1" flipV="1">
            <a:off x="7486184" y="1614132"/>
            <a:ext cx="895704" cy="3501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mond 58">
            <a:extLst>
              <a:ext uri="{FF2B5EF4-FFF2-40B4-BE49-F238E27FC236}">
                <a16:creationId xmlns:a16="http://schemas.microsoft.com/office/drawing/2014/main" id="{F74B7579-1D27-49E4-BE24-FB721022DF5B}"/>
              </a:ext>
            </a:extLst>
          </p:cNvPr>
          <p:cNvSpPr/>
          <p:nvPr/>
        </p:nvSpPr>
        <p:spPr>
          <a:xfrm>
            <a:off x="5517135" y="1856768"/>
            <a:ext cx="1786115" cy="813758"/>
          </a:xfrm>
          <a:prstGeom prst="diamond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860CF9-8623-4D7A-9F77-187E4525AFA7}"/>
              </a:ext>
            </a:extLst>
          </p:cNvPr>
          <p:cNvCxnSpPr>
            <a:stCxn id="4" idx="3"/>
            <a:endCxn id="59" idx="1"/>
          </p:cNvCxnSpPr>
          <p:nvPr/>
        </p:nvCxnSpPr>
        <p:spPr>
          <a:xfrm>
            <a:off x="5325371" y="2262308"/>
            <a:ext cx="191764" cy="133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1527470-8143-4403-9CB9-C4F144224CCA}"/>
              </a:ext>
            </a:extLst>
          </p:cNvPr>
          <p:cNvSpPr/>
          <p:nvPr/>
        </p:nvSpPr>
        <p:spPr>
          <a:xfrm>
            <a:off x="7631390" y="1964294"/>
            <a:ext cx="1500996" cy="5727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14C1089-5A78-4DB5-8F02-F95A60ACF45A}"/>
              </a:ext>
            </a:extLst>
          </p:cNvPr>
          <p:cNvSpPr/>
          <p:nvPr/>
        </p:nvSpPr>
        <p:spPr>
          <a:xfrm>
            <a:off x="8107390" y="1011603"/>
            <a:ext cx="1130061" cy="575600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Warna</a:t>
            </a:r>
            <a:endParaRPr lang="en-ID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B9B25D-C921-4048-A90F-29C5F57DBF23}"/>
              </a:ext>
            </a:extLst>
          </p:cNvPr>
          <p:cNvCxnSpPr>
            <a:stCxn id="5" idx="0"/>
            <a:endCxn id="43" idx="4"/>
          </p:cNvCxnSpPr>
          <p:nvPr/>
        </p:nvCxnSpPr>
        <p:spPr>
          <a:xfrm flipV="1">
            <a:off x="8381888" y="1587203"/>
            <a:ext cx="290533" cy="37709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9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713225" y="64956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ENTITAS KUAT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3077BC-6F89-4C93-8C83-1D43607A7CCE}"/>
              </a:ext>
            </a:extLst>
          </p:cNvPr>
          <p:cNvSpPr/>
          <p:nvPr/>
        </p:nvSpPr>
        <p:spPr>
          <a:xfrm>
            <a:off x="1574798" y="2571750"/>
            <a:ext cx="1363134" cy="47413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PEGAWAI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A2A5BC-CC03-4185-9F9A-0C8FAF2C7B85}"/>
              </a:ext>
            </a:extLst>
          </p:cNvPr>
          <p:cNvSpPr/>
          <p:nvPr/>
        </p:nvSpPr>
        <p:spPr>
          <a:xfrm>
            <a:off x="2590797" y="1374733"/>
            <a:ext cx="1608667" cy="572700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id_Pegawai</a:t>
            </a:r>
            <a:endParaRPr lang="en-ID" u="sn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101CCE-47DA-43EB-91C6-6DBEA6C5B724}"/>
              </a:ext>
            </a:extLst>
          </p:cNvPr>
          <p:cNvSpPr/>
          <p:nvPr/>
        </p:nvSpPr>
        <p:spPr>
          <a:xfrm>
            <a:off x="92955" y="1374733"/>
            <a:ext cx="1989664" cy="5727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nama_lengkap</a:t>
            </a:r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EAA81E-D80F-4D8E-89E8-0DFB4203BB20}"/>
              </a:ext>
            </a:extLst>
          </p:cNvPr>
          <p:cNvSpPr/>
          <p:nvPr/>
        </p:nvSpPr>
        <p:spPr>
          <a:xfrm>
            <a:off x="-275347" y="2522465"/>
            <a:ext cx="1363134" cy="572701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tgl_lahir</a:t>
            </a:r>
            <a:endParaRPr lang="en-ID" u="sn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F23000-B1CA-4C3C-9219-DA62C33576C3}"/>
              </a:ext>
            </a:extLst>
          </p:cNvPr>
          <p:cNvSpPr/>
          <p:nvPr/>
        </p:nvSpPr>
        <p:spPr>
          <a:xfrm>
            <a:off x="1574798" y="3424670"/>
            <a:ext cx="1363134" cy="572701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alamat</a:t>
            </a:r>
            <a:endParaRPr lang="en-ID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2E53C7-363B-403F-9729-399C83DE4C92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V="1">
            <a:off x="2256365" y="1947433"/>
            <a:ext cx="1138766" cy="62431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757EAC-E570-4D9D-B5AA-BE44D16436B2}"/>
              </a:ext>
            </a:extLst>
          </p:cNvPr>
          <p:cNvCxnSpPr>
            <a:stCxn id="4" idx="0"/>
            <a:endCxn id="6" idx="4"/>
          </p:cNvCxnSpPr>
          <p:nvPr/>
        </p:nvCxnSpPr>
        <p:spPr>
          <a:xfrm flipH="1" flipV="1">
            <a:off x="1087787" y="1947433"/>
            <a:ext cx="1168578" cy="62431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56958D-0E46-452A-BF79-DD8108E41E10}"/>
              </a:ext>
            </a:extLst>
          </p:cNvPr>
          <p:cNvCxnSpPr>
            <a:stCxn id="4" idx="1"/>
            <a:endCxn id="9" idx="6"/>
          </p:cNvCxnSpPr>
          <p:nvPr/>
        </p:nvCxnSpPr>
        <p:spPr>
          <a:xfrm flipH="1" flipV="1">
            <a:off x="1087787" y="2808816"/>
            <a:ext cx="487011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C5452B-26D5-454C-A67A-7C4C84AA024C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flipV="1">
            <a:off x="2256365" y="3045883"/>
            <a:ext cx="0" cy="37878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71E9D70-3592-4FF6-8CB7-6390EF122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17917"/>
              </p:ext>
            </p:extLst>
          </p:nvPr>
        </p:nvGraphicFramePr>
        <p:xfrm>
          <a:off x="4076698" y="2182203"/>
          <a:ext cx="4885268" cy="609600"/>
        </p:xfrm>
        <a:graphic>
          <a:graphicData uri="http://schemas.openxmlformats.org/drawingml/2006/table">
            <a:tbl>
              <a:tblPr firstRow="1" bandRow="1">
                <a:tableStyleId>{CD9C3034-35F0-4297-8907-77AD800CB5EB}</a:tableStyleId>
              </a:tblPr>
              <a:tblGrid>
                <a:gridCol w="1221317">
                  <a:extLst>
                    <a:ext uri="{9D8B030D-6E8A-4147-A177-3AD203B41FA5}">
                      <a16:colId xmlns:a16="http://schemas.microsoft.com/office/drawing/2014/main" val="3921961387"/>
                    </a:ext>
                  </a:extLst>
                </a:gridCol>
                <a:gridCol w="1585385">
                  <a:extLst>
                    <a:ext uri="{9D8B030D-6E8A-4147-A177-3AD203B41FA5}">
                      <a16:colId xmlns:a16="http://schemas.microsoft.com/office/drawing/2014/main" val="4016840839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940165657"/>
                    </a:ext>
                  </a:extLst>
                </a:gridCol>
                <a:gridCol w="1130299">
                  <a:extLst>
                    <a:ext uri="{9D8B030D-6E8A-4147-A177-3AD203B41FA5}">
                      <a16:colId xmlns:a16="http://schemas.microsoft.com/office/drawing/2014/main" val="4253994778"/>
                    </a:ext>
                  </a:extLst>
                </a:gridCol>
              </a:tblGrid>
              <a:tr h="142742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err="1">
                          <a:solidFill>
                            <a:sysClr val="windowText" lastClr="000000"/>
                          </a:solidFill>
                        </a:rPr>
                        <a:t>id_pegawai</a:t>
                      </a:r>
                      <a:endParaRPr lang="en-ID" b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nama_lengkap</a:t>
                      </a:r>
                      <a:endParaRPr lang="en-ID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alamat</a:t>
                      </a:r>
                      <a:endParaRPr lang="en-ID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tgl_lahir</a:t>
                      </a:r>
                      <a:endParaRPr lang="en-ID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4103898"/>
                  </a:ext>
                </a:extLst>
              </a:tr>
              <a:tr h="142742"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664522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F58721B-CCD5-4D2C-B25E-D60863FE9851}"/>
              </a:ext>
            </a:extLst>
          </p:cNvPr>
          <p:cNvSpPr txBox="1"/>
          <p:nvPr/>
        </p:nvSpPr>
        <p:spPr>
          <a:xfrm>
            <a:off x="3975097" y="1833703"/>
            <a:ext cx="1701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Tabel_Pegawai</a:t>
            </a:r>
            <a:endParaRPr lang="en-ID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9DDDBC-2DCC-4172-BFD0-6D922E9641FD}"/>
              </a:ext>
            </a:extLst>
          </p:cNvPr>
          <p:cNvSpPr txBox="1"/>
          <p:nvPr/>
        </p:nvSpPr>
        <p:spPr>
          <a:xfrm>
            <a:off x="3619507" y="2998375"/>
            <a:ext cx="53424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Atribut</a:t>
            </a:r>
            <a:r>
              <a:rPr lang="en-US" dirty="0"/>
              <a:t> key pada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primary key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pada </a:t>
            </a:r>
            <a:r>
              <a:rPr lang="en-US" dirty="0" err="1"/>
              <a:t>entitas</a:t>
            </a:r>
            <a:r>
              <a:rPr lang="en-US" dirty="0"/>
              <a:t>/table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Primary key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diartikan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yang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unik</a:t>
            </a:r>
            <a:r>
              <a:rPr lang="en-ID" dirty="0"/>
              <a:t>,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identitas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record/data yang </a:t>
            </a:r>
            <a:r>
              <a:rPr lang="en-ID" dirty="0" err="1"/>
              <a:t>ada</a:t>
            </a:r>
            <a:r>
              <a:rPr lang="en-ID" dirty="0"/>
              <a:t> pada table. Nilai </a:t>
            </a:r>
            <a:r>
              <a:rPr lang="en-ID" dirty="0" err="1"/>
              <a:t>dari</a:t>
            </a:r>
            <a:r>
              <a:rPr lang="en-ID" dirty="0"/>
              <a:t> primary key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unik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24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713225" y="64956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ATRIBUT COMPOSITE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3077BC-6F89-4C93-8C83-1D43607A7CCE}"/>
              </a:ext>
            </a:extLst>
          </p:cNvPr>
          <p:cNvSpPr/>
          <p:nvPr/>
        </p:nvSpPr>
        <p:spPr>
          <a:xfrm>
            <a:off x="1574798" y="2571750"/>
            <a:ext cx="1363134" cy="47413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PEGAWAI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A2A5BC-CC03-4185-9F9A-0C8FAF2C7B85}"/>
              </a:ext>
            </a:extLst>
          </p:cNvPr>
          <p:cNvSpPr/>
          <p:nvPr/>
        </p:nvSpPr>
        <p:spPr>
          <a:xfrm>
            <a:off x="2590797" y="1374733"/>
            <a:ext cx="1608667" cy="572700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id_pegawai</a:t>
            </a:r>
            <a:endParaRPr lang="en-ID" u="sn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101CCE-47DA-43EB-91C6-6DBEA6C5B724}"/>
              </a:ext>
            </a:extLst>
          </p:cNvPr>
          <p:cNvSpPr/>
          <p:nvPr/>
        </p:nvSpPr>
        <p:spPr>
          <a:xfrm>
            <a:off x="69762" y="1333912"/>
            <a:ext cx="1989664" cy="5727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nama_lengkap</a:t>
            </a:r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EAA81E-D80F-4D8E-89E8-0DFB4203BB20}"/>
              </a:ext>
            </a:extLst>
          </p:cNvPr>
          <p:cNvSpPr/>
          <p:nvPr/>
        </p:nvSpPr>
        <p:spPr>
          <a:xfrm>
            <a:off x="-275347" y="2522465"/>
            <a:ext cx="1363134" cy="572701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tgl_lahir</a:t>
            </a:r>
            <a:endParaRPr lang="en-ID" u="sn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F23000-B1CA-4C3C-9219-DA62C33576C3}"/>
              </a:ext>
            </a:extLst>
          </p:cNvPr>
          <p:cNvSpPr/>
          <p:nvPr/>
        </p:nvSpPr>
        <p:spPr>
          <a:xfrm>
            <a:off x="1574798" y="3296914"/>
            <a:ext cx="1363134" cy="572701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alamat</a:t>
            </a:r>
            <a:endParaRPr lang="en-ID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2E53C7-363B-403F-9729-399C83DE4C92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V="1">
            <a:off x="2256365" y="1947433"/>
            <a:ext cx="1138766" cy="62431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757EAC-E570-4D9D-B5AA-BE44D16436B2}"/>
              </a:ext>
            </a:extLst>
          </p:cNvPr>
          <p:cNvCxnSpPr>
            <a:stCxn id="4" idx="0"/>
            <a:endCxn id="6" idx="4"/>
          </p:cNvCxnSpPr>
          <p:nvPr/>
        </p:nvCxnSpPr>
        <p:spPr>
          <a:xfrm flipH="1" flipV="1">
            <a:off x="1064594" y="1906612"/>
            <a:ext cx="1191771" cy="66513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56958D-0E46-452A-BF79-DD8108E41E10}"/>
              </a:ext>
            </a:extLst>
          </p:cNvPr>
          <p:cNvCxnSpPr>
            <a:stCxn id="4" idx="1"/>
            <a:endCxn id="9" idx="6"/>
          </p:cNvCxnSpPr>
          <p:nvPr/>
        </p:nvCxnSpPr>
        <p:spPr>
          <a:xfrm flipH="1" flipV="1">
            <a:off x="1087787" y="2808816"/>
            <a:ext cx="487011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C5452B-26D5-454C-A67A-7C4C84AA024C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flipV="1">
            <a:off x="2256365" y="3045883"/>
            <a:ext cx="0" cy="25103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71E9D70-3592-4FF6-8CB7-6390EF122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07730"/>
              </p:ext>
            </p:extLst>
          </p:nvPr>
        </p:nvGraphicFramePr>
        <p:xfrm>
          <a:off x="3458812" y="2725630"/>
          <a:ext cx="5374307" cy="822960"/>
        </p:xfrm>
        <a:graphic>
          <a:graphicData uri="http://schemas.openxmlformats.org/drawingml/2006/table">
            <a:tbl>
              <a:tblPr firstRow="1" bandRow="1">
                <a:tableStyleId>{CD9C3034-35F0-4297-8907-77AD800CB5EB}</a:tableStyleId>
              </a:tblPr>
              <a:tblGrid>
                <a:gridCol w="793089">
                  <a:extLst>
                    <a:ext uri="{9D8B030D-6E8A-4147-A177-3AD203B41FA5}">
                      <a16:colId xmlns:a16="http://schemas.microsoft.com/office/drawing/2014/main" val="3921961387"/>
                    </a:ext>
                  </a:extLst>
                </a:gridCol>
                <a:gridCol w="1029504">
                  <a:extLst>
                    <a:ext uri="{9D8B030D-6E8A-4147-A177-3AD203B41FA5}">
                      <a16:colId xmlns:a16="http://schemas.microsoft.com/office/drawing/2014/main" val="4016840839"/>
                    </a:ext>
                  </a:extLst>
                </a:gridCol>
                <a:gridCol w="615778">
                  <a:extLst>
                    <a:ext uri="{9D8B030D-6E8A-4147-A177-3AD203B41FA5}">
                      <a16:colId xmlns:a16="http://schemas.microsoft.com/office/drawing/2014/main" val="940165657"/>
                    </a:ext>
                  </a:extLst>
                </a:gridCol>
                <a:gridCol w="733984">
                  <a:extLst>
                    <a:ext uri="{9D8B030D-6E8A-4147-A177-3AD203B41FA5}">
                      <a16:colId xmlns:a16="http://schemas.microsoft.com/office/drawing/2014/main" val="4253994778"/>
                    </a:ext>
                  </a:extLst>
                </a:gridCol>
                <a:gridCol w="733984">
                  <a:extLst>
                    <a:ext uri="{9D8B030D-6E8A-4147-A177-3AD203B41FA5}">
                      <a16:colId xmlns:a16="http://schemas.microsoft.com/office/drawing/2014/main" val="3803378428"/>
                    </a:ext>
                  </a:extLst>
                </a:gridCol>
                <a:gridCol w="733984">
                  <a:extLst>
                    <a:ext uri="{9D8B030D-6E8A-4147-A177-3AD203B41FA5}">
                      <a16:colId xmlns:a16="http://schemas.microsoft.com/office/drawing/2014/main" val="4276699497"/>
                    </a:ext>
                  </a:extLst>
                </a:gridCol>
                <a:gridCol w="733984">
                  <a:extLst>
                    <a:ext uri="{9D8B030D-6E8A-4147-A177-3AD203B41FA5}">
                      <a16:colId xmlns:a16="http://schemas.microsoft.com/office/drawing/2014/main" val="3397087075"/>
                    </a:ext>
                  </a:extLst>
                </a:gridCol>
              </a:tblGrid>
              <a:tr h="142742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err="1">
                          <a:solidFill>
                            <a:sysClr val="windowText" lastClr="000000"/>
                          </a:solidFill>
                        </a:rPr>
                        <a:t>id_pegawai</a:t>
                      </a:r>
                      <a:endParaRPr lang="en-ID" b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nama_lengkap</a:t>
                      </a:r>
                      <a:endParaRPr lang="en-ID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alamat</a:t>
                      </a:r>
                      <a:endParaRPr lang="en-ID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tgl_lahir</a:t>
                      </a:r>
                      <a:endParaRPr lang="en-ID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jalan</a:t>
                      </a:r>
                      <a:endParaRPr lang="en-ID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kota</a:t>
                      </a:r>
                      <a:endParaRPr lang="en-ID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provinsi</a:t>
                      </a:r>
                      <a:endParaRPr lang="en-ID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103898"/>
                  </a:ext>
                </a:extLst>
              </a:tr>
              <a:tr h="142742"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D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64522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F58721B-CCD5-4D2C-B25E-D60863FE9851}"/>
              </a:ext>
            </a:extLst>
          </p:cNvPr>
          <p:cNvSpPr txBox="1"/>
          <p:nvPr/>
        </p:nvSpPr>
        <p:spPr>
          <a:xfrm>
            <a:off x="3374142" y="2331709"/>
            <a:ext cx="1701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Tabel_Pegawai</a:t>
            </a:r>
            <a:endParaRPr lang="en-ID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086E959-B33B-4AAF-B5C8-538CC03BE099}"/>
              </a:ext>
            </a:extLst>
          </p:cNvPr>
          <p:cNvSpPr/>
          <p:nvPr/>
        </p:nvSpPr>
        <p:spPr>
          <a:xfrm>
            <a:off x="737614" y="4033613"/>
            <a:ext cx="922865" cy="42333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jalan</a:t>
            </a:r>
            <a:endParaRPr lang="en-ID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FA4F76-84FA-4920-99D2-0EB2E9BF3365}"/>
              </a:ext>
            </a:extLst>
          </p:cNvPr>
          <p:cNvSpPr/>
          <p:nvPr/>
        </p:nvSpPr>
        <p:spPr>
          <a:xfrm>
            <a:off x="1792016" y="4367279"/>
            <a:ext cx="922865" cy="42333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kota</a:t>
            </a:r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B95CDE-C39D-4E4C-86DD-6DC32B0E53B4}"/>
              </a:ext>
            </a:extLst>
          </p:cNvPr>
          <p:cNvCxnSpPr>
            <a:cxnSpLocks/>
            <a:stCxn id="3" idx="0"/>
            <a:endCxn id="10" idx="3"/>
          </p:cNvCxnSpPr>
          <p:nvPr/>
        </p:nvCxnSpPr>
        <p:spPr>
          <a:xfrm flipV="1">
            <a:off x="1199047" y="3785745"/>
            <a:ext cx="575377" cy="24786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83C3010-65FC-4E78-8CB8-B5DD3692375E}"/>
              </a:ext>
            </a:extLst>
          </p:cNvPr>
          <p:cNvSpPr/>
          <p:nvPr/>
        </p:nvSpPr>
        <p:spPr>
          <a:xfrm>
            <a:off x="2778172" y="4118627"/>
            <a:ext cx="1001089" cy="49730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provinnsi</a:t>
            </a:r>
            <a:endParaRPr lang="en-ID" u="sng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0870D8-1690-407B-8413-C021CD96FC32}"/>
              </a:ext>
            </a:extLst>
          </p:cNvPr>
          <p:cNvCxnSpPr>
            <a:cxnSpLocks/>
            <a:stCxn id="20" idx="0"/>
            <a:endCxn id="10" idx="4"/>
          </p:cNvCxnSpPr>
          <p:nvPr/>
        </p:nvCxnSpPr>
        <p:spPr>
          <a:xfrm flipV="1">
            <a:off x="2253449" y="3869615"/>
            <a:ext cx="2916" cy="49766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8A6A10-6838-4D52-84FC-1BD419B5C1D9}"/>
              </a:ext>
            </a:extLst>
          </p:cNvPr>
          <p:cNvCxnSpPr>
            <a:cxnSpLocks/>
            <a:stCxn id="10" idx="5"/>
            <a:endCxn id="23" idx="0"/>
          </p:cNvCxnSpPr>
          <p:nvPr/>
        </p:nvCxnSpPr>
        <p:spPr>
          <a:xfrm>
            <a:off x="2738306" y="3785745"/>
            <a:ext cx="540411" cy="332882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B27615-D2FF-481B-87D1-4BF26589C89F}"/>
              </a:ext>
            </a:extLst>
          </p:cNvPr>
          <p:cNvSpPr/>
          <p:nvPr/>
        </p:nvSpPr>
        <p:spPr>
          <a:xfrm>
            <a:off x="6448081" y="2639486"/>
            <a:ext cx="2605177" cy="6574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C9644-CE83-486E-A004-B36D2AF5BAAB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7750669" y="2239181"/>
            <a:ext cx="1" cy="4003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A6C236-E0EE-44A2-99B1-748284832B61}"/>
              </a:ext>
            </a:extLst>
          </p:cNvPr>
          <p:cNvSpPr txBox="1"/>
          <p:nvPr/>
        </p:nvSpPr>
        <p:spPr>
          <a:xfrm>
            <a:off x="7362483" y="1899572"/>
            <a:ext cx="9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Alamat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0453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713225" y="64956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ATRIBUT MULTIVALUE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3077BC-6F89-4C93-8C83-1D43607A7CCE}"/>
              </a:ext>
            </a:extLst>
          </p:cNvPr>
          <p:cNvSpPr/>
          <p:nvPr/>
        </p:nvSpPr>
        <p:spPr>
          <a:xfrm>
            <a:off x="1574798" y="2571750"/>
            <a:ext cx="1363134" cy="47413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PEGAWAI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A2A5BC-CC03-4185-9F9A-0C8FAF2C7B85}"/>
              </a:ext>
            </a:extLst>
          </p:cNvPr>
          <p:cNvSpPr/>
          <p:nvPr/>
        </p:nvSpPr>
        <p:spPr>
          <a:xfrm>
            <a:off x="2590797" y="1374733"/>
            <a:ext cx="1608667" cy="572700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id_Pegawai</a:t>
            </a:r>
            <a:endParaRPr lang="en-ID" u="sn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101CCE-47DA-43EB-91C6-6DBEA6C5B724}"/>
              </a:ext>
            </a:extLst>
          </p:cNvPr>
          <p:cNvSpPr/>
          <p:nvPr/>
        </p:nvSpPr>
        <p:spPr>
          <a:xfrm>
            <a:off x="69762" y="1333912"/>
            <a:ext cx="1989664" cy="5727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nama_lengkap</a:t>
            </a:r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EAA81E-D80F-4D8E-89E8-0DFB4203BB20}"/>
              </a:ext>
            </a:extLst>
          </p:cNvPr>
          <p:cNvSpPr/>
          <p:nvPr/>
        </p:nvSpPr>
        <p:spPr>
          <a:xfrm>
            <a:off x="-275347" y="2522465"/>
            <a:ext cx="1363134" cy="572701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tgl_lahir</a:t>
            </a:r>
            <a:endParaRPr lang="en-ID" u="sn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F23000-B1CA-4C3C-9219-DA62C33576C3}"/>
              </a:ext>
            </a:extLst>
          </p:cNvPr>
          <p:cNvSpPr/>
          <p:nvPr/>
        </p:nvSpPr>
        <p:spPr>
          <a:xfrm>
            <a:off x="1574798" y="3424670"/>
            <a:ext cx="1363134" cy="572701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alamat</a:t>
            </a:r>
            <a:endParaRPr lang="en-ID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2E53C7-363B-403F-9729-399C83DE4C92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V="1">
            <a:off x="2256365" y="1947433"/>
            <a:ext cx="1138766" cy="62431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757EAC-E570-4D9D-B5AA-BE44D16436B2}"/>
              </a:ext>
            </a:extLst>
          </p:cNvPr>
          <p:cNvCxnSpPr>
            <a:stCxn id="4" idx="0"/>
            <a:endCxn id="6" idx="4"/>
          </p:cNvCxnSpPr>
          <p:nvPr/>
        </p:nvCxnSpPr>
        <p:spPr>
          <a:xfrm flipH="1" flipV="1">
            <a:off x="1064594" y="1906612"/>
            <a:ext cx="1191771" cy="66513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56958D-0E46-452A-BF79-DD8108E41E10}"/>
              </a:ext>
            </a:extLst>
          </p:cNvPr>
          <p:cNvCxnSpPr>
            <a:stCxn id="4" idx="1"/>
            <a:endCxn id="9" idx="6"/>
          </p:cNvCxnSpPr>
          <p:nvPr/>
        </p:nvCxnSpPr>
        <p:spPr>
          <a:xfrm flipH="1" flipV="1">
            <a:off x="1087787" y="2808816"/>
            <a:ext cx="487011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C5452B-26D5-454C-A67A-7C4C84AA024C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flipV="1">
            <a:off x="2256365" y="3045883"/>
            <a:ext cx="0" cy="37878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71E9D70-3592-4FF6-8CB7-6390EF122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914532"/>
              </p:ext>
            </p:extLst>
          </p:nvPr>
        </p:nvGraphicFramePr>
        <p:xfrm>
          <a:off x="4076698" y="2182203"/>
          <a:ext cx="4885268" cy="609600"/>
        </p:xfrm>
        <a:graphic>
          <a:graphicData uri="http://schemas.openxmlformats.org/drawingml/2006/table">
            <a:tbl>
              <a:tblPr firstRow="1" bandRow="1">
                <a:tableStyleId>{CD9C3034-35F0-4297-8907-77AD800CB5EB}</a:tableStyleId>
              </a:tblPr>
              <a:tblGrid>
                <a:gridCol w="1221317">
                  <a:extLst>
                    <a:ext uri="{9D8B030D-6E8A-4147-A177-3AD203B41FA5}">
                      <a16:colId xmlns:a16="http://schemas.microsoft.com/office/drawing/2014/main" val="3921961387"/>
                    </a:ext>
                  </a:extLst>
                </a:gridCol>
                <a:gridCol w="1585385">
                  <a:extLst>
                    <a:ext uri="{9D8B030D-6E8A-4147-A177-3AD203B41FA5}">
                      <a16:colId xmlns:a16="http://schemas.microsoft.com/office/drawing/2014/main" val="4016840839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940165657"/>
                    </a:ext>
                  </a:extLst>
                </a:gridCol>
                <a:gridCol w="1130299">
                  <a:extLst>
                    <a:ext uri="{9D8B030D-6E8A-4147-A177-3AD203B41FA5}">
                      <a16:colId xmlns:a16="http://schemas.microsoft.com/office/drawing/2014/main" val="4253994778"/>
                    </a:ext>
                  </a:extLst>
                </a:gridCol>
              </a:tblGrid>
              <a:tr h="142742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err="1">
                          <a:solidFill>
                            <a:sysClr val="windowText" lastClr="000000"/>
                          </a:solidFill>
                        </a:rPr>
                        <a:t>id_pegawai</a:t>
                      </a:r>
                      <a:endParaRPr lang="en-ID" b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nama_lengkap</a:t>
                      </a:r>
                      <a:endParaRPr lang="en-ID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alamat</a:t>
                      </a:r>
                      <a:endParaRPr lang="en-ID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tgl_lahir</a:t>
                      </a:r>
                      <a:endParaRPr lang="en-ID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4103898"/>
                  </a:ext>
                </a:extLst>
              </a:tr>
              <a:tr h="1427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Reza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Anggana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Jl.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Mekar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20-07-2000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664522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F58721B-CCD5-4D2C-B25E-D60863FE9851}"/>
              </a:ext>
            </a:extLst>
          </p:cNvPr>
          <p:cNvSpPr txBox="1"/>
          <p:nvPr/>
        </p:nvSpPr>
        <p:spPr>
          <a:xfrm>
            <a:off x="3975097" y="1833703"/>
            <a:ext cx="1701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Tabel_Pegawai</a:t>
            </a:r>
            <a:endParaRPr lang="en-ID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A71D29-1890-43FD-9255-512375FC6179}"/>
              </a:ext>
            </a:extLst>
          </p:cNvPr>
          <p:cNvGrpSpPr/>
          <p:nvPr/>
        </p:nvGrpSpPr>
        <p:grpSpPr>
          <a:xfrm>
            <a:off x="234674" y="3711019"/>
            <a:ext cx="1293378" cy="620468"/>
            <a:chOff x="586223" y="4160165"/>
            <a:chExt cx="1293378" cy="62046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A04B6E3-6EE6-4BF5-B496-7D52AF8FA3EF}"/>
                </a:ext>
              </a:extLst>
            </p:cNvPr>
            <p:cNvSpPr/>
            <p:nvPr/>
          </p:nvSpPr>
          <p:spPr>
            <a:xfrm>
              <a:off x="713225" y="4233333"/>
              <a:ext cx="1039375" cy="474132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gelar</a:t>
              </a:r>
              <a:endParaRPr lang="en-ID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567E96-76D7-4447-A981-0182D342F13B}"/>
                </a:ext>
              </a:extLst>
            </p:cNvPr>
            <p:cNvSpPr/>
            <p:nvPr/>
          </p:nvSpPr>
          <p:spPr>
            <a:xfrm>
              <a:off x="586223" y="4160165"/>
              <a:ext cx="1293378" cy="620468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A7610C-1396-4DC2-918B-56AAB086C6EB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881363" y="3045883"/>
            <a:ext cx="1038961" cy="665136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17">
            <a:extLst>
              <a:ext uri="{FF2B5EF4-FFF2-40B4-BE49-F238E27FC236}">
                <a16:creationId xmlns:a16="http://schemas.microsoft.com/office/drawing/2014/main" id="{9A71A968-A92D-4DF2-9B5E-3AAD3655D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039259"/>
              </p:ext>
            </p:extLst>
          </p:nvPr>
        </p:nvGraphicFramePr>
        <p:xfrm>
          <a:off x="4024058" y="3350521"/>
          <a:ext cx="2806702" cy="914400"/>
        </p:xfrm>
        <a:graphic>
          <a:graphicData uri="http://schemas.openxmlformats.org/drawingml/2006/table">
            <a:tbl>
              <a:tblPr firstRow="1" bandRow="1">
                <a:tableStyleId>{CD9C3034-35F0-4297-8907-77AD800CB5EB}</a:tableStyleId>
              </a:tblPr>
              <a:tblGrid>
                <a:gridCol w="1221317">
                  <a:extLst>
                    <a:ext uri="{9D8B030D-6E8A-4147-A177-3AD203B41FA5}">
                      <a16:colId xmlns:a16="http://schemas.microsoft.com/office/drawing/2014/main" val="3921961387"/>
                    </a:ext>
                  </a:extLst>
                </a:gridCol>
                <a:gridCol w="1585385">
                  <a:extLst>
                    <a:ext uri="{9D8B030D-6E8A-4147-A177-3AD203B41FA5}">
                      <a16:colId xmlns:a16="http://schemas.microsoft.com/office/drawing/2014/main" val="4016840839"/>
                    </a:ext>
                  </a:extLst>
                </a:gridCol>
              </a:tblGrid>
              <a:tr h="241274"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solidFill>
                            <a:sysClr val="windowText" lastClr="000000"/>
                          </a:solidFill>
                        </a:rPr>
                        <a:t>id_pegawai</a:t>
                      </a:r>
                      <a:endParaRPr lang="en-ID" b="1" u="non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gelar</a:t>
                      </a:r>
                      <a:endParaRPr lang="en-ID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4103898"/>
                  </a:ext>
                </a:extLst>
              </a:tr>
              <a:tr h="1427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S.Pd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6645226"/>
                  </a:ext>
                </a:extLst>
              </a:tr>
              <a:tr h="1427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M.Kom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56526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0D4A79D-3F46-4FF5-BC4A-47FCA4244DB6}"/>
              </a:ext>
            </a:extLst>
          </p:cNvPr>
          <p:cNvSpPr txBox="1"/>
          <p:nvPr/>
        </p:nvSpPr>
        <p:spPr>
          <a:xfrm>
            <a:off x="3922457" y="3002021"/>
            <a:ext cx="1701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Tabel_Gelar</a:t>
            </a:r>
            <a:endParaRPr lang="en-ID" b="1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7654F88-D4AF-4D25-A646-59E7F0C5CDE4}"/>
              </a:ext>
            </a:extLst>
          </p:cNvPr>
          <p:cNvGrpSpPr/>
          <p:nvPr/>
        </p:nvGrpSpPr>
        <p:grpSpPr>
          <a:xfrm>
            <a:off x="3383718" y="2626548"/>
            <a:ext cx="1089717" cy="1775617"/>
            <a:chOff x="3383718" y="2626548"/>
            <a:chExt cx="1089717" cy="177561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9EC2BE-9E82-4459-A3E5-B41BFFEC2FA2}"/>
                </a:ext>
              </a:extLst>
            </p:cNvPr>
            <p:cNvSpPr/>
            <p:nvPr/>
          </p:nvSpPr>
          <p:spPr>
            <a:xfrm>
              <a:off x="3925493" y="3592576"/>
              <a:ext cx="547942" cy="8095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FD88CF-0508-40FE-8DB7-BDE960EC1B11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3395131" y="3997371"/>
              <a:ext cx="53036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54637A-5550-432C-AC5E-F4E2C919E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5130" y="2626548"/>
              <a:ext cx="0" cy="138347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A3B322B-1E68-4CEF-B8BC-E67E79F25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3718" y="2626548"/>
              <a:ext cx="692979" cy="6933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858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713225" y="64956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ATRIBUT MULTIVALUE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3077BC-6F89-4C93-8C83-1D43607A7CCE}"/>
              </a:ext>
            </a:extLst>
          </p:cNvPr>
          <p:cNvSpPr/>
          <p:nvPr/>
        </p:nvSpPr>
        <p:spPr>
          <a:xfrm>
            <a:off x="1574798" y="2571750"/>
            <a:ext cx="1363134" cy="47413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PEGAWAI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A2A5BC-CC03-4185-9F9A-0C8FAF2C7B85}"/>
              </a:ext>
            </a:extLst>
          </p:cNvPr>
          <p:cNvSpPr/>
          <p:nvPr/>
        </p:nvSpPr>
        <p:spPr>
          <a:xfrm>
            <a:off x="2590797" y="1374733"/>
            <a:ext cx="1608667" cy="572700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id_Pegawai</a:t>
            </a:r>
            <a:endParaRPr lang="en-ID" u="sn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101CCE-47DA-43EB-91C6-6DBEA6C5B724}"/>
              </a:ext>
            </a:extLst>
          </p:cNvPr>
          <p:cNvSpPr/>
          <p:nvPr/>
        </p:nvSpPr>
        <p:spPr>
          <a:xfrm>
            <a:off x="69762" y="1333912"/>
            <a:ext cx="1989664" cy="5727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nama_lengkap</a:t>
            </a:r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EAA81E-D80F-4D8E-89E8-0DFB4203BB20}"/>
              </a:ext>
            </a:extLst>
          </p:cNvPr>
          <p:cNvSpPr/>
          <p:nvPr/>
        </p:nvSpPr>
        <p:spPr>
          <a:xfrm>
            <a:off x="-275347" y="2522465"/>
            <a:ext cx="1363134" cy="572701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tgl_lahir</a:t>
            </a:r>
            <a:endParaRPr lang="en-ID" u="sn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F23000-B1CA-4C3C-9219-DA62C33576C3}"/>
              </a:ext>
            </a:extLst>
          </p:cNvPr>
          <p:cNvSpPr/>
          <p:nvPr/>
        </p:nvSpPr>
        <p:spPr>
          <a:xfrm>
            <a:off x="1574798" y="3424670"/>
            <a:ext cx="1363134" cy="572701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alamat</a:t>
            </a:r>
            <a:endParaRPr lang="en-ID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2E53C7-363B-403F-9729-399C83DE4C92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V="1">
            <a:off x="2256365" y="1947433"/>
            <a:ext cx="1138766" cy="62431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757EAC-E570-4D9D-B5AA-BE44D16436B2}"/>
              </a:ext>
            </a:extLst>
          </p:cNvPr>
          <p:cNvCxnSpPr>
            <a:stCxn id="4" idx="0"/>
            <a:endCxn id="6" idx="4"/>
          </p:cNvCxnSpPr>
          <p:nvPr/>
        </p:nvCxnSpPr>
        <p:spPr>
          <a:xfrm flipH="1" flipV="1">
            <a:off x="1064594" y="1906612"/>
            <a:ext cx="1191771" cy="66513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56958D-0E46-452A-BF79-DD8108E41E10}"/>
              </a:ext>
            </a:extLst>
          </p:cNvPr>
          <p:cNvCxnSpPr>
            <a:stCxn id="4" idx="1"/>
            <a:endCxn id="9" idx="6"/>
          </p:cNvCxnSpPr>
          <p:nvPr/>
        </p:nvCxnSpPr>
        <p:spPr>
          <a:xfrm flipH="1" flipV="1">
            <a:off x="1087787" y="2808816"/>
            <a:ext cx="487011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C5452B-26D5-454C-A67A-7C4C84AA024C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flipV="1">
            <a:off x="2256365" y="3045883"/>
            <a:ext cx="0" cy="37878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8BA71D29-1890-43FD-9255-512375FC6179}"/>
              </a:ext>
            </a:extLst>
          </p:cNvPr>
          <p:cNvGrpSpPr/>
          <p:nvPr/>
        </p:nvGrpSpPr>
        <p:grpSpPr>
          <a:xfrm>
            <a:off x="234674" y="3711019"/>
            <a:ext cx="1293378" cy="620468"/>
            <a:chOff x="586223" y="4160165"/>
            <a:chExt cx="1293378" cy="62046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A04B6E3-6EE6-4BF5-B496-7D52AF8FA3EF}"/>
                </a:ext>
              </a:extLst>
            </p:cNvPr>
            <p:cNvSpPr/>
            <p:nvPr/>
          </p:nvSpPr>
          <p:spPr>
            <a:xfrm>
              <a:off x="713225" y="4233333"/>
              <a:ext cx="1039375" cy="474132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gelar</a:t>
              </a:r>
              <a:endParaRPr lang="en-ID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567E96-76D7-4447-A981-0182D342F13B}"/>
                </a:ext>
              </a:extLst>
            </p:cNvPr>
            <p:cNvSpPr/>
            <p:nvPr/>
          </p:nvSpPr>
          <p:spPr>
            <a:xfrm>
              <a:off x="586223" y="4160165"/>
              <a:ext cx="1293378" cy="620468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A7610C-1396-4DC2-918B-56AAB086C6EB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881363" y="3045883"/>
            <a:ext cx="1038961" cy="665136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3DC83D4-7996-4C26-B4CC-2A53C959C277}"/>
              </a:ext>
            </a:extLst>
          </p:cNvPr>
          <p:cNvSpPr txBox="1"/>
          <p:nvPr/>
        </p:nvSpPr>
        <p:spPr>
          <a:xfrm>
            <a:off x="3801541" y="2183749"/>
            <a:ext cx="53424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Kolom </a:t>
            </a:r>
            <a:r>
              <a:rPr lang="en-US" dirty="0" err="1"/>
              <a:t>id_pegawai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foreign key pada table </a:t>
            </a:r>
            <a:r>
              <a:rPr lang="en-US" dirty="0" err="1"/>
              <a:t>gelar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Kunci</a:t>
            </a:r>
            <a:r>
              <a:rPr lang="en-ID" dirty="0"/>
              <a:t> </a:t>
            </a:r>
            <a:r>
              <a:rPr lang="en-ID" dirty="0" err="1"/>
              <a:t>asing</a:t>
            </a:r>
            <a:r>
              <a:rPr lang="en-ID" dirty="0"/>
              <a:t> (Foreign Key)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gabungan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menciptakan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(</a:t>
            </a:r>
            <a:r>
              <a:rPr lang="en-ID" dirty="0" err="1"/>
              <a:t>relasi</a:t>
            </a:r>
            <a:r>
              <a:rPr lang="en-ID" dirty="0"/>
              <a:t>)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. </a:t>
            </a:r>
            <a:r>
              <a:rPr lang="en-ID" dirty="0" err="1"/>
              <a:t>Penggunaan</a:t>
            </a:r>
            <a:r>
              <a:rPr lang="en-ID" dirty="0"/>
              <a:t> foreign key </a:t>
            </a:r>
            <a:r>
              <a:rPr lang="en-ID" dirty="0" err="1"/>
              <a:t>merujuk</a:t>
            </a:r>
            <a:r>
              <a:rPr lang="en-ID" dirty="0"/>
              <a:t> pada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kunci</a:t>
            </a:r>
            <a:r>
              <a:rPr lang="en-ID" dirty="0"/>
              <a:t> primer yang </a:t>
            </a:r>
            <a:r>
              <a:rPr lang="en-ID" dirty="0" err="1"/>
              <a:t>terdapat</a:t>
            </a:r>
            <a:r>
              <a:rPr lang="en-ID" dirty="0"/>
              <a:t> pada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dikenal</a:t>
            </a:r>
            <a:r>
              <a:rPr lang="en-ID" dirty="0"/>
              <a:t> juga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34834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713225" y="649569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ATRIBUT DERIVATIF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3077BC-6F89-4C93-8C83-1D43607A7CCE}"/>
              </a:ext>
            </a:extLst>
          </p:cNvPr>
          <p:cNvSpPr/>
          <p:nvPr/>
        </p:nvSpPr>
        <p:spPr>
          <a:xfrm>
            <a:off x="1574798" y="2571750"/>
            <a:ext cx="1363134" cy="47413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PEGAWAI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A2A5BC-CC03-4185-9F9A-0C8FAF2C7B85}"/>
              </a:ext>
            </a:extLst>
          </p:cNvPr>
          <p:cNvSpPr/>
          <p:nvPr/>
        </p:nvSpPr>
        <p:spPr>
          <a:xfrm>
            <a:off x="2590797" y="1374733"/>
            <a:ext cx="1608667" cy="572700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id_pegawai</a:t>
            </a:r>
            <a:endParaRPr lang="en-ID" u="sn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101CCE-47DA-43EB-91C6-6DBEA6C5B724}"/>
              </a:ext>
            </a:extLst>
          </p:cNvPr>
          <p:cNvSpPr/>
          <p:nvPr/>
        </p:nvSpPr>
        <p:spPr>
          <a:xfrm>
            <a:off x="69762" y="1333912"/>
            <a:ext cx="1989664" cy="5727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nama_lengkap</a:t>
            </a:r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EAA81E-D80F-4D8E-89E8-0DFB4203BB20}"/>
              </a:ext>
            </a:extLst>
          </p:cNvPr>
          <p:cNvSpPr/>
          <p:nvPr/>
        </p:nvSpPr>
        <p:spPr>
          <a:xfrm>
            <a:off x="-275347" y="2522465"/>
            <a:ext cx="1363134" cy="572701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tgl_lahir</a:t>
            </a:r>
            <a:endParaRPr lang="en-ID" u="sn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F23000-B1CA-4C3C-9219-DA62C33576C3}"/>
              </a:ext>
            </a:extLst>
          </p:cNvPr>
          <p:cNvSpPr/>
          <p:nvPr/>
        </p:nvSpPr>
        <p:spPr>
          <a:xfrm>
            <a:off x="1574798" y="3296914"/>
            <a:ext cx="1363134" cy="572701"/>
          </a:xfrm>
          <a:prstGeom prst="ellips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alamat</a:t>
            </a:r>
            <a:endParaRPr lang="en-ID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2E53C7-363B-403F-9729-399C83DE4C92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V="1">
            <a:off x="2256365" y="1947433"/>
            <a:ext cx="1138766" cy="62431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757EAC-E570-4D9D-B5AA-BE44D16436B2}"/>
              </a:ext>
            </a:extLst>
          </p:cNvPr>
          <p:cNvCxnSpPr>
            <a:stCxn id="4" idx="0"/>
            <a:endCxn id="6" idx="4"/>
          </p:cNvCxnSpPr>
          <p:nvPr/>
        </p:nvCxnSpPr>
        <p:spPr>
          <a:xfrm flipH="1" flipV="1">
            <a:off x="1064594" y="1906612"/>
            <a:ext cx="1191771" cy="66513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56958D-0E46-452A-BF79-DD8108E41E10}"/>
              </a:ext>
            </a:extLst>
          </p:cNvPr>
          <p:cNvCxnSpPr>
            <a:stCxn id="4" idx="1"/>
            <a:endCxn id="9" idx="6"/>
          </p:cNvCxnSpPr>
          <p:nvPr/>
        </p:nvCxnSpPr>
        <p:spPr>
          <a:xfrm flipH="1" flipV="1">
            <a:off x="1087787" y="2808816"/>
            <a:ext cx="487011" cy="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C5452B-26D5-454C-A67A-7C4C84AA024C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flipV="1">
            <a:off x="2256365" y="3045883"/>
            <a:ext cx="0" cy="25103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71E9D70-3592-4FF6-8CB7-6390EF122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239434"/>
              </p:ext>
            </p:extLst>
          </p:nvPr>
        </p:nvGraphicFramePr>
        <p:xfrm>
          <a:off x="3458811" y="2725630"/>
          <a:ext cx="5560058" cy="609600"/>
        </p:xfrm>
        <a:graphic>
          <a:graphicData uri="http://schemas.openxmlformats.org/drawingml/2006/table">
            <a:tbl>
              <a:tblPr firstRow="1" bandRow="1">
                <a:tableStyleId>{CD9C3034-35F0-4297-8907-77AD800CB5EB}</a:tableStyleId>
              </a:tblPr>
              <a:tblGrid>
                <a:gridCol w="1164061">
                  <a:extLst>
                    <a:ext uri="{9D8B030D-6E8A-4147-A177-3AD203B41FA5}">
                      <a16:colId xmlns:a16="http://schemas.microsoft.com/office/drawing/2014/main" val="3921961387"/>
                    </a:ext>
                  </a:extLst>
                </a:gridCol>
                <a:gridCol w="1511062">
                  <a:extLst>
                    <a:ext uri="{9D8B030D-6E8A-4147-A177-3AD203B41FA5}">
                      <a16:colId xmlns:a16="http://schemas.microsoft.com/office/drawing/2014/main" val="4016840839"/>
                    </a:ext>
                  </a:extLst>
                </a:gridCol>
                <a:gridCol w="903813">
                  <a:extLst>
                    <a:ext uri="{9D8B030D-6E8A-4147-A177-3AD203B41FA5}">
                      <a16:colId xmlns:a16="http://schemas.microsoft.com/office/drawing/2014/main" val="940165657"/>
                    </a:ext>
                  </a:extLst>
                </a:gridCol>
                <a:gridCol w="903813">
                  <a:extLst>
                    <a:ext uri="{9D8B030D-6E8A-4147-A177-3AD203B41FA5}">
                      <a16:colId xmlns:a16="http://schemas.microsoft.com/office/drawing/2014/main" val="3718438996"/>
                    </a:ext>
                  </a:extLst>
                </a:gridCol>
                <a:gridCol w="1077309">
                  <a:extLst>
                    <a:ext uri="{9D8B030D-6E8A-4147-A177-3AD203B41FA5}">
                      <a16:colId xmlns:a16="http://schemas.microsoft.com/office/drawing/2014/main" val="4253994778"/>
                    </a:ext>
                  </a:extLst>
                </a:gridCol>
              </a:tblGrid>
              <a:tr h="142742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 err="1">
                          <a:solidFill>
                            <a:sysClr val="windowText" lastClr="000000"/>
                          </a:solidFill>
                        </a:rPr>
                        <a:t>id_pegawai</a:t>
                      </a:r>
                      <a:endParaRPr lang="en-ID" b="1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nama_lengkap</a:t>
                      </a:r>
                      <a:endParaRPr lang="en-ID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alamat</a:t>
                      </a:r>
                      <a:endParaRPr lang="en-ID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umur</a:t>
                      </a:r>
                      <a:endParaRPr lang="en-ID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ysClr val="windowText" lastClr="000000"/>
                          </a:solidFill>
                        </a:rPr>
                        <a:t>tgl_lahir</a:t>
                      </a:r>
                      <a:endParaRPr lang="en-ID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4103898"/>
                  </a:ext>
                </a:extLst>
              </a:tr>
              <a:tr h="142742"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664522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F58721B-CCD5-4D2C-B25E-D60863FE9851}"/>
              </a:ext>
            </a:extLst>
          </p:cNvPr>
          <p:cNvSpPr txBox="1"/>
          <p:nvPr/>
        </p:nvSpPr>
        <p:spPr>
          <a:xfrm>
            <a:off x="3374142" y="2331709"/>
            <a:ext cx="1701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Tabel_Pegawai</a:t>
            </a:r>
            <a:endParaRPr lang="en-ID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EA2F4B5-AAC5-47CF-9897-1B2A72D35030}"/>
              </a:ext>
            </a:extLst>
          </p:cNvPr>
          <p:cNvSpPr/>
          <p:nvPr/>
        </p:nvSpPr>
        <p:spPr>
          <a:xfrm>
            <a:off x="288758" y="3921231"/>
            <a:ext cx="1286040" cy="572700"/>
          </a:xfrm>
          <a:prstGeom prst="ellipse">
            <a:avLst/>
          </a:prstGeom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umur</a:t>
            </a:r>
            <a:endParaRPr lang="en-ID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DE2C31-EF32-46A1-88A7-FEF5B8FE5BF6}"/>
              </a:ext>
            </a:extLst>
          </p:cNvPr>
          <p:cNvCxnSpPr>
            <a:cxnSpLocks/>
            <a:stCxn id="2" idx="0"/>
            <a:endCxn id="4" idx="1"/>
          </p:cNvCxnSpPr>
          <p:nvPr/>
        </p:nvCxnSpPr>
        <p:spPr>
          <a:xfrm flipV="1">
            <a:off x="931778" y="2808817"/>
            <a:ext cx="643020" cy="1112414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22428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Digital Choice Boards by Slidesgo">
  <a:themeElements>
    <a:clrScheme name="Simple Light">
      <a:dk1>
        <a:srgbClr val="0C4F72"/>
      </a:dk1>
      <a:lt1>
        <a:srgbClr val="D62828"/>
      </a:lt1>
      <a:dk2>
        <a:srgbClr val="F77F00"/>
      </a:dk2>
      <a:lt2>
        <a:srgbClr val="FCBF49"/>
      </a:lt2>
      <a:accent1>
        <a:srgbClr val="EAE2B7"/>
      </a:accent1>
      <a:accent2>
        <a:srgbClr val="0C4F72"/>
      </a:accent2>
      <a:accent3>
        <a:srgbClr val="D62828"/>
      </a:accent3>
      <a:accent4>
        <a:srgbClr val="F77F00"/>
      </a:accent4>
      <a:accent5>
        <a:srgbClr val="FCBF49"/>
      </a:accent5>
      <a:accent6>
        <a:srgbClr val="EAE2B7"/>
      </a:accent6>
      <a:hlink>
        <a:srgbClr val="0C4F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569</Words>
  <Application>Microsoft Office PowerPoint</Application>
  <PresentationFormat>On-screen Show (16:9)</PresentationFormat>
  <Paragraphs>176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Signika</vt:lpstr>
      <vt:lpstr>Palanquin</vt:lpstr>
      <vt:lpstr>University Digital Choice Boards by Slidesgo</vt:lpstr>
      <vt:lpstr>TRANSFORMASI SKEMA ERD KE BENTUK TABEL</vt:lpstr>
      <vt:lpstr>PowerPoint Presentation</vt:lpstr>
      <vt:lpstr>Entitas</vt:lpstr>
      <vt:lpstr>PowerPoint Presentation</vt:lpstr>
      <vt:lpstr>ENTITAS KUAT</vt:lpstr>
      <vt:lpstr>ATRIBUT COMPOSITE</vt:lpstr>
      <vt:lpstr>ATRIBUT MULTIVALUE</vt:lpstr>
      <vt:lpstr>ATRIBUT MULTIVALUE</vt:lpstr>
      <vt:lpstr>ATRIBUT DERIVATIF</vt:lpstr>
      <vt:lpstr>HASIL TABEL ENTITAS KUAT PEGAWAI</vt:lpstr>
      <vt:lpstr>HASIL TABEL ENTITAS KUAT PEGAWAI</vt:lpstr>
      <vt:lpstr>PEMBUATAN TABEL DALAM MySQL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TRANSFORMASI SKEMA ERD KE TABEL</dc:title>
  <dc:creator>Fauzan Fiqriansyah</dc:creator>
  <cp:lastModifiedBy>fauzan fiqriansyah</cp:lastModifiedBy>
  <cp:revision>38</cp:revision>
  <dcterms:modified xsi:type="dcterms:W3CDTF">2022-10-12T02:45:47Z</dcterms:modified>
</cp:coreProperties>
</file>