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5" r:id="rId6"/>
    <p:sldId id="266" r:id="rId7"/>
    <p:sldId id="267" r:id="rId8"/>
    <p:sldId id="268"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4230" autoAdjust="0"/>
  </p:normalViewPr>
  <p:slideViewPr>
    <p:cSldViewPr snapToGrid="0">
      <p:cViewPr varScale="1">
        <p:scale>
          <a:sx n="61" d="100"/>
          <a:sy n="61" d="100"/>
        </p:scale>
        <p:origin x="109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6A2775-2FB5-4EB2-89F5-5B9275C5CB5B}"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61092951-895C-4570-B5A2-3E246B4244BF}">
      <dgm:prSet/>
      <dgm:spPr/>
      <dgm:t>
        <a:bodyPr/>
        <a:lstStyle/>
        <a:p>
          <a:r>
            <a:rPr lang="en-US"/>
            <a:t>Malware: virus, trojan, worm, rootkit, etc.</a:t>
          </a:r>
        </a:p>
      </dgm:t>
    </dgm:pt>
    <dgm:pt modelId="{82E73B7E-4F9E-4EDC-8818-F34C133A151A}" type="parTrans" cxnId="{48D88564-DF7F-49DD-BF3E-E7E0CE40B451}">
      <dgm:prSet/>
      <dgm:spPr/>
      <dgm:t>
        <a:bodyPr/>
        <a:lstStyle/>
        <a:p>
          <a:endParaRPr lang="en-US"/>
        </a:p>
      </dgm:t>
    </dgm:pt>
    <dgm:pt modelId="{C30E2B46-36A8-4218-8923-6AAADC963915}" type="sibTrans" cxnId="{48D88564-DF7F-49DD-BF3E-E7E0CE40B451}">
      <dgm:prSet/>
      <dgm:spPr/>
      <dgm:t>
        <a:bodyPr/>
        <a:lstStyle/>
        <a:p>
          <a:endParaRPr lang="en-US"/>
        </a:p>
      </dgm:t>
    </dgm:pt>
    <dgm:pt modelId="{1514CB0B-396D-4FEB-B663-40D193FF42B0}">
      <dgm:prSet/>
      <dgm:spPr/>
      <dgm:t>
        <a:bodyPr/>
        <a:lstStyle/>
        <a:p>
          <a:r>
            <a:rPr lang="en-US"/>
            <a:t>Insider threat: spy, grumbled employees, uneducated employees, etc.</a:t>
          </a:r>
        </a:p>
      </dgm:t>
    </dgm:pt>
    <dgm:pt modelId="{180F7141-1198-439E-9865-8E4CDA64E195}" type="parTrans" cxnId="{1ABA4CF9-1C51-40A3-8D6C-B33DAF3C533C}">
      <dgm:prSet/>
      <dgm:spPr/>
      <dgm:t>
        <a:bodyPr/>
        <a:lstStyle/>
        <a:p>
          <a:endParaRPr lang="en-US"/>
        </a:p>
      </dgm:t>
    </dgm:pt>
    <dgm:pt modelId="{52F14D1C-F483-4E97-9205-DF7BCC5B43A4}" type="sibTrans" cxnId="{1ABA4CF9-1C51-40A3-8D6C-B33DAF3C533C}">
      <dgm:prSet/>
      <dgm:spPr/>
      <dgm:t>
        <a:bodyPr/>
        <a:lstStyle/>
        <a:p>
          <a:endParaRPr lang="en-US"/>
        </a:p>
      </dgm:t>
    </dgm:pt>
    <dgm:pt modelId="{C5A3828C-A135-4B8D-9A41-899884D60012}">
      <dgm:prSet/>
      <dgm:spPr/>
      <dgm:t>
        <a:bodyPr/>
        <a:lstStyle/>
        <a:p>
          <a:r>
            <a:rPr lang="en-US"/>
            <a:t>APT: Cybercrime directed at business and political targets, using a wide variety of intrusion technologies and malware, applied persistently and effectively to specific targets over an extended period, often attributed to state-sponsored organizations (e.g.: Stuxnet)</a:t>
          </a:r>
        </a:p>
      </dgm:t>
    </dgm:pt>
    <dgm:pt modelId="{A26BC1B0-673A-4266-9C3C-4B2D08FD9154}" type="parTrans" cxnId="{A454EAE8-1B40-4BAA-B9D0-0FA2615F8C2E}">
      <dgm:prSet/>
      <dgm:spPr/>
      <dgm:t>
        <a:bodyPr/>
        <a:lstStyle/>
        <a:p>
          <a:endParaRPr lang="en-US"/>
        </a:p>
      </dgm:t>
    </dgm:pt>
    <dgm:pt modelId="{AFAF5F26-D740-4A31-952B-8931BCAF18B1}" type="sibTrans" cxnId="{A454EAE8-1B40-4BAA-B9D0-0FA2615F8C2E}">
      <dgm:prSet/>
      <dgm:spPr/>
      <dgm:t>
        <a:bodyPr/>
        <a:lstStyle/>
        <a:p>
          <a:endParaRPr lang="en-US"/>
        </a:p>
      </dgm:t>
    </dgm:pt>
    <dgm:pt modelId="{6035A4A6-4C9D-4B29-ADB0-77B7E0345383}">
      <dgm:prSet/>
      <dgm:spPr/>
      <dgm:t>
        <a:bodyPr/>
        <a:lstStyle/>
        <a:p>
          <a:r>
            <a:rPr lang="en-US"/>
            <a:t>Zero-day attack (e.g.: wannacry)</a:t>
          </a:r>
        </a:p>
      </dgm:t>
    </dgm:pt>
    <dgm:pt modelId="{0A3FD4D2-72E5-42A3-B5B4-80C54D8EAD14}" type="parTrans" cxnId="{EC2AD601-61C9-4DC3-9C19-9201ABEC9A6C}">
      <dgm:prSet/>
      <dgm:spPr/>
      <dgm:t>
        <a:bodyPr/>
        <a:lstStyle/>
        <a:p>
          <a:endParaRPr lang="en-US"/>
        </a:p>
      </dgm:t>
    </dgm:pt>
    <dgm:pt modelId="{23CCB14E-7785-4604-BD24-4D62C5A39BE9}" type="sibTrans" cxnId="{EC2AD601-61C9-4DC3-9C19-9201ABEC9A6C}">
      <dgm:prSet/>
      <dgm:spPr/>
      <dgm:t>
        <a:bodyPr/>
        <a:lstStyle/>
        <a:p>
          <a:endParaRPr lang="en-US"/>
        </a:p>
      </dgm:t>
    </dgm:pt>
    <dgm:pt modelId="{877C3717-5FE5-445D-9962-09033432BC13}" type="pres">
      <dgm:prSet presAssocID="{0E6A2775-2FB5-4EB2-89F5-5B9275C5CB5B}" presName="diagram" presStyleCnt="0">
        <dgm:presLayoutVars>
          <dgm:dir/>
          <dgm:resizeHandles val="exact"/>
        </dgm:presLayoutVars>
      </dgm:prSet>
      <dgm:spPr/>
    </dgm:pt>
    <dgm:pt modelId="{8321E35E-D3B5-4485-8988-F3EF1878617E}" type="pres">
      <dgm:prSet presAssocID="{61092951-895C-4570-B5A2-3E246B4244BF}" presName="node" presStyleLbl="node1" presStyleIdx="0" presStyleCnt="4">
        <dgm:presLayoutVars>
          <dgm:bulletEnabled val="1"/>
        </dgm:presLayoutVars>
      </dgm:prSet>
      <dgm:spPr/>
    </dgm:pt>
    <dgm:pt modelId="{204C9795-5BBA-40DF-B951-B4C980A3F548}" type="pres">
      <dgm:prSet presAssocID="{C30E2B46-36A8-4218-8923-6AAADC963915}" presName="sibTrans" presStyleCnt="0"/>
      <dgm:spPr/>
    </dgm:pt>
    <dgm:pt modelId="{4B4875BE-7765-4910-8F22-4B7D75271887}" type="pres">
      <dgm:prSet presAssocID="{1514CB0B-396D-4FEB-B663-40D193FF42B0}" presName="node" presStyleLbl="node1" presStyleIdx="1" presStyleCnt="4">
        <dgm:presLayoutVars>
          <dgm:bulletEnabled val="1"/>
        </dgm:presLayoutVars>
      </dgm:prSet>
      <dgm:spPr/>
    </dgm:pt>
    <dgm:pt modelId="{B7103D58-44FF-4822-9951-5F5ACD95FAC3}" type="pres">
      <dgm:prSet presAssocID="{52F14D1C-F483-4E97-9205-DF7BCC5B43A4}" presName="sibTrans" presStyleCnt="0"/>
      <dgm:spPr/>
    </dgm:pt>
    <dgm:pt modelId="{541594F5-539A-41A2-B1E5-CA76C7ED2571}" type="pres">
      <dgm:prSet presAssocID="{C5A3828C-A135-4B8D-9A41-899884D60012}" presName="node" presStyleLbl="node1" presStyleIdx="2" presStyleCnt="4">
        <dgm:presLayoutVars>
          <dgm:bulletEnabled val="1"/>
        </dgm:presLayoutVars>
      </dgm:prSet>
      <dgm:spPr/>
    </dgm:pt>
    <dgm:pt modelId="{0EF40417-1D4E-4CE7-AC30-5CA9B98B47B6}" type="pres">
      <dgm:prSet presAssocID="{AFAF5F26-D740-4A31-952B-8931BCAF18B1}" presName="sibTrans" presStyleCnt="0"/>
      <dgm:spPr/>
    </dgm:pt>
    <dgm:pt modelId="{4A3BE8B0-6BB9-45AA-8AAF-431F32106D29}" type="pres">
      <dgm:prSet presAssocID="{6035A4A6-4C9D-4B29-ADB0-77B7E0345383}" presName="node" presStyleLbl="node1" presStyleIdx="3" presStyleCnt="4">
        <dgm:presLayoutVars>
          <dgm:bulletEnabled val="1"/>
        </dgm:presLayoutVars>
      </dgm:prSet>
      <dgm:spPr/>
    </dgm:pt>
  </dgm:ptLst>
  <dgm:cxnLst>
    <dgm:cxn modelId="{EC2AD601-61C9-4DC3-9C19-9201ABEC9A6C}" srcId="{0E6A2775-2FB5-4EB2-89F5-5B9275C5CB5B}" destId="{6035A4A6-4C9D-4B29-ADB0-77B7E0345383}" srcOrd="3" destOrd="0" parTransId="{0A3FD4D2-72E5-42A3-B5B4-80C54D8EAD14}" sibTransId="{23CCB14E-7785-4604-BD24-4D62C5A39BE9}"/>
    <dgm:cxn modelId="{B754D90D-339D-43AA-9DB0-BE867E8BBCD6}" type="presOf" srcId="{6035A4A6-4C9D-4B29-ADB0-77B7E0345383}" destId="{4A3BE8B0-6BB9-45AA-8AAF-431F32106D29}" srcOrd="0" destOrd="0" presId="urn:microsoft.com/office/officeart/2005/8/layout/default"/>
    <dgm:cxn modelId="{48D88564-DF7F-49DD-BF3E-E7E0CE40B451}" srcId="{0E6A2775-2FB5-4EB2-89F5-5B9275C5CB5B}" destId="{61092951-895C-4570-B5A2-3E246B4244BF}" srcOrd="0" destOrd="0" parTransId="{82E73B7E-4F9E-4EDC-8818-F34C133A151A}" sibTransId="{C30E2B46-36A8-4218-8923-6AAADC963915}"/>
    <dgm:cxn modelId="{E64F9270-CA04-4104-9285-E421100C32C3}" type="presOf" srcId="{61092951-895C-4570-B5A2-3E246B4244BF}" destId="{8321E35E-D3B5-4485-8988-F3EF1878617E}" srcOrd="0" destOrd="0" presId="urn:microsoft.com/office/officeart/2005/8/layout/default"/>
    <dgm:cxn modelId="{B522BCB4-64F6-4B7F-BFBB-EA67515CBD04}" type="presOf" srcId="{C5A3828C-A135-4B8D-9A41-899884D60012}" destId="{541594F5-539A-41A2-B1E5-CA76C7ED2571}" srcOrd="0" destOrd="0" presId="urn:microsoft.com/office/officeart/2005/8/layout/default"/>
    <dgm:cxn modelId="{DB08E3B5-27CC-47F2-AE11-33CE5F827EF3}" type="presOf" srcId="{0E6A2775-2FB5-4EB2-89F5-5B9275C5CB5B}" destId="{877C3717-5FE5-445D-9962-09033432BC13}" srcOrd="0" destOrd="0" presId="urn:microsoft.com/office/officeart/2005/8/layout/default"/>
    <dgm:cxn modelId="{7B554DC4-76E8-445F-B449-B28D647FB993}" type="presOf" srcId="{1514CB0B-396D-4FEB-B663-40D193FF42B0}" destId="{4B4875BE-7765-4910-8F22-4B7D75271887}" srcOrd="0" destOrd="0" presId="urn:microsoft.com/office/officeart/2005/8/layout/default"/>
    <dgm:cxn modelId="{A454EAE8-1B40-4BAA-B9D0-0FA2615F8C2E}" srcId="{0E6A2775-2FB5-4EB2-89F5-5B9275C5CB5B}" destId="{C5A3828C-A135-4B8D-9A41-899884D60012}" srcOrd="2" destOrd="0" parTransId="{A26BC1B0-673A-4266-9C3C-4B2D08FD9154}" sibTransId="{AFAF5F26-D740-4A31-952B-8931BCAF18B1}"/>
    <dgm:cxn modelId="{1ABA4CF9-1C51-40A3-8D6C-B33DAF3C533C}" srcId="{0E6A2775-2FB5-4EB2-89F5-5B9275C5CB5B}" destId="{1514CB0B-396D-4FEB-B663-40D193FF42B0}" srcOrd="1" destOrd="0" parTransId="{180F7141-1198-439E-9865-8E4CDA64E195}" sibTransId="{52F14D1C-F483-4E97-9205-DF7BCC5B43A4}"/>
    <dgm:cxn modelId="{31B558D1-16DA-4DD8-8ECD-EEEC829443AC}" type="presParOf" srcId="{877C3717-5FE5-445D-9962-09033432BC13}" destId="{8321E35E-D3B5-4485-8988-F3EF1878617E}" srcOrd="0" destOrd="0" presId="urn:microsoft.com/office/officeart/2005/8/layout/default"/>
    <dgm:cxn modelId="{77888293-67F5-4309-AA51-0C017FC9D37F}" type="presParOf" srcId="{877C3717-5FE5-445D-9962-09033432BC13}" destId="{204C9795-5BBA-40DF-B951-B4C980A3F548}" srcOrd="1" destOrd="0" presId="urn:microsoft.com/office/officeart/2005/8/layout/default"/>
    <dgm:cxn modelId="{31DF9624-3F6A-4F21-B44B-C697037F0107}" type="presParOf" srcId="{877C3717-5FE5-445D-9962-09033432BC13}" destId="{4B4875BE-7765-4910-8F22-4B7D75271887}" srcOrd="2" destOrd="0" presId="urn:microsoft.com/office/officeart/2005/8/layout/default"/>
    <dgm:cxn modelId="{0F541115-DE29-4C2E-86D8-19FE11F25F1E}" type="presParOf" srcId="{877C3717-5FE5-445D-9962-09033432BC13}" destId="{B7103D58-44FF-4822-9951-5F5ACD95FAC3}" srcOrd="3" destOrd="0" presId="urn:microsoft.com/office/officeart/2005/8/layout/default"/>
    <dgm:cxn modelId="{FDC3BDC0-4503-4DF2-BFD9-8148D6F75DB5}" type="presParOf" srcId="{877C3717-5FE5-445D-9962-09033432BC13}" destId="{541594F5-539A-41A2-B1E5-CA76C7ED2571}" srcOrd="4" destOrd="0" presId="urn:microsoft.com/office/officeart/2005/8/layout/default"/>
    <dgm:cxn modelId="{1DFCD45F-FBFD-45F5-B85B-B0C3C3FBF986}" type="presParOf" srcId="{877C3717-5FE5-445D-9962-09033432BC13}" destId="{0EF40417-1D4E-4CE7-AC30-5CA9B98B47B6}" srcOrd="5" destOrd="0" presId="urn:microsoft.com/office/officeart/2005/8/layout/default"/>
    <dgm:cxn modelId="{4534081B-FE3C-4645-A7DF-879A64C2F50B}" type="presParOf" srcId="{877C3717-5FE5-445D-9962-09033432BC13}" destId="{4A3BE8B0-6BB9-45AA-8AAF-431F32106D29}"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2B37DB1-01EE-44FF-8857-F5DA9C5193FE}"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E7A556FB-6416-4EB7-B37B-F003CBB7BBD2}">
      <dgm:prSet/>
      <dgm:spPr/>
      <dgm:t>
        <a:bodyPr/>
        <a:lstStyle/>
        <a:p>
          <a:r>
            <a:rPr lang="en-US"/>
            <a:t>Polymorphic viruses</a:t>
          </a:r>
        </a:p>
      </dgm:t>
    </dgm:pt>
    <dgm:pt modelId="{47CF1998-1DD8-4182-879B-2E1553B35EA8}" type="parTrans" cxnId="{372EB28D-D5C4-4DE9-875C-A7F5A3E1FD49}">
      <dgm:prSet/>
      <dgm:spPr/>
      <dgm:t>
        <a:bodyPr/>
        <a:lstStyle/>
        <a:p>
          <a:endParaRPr lang="en-US"/>
        </a:p>
      </dgm:t>
    </dgm:pt>
    <dgm:pt modelId="{B2DEBCF6-0745-43DC-B0FE-72884ED3F5CC}" type="sibTrans" cxnId="{372EB28D-D5C4-4DE9-875C-A7F5A3E1FD49}">
      <dgm:prSet/>
      <dgm:spPr/>
      <dgm:t>
        <a:bodyPr/>
        <a:lstStyle/>
        <a:p>
          <a:endParaRPr lang="en-US"/>
        </a:p>
      </dgm:t>
    </dgm:pt>
    <dgm:pt modelId="{FFF64144-13A7-43CE-B2DC-32ED28BA19D9}">
      <dgm:prSet/>
      <dgm:spPr/>
      <dgm:t>
        <a:bodyPr/>
        <a:lstStyle/>
        <a:p>
          <a:r>
            <a:rPr lang="en-US"/>
            <a:t>Too many IT assets to monitor</a:t>
          </a:r>
        </a:p>
      </dgm:t>
    </dgm:pt>
    <dgm:pt modelId="{2F4187A5-A05B-4B73-AFFD-3AAE8EDDAA73}" type="parTrans" cxnId="{9155B3B9-F393-49EC-9FD1-5D58F46049C5}">
      <dgm:prSet/>
      <dgm:spPr/>
      <dgm:t>
        <a:bodyPr/>
        <a:lstStyle/>
        <a:p>
          <a:endParaRPr lang="en-US"/>
        </a:p>
      </dgm:t>
    </dgm:pt>
    <dgm:pt modelId="{A08F7F50-8B9F-44D1-AB0A-6E4F425B27B4}" type="sibTrans" cxnId="{9155B3B9-F393-49EC-9FD1-5D58F46049C5}">
      <dgm:prSet/>
      <dgm:spPr/>
      <dgm:t>
        <a:bodyPr/>
        <a:lstStyle/>
        <a:p>
          <a:endParaRPr lang="en-US"/>
        </a:p>
      </dgm:t>
    </dgm:pt>
    <dgm:pt modelId="{1A2562B6-8D6C-45A6-B835-867A4F817D69}">
      <dgm:prSet/>
      <dgm:spPr/>
      <dgm:t>
        <a:bodyPr/>
        <a:lstStyle/>
        <a:p>
          <a:r>
            <a:rPr lang="en-US"/>
            <a:t>Sophisticated attacks: APT, Zero-day attack, etc.</a:t>
          </a:r>
        </a:p>
      </dgm:t>
    </dgm:pt>
    <dgm:pt modelId="{D4DC72C6-302E-4E76-BA24-D5AEE9460585}" type="parTrans" cxnId="{116FD8D4-5BC2-48EC-A8F8-9A700BBDC7FB}">
      <dgm:prSet/>
      <dgm:spPr/>
      <dgm:t>
        <a:bodyPr/>
        <a:lstStyle/>
        <a:p>
          <a:endParaRPr lang="en-US"/>
        </a:p>
      </dgm:t>
    </dgm:pt>
    <dgm:pt modelId="{DC766B4D-164E-4B39-8857-FA92C394767A}" type="sibTrans" cxnId="{116FD8D4-5BC2-48EC-A8F8-9A700BBDC7FB}">
      <dgm:prSet/>
      <dgm:spPr/>
      <dgm:t>
        <a:bodyPr/>
        <a:lstStyle/>
        <a:p>
          <a:endParaRPr lang="en-US"/>
        </a:p>
      </dgm:t>
    </dgm:pt>
    <dgm:pt modelId="{53253CF3-E0AB-41CE-A13F-FAE6E2807B73}">
      <dgm:prSet/>
      <dgm:spPr/>
      <dgm:t>
        <a:bodyPr/>
        <a:lstStyle/>
        <a:p>
          <a:r>
            <a:rPr lang="en-US"/>
            <a:t>Higher computational power (It used to take 10.79 quintillions (10</a:t>
          </a:r>
          <a:r>
            <a:rPr lang="en-US" baseline="30000"/>
            <a:t>18</a:t>
          </a:r>
          <a:r>
            <a:rPr lang="en-US"/>
            <a:t>) years to break 128-bit AES key. Now quantum computing can crack it in 6 months)</a:t>
          </a:r>
        </a:p>
      </dgm:t>
    </dgm:pt>
    <dgm:pt modelId="{E7450A1F-5434-4280-A947-220873550AF1}" type="parTrans" cxnId="{4ED47C44-B24C-4EA1-806D-81B59AE69786}">
      <dgm:prSet/>
      <dgm:spPr/>
      <dgm:t>
        <a:bodyPr/>
        <a:lstStyle/>
        <a:p>
          <a:endParaRPr lang="en-US"/>
        </a:p>
      </dgm:t>
    </dgm:pt>
    <dgm:pt modelId="{ED9FA616-D007-4A20-94A2-BCBB27DEE7EF}" type="sibTrans" cxnId="{4ED47C44-B24C-4EA1-806D-81B59AE69786}">
      <dgm:prSet/>
      <dgm:spPr/>
      <dgm:t>
        <a:bodyPr/>
        <a:lstStyle/>
        <a:p>
          <a:endParaRPr lang="en-US"/>
        </a:p>
      </dgm:t>
    </dgm:pt>
    <dgm:pt modelId="{507BF137-7F6D-4D10-96FC-A90660A8BF87}" type="pres">
      <dgm:prSet presAssocID="{52B37DB1-01EE-44FF-8857-F5DA9C5193FE}" presName="diagram" presStyleCnt="0">
        <dgm:presLayoutVars>
          <dgm:dir/>
          <dgm:resizeHandles val="exact"/>
        </dgm:presLayoutVars>
      </dgm:prSet>
      <dgm:spPr/>
    </dgm:pt>
    <dgm:pt modelId="{091D7139-E2F6-4835-A2C3-993447FF6FED}" type="pres">
      <dgm:prSet presAssocID="{E7A556FB-6416-4EB7-B37B-F003CBB7BBD2}" presName="node" presStyleLbl="node1" presStyleIdx="0" presStyleCnt="4">
        <dgm:presLayoutVars>
          <dgm:bulletEnabled val="1"/>
        </dgm:presLayoutVars>
      </dgm:prSet>
      <dgm:spPr/>
    </dgm:pt>
    <dgm:pt modelId="{4420D14D-DD16-4D35-B600-138451A928C9}" type="pres">
      <dgm:prSet presAssocID="{B2DEBCF6-0745-43DC-B0FE-72884ED3F5CC}" presName="sibTrans" presStyleCnt="0"/>
      <dgm:spPr/>
    </dgm:pt>
    <dgm:pt modelId="{4B303BE5-833B-4C28-B612-38CC5F4460FB}" type="pres">
      <dgm:prSet presAssocID="{FFF64144-13A7-43CE-B2DC-32ED28BA19D9}" presName="node" presStyleLbl="node1" presStyleIdx="1" presStyleCnt="4">
        <dgm:presLayoutVars>
          <dgm:bulletEnabled val="1"/>
        </dgm:presLayoutVars>
      </dgm:prSet>
      <dgm:spPr/>
    </dgm:pt>
    <dgm:pt modelId="{4B2B1C0B-EF95-4327-A40F-FD4BD5C92274}" type="pres">
      <dgm:prSet presAssocID="{A08F7F50-8B9F-44D1-AB0A-6E4F425B27B4}" presName="sibTrans" presStyleCnt="0"/>
      <dgm:spPr/>
    </dgm:pt>
    <dgm:pt modelId="{3AE85226-F994-4822-BA52-C7678AC6408F}" type="pres">
      <dgm:prSet presAssocID="{1A2562B6-8D6C-45A6-B835-867A4F817D69}" presName="node" presStyleLbl="node1" presStyleIdx="2" presStyleCnt="4">
        <dgm:presLayoutVars>
          <dgm:bulletEnabled val="1"/>
        </dgm:presLayoutVars>
      </dgm:prSet>
      <dgm:spPr/>
    </dgm:pt>
    <dgm:pt modelId="{3E832A43-F0D3-43B6-A4FD-A497673FE93B}" type="pres">
      <dgm:prSet presAssocID="{DC766B4D-164E-4B39-8857-FA92C394767A}" presName="sibTrans" presStyleCnt="0"/>
      <dgm:spPr/>
    </dgm:pt>
    <dgm:pt modelId="{32BE113B-57F2-4A6B-8369-3F794B81E0AD}" type="pres">
      <dgm:prSet presAssocID="{53253CF3-E0AB-41CE-A13F-FAE6E2807B73}" presName="node" presStyleLbl="node1" presStyleIdx="3" presStyleCnt="4">
        <dgm:presLayoutVars>
          <dgm:bulletEnabled val="1"/>
        </dgm:presLayoutVars>
      </dgm:prSet>
      <dgm:spPr/>
    </dgm:pt>
  </dgm:ptLst>
  <dgm:cxnLst>
    <dgm:cxn modelId="{BC6CA00C-99B7-4955-8B7A-6B4A6132E849}" type="presOf" srcId="{1A2562B6-8D6C-45A6-B835-867A4F817D69}" destId="{3AE85226-F994-4822-BA52-C7678AC6408F}" srcOrd="0" destOrd="0" presId="urn:microsoft.com/office/officeart/2005/8/layout/default"/>
    <dgm:cxn modelId="{4ED47C44-B24C-4EA1-806D-81B59AE69786}" srcId="{52B37DB1-01EE-44FF-8857-F5DA9C5193FE}" destId="{53253CF3-E0AB-41CE-A13F-FAE6E2807B73}" srcOrd="3" destOrd="0" parTransId="{E7450A1F-5434-4280-A947-220873550AF1}" sibTransId="{ED9FA616-D007-4A20-94A2-BCBB27DEE7EF}"/>
    <dgm:cxn modelId="{9474A369-AD1B-4EAD-914B-2299039B6151}" type="presOf" srcId="{52B37DB1-01EE-44FF-8857-F5DA9C5193FE}" destId="{507BF137-7F6D-4D10-96FC-A90660A8BF87}" srcOrd="0" destOrd="0" presId="urn:microsoft.com/office/officeart/2005/8/layout/default"/>
    <dgm:cxn modelId="{9450FB7B-AD50-4843-A124-D8C4C90B8E4C}" type="presOf" srcId="{53253CF3-E0AB-41CE-A13F-FAE6E2807B73}" destId="{32BE113B-57F2-4A6B-8369-3F794B81E0AD}" srcOrd="0" destOrd="0" presId="urn:microsoft.com/office/officeart/2005/8/layout/default"/>
    <dgm:cxn modelId="{372EB28D-D5C4-4DE9-875C-A7F5A3E1FD49}" srcId="{52B37DB1-01EE-44FF-8857-F5DA9C5193FE}" destId="{E7A556FB-6416-4EB7-B37B-F003CBB7BBD2}" srcOrd="0" destOrd="0" parTransId="{47CF1998-1DD8-4182-879B-2E1553B35EA8}" sibTransId="{B2DEBCF6-0745-43DC-B0FE-72884ED3F5CC}"/>
    <dgm:cxn modelId="{456217B2-E118-477F-9FC4-13FDBE896AFD}" type="presOf" srcId="{FFF64144-13A7-43CE-B2DC-32ED28BA19D9}" destId="{4B303BE5-833B-4C28-B612-38CC5F4460FB}" srcOrd="0" destOrd="0" presId="urn:microsoft.com/office/officeart/2005/8/layout/default"/>
    <dgm:cxn modelId="{9155B3B9-F393-49EC-9FD1-5D58F46049C5}" srcId="{52B37DB1-01EE-44FF-8857-F5DA9C5193FE}" destId="{FFF64144-13A7-43CE-B2DC-32ED28BA19D9}" srcOrd="1" destOrd="0" parTransId="{2F4187A5-A05B-4B73-AFFD-3AAE8EDDAA73}" sibTransId="{A08F7F50-8B9F-44D1-AB0A-6E4F425B27B4}"/>
    <dgm:cxn modelId="{116FD8D4-5BC2-48EC-A8F8-9A700BBDC7FB}" srcId="{52B37DB1-01EE-44FF-8857-F5DA9C5193FE}" destId="{1A2562B6-8D6C-45A6-B835-867A4F817D69}" srcOrd="2" destOrd="0" parTransId="{D4DC72C6-302E-4E76-BA24-D5AEE9460585}" sibTransId="{DC766B4D-164E-4B39-8857-FA92C394767A}"/>
    <dgm:cxn modelId="{190AD7F2-2C6A-417A-A85B-E57DCD8F1E36}" type="presOf" srcId="{E7A556FB-6416-4EB7-B37B-F003CBB7BBD2}" destId="{091D7139-E2F6-4835-A2C3-993447FF6FED}" srcOrd="0" destOrd="0" presId="urn:microsoft.com/office/officeart/2005/8/layout/default"/>
    <dgm:cxn modelId="{984F44AF-2DC0-406E-84B3-FCAF4AC655D3}" type="presParOf" srcId="{507BF137-7F6D-4D10-96FC-A90660A8BF87}" destId="{091D7139-E2F6-4835-A2C3-993447FF6FED}" srcOrd="0" destOrd="0" presId="urn:microsoft.com/office/officeart/2005/8/layout/default"/>
    <dgm:cxn modelId="{E13E79FD-419C-4F83-A449-6AA8567E849F}" type="presParOf" srcId="{507BF137-7F6D-4D10-96FC-A90660A8BF87}" destId="{4420D14D-DD16-4D35-B600-138451A928C9}" srcOrd="1" destOrd="0" presId="urn:microsoft.com/office/officeart/2005/8/layout/default"/>
    <dgm:cxn modelId="{99F0A38B-FFF5-47BD-B54E-EBBCBAB3FEAF}" type="presParOf" srcId="{507BF137-7F6D-4D10-96FC-A90660A8BF87}" destId="{4B303BE5-833B-4C28-B612-38CC5F4460FB}" srcOrd="2" destOrd="0" presId="urn:microsoft.com/office/officeart/2005/8/layout/default"/>
    <dgm:cxn modelId="{8C24E1BD-7089-4E2D-9F20-74159B640F03}" type="presParOf" srcId="{507BF137-7F6D-4D10-96FC-A90660A8BF87}" destId="{4B2B1C0B-EF95-4327-A40F-FD4BD5C92274}" srcOrd="3" destOrd="0" presId="urn:microsoft.com/office/officeart/2005/8/layout/default"/>
    <dgm:cxn modelId="{E92C0EC7-78DC-4621-8FBC-62DE7F7ECBDF}" type="presParOf" srcId="{507BF137-7F6D-4D10-96FC-A90660A8BF87}" destId="{3AE85226-F994-4822-BA52-C7678AC6408F}" srcOrd="4" destOrd="0" presId="urn:microsoft.com/office/officeart/2005/8/layout/default"/>
    <dgm:cxn modelId="{E3782E83-61B4-46D8-8A90-FDDD9707E8E0}" type="presParOf" srcId="{507BF137-7F6D-4D10-96FC-A90660A8BF87}" destId="{3E832A43-F0D3-43B6-A4FD-A497673FE93B}" srcOrd="5" destOrd="0" presId="urn:microsoft.com/office/officeart/2005/8/layout/default"/>
    <dgm:cxn modelId="{8B99D482-7744-4952-B1D5-0930C15DC837}" type="presParOf" srcId="{507BF137-7F6D-4D10-96FC-A90660A8BF87}" destId="{32BE113B-57F2-4A6B-8369-3F794B81E0AD}"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21E35E-D3B5-4485-8988-F3EF1878617E}">
      <dsp:nvSpPr>
        <dsp:cNvPr id="0" name=""/>
        <dsp:cNvSpPr/>
      </dsp:nvSpPr>
      <dsp:spPr>
        <a:xfrm>
          <a:off x="1742673" y="241"/>
          <a:ext cx="3347739" cy="200864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Malware: virus, trojan, worm, rootkit, etc.</a:t>
          </a:r>
        </a:p>
      </dsp:txBody>
      <dsp:txXfrm>
        <a:off x="1742673" y="241"/>
        <a:ext cx="3347739" cy="2008643"/>
      </dsp:txXfrm>
    </dsp:sp>
    <dsp:sp modelId="{4B4875BE-7765-4910-8F22-4B7D75271887}">
      <dsp:nvSpPr>
        <dsp:cNvPr id="0" name=""/>
        <dsp:cNvSpPr/>
      </dsp:nvSpPr>
      <dsp:spPr>
        <a:xfrm>
          <a:off x="5425186" y="241"/>
          <a:ext cx="3347739" cy="200864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Insider threat: spy, grumbled employees, uneducated employees, etc.</a:t>
          </a:r>
        </a:p>
      </dsp:txBody>
      <dsp:txXfrm>
        <a:off x="5425186" y="241"/>
        <a:ext cx="3347739" cy="2008643"/>
      </dsp:txXfrm>
    </dsp:sp>
    <dsp:sp modelId="{541594F5-539A-41A2-B1E5-CA76C7ED2571}">
      <dsp:nvSpPr>
        <dsp:cNvPr id="0" name=""/>
        <dsp:cNvSpPr/>
      </dsp:nvSpPr>
      <dsp:spPr>
        <a:xfrm>
          <a:off x="1742673" y="2343658"/>
          <a:ext cx="3347739" cy="200864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APT: Cybercrime directed at business and political targets, using a wide variety of intrusion technologies and malware, applied persistently and effectively to specific targets over an extended period, often attributed to state-sponsored organizations (e.g.: Stuxnet)</a:t>
          </a:r>
        </a:p>
      </dsp:txBody>
      <dsp:txXfrm>
        <a:off x="1742673" y="2343658"/>
        <a:ext cx="3347739" cy="2008643"/>
      </dsp:txXfrm>
    </dsp:sp>
    <dsp:sp modelId="{4A3BE8B0-6BB9-45AA-8AAF-431F32106D29}">
      <dsp:nvSpPr>
        <dsp:cNvPr id="0" name=""/>
        <dsp:cNvSpPr/>
      </dsp:nvSpPr>
      <dsp:spPr>
        <a:xfrm>
          <a:off x="5425186" y="2343658"/>
          <a:ext cx="3347739" cy="200864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Zero-day attack (e.g.: wannacry)</a:t>
          </a:r>
        </a:p>
      </dsp:txBody>
      <dsp:txXfrm>
        <a:off x="5425186" y="2343658"/>
        <a:ext cx="3347739" cy="20086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1D7139-E2F6-4835-A2C3-993447FF6FED}">
      <dsp:nvSpPr>
        <dsp:cNvPr id="0" name=""/>
        <dsp:cNvSpPr/>
      </dsp:nvSpPr>
      <dsp:spPr>
        <a:xfrm>
          <a:off x="764" y="814071"/>
          <a:ext cx="2981957" cy="178917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Polymorphic viruses</a:t>
          </a:r>
        </a:p>
      </dsp:txBody>
      <dsp:txXfrm>
        <a:off x="764" y="814071"/>
        <a:ext cx="2981957" cy="1789174"/>
      </dsp:txXfrm>
    </dsp:sp>
    <dsp:sp modelId="{4B303BE5-833B-4C28-B612-38CC5F4460FB}">
      <dsp:nvSpPr>
        <dsp:cNvPr id="0" name=""/>
        <dsp:cNvSpPr/>
      </dsp:nvSpPr>
      <dsp:spPr>
        <a:xfrm>
          <a:off x="3280917" y="814071"/>
          <a:ext cx="2981957" cy="1789174"/>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Too many IT assets to monitor</a:t>
          </a:r>
        </a:p>
      </dsp:txBody>
      <dsp:txXfrm>
        <a:off x="3280917" y="814071"/>
        <a:ext cx="2981957" cy="1789174"/>
      </dsp:txXfrm>
    </dsp:sp>
    <dsp:sp modelId="{3AE85226-F994-4822-BA52-C7678AC6408F}">
      <dsp:nvSpPr>
        <dsp:cNvPr id="0" name=""/>
        <dsp:cNvSpPr/>
      </dsp:nvSpPr>
      <dsp:spPr>
        <a:xfrm>
          <a:off x="764" y="2901441"/>
          <a:ext cx="2981957" cy="1789174"/>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Sophisticated attacks: APT, Zero-day attack, etc.</a:t>
          </a:r>
        </a:p>
      </dsp:txBody>
      <dsp:txXfrm>
        <a:off x="764" y="2901441"/>
        <a:ext cx="2981957" cy="1789174"/>
      </dsp:txXfrm>
    </dsp:sp>
    <dsp:sp modelId="{32BE113B-57F2-4A6B-8369-3F794B81E0AD}">
      <dsp:nvSpPr>
        <dsp:cNvPr id="0" name=""/>
        <dsp:cNvSpPr/>
      </dsp:nvSpPr>
      <dsp:spPr>
        <a:xfrm>
          <a:off x="3280917" y="2901441"/>
          <a:ext cx="2981957" cy="1789174"/>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Higher computational power (It used to take 10.79 quintillions (10</a:t>
          </a:r>
          <a:r>
            <a:rPr lang="en-US" sz="1900" kern="1200" baseline="30000"/>
            <a:t>18</a:t>
          </a:r>
          <a:r>
            <a:rPr lang="en-US" sz="1900" kern="1200"/>
            <a:t>) years to break 128-bit AES key. Now quantum computing can crack it in 6 months)</a:t>
          </a:r>
        </a:p>
      </dsp:txBody>
      <dsp:txXfrm>
        <a:off x="3280917" y="2901441"/>
        <a:ext cx="2981957" cy="178917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6742A6-914C-4F76-B120-A03CDA08996D}" type="datetimeFigureOut">
              <a:rPr lang="en-US" smtClean="0"/>
              <a:t>12/6/2021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E69E6D-D28F-45CC-82E1-0550F22B2B83}" type="slidenum">
              <a:rPr lang="en-US" smtClean="0"/>
              <a:t>‹#›</a:t>
            </a:fld>
            <a:endParaRPr lang="en-US"/>
          </a:p>
        </p:txBody>
      </p:sp>
    </p:spTree>
    <p:extLst>
      <p:ext uri="{BB962C8B-B14F-4D97-AF65-F5344CB8AC3E}">
        <p14:creationId xmlns:p14="http://schemas.microsoft.com/office/powerpoint/2010/main" val="701324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 of network security: protect Confidentiality, Integrity, and Availability.</a:t>
            </a:r>
          </a:p>
          <a:p>
            <a:r>
              <a:rPr lang="en-US" dirty="0"/>
              <a:t>To achieve its goal, it has to defend against network threats:</a:t>
            </a:r>
          </a:p>
          <a:p>
            <a:r>
              <a:rPr lang="en-US" dirty="0"/>
              <a:t>Malware: general term of malicious software</a:t>
            </a:r>
          </a:p>
          <a:p>
            <a:r>
              <a:rPr lang="en-US" dirty="0"/>
              <a:t>BYOD: employees can bring un-updated laptops and spread malwares inside the company’s network</a:t>
            </a:r>
          </a:p>
        </p:txBody>
      </p:sp>
      <p:sp>
        <p:nvSpPr>
          <p:cNvPr id="4" name="Slide Number Placeholder 3"/>
          <p:cNvSpPr>
            <a:spLocks noGrp="1"/>
          </p:cNvSpPr>
          <p:nvPr>
            <p:ph type="sldNum" sz="quarter" idx="5"/>
          </p:nvPr>
        </p:nvSpPr>
        <p:spPr/>
        <p:txBody>
          <a:bodyPr/>
          <a:lstStyle/>
          <a:p>
            <a:fld id="{BBE69E6D-D28F-45CC-82E1-0550F22B2B83}" type="slidenum">
              <a:rPr lang="en-US" smtClean="0"/>
              <a:t>2</a:t>
            </a:fld>
            <a:endParaRPr lang="en-US"/>
          </a:p>
        </p:txBody>
      </p:sp>
    </p:spTree>
    <p:extLst>
      <p:ext uri="{BB962C8B-B14F-4D97-AF65-F5344CB8AC3E}">
        <p14:creationId xmlns:p14="http://schemas.microsoft.com/office/powerpoint/2010/main" val="2920981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Stuxnet: targeting nuclear reactor in Iran. It attacks the industrial control system software, causing the fast-spinning centrifuges to tear themselves apart. It causes physical damages.</a:t>
            </a:r>
          </a:p>
          <a:p>
            <a:r>
              <a:rPr lang="en-US" dirty="0" err="1"/>
              <a:t>Wannacry</a:t>
            </a:r>
            <a:r>
              <a:rPr lang="en-US" dirty="0"/>
              <a:t>: the ransomware has spread to hundreds of PCs, and it took months to clean. The server's data can be restored with the backups, but many users' data remain locked.</a:t>
            </a:r>
          </a:p>
          <a:p>
            <a:endParaRPr lang="en-US" dirty="0"/>
          </a:p>
        </p:txBody>
      </p:sp>
      <p:sp>
        <p:nvSpPr>
          <p:cNvPr id="4" name="Slide Number Placeholder 3"/>
          <p:cNvSpPr>
            <a:spLocks noGrp="1"/>
          </p:cNvSpPr>
          <p:nvPr>
            <p:ph type="sldNum" sz="quarter" idx="5"/>
          </p:nvPr>
        </p:nvSpPr>
        <p:spPr/>
        <p:txBody>
          <a:bodyPr/>
          <a:lstStyle/>
          <a:p>
            <a:fld id="{BBE69E6D-D28F-45CC-82E1-0550F22B2B83}" type="slidenum">
              <a:rPr lang="en-US" smtClean="0"/>
              <a:t>3</a:t>
            </a:fld>
            <a:endParaRPr lang="en-US"/>
          </a:p>
        </p:txBody>
      </p:sp>
    </p:spTree>
    <p:extLst>
      <p:ext uri="{BB962C8B-B14F-4D97-AF65-F5344CB8AC3E}">
        <p14:creationId xmlns:p14="http://schemas.microsoft.com/office/powerpoint/2010/main" val="1561525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E70BE-C991-4BDF-81B0-6188F5A74C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180D70-40FD-45CD-9B01-97D1961AFF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574A287-1DC6-46C0-B392-8505F793E099}"/>
              </a:ext>
            </a:extLst>
          </p:cNvPr>
          <p:cNvSpPr>
            <a:spLocks noGrp="1"/>
          </p:cNvSpPr>
          <p:nvPr>
            <p:ph type="dt" sz="half" idx="10"/>
          </p:nvPr>
        </p:nvSpPr>
        <p:spPr/>
        <p:txBody>
          <a:bodyPr/>
          <a:lstStyle/>
          <a:p>
            <a:fld id="{15D20616-63BF-43F6-A06F-7369540DC9BA}" type="datetimeFigureOut">
              <a:rPr lang="en-US" smtClean="0"/>
              <a:t>12/6/2021</a:t>
            </a:fld>
            <a:endParaRPr lang="en-US"/>
          </a:p>
        </p:txBody>
      </p:sp>
      <p:sp>
        <p:nvSpPr>
          <p:cNvPr id="5" name="Footer Placeholder 4">
            <a:extLst>
              <a:ext uri="{FF2B5EF4-FFF2-40B4-BE49-F238E27FC236}">
                <a16:creationId xmlns:a16="http://schemas.microsoft.com/office/drawing/2014/main" id="{EFC65C48-4DA8-43F4-A74C-45734B1D4B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916490-CABD-424B-B283-273AE416D693}"/>
              </a:ext>
            </a:extLst>
          </p:cNvPr>
          <p:cNvSpPr>
            <a:spLocks noGrp="1"/>
          </p:cNvSpPr>
          <p:nvPr>
            <p:ph type="sldNum" sz="quarter" idx="12"/>
          </p:nvPr>
        </p:nvSpPr>
        <p:spPr/>
        <p:txBody>
          <a:bodyPr/>
          <a:lstStyle/>
          <a:p>
            <a:fld id="{C839606F-A580-4805-A576-9FFE3486D06A}" type="slidenum">
              <a:rPr lang="en-US" smtClean="0"/>
              <a:t>‹#›</a:t>
            </a:fld>
            <a:endParaRPr lang="en-US"/>
          </a:p>
        </p:txBody>
      </p:sp>
    </p:spTree>
    <p:extLst>
      <p:ext uri="{BB962C8B-B14F-4D97-AF65-F5344CB8AC3E}">
        <p14:creationId xmlns:p14="http://schemas.microsoft.com/office/powerpoint/2010/main" val="2066834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BB270-2B0C-404D-9ACF-A7F4034F54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5F84DF-1F0A-42F0-B479-00FE24EAB9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971621-A4A7-42E3-AAD2-7354FC34A7BB}"/>
              </a:ext>
            </a:extLst>
          </p:cNvPr>
          <p:cNvSpPr>
            <a:spLocks noGrp="1"/>
          </p:cNvSpPr>
          <p:nvPr>
            <p:ph type="dt" sz="half" idx="10"/>
          </p:nvPr>
        </p:nvSpPr>
        <p:spPr/>
        <p:txBody>
          <a:bodyPr/>
          <a:lstStyle/>
          <a:p>
            <a:fld id="{15D20616-63BF-43F6-A06F-7369540DC9BA}" type="datetimeFigureOut">
              <a:rPr lang="en-US" smtClean="0"/>
              <a:t>12/6/2021</a:t>
            </a:fld>
            <a:endParaRPr lang="en-US"/>
          </a:p>
        </p:txBody>
      </p:sp>
      <p:sp>
        <p:nvSpPr>
          <p:cNvPr id="5" name="Footer Placeholder 4">
            <a:extLst>
              <a:ext uri="{FF2B5EF4-FFF2-40B4-BE49-F238E27FC236}">
                <a16:creationId xmlns:a16="http://schemas.microsoft.com/office/drawing/2014/main" id="{0ABC6463-91B4-428E-88E2-CA0EDFAB45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CEFFC0-1B34-4E20-9887-75F73D3D3279}"/>
              </a:ext>
            </a:extLst>
          </p:cNvPr>
          <p:cNvSpPr>
            <a:spLocks noGrp="1"/>
          </p:cNvSpPr>
          <p:nvPr>
            <p:ph type="sldNum" sz="quarter" idx="12"/>
          </p:nvPr>
        </p:nvSpPr>
        <p:spPr/>
        <p:txBody>
          <a:bodyPr/>
          <a:lstStyle/>
          <a:p>
            <a:fld id="{C839606F-A580-4805-A576-9FFE3486D06A}" type="slidenum">
              <a:rPr lang="en-US" smtClean="0"/>
              <a:t>‹#›</a:t>
            </a:fld>
            <a:endParaRPr lang="en-US"/>
          </a:p>
        </p:txBody>
      </p:sp>
    </p:spTree>
    <p:extLst>
      <p:ext uri="{BB962C8B-B14F-4D97-AF65-F5344CB8AC3E}">
        <p14:creationId xmlns:p14="http://schemas.microsoft.com/office/powerpoint/2010/main" val="2079503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B6A805-DFFC-4B6D-9427-09DDE25EEE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8C91CD-459B-4A0D-96A0-F7A70C53DC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FF4F0A-88EF-45E9-9137-4A376B329C12}"/>
              </a:ext>
            </a:extLst>
          </p:cNvPr>
          <p:cNvSpPr>
            <a:spLocks noGrp="1"/>
          </p:cNvSpPr>
          <p:nvPr>
            <p:ph type="dt" sz="half" idx="10"/>
          </p:nvPr>
        </p:nvSpPr>
        <p:spPr/>
        <p:txBody>
          <a:bodyPr/>
          <a:lstStyle/>
          <a:p>
            <a:fld id="{15D20616-63BF-43F6-A06F-7369540DC9BA}" type="datetimeFigureOut">
              <a:rPr lang="en-US" smtClean="0"/>
              <a:t>12/6/2021</a:t>
            </a:fld>
            <a:endParaRPr lang="en-US"/>
          </a:p>
        </p:txBody>
      </p:sp>
      <p:sp>
        <p:nvSpPr>
          <p:cNvPr id="5" name="Footer Placeholder 4">
            <a:extLst>
              <a:ext uri="{FF2B5EF4-FFF2-40B4-BE49-F238E27FC236}">
                <a16:creationId xmlns:a16="http://schemas.microsoft.com/office/drawing/2014/main" id="{2382F546-2B11-4BC5-9546-61B2F123DD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544CE5-4550-4A38-95BA-76060CE1E946}"/>
              </a:ext>
            </a:extLst>
          </p:cNvPr>
          <p:cNvSpPr>
            <a:spLocks noGrp="1"/>
          </p:cNvSpPr>
          <p:nvPr>
            <p:ph type="sldNum" sz="quarter" idx="12"/>
          </p:nvPr>
        </p:nvSpPr>
        <p:spPr/>
        <p:txBody>
          <a:bodyPr/>
          <a:lstStyle/>
          <a:p>
            <a:fld id="{C839606F-A580-4805-A576-9FFE3486D06A}" type="slidenum">
              <a:rPr lang="en-US" smtClean="0"/>
              <a:t>‹#›</a:t>
            </a:fld>
            <a:endParaRPr lang="en-US"/>
          </a:p>
        </p:txBody>
      </p:sp>
    </p:spTree>
    <p:extLst>
      <p:ext uri="{BB962C8B-B14F-4D97-AF65-F5344CB8AC3E}">
        <p14:creationId xmlns:p14="http://schemas.microsoft.com/office/powerpoint/2010/main" val="3417418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A889-7763-406A-B189-5FC172CDC0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2369CF-4EA4-4D5D-8F40-90A0A7B0BF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0C95C8-EA08-472E-9778-C0B0103FAF1D}"/>
              </a:ext>
            </a:extLst>
          </p:cNvPr>
          <p:cNvSpPr>
            <a:spLocks noGrp="1"/>
          </p:cNvSpPr>
          <p:nvPr>
            <p:ph type="dt" sz="half" idx="10"/>
          </p:nvPr>
        </p:nvSpPr>
        <p:spPr/>
        <p:txBody>
          <a:bodyPr/>
          <a:lstStyle/>
          <a:p>
            <a:fld id="{15D20616-63BF-43F6-A06F-7369540DC9BA}" type="datetimeFigureOut">
              <a:rPr lang="en-US" smtClean="0"/>
              <a:t>12/6/2021</a:t>
            </a:fld>
            <a:endParaRPr lang="en-US"/>
          </a:p>
        </p:txBody>
      </p:sp>
      <p:sp>
        <p:nvSpPr>
          <p:cNvPr id="5" name="Footer Placeholder 4">
            <a:extLst>
              <a:ext uri="{FF2B5EF4-FFF2-40B4-BE49-F238E27FC236}">
                <a16:creationId xmlns:a16="http://schemas.microsoft.com/office/drawing/2014/main" id="{F9C74973-15EA-478C-ACFC-5BFF0FABD3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864E96-2CD9-4989-8A89-7B18504F1CB9}"/>
              </a:ext>
            </a:extLst>
          </p:cNvPr>
          <p:cNvSpPr>
            <a:spLocks noGrp="1"/>
          </p:cNvSpPr>
          <p:nvPr>
            <p:ph type="sldNum" sz="quarter" idx="12"/>
          </p:nvPr>
        </p:nvSpPr>
        <p:spPr/>
        <p:txBody>
          <a:bodyPr/>
          <a:lstStyle/>
          <a:p>
            <a:fld id="{C839606F-A580-4805-A576-9FFE3486D06A}" type="slidenum">
              <a:rPr lang="en-US" smtClean="0"/>
              <a:t>‹#›</a:t>
            </a:fld>
            <a:endParaRPr lang="en-US"/>
          </a:p>
        </p:txBody>
      </p:sp>
    </p:spTree>
    <p:extLst>
      <p:ext uri="{BB962C8B-B14F-4D97-AF65-F5344CB8AC3E}">
        <p14:creationId xmlns:p14="http://schemas.microsoft.com/office/powerpoint/2010/main" val="1263762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E2B1A-E249-4537-90B8-3214D9E562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E2401B-F0E9-429D-9188-25A99C3BBD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9454F5-BAAA-47A6-B60A-B0C43F444E78}"/>
              </a:ext>
            </a:extLst>
          </p:cNvPr>
          <p:cNvSpPr>
            <a:spLocks noGrp="1"/>
          </p:cNvSpPr>
          <p:nvPr>
            <p:ph type="dt" sz="half" idx="10"/>
          </p:nvPr>
        </p:nvSpPr>
        <p:spPr/>
        <p:txBody>
          <a:bodyPr/>
          <a:lstStyle/>
          <a:p>
            <a:fld id="{15D20616-63BF-43F6-A06F-7369540DC9BA}" type="datetimeFigureOut">
              <a:rPr lang="en-US" smtClean="0"/>
              <a:t>12/6/2021</a:t>
            </a:fld>
            <a:endParaRPr lang="en-US"/>
          </a:p>
        </p:txBody>
      </p:sp>
      <p:sp>
        <p:nvSpPr>
          <p:cNvPr id="5" name="Footer Placeholder 4">
            <a:extLst>
              <a:ext uri="{FF2B5EF4-FFF2-40B4-BE49-F238E27FC236}">
                <a16:creationId xmlns:a16="http://schemas.microsoft.com/office/drawing/2014/main" id="{CC610F8C-B3EE-401E-94F1-91038A643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2F207C-41DE-4A55-82C9-62C7D1A5B5C3}"/>
              </a:ext>
            </a:extLst>
          </p:cNvPr>
          <p:cNvSpPr>
            <a:spLocks noGrp="1"/>
          </p:cNvSpPr>
          <p:nvPr>
            <p:ph type="sldNum" sz="quarter" idx="12"/>
          </p:nvPr>
        </p:nvSpPr>
        <p:spPr/>
        <p:txBody>
          <a:bodyPr/>
          <a:lstStyle/>
          <a:p>
            <a:fld id="{C839606F-A580-4805-A576-9FFE3486D06A}" type="slidenum">
              <a:rPr lang="en-US" smtClean="0"/>
              <a:t>‹#›</a:t>
            </a:fld>
            <a:endParaRPr lang="en-US"/>
          </a:p>
        </p:txBody>
      </p:sp>
    </p:spTree>
    <p:extLst>
      <p:ext uri="{BB962C8B-B14F-4D97-AF65-F5344CB8AC3E}">
        <p14:creationId xmlns:p14="http://schemas.microsoft.com/office/powerpoint/2010/main" val="391390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C16CC-0D90-4B8B-86D4-6D76F03700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D3F75F-83EC-431A-8716-24FCF55BEC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FC9E14-2277-4B53-AB0C-B7F0B23F75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D53F53-0DA9-4A65-A680-35979197CA75}"/>
              </a:ext>
            </a:extLst>
          </p:cNvPr>
          <p:cNvSpPr>
            <a:spLocks noGrp="1"/>
          </p:cNvSpPr>
          <p:nvPr>
            <p:ph type="dt" sz="half" idx="10"/>
          </p:nvPr>
        </p:nvSpPr>
        <p:spPr/>
        <p:txBody>
          <a:bodyPr/>
          <a:lstStyle/>
          <a:p>
            <a:fld id="{15D20616-63BF-43F6-A06F-7369540DC9BA}" type="datetimeFigureOut">
              <a:rPr lang="en-US" smtClean="0"/>
              <a:t>12/6/2021</a:t>
            </a:fld>
            <a:endParaRPr lang="en-US"/>
          </a:p>
        </p:txBody>
      </p:sp>
      <p:sp>
        <p:nvSpPr>
          <p:cNvPr id="6" name="Footer Placeholder 5">
            <a:extLst>
              <a:ext uri="{FF2B5EF4-FFF2-40B4-BE49-F238E27FC236}">
                <a16:creationId xmlns:a16="http://schemas.microsoft.com/office/drawing/2014/main" id="{A297D09F-CE53-48EC-BA7C-4D24AA8F5D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7785AA-19F9-49F0-8CA0-08D7034AE59F}"/>
              </a:ext>
            </a:extLst>
          </p:cNvPr>
          <p:cNvSpPr>
            <a:spLocks noGrp="1"/>
          </p:cNvSpPr>
          <p:nvPr>
            <p:ph type="sldNum" sz="quarter" idx="12"/>
          </p:nvPr>
        </p:nvSpPr>
        <p:spPr/>
        <p:txBody>
          <a:bodyPr/>
          <a:lstStyle/>
          <a:p>
            <a:fld id="{C839606F-A580-4805-A576-9FFE3486D06A}" type="slidenum">
              <a:rPr lang="en-US" smtClean="0"/>
              <a:t>‹#›</a:t>
            </a:fld>
            <a:endParaRPr lang="en-US"/>
          </a:p>
        </p:txBody>
      </p:sp>
    </p:spTree>
    <p:extLst>
      <p:ext uri="{BB962C8B-B14F-4D97-AF65-F5344CB8AC3E}">
        <p14:creationId xmlns:p14="http://schemas.microsoft.com/office/powerpoint/2010/main" val="2334935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6F7EE-0109-4E89-8234-F9DA8F844F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1AF6E7-19A6-4078-BC08-18CDD247D7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893E48-09FC-4C06-8B23-4F4FCB4AF2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36BC0D-D40B-4023-9237-DF99C299F6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978B99-E42A-4F7A-B895-583390B09D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F6615B-28D4-4834-8CCD-C19D43F0A957}"/>
              </a:ext>
            </a:extLst>
          </p:cNvPr>
          <p:cNvSpPr>
            <a:spLocks noGrp="1"/>
          </p:cNvSpPr>
          <p:nvPr>
            <p:ph type="dt" sz="half" idx="10"/>
          </p:nvPr>
        </p:nvSpPr>
        <p:spPr/>
        <p:txBody>
          <a:bodyPr/>
          <a:lstStyle/>
          <a:p>
            <a:fld id="{15D20616-63BF-43F6-A06F-7369540DC9BA}" type="datetimeFigureOut">
              <a:rPr lang="en-US" smtClean="0"/>
              <a:t>12/6/2021</a:t>
            </a:fld>
            <a:endParaRPr lang="en-US"/>
          </a:p>
        </p:txBody>
      </p:sp>
      <p:sp>
        <p:nvSpPr>
          <p:cNvPr id="8" name="Footer Placeholder 7">
            <a:extLst>
              <a:ext uri="{FF2B5EF4-FFF2-40B4-BE49-F238E27FC236}">
                <a16:creationId xmlns:a16="http://schemas.microsoft.com/office/drawing/2014/main" id="{D39C397A-06C9-494F-BD15-65B85C00B5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DD75F5-337E-481E-91FC-138326CC1738}"/>
              </a:ext>
            </a:extLst>
          </p:cNvPr>
          <p:cNvSpPr>
            <a:spLocks noGrp="1"/>
          </p:cNvSpPr>
          <p:nvPr>
            <p:ph type="sldNum" sz="quarter" idx="12"/>
          </p:nvPr>
        </p:nvSpPr>
        <p:spPr/>
        <p:txBody>
          <a:bodyPr/>
          <a:lstStyle/>
          <a:p>
            <a:fld id="{C839606F-A580-4805-A576-9FFE3486D06A}" type="slidenum">
              <a:rPr lang="en-US" smtClean="0"/>
              <a:t>‹#›</a:t>
            </a:fld>
            <a:endParaRPr lang="en-US"/>
          </a:p>
        </p:txBody>
      </p:sp>
    </p:spTree>
    <p:extLst>
      <p:ext uri="{BB962C8B-B14F-4D97-AF65-F5344CB8AC3E}">
        <p14:creationId xmlns:p14="http://schemas.microsoft.com/office/powerpoint/2010/main" val="2580535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7E03D-72E4-4918-B864-E2390F0D67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108D33-796C-48CE-AF01-A7040F875143}"/>
              </a:ext>
            </a:extLst>
          </p:cNvPr>
          <p:cNvSpPr>
            <a:spLocks noGrp="1"/>
          </p:cNvSpPr>
          <p:nvPr>
            <p:ph type="dt" sz="half" idx="10"/>
          </p:nvPr>
        </p:nvSpPr>
        <p:spPr/>
        <p:txBody>
          <a:bodyPr/>
          <a:lstStyle/>
          <a:p>
            <a:fld id="{15D20616-63BF-43F6-A06F-7369540DC9BA}" type="datetimeFigureOut">
              <a:rPr lang="en-US" smtClean="0"/>
              <a:t>12/6/2021</a:t>
            </a:fld>
            <a:endParaRPr lang="en-US"/>
          </a:p>
        </p:txBody>
      </p:sp>
      <p:sp>
        <p:nvSpPr>
          <p:cNvPr id="4" name="Footer Placeholder 3">
            <a:extLst>
              <a:ext uri="{FF2B5EF4-FFF2-40B4-BE49-F238E27FC236}">
                <a16:creationId xmlns:a16="http://schemas.microsoft.com/office/drawing/2014/main" id="{61B2A774-7D43-4D2D-A25B-98D37C71E1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4CAEFB-5D94-46E9-98E5-2E804938CCEC}"/>
              </a:ext>
            </a:extLst>
          </p:cNvPr>
          <p:cNvSpPr>
            <a:spLocks noGrp="1"/>
          </p:cNvSpPr>
          <p:nvPr>
            <p:ph type="sldNum" sz="quarter" idx="12"/>
          </p:nvPr>
        </p:nvSpPr>
        <p:spPr/>
        <p:txBody>
          <a:bodyPr/>
          <a:lstStyle/>
          <a:p>
            <a:fld id="{C839606F-A580-4805-A576-9FFE3486D06A}" type="slidenum">
              <a:rPr lang="en-US" smtClean="0"/>
              <a:t>‹#›</a:t>
            </a:fld>
            <a:endParaRPr lang="en-US"/>
          </a:p>
        </p:txBody>
      </p:sp>
    </p:spTree>
    <p:extLst>
      <p:ext uri="{BB962C8B-B14F-4D97-AF65-F5344CB8AC3E}">
        <p14:creationId xmlns:p14="http://schemas.microsoft.com/office/powerpoint/2010/main" val="2713706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BEB370-74A8-44A2-A210-9D6BDD736E67}"/>
              </a:ext>
            </a:extLst>
          </p:cNvPr>
          <p:cNvSpPr>
            <a:spLocks noGrp="1"/>
          </p:cNvSpPr>
          <p:nvPr>
            <p:ph type="dt" sz="half" idx="10"/>
          </p:nvPr>
        </p:nvSpPr>
        <p:spPr/>
        <p:txBody>
          <a:bodyPr/>
          <a:lstStyle/>
          <a:p>
            <a:fld id="{15D20616-63BF-43F6-A06F-7369540DC9BA}" type="datetimeFigureOut">
              <a:rPr lang="en-US" smtClean="0"/>
              <a:t>12/6/2021</a:t>
            </a:fld>
            <a:endParaRPr lang="en-US"/>
          </a:p>
        </p:txBody>
      </p:sp>
      <p:sp>
        <p:nvSpPr>
          <p:cNvPr id="3" name="Footer Placeholder 2">
            <a:extLst>
              <a:ext uri="{FF2B5EF4-FFF2-40B4-BE49-F238E27FC236}">
                <a16:creationId xmlns:a16="http://schemas.microsoft.com/office/drawing/2014/main" id="{F5C8CE35-A9C2-4886-A27F-5A243E399F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1FF7D3-71CF-4643-96D6-52779AD6B8A2}"/>
              </a:ext>
            </a:extLst>
          </p:cNvPr>
          <p:cNvSpPr>
            <a:spLocks noGrp="1"/>
          </p:cNvSpPr>
          <p:nvPr>
            <p:ph type="sldNum" sz="quarter" idx="12"/>
          </p:nvPr>
        </p:nvSpPr>
        <p:spPr/>
        <p:txBody>
          <a:bodyPr/>
          <a:lstStyle/>
          <a:p>
            <a:fld id="{C839606F-A580-4805-A576-9FFE3486D06A}" type="slidenum">
              <a:rPr lang="en-US" smtClean="0"/>
              <a:t>‹#›</a:t>
            </a:fld>
            <a:endParaRPr lang="en-US"/>
          </a:p>
        </p:txBody>
      </p:sp>
    </p:spTree>
    <p:extLst>
      <p:ext uri="{BB962C8B-B14F-4D97-AF65-F5344CB8AC3E}">
        <p14:creationId xmlns:p14="http://schemas.microsoft.com/office/powerpoint/2010/main" val="3211005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550FC-C03B-4B9F-B8E3-4948B3F2F9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0FF709-F285-48EE-BD60-D6DE5CB095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511AAE-1A25-43BE-B289-0B3E7EC7A4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60EBF8-9C0B-4B01-B355-616E5A77BAA2}"/>
              </a:ext>
            </a:extLst>
          </p:cNvPr>
          <p:cNvSpPr>
            <a:spLocks noGrp="1"/>
          </p:cNvSpPr>
          <p:nvPr>
            <p:ph type="dt" sz="half" idx="10"/>
          </p:nvPr>
        </p:nvSpPr>
        <p:spPr/>
        <p:txBody>
          <a:bodyPr/>
          <a:lstStyle/>
          <a:p>
            <a:fld id="{15D20616-63BF-43F6-A06F-7369540DC9BA}" type="datetimeFigureOut">
              <a:rPr lang="en-US" smtClean="0"/>
              <a:t>12/6/2021</a:t>
            </a:fld>
            <a:endParaRPr lang="en-US"/>
          </a:p>
        </p:txBody>
      </p:sp>
      <p:sp>
        <p:nvSpPr>
          <p:cNvPr id="6" name="Footer Placeholder 5">
            <a:extLst>
              <a:ext uri="{FF2B5EF4-FFF2-40B4-BE49-F238E27FC236}">
                <a16:creationId xmlns:a16="http://schemas.microsoft.com/office/drawing/2014/main" id="{491A8527-DC82-4E24-A7B9-3F8DA25B3C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F63FF8-78EB-4734-AE81-49AE8CB08654}"/>
              </a:ext>
            </a:extLst>
          </p:cNvPr>
          <p:cNvSpPr>
            <a:spLocks noGrp="1"/>
          </p:cNvSpPr>
          <p:nvPr>
            <p:ph type="sldNum" sz="quarter" idx="12"/>
          </p:nvPr>
        </p:nvSpPr>
        <p:spPr/>
        <p:txBody>
          <a:bodyPr/>
          <a:lstStyle/>
          <a:p>
            <a:fld id="{C839606F-A580-4805-A576-9FFE3486D06A}" type="slidenum">
              <a:rPr lang="en-US" smtClean="0"/>
              <a:t>‹#›</a:t>
            </a:fld>
            <a:endParaRPr lang="en-US"/>
          </a:p>
        </p:txBody>
      </p:sp>
    </p:spTree>
    <p:extLst>
      <p:ext uri="{BB962C8B-B14F-4D97-AF65-F5344CB8AC3E}">
        <p14:creationId xmlns:p14="http://schemas.microsoft.com/office/powerpoint/2010/main" val="1715010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36F4C-4383-4B11-8C7F-92D71E4792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0605D6-0E3C-45DB-B278-A7BE0F8F4B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CACDEB-F59F-4234-9354-ED98A8CF25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915C1F-8D27-4B31-BB77-CD50A50E9CB4}"/>
              </a:ext>
            </a:extLst>
          </p:cNvPr>
          <p:cNvSpPr>
            <a:spLocks noGrp="1"/>
          </p:cNvSpPr>
          <p:nvPr>
            <p:ph type="dt" sz="half" idx="10"/>
          </p:nvPr>
        </p:nvSpPr>
        <p:spPr/>
        <p:txBody>
          <a:bodyPr/>
          <a:lstStyle/>
          <a:p>
            <a:fld id="{15D20616-63BF-43F6-A06F-7369540DC9BA}" type="datetimeFigureOut">
              <a:rPr lang="en-US" smtClean="0"/>
              <a:t>12/6/2021</a:t>
            </a:fld>
            <a:endParaRPr lang="en-US"/>
          </a:p>
        </p:txBody>
      </p:sp>
      <p:sp>
        <p:nvSpPr>
          <p:cNvPr id="6" name="Footer Placeholder 5">
            <a:extLst>
              <a:ext uri="{FF2B5EF4-FFF2-40B4-BE49-F238E27FC236}">
                <a16:creationId xmlns:a16="http://schemas.microsoft.com/office/drawing/2014/main" id="{58D0F847-D8BC-457F-8CC5-B75DEABCEF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D194EF-641A-4BFD-8037-C1B1242DEDEB}"/>
              </a:ext>
            </a:extLst>
          </p:cNvPr>
          <p:cNvSpPr>
            <a:spLocks noGrp="1"/>
          </p:cNvSpPr>
          <p:nvPr>
            <p:ph type="sldNum" sz="quarter" idx="12"/>
          </p:nvPr>
        </p:nvSpPr>
        <p:spPr/>
        <p:txBody>
          <a:bodyPr/>
          <a:lstStyle/>
          <a:p>
            <a:fld id="{C839606F-A580-4805-A576-9FFE3486D06A}" type="slidenum">
              <a:rPr lang="en-US" smtClean="0"/>
              <a:t>‹#›</a:t>
            </a:fld>
            <a:endParaRPr lang="en-US"/>
          </a:p>
        </p:txBody>
      </p:sp>
    </p:spTree>
    <p:extLst>
      <p:ext uri="{BB962C8B-B14F-4D97-AF65-F5344CB8AC3E}">
        <p14:creationId xmlns:p14="http://schemas.microsoft.com/office/powerpoint/2010/main" val="1968938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DB1D90-E1E2-4284-9C58-7E8BE1316F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F05E4E-ACD2-44BB-9002-399BA46FBE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C53277-05B2-4001-9A90-172D8ECCBD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D20616-63BF-43F6-A06F-7369540DC9BA}" type="datetimeFigureOut">
              <a:rPr lang="en-US" smtClean="0"/>
              <a:t>12/6/2021</a:t>
            </a:fld>
            <a:endParaRPr lang="en-US"/>
          </a:p>
        </p:txBody>
      </p:sp>
      <p:sp>
        <p:nvSpPr>
          <p:cNvPr id="5" name="Footer Placeholder 4">
            <a:extLst>
              <a:ext uri="{FF2B5EF4-FFF2-40B4-BE49-F238E27FC236}">
                <a16:creationId xmlns:a16="http://schemas.microsoft.com/office/drawing/2014/main" id="{14A80851-5A22-4EAA-9F93-204F534167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7B0CE6-1078-41DD-ADA9-150D3BF7F2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39606F-A580-4805-A576-9FFE3486D06A}" type="slidenum">
              <a:rPr lang="en-US" smtClean="0"/>
              <a:t>‹#›</a:t>
            </a:fld>
            <a:endParaRPr lang="en-US"/>
          </a:p>
        </p:txBody>
      </p:sp>
    </p:spTree>
    <p:extLst>
      <p:ext uri="{BB962C8B-B14F-4D97-AF65-F5344CB8AC3E}">
        <p14:creationId xmlns:p14="http://schemas.microsoft.com/office/powerpoint/2010/main" val="232907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5">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phere of mesh and nodes">
            <a:extLst>
              <a:ext uri="{FF2B5EF4-FFF2-40B4-BE49-F238E27FC236}">
                <a16:creationId xmlns:a16="http://schemas.microsoft.com/office/drawing/2014/main" id="{1534A5D5-8D5C-487B-95DB-DBC6143C9E8C}"/>
              </a:ext>
            </a:extLst>
          </p:cNvPr>
          <p:cNvPicPr>
            <a:picLocks noChangeAspect="1"/>
          </p:cNvPicPr>
          <p:nvPr/>
        </p:nvPicPr>
        <p:blipFill rotWithShape="1">
          <a:blip r:embed="rId2"/>
          <a:srcRect l="4812" t="6484" r="6535"/>
          <a:stretch/>
        </p:blipFill>
        <p:spPr>
          <a:xfrm>
            <a:off x="3523488" y="10"/>
            <a:ext cx="8668512" cy="6857990"/>
          </a:xfrm>
          <a:prstGeom prst="rect">
            <a:avLst/>
          </a:prstGeom>
        </p:spPr>
      </p:pic>
      <p:sp>
        <p:nvSpPr>
          <p:cNvPr id="23" name="Rectangle 17">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13B0833-B12E-4923-92A2-AE430770DBBB}"/>
              </a:ext>
            </a:extLst>
          </p:cNvPr>
          <p:cNvSpPr>
            <a:spLocks noGrp="1"/>
          </p:cNvSpPr>
          <p:nvPr>
            <p:ph type="ctrTitle"/>
          </p:nvPr>
        </p:nvSpPr>
        <p:spPr>
          <a:xfrm>
            <a:off x="477981" y="1122363"/>
            <a:ext cx="4023360" cy="3204134"/>
          </a:xfrm>
        </p:spPr>
        <p:txBody>
          <a:bodyPr anchor="b">
            <a:normAutofit/>
          </a:bodyPr>
          <a:lstStyle/>
          <a:p>
            <a:pPr algn="l"/>
            <a:r>
              <a:rPr lang="en-US" sz="4800"/>
              <a:t>Network Behavior Anomaly Detection </a:t>
            </a:r>
          </a:p>
        </p:txBody>
      </p:sp>
      <p:sp>
        <p:nvSpPr>
          <p:cNvPr id="3" name="Subtitle 2">
            <a:extLst>
              <a:ext uri="{FF2B5EF4-FFF2-40B4-BE49-F238E27FC236}">
                <a16:creationId xmlns:a16="http://schemas.microsoft.com/office/drawing/2014/main" id="{0AC98E1B-A6B6-4543-B3CD-6ADF9FDC4A45}"/>
              </a:ext>
            </a:extLst>
          </p:cNvPr>
          <p:cNvSpPr>
            <a:spLocks noGrp="1"/>
          </p:cNvSpPr>
          <p:nvPr>
            <p:ph type="subTitle" idx="1"/>
          </p:nvPr>
        </p:nvSpPr>
        <p:spPr>
          <a:xfrm>
            <a:off x="477980" y="4872922"/>
            <a:ext cx="4023359" cy="1208141"/>
          </a:xfrm>
        </p:spPr>
        <p:txBody>
          <a:bodyPr>
            <a:normAutofit/>
          </a:bodyPr>
          <a:lstStyle/>
          <a:p>
            <a:pPr algn="l"/>
            <a:r>
              <a:rPr lang="en-US" sz="2000"/>
              <a:t>Fauzan Isnaini</a:t>
            </a:r>
          </a:p>
          <a:p>
            <a:pPr algn="l"/>
            <a:r>
              <a:rPr lang="en-US" sz="2000"/>
              <a:t>faisna@iu.edu</a:t>
            </a:r>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64545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ED7B07-D8CD-4141-BC82-E1A2B93AE671}"/>
              </a:ext>
            </a:extLst>
          </p:cNvPr>
          <p:cNvSpPr>
            <a:spLocks noGrp="1"/>
          </p:cNvSpPr>
          <p:nvPr>
            <p:ph type="title"/>
          </p:nvPr>
        </p:nvSpPr>
        <p:spPr>
          <a:xfrm>
            <a:off x="838200" y="557188"/>
            <a:ext cx="10515600" cy="1133499"/>
          </a:xfrm>
        </p:spPr>
        <p:txBody>
          <a:bodyPr>
            <a:normAutofit/>
          </a:bodyPr>
          <a:lstStyle/>
          <a:p>
            <a:pPr algn="ctr"/>
            <a:r>
              <a:rPr lang="en-US" sz="5200"/>
              <a:t>Network Threats</a:t>
            </a:r>
          </a:p>
        </p:txBody>
      </p:sp>
      <p:graphicFrame>
        <p:nvGraphicFramePr>
          <p:cNvPr id="11" name="Content Placeholder 2">
            <a:extLst>
              <a:ext uri="{FF2B5EF4-FFF2-40B4-BE49-F238E27FC236}">
                <a16:creationId xmlns:a16="http://schemas.microsoft.com/office/drawing/2014/main" id="{884BB732-2F3D-42E5-8370-7AE5111AF013}"/>
              </a:ext>
            </a:extLst>
          </p:cNvPr>
          <p:cNvGraphicFramePr>
            <a:graphicFrameLocks noGrp="1"/>
          </p:cNvGraphicFramePr>
          <p:nvPr>
            <p:ph idx="1"/>
            <p:extLst>
              <p:ext uri="{D42A27DB-BD31-4B8C-83A1-F6EECF244321}">
                <p14:modId xmlns:p14="http://schemas.microsoft.com/office/powerpoint/2010/main" val="3294840757"/>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38514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03426-BBA2-4440-B1C9-FA101F5D8AE4}"/>
              </a:ext>
            </a:extLst>
          </p:cNvPr>
          <p:cNvSpPr>
            <a:spLocks noGrp="1"/>
          </p:cNvSpPr>
          <p:nvPr>
            <p:ph type="title"/>
          </p:nvPr>
        </p:nvSpPr>
        <p:spPr>
          <a:xfrm>
            <a:off x="524741" y="620392"/>
            <a:ext cx="3808268" cy="5504688"/>
          </a:xfrm>
        </p:spPr>
        <p:txBody>
          <a:bodyPr>
            <a:normAutofit/>
          </a:bodyPr>
          <a:lstStyle/>
          <a:p>
            <a:r>
              <a:rPr lang="en-US" sz="5600">
                <a:solidFill>
                  <a:schemeClr val="accent5"/>
                </a:solidFill>
              </a:rPr>
              <a:t>Problems of Traditional Defense Mechanisms</a:t>
            </a:r>
          </a:p>
        </p:txBody>
      </p:sp>
      <p:graphicFrame>
        <p:nvGraphicFramePr>
          <p:cNvPr id="5" name="Content Placeholder 2">
            <a:extLst>
              <a:ext uri="{FF2B5EF4-FFF2-40B4-BE49-F238E27FC236}">
                <a16:creationId xmlns:a16="http://schemas.microsoft.com/office/drawing/2014/main" id="{0B9F6ECD-2CE6-4225-BC71-CC7EBBE47BFC}"/>
              </a:ext>
            </a:extLst>
          </p:cNvPr>
          <p:cNvGraphicFramePr>
            <a:graphicFrameLocks noGrp="1"/>
          </p:cNvGraphicFramePr>
          <p:nvPr>
            <p:ph idx="1"/>
            <p:extLst>
              <p:ext uri="{D42A27DB-BD31-4B8C-83A1-F6EECF244321}">
                <p14:modId xmlns:p14="http://schemas.microsoft.com/office/powerpoint/2010/main" val="153770160"/>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19463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2CFA05-4757-4DE8-AC2C-0F81572498EB}"/>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Machine Learning in Detecting Threats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A2A5708-5261-43E6-932D-AD7033E14034}"/>
              </a:ext>
            </a:extLst>
          </p:cNvPr>
          <p:cNvSpPr>
            <a:spLocks noGrp="1"/>
          </p:cNvSpPr>
          <p:nvPr>
            <p:ph idx="1"/>
          </p:nvPr>
        </p:nvSpPr>
        <p:spPr>
          <a:xfrm>
            <a:off x="4447308" y="591344"/>
            <a:ext cx="6906491" cy="5585619"/>
          </a:xfrm>
        </p:spPr>
        <p:txBody>
          <a:bodyPr anchor="ctr">
            <a:normAutofit/>
          </a:bodyPr>
          <a:lstStyle/>
          <a:p>
            <a:pPr marL="0" indent="0">
              <a:buNone/>
            </a:pPr>
            <a:r>
              <a:rPr lang="en-US" dirty="0"/>
              <a:t>Most techniques are based on anomaly detection:</a:t>
            </a:r>
          </a:p>
          <a:p>
            <a:r>
              <a:rPr lang="en-US" dirty="0"/>
              <a:t>UEBA (User and Entity Behavioral Analytics): “Too many failed logins” </a:t>
            </a:r>
          </a:p>
          <a:p>
            <a:r>
              <a:rPr lang="en-US" dirty="0"/>
              <a:t>NTA (Network Traffic Anomaly): “A lot of traffic sent from A to B”</a:t>
            </a:r>
          </a:p>
        </p:txBody>
      </p:sp>
    </p:spTree>
    <p:extLst>
      <p:ext uri="{BB962C8B-B14F-4D97-AF65-F5344CB8AC3E}">
        <p14:creationId xmlns:p14="http://schemas.microsoft.com/office/powerpoint/2010/main" val="77084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2CFA05-4757-4DE8-AC2C-0F81572498EB}"/>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Dataset</a:t>
            </a:r>
            <a:br>
              <a:rPr lang="en-US" dirty="0">
                <a:solidFill>
                  <a:srgbClr val="FFFFFF"/>
                </a:solidFill>
              </a:rPr>
            </a:br>
            <a:r>
              <a:rPr lang="en-US" dirty="0">
                <a:solidFill>
                  <a:srgbClr val="FFFFFF"/>
                </a:solidFill>
              </a:rPr>
              <a:t>Overview</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1B0EF0C4-7983-4F3C-B220-21D5CE31FE45}"/>
              </a:ext>
            </a:extLst>
          </p:cNvPr>
          <p:cNvPicPr>
            <a:picLocks noChangeAspect="1"/>
          </p:cNvPicPr>
          <p:nvPr/>
        </p:nvPicPr>
        <p:blipFill>
          <a:blip r:embed="rId2"/>
          <a:stretch>
            <a:fillRect/>
          </a:stretch>
        </p:blipFill>
        <p:spPr>
          <a:xfrm>
            <a:off x="4067504" y="187498"/>
            <a:ext cx="4597409" cy="2391895"/>
          </a:xfrm>
          <a:prstGeom prst="rect">
            <a:avLst/>
          </a:prstGeom>
        </p:spPr>
      </p:pic>
      <p:pic>
        <p:nvPicPr>
          <p:cNvPr id="13" name="Picture 12">
            <a:extLst>
              <a:ext uri="{FF2B5EF4-FFF2-40B4-BE49-F238E27FC236}">
                <a16:creationId xmlns:a16="http://schemas.microsoft.com/office/drawing/2014/main" id="{C17CEA19-50A2-4792-885C-E4AB23EEE50A}"/>
              </a:ext>
            </a:extLst>
          </p:cNvPr>
          <p:cNvPicPr>
            <a:picLocks noChangeAspect="1"/>
          </p:cNvPicPr>
          <p:nvPr/>
        </p:nvPicPr>
        <p:blipFill>
          <a:blip r:embed="rId3"/>
          <a:stretch>
            <a:fillRect/>
          </a:stretch>
        </p:blipFill>
        <p:spPr>
          <a:xfrm>
            <a:off x="4299098" y="3602933"/>
            <a:ext cx="5962650" cy="2533650"/>
          </a:xfrm>
          <a:prstGeom prst="rect">
            <a:avLst/>
          </a:prstGeom>
        </p:spPr>
      </p:pic>
      <p:pic>
        <p:nvPicPr>
          <p:cNvPr id="14" name="Picture 13">
            <a:extLst>
              <a:ext uri="{FF2B5EF4-FFF2-40B4-BE49-F238E27FC236}">
                <a16:creationId xmlns:a16="http://schemas.microsoft.com/office/drawing/2014/main" id="{8D4EE65E-888E-4B1D-ADAF-560AFF7F7052}"/>
              </a:ext>
            </a:extLst>
          </p:cNvPr>
          <p:cNvPicPr>
            <a:picLocks noChangeAspect="1"/>
          </p:cNvPicPr>
          <p:nvPr/>
        </p:nvPicPr>
        <p:blipFill>
          <a:blip r:embed="rId4"/>
          <a:stretch>
            <a:fillRect/>
          </a:stretch>
        </p:blipFill>
        <p:spPr>
          <a:xfrm>
            <a:off x="8331496" y="928944"/>
            <a:ext cx="3860504" cy="2588916"/>
          </a:xfrm>
          <a:prstGeom prst="rect">
            <a:avLst/>
          </a:prstGeom>
        </p:spPr>
      </p:pic>
    </p:spTree>
    <p:extLst>
      <p:ext uri="{BB962C8B-B14F-4D97-AF65-F5344CB8AC3E}">
        <p14:creationId xmlns:p14="http://schemas.microsoft.com/office/powerpoint/2010/main" val="3621927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E2CFA05-4757-4DE8-AC2C-0F81572498EB}"/>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6600" kern="1200">
                <a:solidFill>
                  <a:srgbClr val="FFFFFF"/>
                </a:solidFill>
                <a:latin typeface="+mj-lt"/>
                <a:ea typeface="+mj-ea"/>
                <a:cs typeface="+mj-cs"/>
              </a:rPr>
              <a:t>Model 1: K-Nearest Neighbor</a:t>
            </a:r>
          </a:p>
        </p:txBody>
      </p:sp>
      <p:sp>
        <p:nvSpPr>
          <p:cNvPr id="26"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9E1DF18-B174-4F1B-8A18-6B9584154F8B}"/>
              </a:ext>
            </a:extLst>
          </p:cNvPr>
          <p:cNvPicPr>
            <a:picLocks noChangeAspect="1"/>
          </p:cNvPicPr>
          <p:nvPr/>
        </p:nvPicPr>
        <p:blipFill>
          <a:blip r:embed="rId2"/>
          <a:stretch>
            <a:fillRect/>
          </a:stretch>
        </p:blipFill>
        <p:spPr>
          <a:xfrm>
            <a:off x="1884886" y="3067050"/>
            <a:ext cx="8419179" cy="3019537"/>
          </a:xfrm>
          <a:prstGeom prst="rect">
            <a:avLst/>
          </a:prstGeom>
        </p:spPr>
      </p:pic>
    </p:spTree>
    <p:extLst>
      <p:ext uri="{BB962C8B-B14F-4D97-AF65-F5344CB8AC3E}">
        <p14:creationId xmlns:p14="http://schemas.microsoft.com/office/powerpoint/2010/main" val="1782808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E2CFA05-4757-4DE8-AC2C-0F81572498EB}"/>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6600" kern="1200">
                <a:solidFill>
                  <a:srgbClr val="FFFFFF"/>
                </a:solidFill>
                <a:latin typeface="+mj-lt"/>
                <a:ea typeface="+mj-ea"/>
                <a:cs typeface="+mj-cs"/>
              </a:rPr>
              <a:t>Model 2: Decision Tree</a:t>
            </a:r>
          </a:p>
        </p:txBody>
      </p:sp>
      <p:sp>
        <p:nvSpPr>
          <p:cNvPr id="31"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7003E8E-4797-46AE-A1D1-40B4595C0BAB}"/>
              </a:ext>
            </a:extLst>
          </p:cNvPr>
          <p:cNvPicPr>
            <a:picLocks noChangeAspect="1"/>
          </p:cNvPicPr>
          <p:nvPr/>
        </p:nvPicPr>
        <p:blipFill>
          <a:blip r:embed="rId2"/>
          <a:stretch>
            <a:fillRect/>
          </a:stretch>
        </p:blipFill>
        <p:spPr>
          <a:xfrm>
            <a:off x="1463906" y="3067050"/>
            <a:ext cx="9261140" cy="3019537"/>
          </a:xfrm>
          <a:prstGeom prst="rect">
            <a:avLst/>
          </a:prstGeom>
        </p:spPr>
      </p:pic>
    </p:spTree>
    <p:extLst>
      <p:ext uri="{BB962C8B-B14F-4D97-AF65-F5344CB8AC3E}">
        <p14:creationId xmlns:p14="http://schemas.microsoft.com/office/powerpoint/2010/main" val="1294284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E2CFA05-4757-4DE8-AC2C-0F81572498EB}"/>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6600" kern="1200">
                <a:solidFill>
                  <a:srgbClr val="FFFFFF"/>
                </a:solidFill>
                <a:latin typeface="+mj-lt"/>
                <a:ea typeface="+mj-ea"/>
                <a:cs typeface="+mj-cs"/>
              </a:rPr>
              <a:t>Model 3: Gaussian Naive Bayes</a:t>
            </a:r>
          </a:p>
        </p:txBody>
      </p:sp>
      <p:sp>
        <p:nvSpPr>
          <p:cNvPr id="15"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3705C6A-461A-44BF-AEE4-5C4969A852A4}"/>
              </a:ext>
            </a:extLst>
          </p:cNvPr>
          <p:cNvPicPr>
            <a:picLocks noChangeAspect="1"/>
          </p:cNvPicPr>
          <p:nvPr/>
        </p:nvPicPr>
        <p:blipFill>
          <a:blip r:embed="rId2"/>
          <a:stretch>
            <a:fillRect/>
          </a:stretch>
        </p:blipFill>
        <p:spPr>
          <a:xfrm>
            <a:off x="1685952" y="3067050"/>
            <a:ext cx="8817048" cy="3019537"/>
          </a:xfrm>
          <a:prstGeom prst="rect">
            <a:avLst/>
          </a:prstGeom>
        </p:spPr>
      </p:pic>
    </p:spTree>
    <p:extLst>
      <p:ext uri="{BB962C8B-B14F-4D97-AF65-F5344CB8AC3E}">
        <p14:creationId xmlns:p14="http://schemas.microsoft.com/office/powerpoint/2010/main" val="714014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8F1022-4669-405C-BAFD-8B853807CD6C}"/>
              </a:ext>
            </a:extLst>
          </p:cNvPr>
          <p:cNvSpPr>
            <a:spLocks noGrp="1"/>
          </p:cNvSpPr>
          <p:nvPr>
            <p:ph type="title"/>
          </p:nvPr>
        </p:nvSpPr>
        <p:spPr>
          <a:xfrm>
            <a:off x="841248" y="548640"/>
            <a:ext cx="3600860" cy="5431536"/>
          </a:xfrm>
        </p:spPr>
        <p:txBody>
          <a:bodyPr>
            <a:normAutofit/>
          </a:bodyPr>
          <a:lstStyle/>
          <a:p>
            <a:r>
              <a:rPr lang="en-US" sz="5400"/>
              <a:t>Results and Discussions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7916589-9F39-4F5C-B353-867B2535BE7F}"/>
              </a:ext>
            </a:extLst>
          </p:cNvPr>
          <p:cNvSpPr>
            <a:spLocks noGrp="1"/>
          </p:cNvSpPr>
          <p:nvPr>
            <p:ph idx="1"/>
          </p:nvPr>
        </p:nvSpPr>
        <p:spPr>
          <a:xfrm>
            <a:off x="5126418" y="552091"/>
            <a:ext cx="6224335" cy="5431536"/>
          </a:xfrm>
        </p:spPr>
        <p:txBody>
          <a:bodyPr anchor="ctr">
            <a:normAutofit/>
          </a:bodyPr>
          <a:lstStyle/>
          <a:p>
            <a:r>
              <a:rPr lang="en-US" sz="2200"/>
              <a:t>Gaussian Naive Bayes performs better than k-nearest neighbor and decision tree in detecting anomalous network traffic</a:t>
            </a:r>
          </a:p>
          <a:p>
            <a:r>
              <a:rPr lang="en-US" sz="2200"/>
              <a:t>Our dataset only consists of network throughput and latency, which is far from ideal. If we have enough time, we will use the KDD dataset to train our model, which contains a wide variety of intrusions simulated in a military network environment. </a:t>
            </a:r>
          </a:p>
          <a:p>
            <a:r>
              <a:rPr lang="en-US" sz="2200"/>
              <a:t>In the real-world scenario, the result of anomaly detection will be aggregated with other security events in a Security Information and Event Management (SIEM). SIEM will then correlate these events and classify them as either critical or non-critical.</a:t>
            </a:r>
          </a:p>
        </p:txBody>
      </p:sp>
    </p:spTree>
    <p:extLst>
      <p:ext uri="{BB962C8B-B14F-4D97-AF65-F5344CB8AC3E}">
        <p14:creationId xmlns:p14="http://schemas.microsoft.com/office/powerpoint/2010/main" val="33521072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430</Words>
  <Application>Microsoft Office PowerPoint</Application>
  <PresentationFormat>Widescreen</PresentationFormat>
  <Paragraphs>33</Paragraphs>
  <Slides>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Network Behavior Anomaly Detection </vt:lpstr>
      <vt:lpstr>Network Threats</vt:lpstr>
      <vt:lpstr>Problems of Traditional Defense Mechanisms</vt:lpstr>
      <vt:lpstr>Machine Learning in Detecting Threats</vt:lpstr>
      <vt:lpstr>Dataset Overview</vt:lpstr>
      <vt:lpstr>Model 1: K-Nearest Neighbor</vt:lpstr>
      <vt:lpstr>Model 2: Decision Tree</vt:lpstr>
      <vt:lpstr>Model 3: Gaussian Naive Bayes</vt:lpstr>
      <vt:lpstr>Results and Discussions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Behavior Anomaly Detection</dc:title>
  <dc:creator>Isnaini, Fauzan</dc:creator>
  <cp:lastModifiedBy>Isnaini, Fauzan</cp:lastModifiedBy>
  <cp:revision>6</cp:revision>
  <dcterms:created xsi:type="dcterms:W3CDTF">2021-12-06T18:10:42Z</dcterms:created>
  <dcterms:modified xsi:type="dcterms:W3CDTF">2021-12-06T20:01:25Z</dcterms:modified>
</cp:coreProperties>
</file>