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5" r:id="rId6"/>
    <p:sldId id="270" r:id="rId7"/>
    <p:sldId id="271" r:id="rId8"/>
    <p:sldId id="27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230" autoAdjust="0"/>
  </p:normalViewPr>
  <p:slideViewPr>
    <p:cSldViewPr snapToGrid="0">
      <p:cViewPr varScale="1">
        <p:scale>
          <a:sx n="61" d="100"/>
          <a:sy n="61" d="100"/>
        </p:scale>
        <p:origin x="10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6A2775-2FB5-4EB2-89F5-5B9275C5CB5B}"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61092951-895C-4570-B5A2-3E246B4244BF}">
      <dgm:prSet/>
      <dgm:spPr/>
      <dgm:t>
        <a:bodyPr/>
        <a:lstStyle/>
        <a:p>
          <a:r>
            <a:rPr lang="en-US"/>
            <a:t>Malware: virus, trojan, worm, rootkit, etc.</a:t>
          </a:r>
        </a:p>
      </dgm:t>
    </dgm:pt>
    <dgm:pt modelId="{82E73B7E-4F9E-4EDC-8818-F34C133A151A}" type="parTrans" cxnId="{48D88564-DF7F-49DD-BF3E-E7E0CE40B451}">
      <dgm:prSet/>
      <dgm:spPr/>
      <dgm:t>
        <a:bodyPr/>
        <a:lstStyle/>
        <a:p>
          <a:endParaRPr lang="en-US"/>
        </a:p>
      </dgm:t>
    </dgm:pt>
    <dgm:pt modelId="{C30E2B46-36A8-4218-8923-6AAADC963915}" type="sibTrans" cxnId="{48D88564-DF7F-49DD-BF3E-E7E0CE40B451}">
      <dgm:prSet/>
      <dgm:spPr/>
      <dgm:t>
        <a:bodyPr/>
        <a:lstStyle/>
        <a:p>
          <a:endParaRPr lang="en-US"/>
        </a:p>
      </dgm:t>
    </dgm:pt>
    <dgm:pt modelId="{1514CB0B-396D-4FEB-B663-40D193FF42B0}">
      <dgm:prSet/>
      <dgm:spPr/>
      <dgm:t>
        <a:bodyPr/>
        <a:lstStyle/>
        <a:p>
          <a:r>
            <a:rPr lang="en-US"/>
            <a:t>Insider threat: spy, grumbled employees, uneducated employees, etc.</a:t>
          </a:r>
        </a:p>
      </dgm:t>
    </dgm:pt>
    <dgm:pt modelId="{180F7141-1198-439E-9865-8E4CDA64E195}" type="parTrans" cxnId="{1ABA4CF9-1C51-40A3-8D6C-B33DAF3C533C}">
      <dgm:prSet/>
      <dgm:spPr/>
      <dgm:t>
        <a:bodyPr/>
        <a:lstStyle/>
        <a:p>
          <a:endParaRPr lang="en-US"/>
        </a:p>
      </dgm:t>
    </dgm:pt>
    <dgm:pt modelId="{52F14D1C-F483-4E97-9205-DF7BCC5B43A4}" type="sibTrans" cxnId="{1ABA4CF9-1C51-40A3-8D6C-B33DAF3C533C}">
      <dgm:prSet/>
      <dgm:spPr/>
      <dgm:t>
        <a:bodyPr/>
        <a:lstStyle/>
        <a:p>
          <a:endParaRPr lang="en-US"/>
        </a:p>
      </dgm:t>
    </dgm:pt>
    <dgm:pt modelId="{C5A3828C-A135-4B8D-9A41-899884D60012}">
      <dgm:prSet/>
      <dgm:spPr/>
      <dgm:t>
        <a:bodyPr/>
        <a:lstStyle/>
        <a:p>
          <a:r>
            <a:rPr lang="en-US"/>
            <a:t>APT: Cybercrime directed at business and political targets, using a wide variety of intrusion technologies and malware, applied persistently and effectively to specific targets over an extended period, often attributed to state-sponsored organizations (e.g.: Stuxnet)</a:t>
          </a:r>
        </a:p>
      </dgm:t>
    </dgm:pt>
    <dgm:pt modelId="{A26BC1B0-673A-4266-9C3C-4B2D08FD9154}" type="parTrans" cxnId="{A454EAE8-1B40-4BAA-B9D0-0FA2615F8C2E}">
      <dgm:prSet/>
      <dgm:spPr/>
      <dgm:t>
        <a:bodyPr/>
        <a:lstStyle/>
        <a:p>
          <a:endParaRPr lang="en-US"/>
        </a:p>
      </dgm:t>
    </dgm:pt>
    <dgm:pt modelId="{AFAF5F26-D740-4A31-952B-8931BCAF18B1}" type="sibTrans" cxnId="{A454EAE8-1B40-4BAA-B9D0-0FA2615F8C2E}">
      <dgm:prSet/>
      <dgm:spPr/>
      <dgm:t>
        <a:bodyPr/>
        <a:lstStyle/>
        <a:p>
          <a:endParaRPr lang="en-US"/>
        </a:p>
      </dgm:t>
    </dgm:pt>
    <dgm:pt modelId="{6035A4A6-4C9D-4B29-ADB0-77B7E0345383}">
      <dgm:prSet/>
      <dgm:spPr/>
      <dgm:t>
        <a:bodyPr/>
        <a:lstStyle/>
        <a:p>
          <a:r>
            <a:rPr lang="en-US"/>
            <a:t>Zero-day attack (e.g.: wannacry)</a:t>
          </a:r>
        </a:p>
      </dgm:t>
    </dgm:pt>
    <dgm:pt modelId="{0A3FD4D2-72E5-42A3-B5B4-80C54D8EAD14}" type="parTrans" cxnId="{EC2AD601-61C9-4DC3-9C19-9201ABEC9A6C}">
      <dgm:prSet/>
      <dgm:spPr/>
      <dgm:t>
        <a:bodyPr/>
        <a:lstStyle/>
        <a:p>
          <a:endParaRPr lang="en-US"/>
        </a:p>
      </dgm:t>
    </dgm:pt>
    <dgm:pt modelId="{23CCB14E-7785-4604-BD24-4D62C5A39BE9}" type="sibTrans" cxnId="{EC2AD601-61C9-4DC3-9C19-9201ABEC9A6C}">
      <dgm:prSet/>
      <dgm:spPr/>
      <dgm:t>
        <a:bodyPr/>
        <a:lstStyle/>
        <a:p>
          <a:endParaRPr lang="en-US"/>
        </a:p>
      </dgm:t>
    </dgm:pt>
    <dgm:pt modelId="{877C3717-5FE5-445D-9962-09033432BC13}" type="pres">
      <dgm:prSet presAssocID="{0E6A2775-2FB5-4EB2-89F5-5B9275C5CB5B}" presName="diagram" presStyleCnt="0">
        <dgm:presLayoutVars>
          <dgm:dir/>
          <dgm:resizeHandles val="exact"/>
        </dgm:presLayoutVars>
      </dgm:prSet>
      <dgm:spPr/>
    </dgm:pt>
    <dgm:pt modelId="{8321E35E-D3B5-4485-8988-F3EF1878617E}" type="pres">
      <dgm:prSet presAssocID="{61092951-895C-4570-B5A2-3E246B4244BF}" presName="node" presStyleLbl="node1" presStyleIdx="0" presStyleCnt="4">
        <dgm:presLayoutVars>
          <dgm:bulletEnabled val="1"/>
        </dgm:presLayoutVars>
      </dgm:prSet>
      <dgm:spPr/>
    </dgm:pt>
    <dgm:pt modelId="{204C9795-5BBA-40DF-B951-B4C980A3F548}" type="pres">
      <dgm:prSet presAssocID="{C30E2B46-36A8-4218-8923-6AAADC963915}" presName="sibTrans" presStyleCnt="0"/>
      <dgm:spPr/>
    </dgm:pt>
    <dgm:pt modelId="{4B4875BE-7765-4910-8F22-4B7D75271887}" type="pres">
      <dgm:prSet presAssocID="{1514CB0B-396D-4FEB-B663-40D193FF42B0}" presName="node" presStyleLbl="node1" presStyleIdx="1" presStyleCnt="4">
        <dgm:presLayoutVars>
          <dgm:bulletEnabled val="1"/>
        </dgm:presLayoutVars>
      </dgm:prSet>
      <dgm:spPr/>
    </dgm:pt>
    <dgm:pt modelId="{B7103D58-44FF-4822-9951-5F5ACD95FAC3}" type="pres">
      <dgm:prSet presAssocID="{52F14D1C-F483-4E97-9205-DF7BCC5B43A4}" presName="sibTrans" presStyleCnt="0"/>
      <dgm:spPr/>
    </dgm:pt>
    <dgm:pt modelId="{541594F5-539A-41A2-B1E5-CA76C7ED2571}" type="pres">
      <dgm:prSet presAssocID="{C5A3828C-A135-4B8D-9A41-899884D60012}" presName="node" presStyleLbl="node1" presStyleIdx="2" presStyleCnt="4">
        <dgm:presLayoutVars>
          <dgm:bulletEnabled val="1"/>
        </dgm:presLayoutVars>
      </dgm:prSet>
      <dgm:spPr/>
    </dgm:pt>
    <dgm:pt modelId="{0EF40417-1D4E-4CE7-AC30-5CA9B98B47B6}" type="pres">
      <dgm:prSet presAssocID="{AFAF5F26-D740-4A31-952B-8931BCAF18B1}" presName="sibTrans" presStyleCnt="0"/>
      <dgm:spPr/>
    </dgm:pt>
    <dgm:pt modelId="{4A3BE8B0-6BB9-45AA-8AAF-431F32106D29}" type="pres">
      <dgm:prSet presAssocID="{6035A4A6-4C9D-4B29-ADB0-77B7E0345383}" presName="node" presStyleLbl="node1" presStyleIdx="3" presStyleCnt="4">
        <dgm:presLayoutVars>
          <dgm:bulletEnabled val="1"/>
        </dgm:presLayoutVars>
      </dgm:prSet>
      <dgm:spPr/>
    </dgm:pt>
  </dgm:ptLst>
  <dgm:cxnLst>
    <dgm:cxn modelId="{EC2AD601-61C9-4DC3-9C19-9201ABEC9A6C}" srcId="{0E6A2775-2FB5-4EB2-89F5-5B9275C5CB5B}" destId="{6035A4A6-4C9D-4B29-ADB0-77B7E0345383}" srcOrd="3" destOrd="0" parTransId="{0A3FD4D2-72E5-42A3-B5B4-80C54D8EAD14}" sibTransId="{23CCB14E-7785-4604-BD24-4D62C5A39BE9}"/>
    <dgm:cxn modelId="{B754D90D-339D-43AA-9DB0-BE867E8BBCD6}" type="presOf" srcId="{6035A4A6-4C9D-4B29-ADB0-77B7E0345383}" destId="{4A3BE8B0-6BB9-45AA-8AAF-431F32106D29}" srcOrd="0" destOrd="0" presId="urn:microsoft.com/office/officeart/2005/8/layout/default"/>
    <dgm:cxn modelId="{48D88564-DF7F-49DD-BF3E-E7E0CE40B451}" srcId="{0E6A2775-2FB5-4EB2-89F5-5B9275C5CB5B}" destId="{61092951-895C-4570-B5A2-3E246B4244BF}" srcOrd="0" destOrd="0" parTransId="{82E73B7E-4F9E-4EDC-8818-F34C133A151A}" sibTransId="{C30E2B46-36A8-4218-8923-6AAADC963915}"/>
    <dgm:cxn modelId="{E64F9270-CA04-4104-9285-E421100C32C3}" type="presOf" srcId="{61092951-895C-4570-B5A2-3E246B4244BF}" destId="{8321E35E-D3B5-4485-8988-F3EF1878617E}" srcOrd="0" destOrd="0" presId="urn:microsoft.com/office/officeart/2005/8/layout/default"/>
    <dgm:cxn modelId="{B522BCB4-64F6-4B7F-BFBB-EA67515CBD04}" type="presOf" srcId="{C5A3828C-A135-4B8D-9A41-899884D60012}" destId="{541594F5-539A-41A2-B1E5-CA76C7ED2571}" srcOrd="0" destOrd="0" presId="urn:microsoft.com/office/officeart/2005/8/layout/default"/>
    <dgm:cxn modelId="{DB08E3B5-27CC-47F2-AE11-33CE5F827EF3}" type="presOf" srcId="{0E6A2775-2FB5-4EB2-89F5-5B9275C5CB5B}" destId="{877C3717-5FE5-445D-9962-09033432BC13}" srcOrd="0" destOrd="0" presId="urn:microsoft.com/office/officeart/2005/8/layout/default"/>
    <dgm:cxn modelId="{7B554DC4-76E8-445F-B449-B28D647FB993}" type="presOf" srcId="{1514CB0B-396D-4FEB-B663-40D193FF42B0}" destId="{4B4875BE-7765-4910-8F22-4B7D75271887}" srcOrd="0" destOrd="0" presId="urn:microsoft.com/office/officeart/2005/8/layout/default"/>
    <dgm:cxn modelId="{A454EAE8-1B40-4BAA-B9D0-0FA2615F8C2E}" srcId="{0E6A2775-2FB5-4EB2-89F5-5B9275C5CB5B}" destId="{C5A3828C-A135-4B8D-9A41-899884D60012}" srcOrd="2" destOrd="0" parTransId="{A26BC1B0-673A-4266-9C3C-4B2D08FD9154}" sibTransId="{AFAF5F26-D740-4A31-952B-8931BCAF18B1}"/>
    <dgm:cxn modelId="{1ABA4CF9-1C51-40A3-8D6C-B33DAF3C533C}" srcId="{0E6A2775-2FB5-4EB2-89F5-5B9275C5CB5B}" destId="{1514CB0B-396D-4FEB-B663-40D193FF42B0}" srcOrd="1" destOrd="0" parTransId="{180F7141-1198-439E-9865-8E4CDA64E195}" sibTransId="{52F14D1C-F483-4E97-9205-DF7BCC5B43A4}"/>
    <dgm:cxn modelId="{31B558D1-16DA-4DD8-8ECD-EEEC829443AC}" type="presParOf" srcId="{877C3717-5FE5-445D-9962-09033432BC13}" destId="{8321E35E-D3B5-4485-8988-F3EF1878617E}" srcOrd="0" destOrd="0" presId="urn:microsoft.com/office/officeart/2005/8/layout/default"/>
    <dgm:cxn modelId="{77888293-67F5-4309-AA51-0C017FC9D37F}" type="presParOf" srcId="{877C3717-5FE5-445D-9962-09033432BC13}" destId="{204C9795-5BBA-40DF-B951-B4C980A3F548}" srcOrd="1" destOrd="0" presId="urn:microsoft.com/office/officeart/2005/8/layout/default"/>
    <dgm:cxn modelId="{31DF9624-3F6A-4F21-B44B-C697037F0107}" type="presParOf" srcId="{877C3717-5FE5-445D-9962-09033432BC13}" destId="{4B4875BE-7765-4910-8F22-4B7D75271887}" srcOrd="2" destOrd="0" presId="urn:microsoft.com/office/officeart/2005/8/layout/default"/>
    <dgm:cxn modelId="{0F541115-DE29-4C2E-86D8-19FE11F25F1E}" type="presParOf" srcId="{877C3717-5FE5-445D-9962-09033432BC13}" destId="{B7103D58-44FF-4822-9951-5F5ACD95FAC3}" srcOrd="3" destOrd="0" presId="urn:microsoft.com/office/officeart/2005/8/layout/default"/>
    <dgm:cxn modelId="{FDC3BDC0-4503-4DF2-BFD9-8148D6F75DB5}" type="presParOf" srcId="{877C3717-5FE5-445D-9962-09033432BC13}" destId="{541594F5-539A-41A2-B1E5-CA76C7ED2571}" srcOrd="4" destOrd="0" presId="urn:microsoft.com/office/officeart/2005/8/layout/default"/>
    <dgm:cxn modelId="{1DFCD45F-FBFD-45F5-B85B-B0C3C3FBF986}" type="presParOf" srcId="{877C3717-5FE5-445D-9962-09033432BC13}" destId="{0EF40417-1D4E-4CE7-AC30-5CA9B98B47B6}" srcOrd="5" destOrd="0" presId="urn:microsoft.com/office/officeart/2005/8/layout/default"/>
    <dgm:cxn modelId="{4534081B-FE3C-4645-A7DF-879A64C2F50B}" type="presParOf" srcId="{877C3717-5FE5-445D-9962-09033432BC13}" destId="{4A3BE8B0-6BB9-45AA-8AAF-431F32106D29}"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B37DB1-01EE-44FF-8857-F5DA9C5193FE}"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E7A556FB-6416-4EB7-B37B-F003CBB7BBD2}">
      <dgm:prSet/>
      <dgm:spPr/>
      <dgm:t>
        <a:bodyPr/>
        <a:lstStyle/>
        <a:p>
          <a:r>
            <a:rPr lang="en-US"/>
            <a:t>Polymorphic viruses</a:t>
          </a:r>
        </a:p>
      </dgm:t>
    </dgm:pt>
    <dgm:pt modelId="{47CF1998-1DD8-4182-879B-2E1553B35EA8}" type="parTrans" cxnId="{372EB28D-D5C4-4DE9-875C-A7F5A3E1FD49}">
      <dgm:prSet/>
      <dgm:spPr/>
      <dgm:t>
        <a:bodyPr/>
        <a:lstStyle/>
        <a:p>
          <a:endParaRPr lang="en-US"/>
        </a:p>
      </dgm:t>
    </dgm:pt>
    <dgm:pt modelId="{B2DEBCF6-0745-43DC-B0FE-72884ED3F5CC}" type="sibTrans" cxnId="{372EB28D-D5C4-4DE9-875C-A7F5A3E1FD49}">
      <dgm:prSet/>
      <dgm:spPr/>
      <dgm:t>
        <a:bodyPr/>
        <a:lstStyle/>
        <a:p>
          <a:endParaRPr lang="en-US"/>
        </a:p>
      </dgm:t>
    </dgm:pt>
    <dgm:pt modelId="{FFF64144-13A7-43CE-B2DC-32ED28BA19D9}">
      <dgm:prSet/>
      <dgm:spPr/>
      <dgm:t>
        <a:bodyPr/>
        <a:lstStyle/>
        <a:p>
          <a:r>
            <a:rPr lang="en-US"/>
            <a:t>Too many IT assets to monitor</a:t>
          </a:r>
        </a:p>
      </dgm:t>
    </dgm:pt>
    <dgm:pt modelId="{2F4187A5-A05B-4B73-AFFD-3AAE8EDDAA73}" type="parTrans" cxnId="{9155B3B9-F393-49EC-9FD1-5D58F46049C5}">
      <dgm:prSet/>
      <dgm:spPr/>
      <dgm:t>
        <a:bodyPr/>
        <a:lstStyle/>
        <a:p>
          <a:endParaRPr lang="en-US"/>
        </a:p>
      </dgm:t>
    </dgm:pt>
    <dgm:pt modelId="{A08F7F50-8B9F-44D1-AB0A-6E4F425B27B4}" type="sibTrans" cxnId="{9155B3B9-F393-49EC-9FD1-5D58F46049C5}">
      <dgm:prSet/>
      <dgm:spPr/>
      <dgm:t>
        <a:bodyPr/>
        <a:lstStyle/>
        <a:p>
          <a:endParaRPr lang="en-US"/>
        </a:p>
      </dgm:t>
    </dgm:pt>
    <dgm:pt modelId="{1A2562B6-8D6C-45A6-B835-867A4F817D69}">
      <dgm:prSet/>
      <dgm:spPr/>
      <dgm:t>
        <a:bodyPr/>
        <a:lstStyle/>
        <a:p>
          <a:r>
            <a:rPr lang="en-US"/>
            <a:t>Sophisticated attacks: APT, Zero-day attack, etc.</a:t>
          </a:r>
        </a:p>
      </dgm:t>
    </dgm:pt>
    <dgm:pt modelId="{D4DC72C6-302E-4E76-BA24-D5AEE9460585}" type="parTrans" cxnId="{116FD8D4-5BC2-48EC-A8F8-9A700BBDC7FB}">
      <dgm:prSet/>
      <dgm:spPr/>
      <dgm:t>
        <a:bodyPr/>
        <a:lstStyle/>
        <a:p>
          <a:endParaRPr lang="en-US"/>
        </a:p>
      </dgm:t>
    </dgm:pt>
    <dgm:pt modelId="{DC766B4D-164E-4B39-8857-FA92C394767A}" type="sibTrans" cxnId="{116FD8D4-5BC2-48EC-A8F8-9A700BBDC7FB}">
      <dgm:prSet/>
      <dgm:spPr/>
      <dgm:t>
        <a:bodyPr/>
        <a:lstStyle/>
        <a:p>
          <a:endParaRPr lang="en-US"/>
        </a:p>
      </dgm:t>
    </dgm:pt>
    <dgm:pt modelId="{53253CF3-E0AB-41CE-A13F-FAE6E2807B73}">
      <dgm:prSet/>
      <dgm:spPr/>
      <dgm:t>
        <a:bodyPr/>
        <a:lstStyle/>
        <a:p>
          <a:r>
            <a:rPr lang="en-US"/>
            <a:t>Higher computational power (It used to take 10.79 quintillions (10</a:t>
          </a:r>
          <a:r>
            <a:rPr lang="en-US" baseline="30000"/>
            <a:t>18</a:t>
          </a:r>
          <a:r>
            <a:rPr lang="en-US"/>
            <a:t>) years to break 128-bit AES key. Now quantum computing can crack it in 6 months)</a:t>
          </a:r>
        </a:p>
      </dgm:t>
    </dgm:pt>
    <dgm:pt modelId="{E7450A1F-5434-4280-A947-220873550AF1}" type="parTrans" cxnId="{4ED47C44-B24C-4EA1-806D-81B59AE69786}">
      <dgm:prSet/>
      <dgm:spPr/>
      <dgm:t>
        <a:bodyPr/>
        <a:lstStyle/>
        <a:p>
          <a:endParaRPr lang="en-US"/>
        </a:p>
      </dgm:t>
    </dgm:pt>
    <dgm:pt modelId="{ED9FA616-D007-4A20-94A2-BCBB27DEE7EF}" type="sibTrans" cxnId="{4ED47C44-B24C-4EA1-806D-81B59AE69786}">
      <dgm:prSet/>
      <dgm:spPr/>
      <dgm:t>
        <a:bodyPr/>
        <a:lstStyle/>
        <a:p>
          <a:endParaRPr lang="en-US"/>
        </a:p>
      </dgm:t>
    </dgm:pt>
    <dgm:pt modelId="{507BF137-7F6D-4D10-96FC-A90660A8BF87}" type="pres">
      <dgm:prSet presAssocID="{52B37DB1-01EE-44FF-8857-F5DA9C5193FE}" presName="diagram" presStyleCnt="0">
        <dgm:presLayoutVars>
          <dgm:dir/>
          <dgm:resizeHandles val="exact"/>
        </dgm:presLayoutVars>
      </dgm:prSet>
      <dgm:spPr/>
    </dgm:pt>
    <dgm:pt modelId="{091D7139-E2F6-4835-A2C3-993447FF6FED}" type="pres">
      <dgm:prSet presAssocID="{E7A556FB-6416-4EB7-B37B-F003CBB7BBD2}" presName="node" presStyleLbl="node1" presStyleIdx="0" presStyleCnt="4">
        <dgm:presLayoutVars>
          <dgm:bulletEnabled val="1"/>
        </dgm:presLayoutVars>
      </dgm:prSet>
      <dgm:spPr/>
    </dgm:pt>
    <dgm:pt modelId="{4420D14D-DD16-4D35-B600-138451A928C9}" type="pres">
      <dgm:prSet presAssocID="{B2DEBCF6-0745-43DC-B0FE-72884ED3F5CC}" presName="sibTrans" presStyleCnt="0"/>
      <dgm:spPr/>
    </dgm:pt>
    <dgm:pt modelId="{4B303BE5-833B-4C28-B612-38CC5F4460FB}" type="pres">
      <dgm:prSet presAssocID="{FFF64144-13A7-43CE-B2DC-32ED28BA19D9}" presName="node" presStyleLbl="node1" presStyleIdx="1" presStyleCnt="4">
        <dgm:presLayoutVars>
          <dgm:bulletEnabled val="1"/>
        </dgm:presLayoutVars>
      </dgm:prSet>
      <dgm:spPr/>
    </dgm:pt>
    <dgm:pt modelId="{4B2B1C0B-EF95-4327-A40F-FD4BD5C92274}" type="pres">
      <dgm:prSet presAssocID="{A08F7F50-8B9F-44D1-AB0A-6E4F425B27B4}" presName="sibTrans" presStyleCnt="0"/>
      <dgm:spPr/>
    </dgm:pt>
    <dgm:pt modelId="{3AE85226-F994-4822-BA52-C7678AC6408F}" type="pres">
      <dgm:prSet presAssocID="{1A2562B6-8D6C-45A6-B835-867A4F817D69}" presName="node" presStyleLbl="node1" presStyleIdx="2" presStyleCnt="4">
        <dgm:presLayoutVars>
          <dgm:bulletEnabled val="1"/>
        </dgm:presLayoutVars>
      </dgm:prSet>
      <dgm:spPr/>
    </dgm:pt>
    <dgm:pt modelId="{3E832A43-F0D3-43B6-A4FD-A497673FE93B}" type="pres">
      <dgm:prSet presAssocID="{DC766B4D-164E-4B39-8857-FA92C394767A}" presName="sibTrans" presStyleCnt="0"/>
      <dgm:spPr/>
    </dgm:pt>
    <dgm:pt modelId="{32BE113B-57F2-4A6B-8369-3F794B81E0AD}" type="pres">
      <dgm:prSet presAssocID="{53253CF3-E0AB-41CE-A13F-FAE6E2807B73}" presName="node" presStyleLbl="node1" presStyleIdx="3" presStyleCnt="4">
        <dgm:presLayoutVars>
          <dgm:bulletEnabled val="1"/>
        </dgm:presLayoutVars>
      </dgm:prSet>
      <dgm:spPr/>
    </dgm:pt>
  </dgm:ptLst>
  <dgm:cxnLst>
    <dgm:cxn modelId="{BC6CA00C-99B7-4955-8B7A-6B4A6132E849}" type="presOf" srcId="{1A2562B6-8D6C-45A6-B835-867A4F817D69}" destId="{3AE85226-F994-4822-BA52-C7678AC6408F}" srcOrd="0" destOrd="0" presId="urn:microsoft.com/office/officeart/2005/8/layout/default"/>
    <dgm:cxn modelId="{4ED47C44-B24C-4EA1-806D-81B59AE69786}" srcId="{52B37DB1-01EE-44FF-8857-F5DA9C5193FE}" destId="{53253CF3-E0AB-41CE-A13F-FAE6E2807B73}" srcOrd="3" destOrd="0" parTransId="{E7450A1F-5434-4280-A947-220873550AF1}" sibTransId="{ED9FA616-D007-4A20-94A2-BCBB27DEE7EF}"/>
    <dgm:cxn modelId="{9474A369-AD1B-4EAD-914B-2299039B6151}" type="presOf" srcId="{52B37DB1-01EE-44FF-8857-F5DA9C5193FE}" destId="{507BF137-7F6D-4D10-96FC-A90660A8BF87}" srcOrd="0" destOrd="0" presId="urn:microsoft.com/office/officeart/2005/8/layout/default"/>
    <dgm:cxn modelId="{9450FB7B-AD50-4843-A124-D8C4C90B8E4C}" type="presOf" srcId="{53253CF3-E0AB-41CE-A13F-FAE6E2807B73}" destId="{32BE113B-57F2-4A6B-8369-3F794B81E0AD}" srcOrd="0" destOrd="0" presId="urn:microsoft.com/office/officeart/2005/8/layout/default"/>
    <dgm:cxn modelId="{372EB28D-D5C4-4DE9-875C-A7F5A3E1FD49}" srcId="{52B37DB1-01EE-44FF-8857-F5DA9C5193FE}" destId="{E7A556FB-6416-4EB7-B37B-F003CBB7BBD2}" srcOrd="0" destOrd="0" parTransId="{47CF1998-1DD8-4182-879B-2E1553B35EA8}" sibTransId="{B2DEBCF6-0745-43DC-B0FE-72884ED3F5CC}"/>
    <dgm:cxn modelId="{456217B2-E118-477F-9FC4-13FDBE896AFD}" type="presOf" srcId="{FFF64144-13A7-43CE-B2DC-32ED28BA19D9}" destId="{4B303BE5-833B-4C28-B612-38CC5F4460FB}" srcOrd="0" destOrd="0" presId="urn:microsoft.com/office/officeart/2005/8/layout/default"/>
    <dgm:cxn modelId="{9155B3B9-F393-49EC-9FD1-5D58F46049C5}" srcId="{52B37DB1-01EE-44FF-8857-F5DA9C5193FE}" destId="{FFF64144-13A7-43CE-B2DC-32ED28BA19D9}" srcOrd="1" destOrd="0" parTransId="{2F4187A5-A05B-4B73-AFFD-3AAE8EDDAA73}" sibTransId="{A08F7F50-8B9F-44D1-AB0A-6E4F425B27B4}"/>
    <dgm:cxn modelId="{116FD8D4-5BC2-48EC-A8F8-9A700BBDC7FB}" srcId="{52B37DB1-01EE-44FF-8857-F5DA9C5193FE}" destId="{1A2562B6-8D6C-45A6-B835-867A4F817D69}" srcOrd="2" destOrd="0" parTransId="{D4DC72C6-302E-4E76-BA24-D5AEE9460585}" sibTransId="{DC766B4D-164E-4B39-8857-FA92C394767A}"/>
    <dgm:cxn modelId="{190AD7F2-2C6A-417A-A85B-E57DCD8F1E36}" type="presOf" srcId="{E7A556FB-6416-4EB7-B37B-F003CBB7BBD2}" destId="{091D7139-E2F6-4835-A2C3-993447FF6FED}" srcOrd="0" destOrd="0" presId="urn:microsoft.com/office/officeart/2005/8/layout/default"/>
    <dgm:cxn modelId="{984F44AF-2DC0-406E-84B3-FCAF4AC655D3}" type="presParOf" srcId="{507BF137-7F6D-4D10-96FC-A90660A8BF87}" destId="{091D7139-E2F6-4835-A2C3-993447FF6FED}" srcOrd="0" destOrd="0" presId="urn:microsoft.com/office/officeart/2005/8/layout/default"/>
    <dgm:cxn modelId="{E13E79FD-419C-4F83-A449-6AA8567E849F}" type="presParOf" srcId="{507BF137-7F6D-4D10-96FC-A90660A8BF87}" destId="{4420D14D-DD16-4D35-B600-138451A928C9}" srcOrd="1" destOrd="0" presId="urn:microsoft.com/office/officeart/2005/8/layout/default"/>
    <dgm:cxn modelId="{99F0A38B-FFF5-47BD-B54E-EBBCBAB3FEAF}" type="presParOf" srcId="{507BF137-7F6D-4D10-96FC-A90660A8BF87}" destId="{4B303BE5-833B-4C28-B612-38CC5F4460FB}" srcOrd="2" destOrd="0" presId="urn:microsoft.com/office/officeart/2005/8/layout/default"/>
    <dgm:cxn modelId="{8C24E1BD-7089-4E2D-9F20-74159B640F03}" type="presParOf" srcId="{507BF137-7F6D-4D10-96FC-A90660A8BF87}" destId="{4B2B1C0B-EF95-4327-A40F-FD4BD5C92274}" srcOrd="3" destOrd="0" presId="urn:microsoft.com/office/officeart/2005/8/layout/default"/>
    <dgm:cxn modelId="{E92C0EC7-78DC-4621-8FBC-62DE7F7ECBDF}" type="presParOf" srcId="{507BF137-7F6D-4D10-96FC-A90660A8BF87}" destId="{3AE85226-F994-4822-BA52-C7678AC6408F}" srcOrd="4" destOrd="0" presId="urn:microsoft.com/office/officeart/2005/8/layout/default"/>
    <dgm:cxn modelId="{E3782E83-61B4-46D8-8A90-FDDD9707E8E0}" type="presParOf" srcId="{507BF137-7F6D-4D10-96FC-A90660A8BF87}" destId="{3E832A43-F0D3-43B6-A4FD-A497673FE93B}" srcOrd="5" destOrd="0" presId="urn:microsoft.com/office/officeart/2005/8/layout/default"/>
    <dgm:cxn modelId="{8B99D482-7744-4952-B1D5-0930C15DC837}" type="presParOf" srcId="{507BF137-7F6D-4D10-96FC-A90660A8BF87}" destId="{32BE113B-57F2-4A6B-8369-3F794B81E0AD}"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21E35E-D3B5-4485-8988-F3EF1878617E}">
      <dsp:nvSpPr>
        <dsp:cNvPr id="0" name=""/>
        <dsp:cNvSpPr/>
      </dsp:nvSpPr>
      <dsp:spPr>
        <a:xfrm>
          <a:off x="1742673" y="241"/>
          <a:ext cx="3347739" cy="20086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Malware: virus, trojan, worm, rootkit, etc.</a:t>
          </a:r>
        </a:p>
      </dsp:txBody>
      <dsp:txXfrm>
        <a:off x="1742673" y="241"/>
        <a:ext cx="3347739" cy="2008643"/>
      </dsp:txXfrm>
    </dsp:sp>
    <dsp:sp modelId="{4B4875BE-7765-4910-8F22-4B7D75271887}">
      <dsp:nvSpPr>
        <dsp:cNvPr id="0" name=""/>
        <dsp:cNvSpPr/>
      </dsp:nvSpPr>
      <dsp:spPr>
        <a:xfrm>
          <a:off x="5425186" y="241"/>
          <a:ext cx="3347739" cy="200864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Insider threat: spy, grumbled employees, uneducated employees, etc.</a:t>
          </a:r>
        </a:p>
      </dsp:txBody>
      <dsp:txXfrm>
        <a:off x="5425186" y="241"/>
        <a:ext cx="3347739" cy="2008643"/>
      </dsp:txXfrm>
    </dsp:sp>
    <dsp:sp modelId="{541594F5-539A-41A2-B1E5-CA76C7ED2571}">
      <dsp:nvSpPr>
        <dsp:cNvPr id="0" name=""/>
        <dsp:cNvSpPr/>
      </dsp:nvSpPr>
      <dsp:spPr>
        <a:xfrm>
          <a:off x="1742673" y="2343658"/>
          <a:ext cx="3347739" cy="200864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APT: Cybercrime directed at business and political targets, using a wide variety of intrusion technologies and malware, applied persistently and effectively to specific targets over an extended period, often attributed to state-sponsored organizations (e.g.: Stuxnet)</a:t>
          </a:r>
        </a:p>
      </dsp:txBody>
      <dsp:txXfrm>
        <a:off x="1742673" y="2343658"/>
        <a:ext cx="3347739" cy="2008643"/>
      </dsp:txXfrm>
    </dsp:sp>
    <dsp:sp modelId="{4A3BE8B0-6BB9-45AA-8AAF-431F32106D29}">
      <dsp:nvSpPr>
        <dsp:cNvPr id="0" name=""/>
        <dsp:cNvSpPr/>
      </dsp:nvSpPr>
      <dsp:spPr>
        <a:xfrm>
          <a:off x="5425186" y="2343658"/>
          <a:ext cx="3347739" cy="200864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Zero-day attack (e.g.: wannacry)</a:t>
          </a:r>
        </a:p>
      </dsp:txBody>
      <dsp:txXfrm>
        <a:off x="5425186" y="2343658"/>
        <a:ext cx="3347739" cy="20086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1D7139-E2F6-4835-A2C3-993447FF6FED}">
      <dsp:nvSpPr>
        <dsp:cNvPr id="0" name=""/>
        <dsp:cNvSpPr/>
      </dsp:nvSpPr>
      <dsp:spPr>
        <a:xfrm>
          <a:off x="764" y="814071"/>
          <a:ext cx="2981957" cy="178917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Polymorphic viruses</a:t>
          </a:r>
        </a:p>
      </dsp:txBody>
      <dsp:txXfrm>
        <a:off x="764" y="814071"/>
        <a:ext cx="2981957" cy="1789174"/>
      </dsp:txXfrm>
    </dsp:sp>
    <dsp:sp modelId="{4B303BE5-833B-4C28-B612-38CC5F4460FB}">
      <dsp:nvSpPr>
        <dsp:cNvPr id="0" name=""/>
        <dsp:cNvSpPr/>
      </dsp:nvSpPr>
      <dsp:spPr>
        <a:xfrm>
          <a:off x="3280917" y="814071"/>
          <a:ext cx="2981957" cy="1789174"/>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Too many IT assets to monitor</a:t>
          </a:r>
        </a:p>
      </dsp:txBody>
      <dsp:txXfrm>
        <a:off x="3280917" y="814071"/>
        <a:ext cx="2981957" cy="1789174"/>
      </dsp:txXfrm>
    </dsp:sp>
    <dsp:sp modelId="{3AE85226-F994-4822-BA52-C7678AC6408F}">
      <dsp:nvSpPr>
        <dsp:cNvPr id="0" name=""/>
        <dsp:cNvSpPr/>
      </dsp:nvSpPr>
      <dsp:spPr>
        <a:xfrm>
          <a:off x="764" y="2901441"/>
          <a:ext cx="2981957" cy="1789174"/>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Sophisticated attacks: APT, Zero-day attack, etc.</a:t>
          </a:r>
        </a:p>
      </dsp:txBody>
      <dsp:txXfrm>
        <a:off x="764" y="2901441"/>
        <a:ext cx="2981957" cy="1789174"/>
      </dsp:txXfrm>
    </dsp:sp>
    <dsp:sp modelId="{32BE113B-57F2-4A6B-8369-3F794B81E0AD}">
      <dsp:nvSpPr>
        <dsp:cNvPr id="0" name=""/>
        <dsp:cNvSpPr/>
      </dsp:nvSpPr>
      <dsp:spPr>
        <a:xfrm>
          <a:off x="3280917" y="2901441"/>
          <a:ext cx="2981957" cy="1789174"/>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Higher computational power (It used to take 10.79 quintillions (10</a:t>
          </a:r>
          <a:r>
            <a:rPr lang="en-US" sz="1900" kern="1200" baseline="30000"/>
            <a:t>18</a:t>
          </a:r>
          <a:r>
            <a:rPr lang="en-US" sz="1900" kern="1200"/>
            <a:t>) years to break 128-bit AES key. Now quantum computing can crack it in 6 months)</a:t>
          </a:r>
        </a:p>
      </dsp:txBody>
      <dsp:txXfrm>
        <a:off x="3280917" y="2901441"/>
        <a:ext cx="2981957" cy="178917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6742A6-914C-4F76-B120-A03CDA08996D}" type="datetimeFigureOut">
              <a:rPr lang="en-US" smtClean="0"/>
              <a:t>12/15/2021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E69E6D-D28F-45CC-82E1-0550F22B2B83}" type="slidenum">
              <a:rPr lang="en-US" smtClean="0"/>
              <a:t>‹#›</a:t>
            </a:fld>
            <a:endParaRPr lang="en-US"/>
          </a:p>
        </p:txBody>
      </p:sp>
    </p:spTree>
    <p:extLst>
      <p:ext uri="{BB962C8B-B14F-4D97-AF65-F5344CB8AC3E}">
        <p14:creationId xmlns:p14="http://schemas.microsoft.com/office/powerpoint/2010/main" val="701324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of network security: protect Confidentiality, Integrity, and Availability.</a:t>
            </a:r>
          </a:p>
          <a:p>
            <a:r>
              <a:rPr lang="en-US" dirty="0"/>
              <a:t>To achieve its goal, it has to defend against network threats:</a:t>
            </a:r>
          </a:p>
          <a:p>
            <a:r>
              <a:rPr lang="en-US" dirty="0"/>
              <a:t>Malware: general term of malicious software</a:t>
            </a:r>
          </a:p>
          <a:p>
            <a:r>
              <a:rPr lang="en-US" dirty="0"/>
              <a:t>BYOD: employees can bring un-updated laptops and spread malwares inside the company’s network</a:t>
            </a:r>
          </a:p>
        </p:txBody>
      </p:sp>
      <p:sp>
        <p:nvSpPr>
          <p:cNvPr id="4" name="Slide Number Placeholder 3"/>
          <p:cNvSpPr>
            <a:spLocks noGrp="1"/>
          </p:cNvSpPr>
          <p:nvPr>
            <p:ph type="sldNum" sz="quarter" idx="5"/>
          </p:nvPr>
        </p:nvSpPr>
        <p:spPr/>
        <p:txBody>
          <a:bodyPr/>
          <a:lstStyle/>
          <a:p>
            <a:fld id="{BBE69E6D-D28F-45CC-82E1-0550F22B2B83}" type="slidenum">
              <a:rPr lang="en-US" smtClean="0"/>
              <a:t>2</a:t>
            </a:fld>
            <a:endParaRPr lang="en-US"/>
          </a:p>
        </p:txBody>
      </p:sp>
    </p:spTree>
    <p:extLst>
      <p:ext uri="{BB962C8B-B14F-4D97-AF65-F5344CB8AC3E}">
        <p14:creationId xmlns:p14="http://schemas.microsoft.com/office/powerpoint/2010/main" val="2920981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Stuxnet: targeting nuclear reactor in Iran. It attacks the industrial control system software, causing the fast-spinning centrifuges to tear themselves apart. It causes physical damages.</a:t>
            </a:r>
          </a:p>
          <a:p>
            <a:r>
              <a:rPr lang="en-US" dirty="0" err="1"/>
              <a:t>Wannacry</a:t>
            </a:r>
            <a:r>
              <a:rPr lang="en-US" dirty="0"/>
              <a:t>: the ransomware has spread to hundreds of PCs, and it took months to clean. The server's data can be restored with the backups, but many users' data remain locked.</a:t>
            </a:r>
          </a:p>
          <a:p>
            <a:endParaRPr lang="en-US" dirty="0"/>
          </a:p>
        </p:txBody>
      </p:sp>
      <p:sp>
        <p:nvSpPr>
          <p:cNvPr id="4" name="Slide Number Placeholder 3"/>
          <p:cNvSpPr>
            <a:spLocks noGrp="1"/>
          </p:cNvSpPr>
          <p:nvPr>
            <p:ph type="sldNum" sz="quarter" idx="5"/>
          </p:nvPr>
        </p:nvSpPr>
        <p:spPr/>
        <p:txBody>
          <a:bodyPr/>
          <a:lstStyle/>
          <a:p>
            <a:fld id="{BBE69E6D-D28F-45CC-82E1-0550F22B2B83}" type="slidenum">
              <a:rPr lang="en-US" smtClean="0"/>
              <a:t>3</a:t>
            </a:fld>
            <a:endParaRPr lang="en-US"/>
          </a:p>
        </p:txBody>
      </p:sp>
    </p:spTree>
    <p:extLst>
      <p:ext uri="{BB962C8B-B14F-4D97-AF65-F5344CB8AC3E}">
        <p14:creationId xmlns:p14="http://schemas.microsoft.com/office/powerpoint/2010/main" val="1561525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E70BE-C991-4BDF-81B0-6188F5A74C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180D70-40FD-45CD-9B01-97D1961AFF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74A287-1DC6-46C0-B392-8505F793E099}"/>
              </a:ext>
            </a:extLst>
          </p:cNvPr>
          <p:cNvSpPr>
            <a:spLocks noGrp="1"/>
          </p:cNvSpPr>
          <p:nvPr>
            <p:ph type="dt" sz="half" idx="10"/>
          </p:nvPr>
        </p:nvSpPr>
        <p:spPr/>
        <p:txBody>
          <a:bodyPr/>
          <a:lstStyle/>
          <a:p>
            <a:fld id="{15D20616-63BF-43F6-A06F-7369540DC9BA}" type="datetimeFigureOut">
              <a:rPr lang="en-US" smtClean="0"/>
              <a:t>12/15/2021</a:t>
            </a:fld>
            <a:endParaRPr lang="en-US"/>
          </a:p>
        </p:txBody>
      </p:sp>
      <p:sp>
        <p:nvSpPr>
          <p:cNvPr id="5" name="Footer Placeholder 4">
            <a:extLst>
              <a:ext uri="{FF2B5EF4-FFF2-40B4-BE49-F238E27FC236}">
                <a16:creationId xmlns:a16="http://schemas.microsoft.com/office/drawing/2014/main" id="{EFC65C48-4DA8-43F4-A74C-45734B1D4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916490-CABD-424B-B283-273AE416D693}"/>
              </a:ext>
            </a:extLst>
          </p:cNvPr>
          <p:cNvSpPr>
            <a:spLocks noGrp="1"/>
          </p:cNvSpPr>
          <p:nvPr>
            <p:ph type="sldNum" sz="quarter" idx="12"/>
          </p:nvPr>
        </p:nvSpPr>
        <p:spPr/>
        <p:txBody>
          <a:bodyPr/>
          <a:lstStyle/>
          <a:p>
            <a:fld id="{C839606F-A580-4805-A576-9FFE3486D06A}" type="slidenum">
              <a:rPr lang="en-US" smtClean="0"/>
              <a:t>‹#›</a:t>
            </a:fld>
            <a:endParaRPr lang="en-US"/>
          </a:p>
        </p:txBody>
      </p:sp>
    </p:spTree>
    <p:extLst>
      <p:ext uri="{BB962C8B-B14F-4D97-AF65-F5344CB8AC3E}">
        <p14:creationId xmlns:p14="http://schemas.microsoft.com/office/powerpoint/2010/main" val="2066834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BB270-2B0C-404D-9ACF-A7F4034F54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5F84DF-1F0A-42F0-B479-00FE24EAB9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971621-A4A7-42E3-AAD2-7354FC34A7BB}"/>
              </a:ext>
            </a:extLst>
          </p:cNvPr>
          <p:cNvSpPr>
            <a:spLocks noGrp="1"/>
          </p:cNvSpPr>
          <p:nvPr>
            <p:ph type="dt" sz="half" idx="10"/>
          </p:nvPr>
        </p:nvSpPr>
        <p:spPr/>
        <p:txBody>
          <a:bodyPr/>
          <a:lstStyle/>
          <a:p>
            <a:fld id="{15D20616-63BF-43F6-A06F-7369540DC9BA}" type="datetimeFigureOut">
              <a:rPr lang="en-US" smtClean="0"/>
              <a:t>12/15/2021</a:t>
            </a:fld>
            <a:endParaRPr lang="en-US"/>
          </a:p>
        </p:txBody>
      </p:sp>
      <p:sp>
        <p:nvSpPr>
          <p:cNvPr id="5" name="Footer Placeholder 4">
            <a:extLst>
              <a:ext uri="{FF2B5EF4-FFF2-40B4-BE49-F238E27FC236}">
                <a16:creationId xmlns:a16="http://schemas.microsoft.com/office/drawing/2014/main" id="{0ABC6463-91B4-428E-88E2-CA0EDFAB4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CEFFC0-1B34-4E20-9887-75F73D3D3279}"/>
              </a:ext>
            </a:extLst>
          </p:cNvPr>
          <p:cNvSpPr>
            <a:spLocks noGrp="1"/>
          </p:cNvSpPr>
          <p:nvPr>
            <p:ph type="sldNum" sz="quarter" idx="12"/>
          </p:nvPr>
        </p:nvSpPr>
        <p:spPr/>
        <p:txBody>
          <a:bodyPr/>
          <a:lstStyle/>
          <a:p>
            <a:fld id="{C839606F-A580-4805-A576-9FFE3486D06A}" type="slidenum">
              <a:rPr lang="en-US" smtClean="0"/>
              <a:t>‹#›</a:t>
            </a:fld>
            <a:endParaRPr lang="en-US"/>
          </a:p>
        </p:txBody>
      </p:sp>
    </p:spTree>
    <p:extLst>
      <p:ext uri="{BB962C8B-B14F-4D97-AF65-F5344CB8AC3E}">
        <p14:creationId xmlns:p14="http://schemas.microsoft.com/office/powerpoint/2010/main" val="2079503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6A805-DFFC-4B6D-9427-09DDE25EEE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8C91CD-459B-4A0D-96A0-F7A70C53DC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FF4F0A-88EF-45E9-9137-4A376B329C12}"/>
              </a:ext>
            </a:extLst>
          </p:cNvPr>
          <p:cNvSpPr>
            <a:spLocks noGrp="1"/>
          </p:cNvSpPr>
          <p:nvPr>
            <p:ph type="dt" sz="half" idx="10"/>
          </p:nvPr>
        </p:nvSpPr>
        <p:spPr/>
        <p:txBody>
          <a:bodyPr/>
          <a:lstStyle/>
          <a:p>
            <a:fld id="{15D20616-63BF-43F6-A06F-7369540DC9BA}" type="datetimeFigureOut">
              <a:rPr lang="en-US" smtClean="0"/>
              <a:t>12/15/2021</a:t>
            </a:fld>
            <a:endParaRPr lang="en-US"/>
          </a:p>
        </p:txBody>
      </p:sp>
      <p:sp>
        <p:nvSpPr>
          <p:cNvPr id="5" name="Footer Placeholder 4">
            <a:extLst>
              <a:ext uri="{FF2B5EF4-FFF2-40B4-BE49-F238E27FC236}">
                <a16:creationId xmlns:a16="http://schemas.microsoft.com/office/drawing/2014/main" id="{2382F546-2B11-4BC5-9546-61B2F123D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544CE5-4550-4A38-95BA-76060CE1E946}"/>
              </a:ext>
            </a:extLst>
          </p:cNvPr>
          <p:cNvSpPr>
            <a:spLocks noGrp="1"/>
          </p:cNvSpPr>
          <p:nvPr>
            <p:ph type="sldNum" sz="quarter" idx="12"/>
          </p:nvPr>
        </p:nvSpPr>
        <p:spPr/>
        <p:txBody>
          <a:bodyPr/>
          <a:lstStyle/>
          <a:p>
            <a:fld id="{C839606F-A580-4805-A576-9FFE3486D06A}" type="slidenum">
              <a:rPr lang="en-US" smtClean="0"/>
              <a:t>‹#›</a:t>
            </a:fld>
            <a:endParaRPr lang="en-US"/>
          </a:p>
        </p:txBody>
      </p:sp>
    </p:spTree>
    <p:extLst>
      <p:ext uri="{BB962C8B-B14F-4D97-AF65-F5344CB8AC3E}">
        <p14:creationId xmlns:p14="http://schemas.microsoft.com/office/powerpoint/2010/main" val="3417418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A889-7763-406A-B189-5FC172CDC0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2369CF-4EA4-4D5D-8F40-90A0A7B0BF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0C95C8-EA08-472E-9778-C0B0103FAF1D}"/>
              </a:ext>
            </a:extLst>
          </p:cNvPr>
          <p:cNvSpPr>
            <a:spLocks noGrp="1"/>
          </p:cNvSpPr>
          <p:nvPr>
            <p:ph type="dt" sz="half" idx="10"/>
          </p:nvPr>
        </p:nvSpPr>
        <p:spPr/>
        <p:txBody>
          <a:bodyPr/>
          <a:lstStyle/>
          <a:p>
            <a:fld id="{15D20616-63BF-43F6-A06F-7369540DC9BA}" type="datetimeFigureOut">
              <a:rPr lang="en-US" smtClean="0"/>
              <a:t>12/15/2021</a:t>
            </a:fld>
            <a:endParaRPr lang="en-US"/>
          </a:p>
        </p:txBody>
      </p:sp>
      <p:sp>
        <p:nvSpPr>
          <p:cNvPr id="5" name="Footer Placeholder 4">
            <a:extLst>
              <a:ext uri="{FF2B5EF4-FFF2-40B4-BE49-F238E27FC236}">
                <a16:creationId xmlns:a16="http://schemas.microsoft.com/office/drawing/2014/main" id="{F9C74973-15EA-478C-ACFC-5BFF0FABD3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864E96-2CD9-4989-8A89-7B18504F1CB9}"/>
              </a:ext>
            </a:extLst>
          </p:cNvPr>
          <p:cNvSpPr>
            <a:spLocks noGrp="1"/>
          </p:cNvSpPr>
          <p:nvPr>
            <p:ph type="sldNum" sz="quarter" idx="12"/>
          </p:nvPr>
        </p:nvSpPr>
        <p:spPr/>
        <p:txBody>
          <a:bodyPr/>
          <a:lstStyle/>
          <a:p>
            <a:fld id="{C839606F-A580-4805-A576-9FFE3486D06A}" type="slidenum">
              <a:rPr lang="en-US" smtClean="0"/>
              <a:t>‹#›</a:t>
            </a:fld>
            <a:endParaRPr lang="en-US"/>
          </a:p>
        </p:txBody>
      </p:sp>
    </p:spTree>
    <p:extLst>
      <p:ext uri="{BB962C8B-B14F-4D97-AF65-F5344CB8AC3E}">
        <p14:creationId xmlns:p14="http://schemas.microsoft.com/office/powerpoint/2010/main" val="1263762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E2B1A-E249-4537-90B8-3214D9E562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E2401B-F0E9-429D-9188-25A99C3BBD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9454F5-BAAA-47A6-B60A-B0C43F444E78}"/>
              </a:ext>
            </a:extLst>
          </p:cNvPr>
          <p:cNvSpPr>
            <a:spLocks noGrp="1"/>
          </p:cNvSpPr>
          <p:nvPr>
            <p:ph type="dt" sz="half" idx="10"/>
          </p:nvPr>
        </p:nvSpPr>
        <p:spPr/>
        <p:txBody>
          <a:bodyPr/>
          <a:lstStyle/>
          <a:p>
            <a:fld id="{15D20616-63BF-43F6-A06F-7369540DC9BA}" type="datetimeFigureOut">
              <a:rPr lang="en-US" smtClean="0"/>
              <a:t>12/15/2021</a:t>
            </a:fld>
            <a:endParaRPr lang="en-US"/>
          </a:p>
        </p:txBody>
      </p:sp>
      <p:sp>
        <p:nvSpPr>
          <p:cNvPr id="5" name="Footer Placeholder 4">
            <a:extLst>
              <a:ext uri="{FF2B5EF4-FFF2-40B4-BE49-F238E27FC236}">
                <a16:creationId xmlns:a16="http://schemas.microsoft.com/office/drawing/2014/main" id="{CC610F8C-B3EE-401E-94F1-91038A643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2F207C-41DE-4A55-82C9-62C7D1A5B5C3}"/>
              </a:ext>
            </a:extLst>
          </p:cNvPr>
          <p:cNvSpPr>
            <a:spLocks noGrp="1"/>
          </p:cNvSpPr>
          <p:nvPr>
            <p:ph type="sldNum" sz="quarter" idx="12"/>
          </p:nvPr>
        </p:nvSpPr>
        <p:spPr/>
        <p:txBody>
          <a:bodyPr/>
          <a:lstStyle/>
          <a:p>
            <a:fld id="{C839606F-A580-4805-A576-9FFE3486D06A}" type="slidenum">
              <a:rPr lang="en-US" smtClean="0"/>
              <a:t>‹#›</a:t>
            </a:fld>
            <a:endParaRPr lang="en-US"/>
          </a:p>
        </p:txBody>
      </p:sp>
    </p:spTree>
    <p:extLst>
      <p:ext uri="{BB962C8B-B14F-4D97-AF65-F5344CB8AC3E}">
        <p14:creationId xmlns:p14="http://schemas.microsoft.com/office/powerpoint/2010/main" val="391390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C16CC-0D90-4B8B-86D4-6D76F03700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D3F75F-83EC-431A-8716-24FCF55BEC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FC9E14-2277-4B53-AB0C-B7F0B23F75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D53F53-0DA9-4A65-A680-35979197CA75}"/>
              </a:ext>
            </a:extLst>
          </p:cNvPr>
          <p:cNvSpPr>
            <a:spLocks noGrp="1"/>
          </p:cNvSpPr>
          <p:nvPr>
            <p:ph type="dt" sz="half" idx="10"/>
          </p:nvPr>
        </p:nvSpPr>
        <p:spPr/>
        <p:txBody>
          <a:bodyPr/>
          <a:lstStyle/>
          <a:p>
            <a:fld id="{15D20616-63BF-43F6-A06F-7369540DC9BA}" type="datetimeFigureOut">
              <a:rPr lang="en-US" smtClean="0"/>
              <a:t>12/15/2021</a:t>
            </a:fld>
            <a:endParaRPr lang="en-US"/>
          </a:p>
        </p:txBody>
      </p:sp>
      <p:sp>
        <p:nvSpPr>
          <p:cNvPr id="6" name="Footer Placeholder 5">
            <a:extLst>
              <a:ext uri="{FF2B5EF4-FFF2-40B4-BE49-F238E27FC236}">
                <a16:creationId xmlns:a16="http://schemas.microsoft.com/office/drawing/2014/main" id="{A297D09F-CE53-48EC-BA7C-4D24AA8F5D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7785AA-19F9-49F0-8CA0-08D7034AE59F}"/>
              </a:ext>
            </a:extLst>
          </p:cNvPr>
          <p:cNvSpPr>
            <a:spLocks noGrp="1"/>
          </p:cNvSpPr>
          <p:nvPr>
            <p:ph type="sldNum" sz="quarter" idx="12"/>
          </p:nvPr>
        </p:nvSpPr>
        <p:spPr/>
        <p:txBody>
          <a:bodyPr/>
          <a:lstStyle/>
          <a:p>
            <a:fld id="{C839606F-A580-4805-A576-9FFE3486D06A}" type="slidenum">
              <a:rPr lang="en-US" smtClean="0"/>
              <a:t>‹#›</a:t>
            </a:fld>
            <a:endParaRPr lang="en-US"/>
          </a:p>
        </p:txBody>
      </p:sp>
    </p:spTree>
    <p:extLst>
      <p:ext uri="{BB962C8B-B14F-4D97-AF65-F5344CB8AC3E}">
        <p14:creationId xmlns:p14="http://schemas.microsoft.com/office/powerpoint/2010/main" val="2334935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6F7EE-0109-4E89-8234-F9DA8F844F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1AF6E7-19A6-4078-BC08-18CDD247D7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893E48-09FC-4C06-8B23-4F4FCB4AF2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36BC0D-D40B-4023-9237-DF99C299F6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978B99-E42A-4F7A-B895-583390B09D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F6615B-28D4-4834-8CCD-C19D43F0A957}"/>
              </a:ext>
            </a:extLst>
          </p:cNvPr>
          <p:cNvSpPr>
            <a:spLocks noGrp="1"/>
          </p:cNvSpPr>
          <p:nvPr>
            <p:ph type="dt" sz="half" idx="10"/>
          </p:nvPr>
        </p:nvSpPr>
        <p:spPr/>
        <p:txBody>
          <a:bodyPr/>
          <a:lstStyle/>
          <a:p>
            <a:fld id="{15D20616-63BF-43F6-A06F-7369540DC9BA}" type="datetimeFigureOut">
              <a:rPr lang="en-US" smtClean="0"/>
              <a:t>12/15/2021</a:t>
            </a:fld>
            <a:endParaRPr lang="en-US"/>
          </a:p>
        </p:txBody>
      </p:sp>
      <p:sp>
        <p:nvSpPr>
          <p:cNvPr id="8" name="Footer Placeholder 7">
            <a:extLst>
              <a:ext uri="{FF2B5EF4-FFF2-40B4-BE49-F238E27FC236}">
                <a16:creationId xmlns:a16="http://schemas.microsoft.com/office/drawing/2014/main" id="{D39C397A-06C9-494F-BD15-65B85C00B5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DD75F5-337E-481E-91FC-138326CC1738}"/>
              </a:ext>
            </a:extLst>
          </p:cNvPr>
          <p:cNvSpPr>
            <a:spLocks noGrp="1"/>
          </p:cNvSpPr>
          <p:nvPr>
            <p:ph type="sldNum" sz="quarter" idx="12"/>
          </p:nvPr>
        </p:nvSpPr>
        <p:spPr/>
        <p:txBody>
          <a:bodyPr/>
          <a:lstStyle/>
          <a:p>
            <a:fld id="{C839606F-A580-4805-A576-9FFE3486D06A}" type="slidenum">
              <a:rPr lang="en-US" smtClean="0"/>
              <a:t>‹#›</a:t>
            </a:fld>
            <a:endParaRPr lang="en-US"/>
          </a:p>
        </p:txBody>
      </p:sp>
    </p:spTree>
    <p:extLst>
      <p:ext uri="{BB962C8B-B14F-4D97-AF65-F5344CB8AC3E}">
        <p14:creationId xmlns:p14="http://schemas.microsoft.com/office/powerpoint/2010/main" val="2580535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E03D-72E4-4918-B864-E2390F0D67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108D33-796C-48CE-AF01-A7040F875143}"/>
              </a:ext>
            </a:extLst>
          </p:cNvPr>
          <p:cNvSpPr>
            <a:spLocks noGrp="1"/>
          </p:cNvSpPr>
          <p:nvPr>
            <p:ph type="dt" sz="half" idx="10"/>
          </p:nvPr>
        </p:nvSpPr>
        <p:spPr/>
        <p:txBody>
          <a:bodyPr/>
          <a:lstStyle/>
          <a:p>
            <a:fld id="{15D20616-63BF-43F6-A06F-7369540DC9BA}" type="datetimeFigureOut">
              <a:rPr lang="en-US" smtClean="0"/>
              <a:t>12/15/2021</a:t>
            </a:fld>
            <a:endParaRPr lang="en-US"/>
          </a:p>
        </p:txBody>
      </p:sp>
      <p:sp>
        <p:nvSpPr>
          <p:cNvPr id="4" name="Footer Placeholder 3">
            <a:extLst>
              <a:ext uri="{FF2B5EF4-FFF2-40B4-BE49-F238E27FC236}">
                <a16:creationId xmlns:a16="http://schemas.microsoft.com/office/drawing/2014/main" id="{61B2A774-7D43-4D2D-A25B-98D37C71E1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4CAEFB-5D94-46E9-98E5-2E804938CCEC}"/>
              </a:ext>
            </a:extLst>
          </p:cNvPr>
          <p:cNvSpPr>
            <a:spLocks noGrp="1"/>
          </p:cNvSpPr>
          <p:nvPr>
            <p:ph type="sldNum" sz="quarter" idx="12"/>
          </p:nvPr>
        </p:nvSpPr>
        <p:spPr/>
        <p:txBody>
          <a:bodyPr/>
          <a:lstStyle/>
          <a:p>
            <a:fld id="{C839606F-A580-4805-A576-9FFE3486D06A}" type="slidenum">
              <a:rPr lang="en-US" smtClean="0"/>
              <a:t>‹#›</a:t>
            </a:fld>
            <a:endParaRPr lang="en-US"/>
          </a:p>
        </p:txBody>
      </p:sp>
    </p:spTree>
    <p:extLst>
      <p:ext uri="{BB962C8B-B14F-4D97-AF65-F5344CB8AC3E}">
        <p14:creationId xmlns:p14="http://schemas.microsoft.com/office/powerpoint/2010/main" val="2713706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BEB370-74A8-44A2-A210-9D6BDD736E67}"/>
              </a:ext>
            </a:extLst>
          </p:cNvPr>
          <p:cNvSpPr>
            <a:spLocks noGrp="1"/>
          </p:cNvSpPr>
          <p:nvPr>
            <p:ph type="dt" sz="half" idx="10"/>
          </p:nvPr>
        </p:nvSpPr>
        <p:spPr/>
        <p:txBody>
          <a:bodyPr/>
          <a:lstStyle/>
          <a:p>
            <a:fld id="{15D20616-63BF-43F6-A06F-7369540DC9BA}" type="datetimeFigureOut">
              <a:rPr lang="en-US" smtClean="0"/>
              <a:t>12/15/2021</a:t>
            </a:fld>
            <a:endParaRPr lang="en-US"/>
          </a:p>
        </p:txBody>
      </p:sp>
      <p:sp>
        <p:nvSpPr>
          <p:cNvPr id="3" name="Footer Placeholder 2">
            <a:extLst>
              <a:ext uri="{FF2B5EF4-FFF2-40B4-BE49-F238E27FC236}">
                <a16:creationId xmlns:a16="http://schemas.microsoft.com/office/drawing/2014/main" id="{F5C8CE35-A9C2-4886-A27F-5A243E399F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1FF7D3-71CF-4643-96D6-52779AD6B8A2}"/>
              </a:ext>
            </a:extLst>
          </p:cNvPr>
          <p:cNvSpPr>
            <a:spLocks noGrp="1"/>
          </p:cNvSpPr>
          <p:nvPr>
            <p:ph type="sldNum" sz="quarter" idx="12"/>
          </p:nvPr>
        </p:nvSpPr>
        <p:spPr/>
        <p:txBody>
          <a:bodyPr/>
          <a:lstStyle/>
          <a:p>
            <a:fld id="{C839606F-A580-4805-A576-9FFE3486D06A}" type="slidenum">
              <a:rPr lang="en-US" smtClean="0"/>
              <a:t>‹#›</a:t>
            </a:fld>
            <a:endParaRPr lang="en-US"/>
          </a:p>
        </p:txBody>
      </p:sp>
    </p:spTree>
    <p:extLst>
      <p:ext uri="{BB962C8B-B14F-4D97-AF65-F5344CB8AC3E}">
        <p14:creationId xmlns:p14="http://schemas.microsoft.com/office/powerpoint/2010/main" val="3211005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550FC-C03B-4B9F-B8E3-4948B3F2F9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0FF709-F285-48EE-BD60-D6DE5CB095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511AAE-1A25-43BE-B289-0B3E7EC7A4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60EBF8-9C0B-4B01-B355-616E5A77BAA2}"/>
              </a:ext>
            </a:extLst>
          </p:cNvPr>
          <p:cNvSpPr>
            <a:spLocks noGrp="1"/>
          </p:cNvSpPr>
          <p:nvPr>
            <p:ph type="dt" sz="half" idx="10"/>
          </p:nvPr>
        </p:nvSpPr>
        <p:spPr/>
        <p:txBody>
          <a:bodyPr/>
          <a:lstStyle/>
          <a:p>
            <a:fld id="{15D20616-63BF-43F6-A06F-7369540DC9BA}" type="datetimeFigureOut">
              <a:rPr lang="en-US" smtClean="0"/>
              <a:t>12/15/2021</a:t>
            </a:fld>
            <a:endParaRPr lang="en-US"/>
          </a:p>
        </p:txBody>
      </p:sp>
      <p:sp>
        <p:nvSpPr>
          <p:cNvPr id="6" name="Footer Placeholder 5">
            <a:extLst>
              <a:ext uri="{FF2B5EF4-FFF2-40B4-BE49-F238E27FC236}">
                <a16:creationId xmlns:a16="http://schemas.microsoft.com/office/drawing/2014/main" id="{491A8527-DC82-4E24-A7B9-3F8DA25B3C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F63FF8-78EB-4734-AE81-49AE8CB08654}"/>
              </a:ext>
            </a:extLst>
          </p:cNvPr>
          <p:cNvSpPr>
            <a:spLocks noGrp="1"/>
          </p:cNvSpPr>
          <p:nvPr>
            <p:ph type="sldNum" sz="quarter" idx="12"/>
          </p:nvPr>
        </p:nvSpPr>
        <p:spPr/>
        <p:txBody>
          <a:bodyPr/>
          <a:lstStyle/>
          <a:p>
            <a:fld id="{C839606F-A580-4805-A576-9FFE3486D06A}" type="slidenum">
              <a:rPr lang="en-US" smtClean="0"/>
              <a:t>‹#›</a:t>
            </a:fld>
            <a:endParaRPr lang="en-US"/>
          </a:p>
        </p:txBody>
      </p:sp>
    </p:spTree>
    <p:extLst>
      <p:ext uri="{BB962C8B-B14F-4D97-AF65-F5344CB8AC3E}">
        <p14:creationId xmlns:p14="http://schemas.microsoft.com/office/powerpoint/2010/main" val="1715010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6F4C-4383-4B11-8C7F-92D71E4792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0605D6-0E3C-45DB-B278-A7BE0F8F4B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CACDEB-F59F-4234-9354-ED98A8CF25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915C1F-8D27-4B31-BB77-CD50A50E9CB4}"/>
              </a:ext>
            </a:extLst>
          </p:cNvPr>
          <p:cNvSpPr>
            <a:spLocks noGrp="1"/>
          </p:cNvSpPr>
          <p:nvPr>
            <p:ph type="dt" sz="half" idx="10"/>
          </p:nvPr>
        </p:nvSpPr>
        <p:spPr/>
        <p:txBody>
          <a:bodyPr/>
          <a:lstStyle/>
          <a:p>
            <a:fld id="{15D20616-63BF-43F6-A06F-7369540DC9BA}" type="datetimeFigureOut">
              <a:rPr lang="en-US" smtClean="0"/>
              <a:t>12/15/2021</a:t>
            </a:fld>
            <a:endParaRPr lang="en-US"/>
          </a:p>
        </p:txBody>
      </p:sp>
      <p:sp>
        <p:nvSpPr>
          <p:cNvPr id="6" name="Footer Placeholder 5">
            <a:extLst>
              <a:ext uri="{FF2B5EF4-FFF2-40B4-BE49-F238E27FC236}">
                <a16:creationId xmlns:a16="http://schemas.microsoft.com/office/drawing/2014/main" id="{58D0F847-D8BC-457F-8CC5-B75DEABCEF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D194EF-641A-4BFD-8037-C1B1242DEDEB}"/>
              </a:ext>
            </a:extLst>
          </p:cNvPr>
          <p:cNvSpPr>
            <a:spLocks noGrp="1"/>
          </p:cNvSpPr>
          <p:nvPr>
            <p:ph type="sldNum" sz="quarter" idx="12"/>
          </p:nvPr>
        </p:nvSpPr>
        <p:spPr/>
        <p:txBody>
          <a:bodyPr/>
          <a:lstStyle/>
          <a:p>
            <a:fld id="{C839606F-A580-4805-A576-9FFE3486D06A}" type="slidenum">
              <a:rPr lang="en-US" smtClean="0"/>
              <a:t>‹#›</a:t>
            </a:fld>
            <a:endParaRPr lang="en-US"/>
          </a:p>
        </p:txBody>
      </p:sp>
    </p:spTree>
    <p:extLst>
      <p:ext uri="{BB962C8B-B14F-4D97-AF65-F5344CB8AC3E}">
        <p14:creationId xmlns:p14="http://schemas.microsoft.com/office/powerpoint/2010/main" val="1968938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DB1D90-E1E2-4284-9C58-7E8BE1316F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F05E4E-ACD2-44BB-9002-399BA46FBE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C53277-05B2-4001-9A90-172D8ECCBD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20616-63BF-43F6-A06F-7369540DC9BA}" type="datetimeFigureOut">
              <a:rPr lang="en-US" smtClean="0"/>
              <a:t>12/15/2021</a:t>
            </a:fld>
            <a:endParaRPr lang="en-US"/>
          </a:p>
        </p:txBody>
      </p:sp>
      <p:sp>
        <p:nvSpPr>
          <p:cNvPr id="5" name="Footer Placeholder 4">
            <a:extLst>
              <a:ext uri="{FF2B5EF4-FFF2-40B4-BE49-F238E27FC236}">
                <a16:creationId xmlns:a16="http://schemas.microsoft.com/office/drawing/2014/main" id="{14A80851-5A22-4EAA-9F93-204F534167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7B0CE6-1078-41DD-ADA9-150D3BF7F2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39606F-A580-4805-A576-9FFE3486D06A}" type="slidenum">
              <a:rPr lang="en-US" smtClean="0"/>
              <a:t>‹#›</a:t>
            </a:fld>
            <a:endParaRPr lang="en-US"/>
          </a:p>
        </p:txBody>
      </p:sp>
    </p:spTree>
    <p:extLst>
      <p:ext uri="{BB962C8B-B14F-4D97-AF65-F5344CB8AC3E}">
        <p14:creationId xmlns:p14="http://schemas.microsoft.com/office/powerpoint/2010/main" val="232907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5">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phere of mesh and nodes">
            <a:extLst>
              <a:ext uri="{FF2B5EF4-FFF2-40B4-BE49-F238E27FC236}">
                <a16:creationId xmlns:a16="http://schemas.microsoft.com/office/drawing/2014/main" id="{1534A5D5-8D5C-487B-95DB-DBC6143C9E8C}"/>
              </a:ext>
            </a:extLst>
          </p:cNvPr>
          <p:cNvPicPr>
            <a:picLocks noChangeAspect="1"/>
          </p:cNvPicPr>
          <p:nvPr/>
        </p:nvPicPr>
        <p:blipFill rotWithShape="1">
          <a:blip r:embed="rId2"/>
          <a:srcRect l="4812" t="6484" r="6535"/>
          <a:stretch/>
        </p:blipFill>
        <p:spPr>
          <a:xfrm>
            <a:off x="3523488" y="10"/>
            <a:ext cx="8668512" cy="6857990"/>
          </a:xfrm>
          <a:prstGeom prst="rect">
            <a:avLst/>
          </a:prstGeom>
        </p:spPr>
      </p:pic>
      <p:sp>
        <p:nvSpPr>
          <p:cNvPr id="23" name="Rectangle 17">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3B0833-B12E-4923-92A2-AE430770DBBB}"/>
              </a:ext>
            </a:extLst>
          </p:cNvPr>
          <p:cNvSpPr>
            <a:spLocks noGrp="1"/>
          </p:cNvSpPr>
          <p:nvPr>
            <p:ph type="ctrTitle"/>
          </p:nvPr>
        </p:nvSpPr>
        <p:spPr>
          <a:xfrm>
            <a:off x="477981" y="1122363"/>
            <a:ext cx="5434088" cy="3204134"/>
          </a:xfrm>
        </p:spPr>
        <p:txBody>
          <a:bodyPr anchor="b">
            <a:noAutofit/>
          </a:bodyPr>
          <a:lstStyle/>
          <a:p>
            <a:pPr algn="l"/>
            <a:r>
              <a:rPr lang="en-US" sz="4000" dirty="0"/>
              <a:t>Comparison of Classifier-Based Machine</a:t>
            </a:r>
            <a:br>
              <a:rPr lang="en-US" sz="3200" dirty="0"/>
            </a:br>
            <a:r>
              <a:rPr lang="en-US" sz="4000" dirty="0"/>
              <a:t>Learning Algorithms for Intrusion Detection</a:t>
            </a:r>
            <a:br>
              <a:rPr lang="en-US" sz="3200" dirty="0"/>
            </a:br>
            <a:r>
              <a:rPr lang="en-US" sz="4000" dirty="0"/>
              <a:t>System</a:t>
            </a:r>
            <a:endParaRPr lang="en-US" sz="3200" dirty="0"/>
          </a:p>
        </p:txBody>
      </p:sp>
      <p:sp>
        <p:nvSpPr>
          <p:cNvPr id="3" name="Subtitle 2">
            <a:extLst>
              <a:ext uri="{FF2B5EF4-FFF2-40B4-BE49-F238E27FC236}">
                <a16:creationId xmlns:a16="http://schemas.microsoft.com/office/drawing/2014/main" id="{0AC98E1B-A6B6-4543-B3CD-6ADF9FDC4A45}"/>
              </a:ext>
            </a:extLst>
          </p:cNvPr>
          <p:cNvSpPr>
            <a:spLocks noGrp="1"/>
          </p:cNvSpPr>
          <p:nvPr>
            <p:ph type="subTitle" idx="1"/>
          </p:nvPr>
        </p:nvSpPr>
        <p:spPr>
          <a:xfrm>
            <a:off x="477980" y="4872922"/>
            <a:ext cx="4023359" cy="1208141"/>
          </a:xfrm>
        </p:spPr>
        <p:txBody>
          <a:bodyPr>
            <a:normAutofit/>
          </a:bodyPr>
          <a:lstStyle/>
          <a:p>
            <a:pPr algn="l"/>
            <a:r>
              <a:rPr lang="en-US" sz="2000"/>
              <a:t>Fauzan Isnaini</a:t>
            </a:r>
          </a:p>
          <a:p>
            <a:pPr algn="l"/>
            <a:r>
              <a:rPr lang="en-US" sz="2000"/>
              <a:t>faisna@iu.edu</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454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D7B07-D8CD-4141-BC82-E1A2B93AE671}"/>
              </a:ext>
            </a:extLst>
          </p:cNvPr>
          <p:cNvSpPr>
            <a:spLocks noGrp="1"/>
          </p:cNvSpPr>
          <p:nvPr>
            <p:ph type="title"/>
          </p:nvPr>
        </p:nvSpPr>
        <p:spPr>
          <a:xfrm>
            <a:off x="838200" y="557188"/>
            <a:ext cx="10515600" cy="1133499"/>
          </a:xfrm>
        </p:spPr>
        <p:txBody>
          <a:bodyPr>
            <a:normAutofit/>
          </a:bodyPr>
          <a:lstStyle/>
          <a:p>
            <a:pPr algn="ctr"/>
            <a:r>
              <a:rPr lang="en-US" sz="5200"/>
              <a:t>Network Threats</a:t>
            </a:r>
          </a:p>
        </p:txBody>
      </p:sp>
      <p:graphicFrame>
        <p:nvGraphicFramePr>
          <p:cNvPr id="11" name="Content Placeholder 2">
            <a:extLst>
              <a:ext uri="{FF2B5EF4-FFF2-40B4-BE49-F238E27FC236}">
                <a16:creationId xmlns:a16="http://schemas.microsoft.com/office/drawing/2014/main" id="{884BB732-2F3D-42E5-8370-7AE5111AF013}"/>
              </a:ext>
            </a:extLst>
          </p:cNvPr>
          <p:cNvGraphicFramePr>
            <a:graphicFrameLocks noGrp="1"/>
          </p:cNvGraphicFramePr>
          <p:nvPr>
            <p:ph idx="1"/>
            <p:extLst>
              <p:ext uri="{D42A27DB-BD31-4B8C-83A1-F6EECF244321}">
                <p14:modId xmlns:p14="http://schemas.microsoft.com/office/powerpoint/2010/main" val="329484075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8514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3426-BBA2-4440-B1C9-FA101F5D8AE4}"/>
              </a:ext>
            </a:extLst>
          </p:cNvPr>
          <p:cNvSpPr>
            <a:spLocks noGrp="1"/>
          </p:cNvSpPr>
          <p:nvPr>
            <p:ph type="title"/>
          </p:nvPr>
        </p:nvSpPr>
        <p:spPr>
          <a:xfrm>
            <a:off x="524741" y="620392"/>
            <a:ext cx="3808268" cy="5504688"/>
          </a:xfrm>
        </p:spPr>
        <p:txBody>
          <a:bodyPr>
            <a:normAutofit/>
          </a:bodyPr>
          <a:lstStyle/>
          <a:p>
            <a:r>
              <a:rPr lang="en-US" sz="5600">
                <a:solidFill>
                  <a:schemeClr val="accent5"/>
                </a:solidFill>
              </a:rPr>
              <a:t>Problems of Traditional Defense Mechanisms</a:t>
            </a:r>
          </a:p>
        </p:txBody>
      </p:sp>
      <p:graphicFrame>
        <p:nvGraphicFramePr>
          <p:cNvPr id="5" name="Content Placeholder 2">
            <a:extLst>
              <a:ext uri="{FF2B5EF4-FFF2-40B4-BE49-F238E27FC236}">
                <a16:creationId xmlns:a16="http://schemas.microsoft.com/office/drawing/2014/main" id="{0B9F6ECD-2CE6-4225-BC71-CC7EBBE47BFC}"/>
              </a:ext>
            </a:extLst>
          </p:cNvPr>
          <p:cNvGraphicFramePr>
            <a:graphicFrameLocks noGrp="1"/>
          </p:cNvGraphicFramePr>
          <p:nvPr>
            <p:ph idx="1"/>
            <p:extLst>
              <p:ext uri="{D42A27DB-BD31-4B8C-83A1-F6EECF244321}">
                <p14:modId xmlns:p14="http://schemas.microsoft.com/office/powerpoint/2010/main" val="153770160"/>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9463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2CFA05-4757-4DE8-AC2C-0F81572498EB}"/>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Machine Learning Techniques for Detecting Threats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A2A5708-5261-43E6-932D-AD7033E14034}"/>
              </a:ext>
            </a:extLst>
          </p:cNvPr>
          <p:cNvSpPr>
            <a:spLocks noGrp="1"/>
          </p:cNvSpPr>
          <p:nvPr>
            <p:ph idx="1"/>
          </p:nvPr>
        </p:nvSpPr>
        <p:spPr>
          <a:xfrm>
            <a:off x="4447308" y="591344"/>
            <a:ext cx="6906491" cy="5585619"/>
          </a:xfrm>
        </p:spPr>
        <p:txBody>
          <a:bodyPr anchor="ctr">
            <a:normAutofit/>
          </a:bodyPr>
          <a:lstStyle/>
          <a:p>
            <a:pPr marL="0" indent="0">
              <a:buNone/>
            </a:pPr>
            <a:r>
              <a:rPr lang="en-US" dirty="0"/>
              <a:t>Most common classifier-based techniques are:</a:t>
            </a:r>
          </a:p>
          <a:p>
            <a:r>
              <a:rPr lang="en-US" dirty="0"/>
              <a:t>KNN </a:t>
            </a:r>
          </a:p>
          <a:p>
            <a:r>
              <a:rPr lang="en-US" dirty="0"/>
              <a:t>Decision Tree</a:t>
            </a:r>
          </a:p>
          <a:p>
            <a:r>
              <a:rPr lang="en-US" dirty="0"/>
              <a:t>SVM</a:t>
            </a:r>
          </a:p>
          <a:p>
            <a:r>
              <a:rPr lang="en-US" dirty="0"/>
              <a:t>ANN</a:t>
            </a:r>
          </a:p>
          <a:p>
            <a:pPr marL="0" indent="0">
              <a:buNone/>
            </a:pPr>
            <a:r>
              <a:rPr lang="en-US" sz="2400" dirty="0"/>
              <a:t>References:</a:t>
            </a:r>
          </a:p>
          <a:p>
            <a:pPr marL="0" indent="0">
              <a:buNone/>
            </a:pPr>
            <a:r>
              <a:rPr lang="en-US" sz="1400" dirty="0"/>
              <a:t>A. </a:t>
            </a:r>
            <a:r>
              <a:rPr lang="en-US" sz="1400" dirty="0" err="1"/>
              <a:t>Phadke</a:t>
            </a:r>
            <a:r>
              <a:rPr lang="en-US" sz="1400" dirty="0"/>
              <a:t>, M. Kulkarni, P. </a:t>
            </a:r>
            <a:r>
              <a:rPr lang="en-US" sz="1400" dirty="0" err="1"/>
              <a:t>Bhawalkar</a:t>
            </a:r>
            <a:r>
              <a:rPr lang="en-US" sz="1400" dirty="0"/>
              <a:t>, and R. </a:t>
            </a:r>
            <a:r>
              <a:rPr lang="en-US" sz="1400" dirty="0" err="1"/>
              <a:t>Bhattad</a:t>
            </a:r>
            <a:r>
              <a:rPr lang="en-US" sz="1400" dirty="0"/>
              <a:t>, “A review of machine learning</a:t>
            </a:r>
            <a:br>
              <a:rPr lang="en-US" sz="1400" dirty="0"/>
            </a:br>
            <a:r>
              <a:rPr lang="en-US" sz="1400" dirty="0"/>
              <a:t>methodologies for network intrusion detection,” 2019 3rd International Conference on</a:t>
            </a:r>
            <a:br>
              <a:rPr lang="en-US" sz="1400" dirty="0"/>
            </a:br>
            <a:r>
              <a:rPr lang="en-US" sz="1400" dirty="0"/>
              <a:t>Computing Methodologies and Communication (ICCMC), 2019.</a:t>
            </a:r>
            <a:endParaRPr lang="en-US" sz="1800" dirty="0"/>
          </a:p>
          <a:p>
            <a:pPr marL="0" indent="0">
              <a:buNone/>
            </a:pPr>
            <a:r>
              <a:rPr lang="en-US" sz="1400" dirty="0"/>
              <a:t>Z. Ahmad, A. Shahid Khan, C. Wai </a:t>
            </a:r>
            <a:r>
              <a:rPr lang="en-US" sz="1400" dirty="0" err="1"/>
              <a:t>Shiang</a:t>
            </a:r>
            <a:r>
              <a:rPr lang="en-US" sz="1400" dirty="0"/>
              <a:t>, J. Abdullah, and F. Ahmad, “Network</a:t>
            </a:r>
            <a:br>
              <a:rPr lang="en-US" sz="1400" dirty="0"/>
            </a:br>
            <a:r>
              <a:rPr lang="en-US" sz="1400" dirty="0"/>
              <a:t>intrusion detection system: A systematic study of machine learning and Deep Learning</a:t>
            </a:r>
            <a:br>
              <a:rPr lang="en-US" sz="1400" dirty="0"/>
            </a:br>
            <a:r>
              <a:rPr lang="en-US" sz="1400" dirty="0"/>
              <a:t>Approaches,” Transactions on Emerging Telecommunications Technologies, vol. 32, no. 1,</a:t>
            </a:r>
            <a:br>
              <a:rPr lang="en-US" sz="1400" dirty="0"/>
            </a:br>
            <a:r>
              <a:rPr lang="en-US" sz="1400" dirty="0"/>
              <a:t>2020.</a:t>
            </a:r>
            <a:endParaRPr lang="en-US" dirty="0"/>
          </a:p>
        </p:txBody>
      </p:sp>
    </p:spTree>
    <p:extLst>
      <p:ext uri="{BB962C8B-B14F-4D97-AF65-F5344CB8AC3E}">
        <p14:creationId xmlns:p14="http://schemas.microsoft.com/office/powerpoint/2010/main" val="77084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2CFA05-4757-4DE8-AC2C-0F81572498EB}"/>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Dataset</a:t>
            </a:r>
            <a:br>
              <a:rPr lang="en-US" dirty="0">
                <a:solidFill>
                  <a:srgbClr val="FFFFFF"/>
                </a:solidFill>
              </a:rPr>
            </a:br>
            <a:r>
              <a:rPr lang="en-US" dirty="0">
                <a:solidFill>
                  <a:srgbClr val="FFFFFF"/>
                </a:solidFill>
              </a:rPr>
              <a:t>Overview</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9" name="Picture 8">
            <a:extLst>
              <a:ext uri="{FF2B5EF4-FFF2-40B4-BE49-F238E27FC236}">
                <a16:creationId xmlns:a16="http://schemas.microsoft.com/office/drawing/2014/main" id="{3902CDFC-63BA-4B8F-B680-FAF06A034118}"/>
              </a:ext>
            </a:extLst>
          </p:cNvPr>
          <p:cNvPicPr/>
          <p:nvPr/>
        </p:nvPicPr>
        <p:blipFill>
          <a:blip r:embed="rId2"/>
          <a:stretch>
            <a:fillRect/>
          </a:stretch>
        </p:blipFill>
        <p:spPr>
          <a:xfrm>
            <a:off x="4352624" y="235902"/>
            <a:ext cx="5279225" cy="4439154"/>
          </a:xfrm>
          <a:prstGeom prst="rect">
            <a:avLst/>
          </a:prstGeom>
        </p:spPr>
      </p:pic>
    </p:spTree>
    <p:extLst>
      <p:ext uri="{BB962C8B-B14F-4D97-AF65-F5344CB8AC3E}">
        <p14:creationId xmlns:p14="http://schemas.microsoft.com/office/powerpoint/2010/main" val="3621927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2CFA05-4757-4DE8-AC2C-0F81572498EB}"/>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Methods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Picture 6">
            <a:extLst>
              <a:ext uri="{FF2B5EF4-FFF2-40B4-BE49-F238E27FC236}">
                <a16:creationId xmlns:a16="http://schemas.microsoft.com/office/drawing/2014/main" id="{B9D6C659-4A8F-4963-943C-BE2DCF4BDC4C}"/>
              </a:ext>
            </a:extLst>
          </p:cNvPr>
          <p:cNvPicPr/>
          <p:nvPr/>
        </p:nvPicPr>
        <p:blipFill>
          <a:blip r:embed="rId2"/>
          <a:stretch>
            <a:fillRect/>
          </a:stretch>
        </p:blipFill>
        <p:spPr>
          <a:xfrm>
            <a:off x="4167272" y="792614"/>
            <a:ext cx="7830330" cy="5183078"/>
          </a:xfrm>
          <a:prstGeom prst="rect">
            <a:avLst/>
          </a:prstGeom>
        </p:spPr>
      </p:pic>
    </p:spTree>
    <p:extLst>
      <p:ext uri="{BB962C8B-B14F-4D97-AF65-F5344CB8AC3E}">
        <p14:creationId xmlns:p14="http://schemas.microsoft.com/office/powerpoint/2010/main" val="4022911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2CFA05-4757-4DE8-AC2C-0F81572498EB}"/>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Methods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Picture 6">
            <a:extLst>
              <a:ext uri="{FF2B5EF4-FFF2-40B4-BE49-F238E27FC236}">
                <a16:creationId xmlns:a16="http://schemas.microsoft.com/office/drawing/2014/main" id="{B9D6C659-4A8F-4963-943C-BE2DCF4BDC4C}"/>
              </a:ext>
            </a:extLst>
          </p:cNvPr>
          <p:cNvPicPr/>
          <p:nvPr/>
        </p:nvPicPr>
        <p:blipFill>
          <a:blip r:embed="rId2"/>
          <a:stretch>
            <a:fillRect/>
          </a:stretch>
        </p:blipFill>
        <p:spPr>
          <a:xfrm>
            <a:off x="4303986" y="35871"/>
            <a:ext cx="7329849" cy="3312778"/>
          </a:xfrm>
          <a:prstGeom prst="rect">
            <a:avLst/>
          </a:prstGeom>
        </p:spPr>
      </p:pic>
      <p:graphicFrame>
        <p:nvGraphicFramePr>
          <p:cNvPr id="3" name="Table 2">
            <a:extLst>
              <a:ext uri="{FF2B5EF4-FFF2-40B4-BE49-F238E27FC236}">
                <a16:creationId xmlns:a16="http://schemas.microsoft.com/office/drawing/2014/main" id="{16F00182-6264-426D-AD23-85BF4608D448}"/>
              </a:ext>
            </a:extLst>
          </p:cNvPr>
          <p:cNvGraphicFramePr>
            <a:graphicFrameLocks noGrp="1"/>
          </p:cNvGraphicFramePr>
          <p:nvPr>
            <p:extLst>
              <p:ext uri="{D42A27DB-BD31-4B8C-83A1-F6EECF244321}">
                <p14:modId xmlns:p14="http://schemas.microsoft.com/office/powerpoint/2010/main" val="3343812633"/>
              </p:ext>
            </p:extLst>
          </p:nvPr>
        </p:nvGraphicFramePr>
        <p:xfrm>
          <a:off x="4167272" y="3620439"/>
          <a:ext cx="7599397" cy="3190264"/>
        </p:xfrm>
        <a:graphic>
          <a:graphicData uri="http://schemas.openxmlformats.org/drawingml/2006/table">
            <a:tbl>
              <a:tblPr firstRow="1" firstCol="1" bandRow="1">
                <a:tableStyleId>{5C22544A-7EE6-4342-B048-85BDC9FD1C3A}</a:tableStyleId>
              </a:tblPr>
              <a:tblGrid>
                <a:gridCol w="524543">
                  <a:extLst>
                    <a:ext uri="{9D8B030D-6E8A-4147-A177-3AD203B41FA5}">
                      <a16:colId xmlns:a16="http://schemas.microsoft.com/office/drawing/2014/main" val="524056700"/>
                    </a:ext>
                  </a:extLst>
                </a:gridCol>
                <a:gridCol w="1261170">
                  <a:extLst>
                    <a:ext uri="{9D8B030D-6E8A-4147-A177-3AD203B41FA5}">
                      <a16:colId xmlns:a16="http://schemas.microsoft.com/office/drawing/2014/main" val="1570475355"/>
                    </a:ext>
                  </a:extLst>
                </a:gridCol>
                <a:gridCol w="5813684">
                  <a:extLst>
                    <a:ext uri="{9D8B030D-6E8A-4147-A177-3AD203B41FA5}">
                      <a16:colId xmlns:a16="http://schemas.microsoft.com/office/drawing/2014/main" val="1487487010"/>
                    </a:ext>
                  </a:extLst>
                </a:gridCol>
              </a:tblGrid>
              <a:tr h="312305">
                <a:tc>
                  <a:txBody>
                    <a:bodyPr/>
                    <a:lstStyle/>
                    <a:p>
                      <a:pPr algn="ctr">
                        <a:lnSpc>
                          <a:spcPct val="107000"/>
                        </a:lnSpc>
                        <a:spcAft>
                          <a:spcPts val="0"/>
                        </a:spcAft>
                      </a:pPr>
                      <a:r>
                        <a:rPr lang="en-US" sz="2000">
                          <a:effectLst/>
                        </a:rPr>
                        <a:t>No.</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a:effectLst/>
                        </a:rPr>
                        <a:t>ML Model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a:effectLst/>
                        </a:rPr>
                        <a:t>Parameters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1095237"/>
                  </a:ext>
                </a:extLst>
              </a:tr>
              <a:tr h="312305">
                <a:tc>
                  <a:txBody>
                    <a:bodyPr/>
                    <a:lstStyle/>
                    <a:p>
                      <a:pPr algn="ctr">
                        <a:lnSpc>
                          <a:spcPct val="107000"/>
                        </a:lnSpc>
                        <a:spcAft>
                          <a:spcPts val="0"/>
                        </a:spcAft>
                      </a:pPr>
                      <a:r>
                        <a:rPr lang="en-US"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a:effectLst/>
                        </a:rPr>
                        <a:t>KNN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a:effectLst/>
                        </a:rPr>
                        <a:t>Number of neighbors: 2, distance metric: Euclidean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2914570"/>
                  </a:ext>
                </a:extLst>
              </a:tr>
              <a:tr h="312305">
                <a:tc>
                  <a:txBody>
                    <a:bodyPr/>
                    <a:lstStyle/>
                    <a:p>
                      <a:pPr algn="ctr">
                        <a:lnSpc>
                          <a:spcPct val="107000"/>
                        </a:lnSpc>
                        <a:spcAft>
                          <a:spcPts val="0"/>
                        </a:spcAft>
                      </a:pPr>
                      <a:r>
                        <a:rPr lang="en-US"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a:effectLst/>
                        </a:rPr>
                        <a:t>Decision tree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a:effectLst/>
                        </a:rPr>
                        <a:t>Split criterion: Gini impurity, split strategy: best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8794316"/>
                  </a:ext>
                </a:extLst>
              </a:tr>
              <a:tr h="312305">
                <a:tc>
                  <a:txBody>
                    <a:bodyPr/>
                    <a:lstStyle/>
                    <a:p>
                      <a:pPr algn="ctr">
                        <a:lnSpc>
                          <a:spcPct val="107000"/>
                        </a:lnSpc>
                        <a:spcAft>
                          <a:spcPts val="0"/>
                        </a:spcAft>
                      </a:pPr>
                      <a:r>
                        <a:rPr lang="en-US" sz="2000">
                          <a:effectLst/>
                        </a:rPr>
                        <a:t>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a:effectLst/>
                        </a:rPr>
                        <a:t>SVM</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a:effectLst/>
                        </a:rPr>
                        <a:t>Kernel type: linear (using LinearSVC), maximum number of iterations: 40,000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5644441"/>
                  </a:ext>
                </a:extLst>
              </a:tr>
              <a:tr h="965833">
                <a:tc>
                  <a:txBody>
                    <a:bodyPr/>
                    <a:lstStyle/>
                    <a:p>
                      <a:pPr algn="ctr">
                        <a:lnSpc>
                          <a:spcPct val="107000"/>
                        </a:lnSpc>
                        <a:spcAft>
                          <a:spcPts val="0"/>
                        </a:spcAft>
                      </a:pPr>
                      <a:r>
                        <a:rPr lang="en-US" sz="2000">
                          <a:effectLst/>
                        </a:rPr>
                        <a:t>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a:effectLst/>
                        </a:rPr>
                        <a:t>ANN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dirty="0">
                          <a:effectLst/>
                        </a:rPr>
                        <a:t>Input layer with 40 input dimensions, one hidden layer with 50 neurons and </a:t>
                      </a:r>
                      <a:r>
                        <a:rPr lang="en-US" sz="2000" dirty="0" err="1">
                          <a:effectLst/>
                        </a:rPr>
                        <a:t>relu</a:t>
                      </a:r>
                      <a:r>
                        <a:rPr lang="en-US" sz="2000" dirty="0">
                          <a:effectLst/>
                        </a:rPr>
                        <a:t> activation function, output layer with one neuron and sigmoid activation function, loss: binary </a:t>
                      </a:r>
                      <a:r>
                        <a:rPr lang="en-US" sz="2000" dirty="0" err="1">
                          <a:effectLst/>
                        </a:rPr>
                        <a:t>crossentropy</a:t>
                      </a:r>
                      <a:r>
                        <a:rPr lang="en-US" sz="2000" dirty="0">
                          <a:effectLst/>
                        </a:rPr>
                        <a:t>, optimizer: </a:t>
                      </a:r>
                      <a:r>
                        <a:rPr lang="en-US" sz="2000" dirty="0" err="1">
                          <a:effectLst/>
                        </a:rPr>
                        <a:t>adam</a:t>
                      </a:r>
                      <a:r>
                        <a:rPr lang="en-US" sz="2000" dirty="0">
                          <a:effectLst/>
                        </a:rPr>
                        <a:t>, epochs: 10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0945111"/>
                  </a:ext>
                </a:extLst>
              </a:tr>
            </a:tbl>
          </a:graphicData>
        </a:graphic>
      </p:graphicFrame>
    </p:spTree>
    <p:extLst>
      <p:ext uri="{BB962C8B-B14F-4D97-AF65-F5344CB8AC3E}">
        <p14:creationId xmlns:p14="http://schemas.microsoft.com/office/powerpoint/2010/main" val="4100549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2CFA05-4757-4DE8-AC2C-0F81572498EB}"/>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Results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4" name="Table 3">
            <a:extLst>
              <a:ext uri="{FF2B5EF4-FFF2-40B4-BE49-F238E27FC236}">
                <a16:creationId xmlns:a16="http://schemas.microsoft.com/office/drawing/2014/main" id="{5613ADC7-F272-44A9-B05B-32BDCC002E74}"/>
              </a:ext>
            </a:extLst>
          </p:cNvPr>
          <p:cNvGraphicFramePr>
            <a:graphicFrameLocks noGrp="1"/>
          </p:cNvGraphicFramePr>
          <p:nvPr>
            <p:extLst>
              <p:ext uri="{D42A27DB-BD31-4B8C-83A1-F6EECF244321}">
                <p14:modId xmlns:p14="http://schemas.microsoft.com/office/powerpoint/2010/main" val="48446071"/>
              </p:ext>
            </p:extLst>
          </p:nvPr>
        </p:nvGraphicFramePr>
        <p:xfrm>
          <a:off x="4460593" y="1585003"/>
          <a:ext cx="7498585" cy="3687993"/>
        </p:xfrm>
        <a:graphic>
          <a:graphicData uri="http://schemas.openxmlformats.org/drawingml/2006/table">
            <a:tbl>
              <a:tblPr firstRow="1" firstCol="1" bandRow="1">
                <a:tableStyleId>{5C22544A-7EE6-4342-B048-85BDC9FD1C3A}</a:tableStyleId>
              </a:tblPr>
              <a:tblGrid>
                <a:gridCol w="506054">
                  <a:extLst>
                    <a:ext uri="{9D8B030D-6E8A-4147-A177-3AD203B41FA5}">
                      <a16:colId xmlns:a16="http://schemas.microsoft.com/office/drawing/2014/main" val="3265078610"/>
                    </a:ext>
                  </a:extLst>
                </a:gridCol>
                <a:gridCol w="1178922">
                  <a:extLst>
                    <a:ext uri="{9D8B030D-6E8A-4147-A177-3AD203B41FA5}">
                      <a16:colId xmlns:a16="http://schemas.microsoft.com/office/drawing/2014/main" val="755416252"/>
                    </a:ext>
                  </a:extLst>
                </a:gridCol>
                <a:gridCol w="1186140">
                  <a:extLst>
                    <a:ext uri="{9D8B030D-6E8A-4147-A177-3AD203B41FA5}">
                      <a16:colId xmlns:a16="http://schemas.microsoft.com/office/drawing/2014/main" val="3176780933"/>
                    </a:ext>
                  </a:extLst>
                </a:gridCol>
                <a:gridCol w="1187744">
                  <a:extLst>
                    <a:ext uri="{9D8B030D-6E8A-4147-A177-3AD203B41FA5}">
                      <a16:colId xmlns:a16="http://schemas.microsoft.com/office/drawing/2014/main" val="1229406832"/>
                    </a:ext>
                  </a:extLst>
                </a:gridCol>
                <a:gridCol w="1175714">
                  <a:extLst>
                    <a:ext uri="{9D8B030D-6E8A-4147-A177-3AD203B41FA5}">
                      <a16:colId xmlns:a16="http://schemas.microsoft.com/office/drawing/2014/main" val="2239427524"/>
                    </a:ext>
                  </a:extLst>
                </a:gridCol>
                <a:gridCol w="1175714">
                  <a:extLst>
                    <a:ext uri="{9D8B030D-6E8A-4147-A177-3AD203B41FA5}">
                      <a16:colId xmlns:a16="http://schemas.microsoft.com/office/drawing/2014/main" val="2191110028"/>
                    </a:ext>
                  </a:extLst>
                </a:gridCol>
                <a:gridCol w="1088297">
                  <a:extLst>
                    <a:ext uri="{9D8B030D-6E8A-4147-A177-3AD203B41FA5}">
                      <a16:colId xmlns:a16="http://schemas.microsoft.com/office/drawing/2014/main" val="1551653645"/>
                    </a:ext>
                  </a:extLst>
                </a:gridCol>
              </a:tblGrid>
              <a:tr h="719087">
                <a:tc>
                  <a:txBody>
                    <a:bodyPr/>
                    <a:lstStyle/>
                    <a:p>
                      <a:pPr algn="ctr">
                        <a:lnSpc>
                          <a:spcPct val="107000"/>
                        </a:lnSpc>
                        <a:spcAft>
                          <a:spcPts val="0"/>
                        </a:spcAft>
                      </a:pPr>
                      <a:r>
                        <a:rPr lang="en-US" sz="2400">
                          <a:effectLst/>
                        </a:rPr>
                        <a:t>No.</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a:effectLst/>
                        </a:rPr>
                        <a:t>ML Model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a:effectLst/>
                        </a:rPr>
                        <a:t>Accuracy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a:effectLst/>
                        </a:rPr>
                        <a:t>Precision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dirty="0">
                          <a:effectLst/>
                        </a:rPr>
                        <a:t>Recall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a:effectLst/>
                        </a:rPr>
                        <a:t>F1-score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a:effectLst/>
                        </a:rPr>
                        <a:t>FPR</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7912570"/>
                  </a:ext>
                </a:extLst>
              </a:tr>
              <a:tr h="719087">
                <a:tc>
                  <a:txBody>
                    <a:bodyPr/>
                    <a:lstStyle/>
                    <a:p>
                      <a:pPr algn="ctr">
                        <a:lnSpc>
                          <a:spcPct val="107000"/>
                        </a:lnSpc>
                        <a:spcAft>
                          <a:spcPts val="0"/>
                        </a:spcAft>
                      </a:pPr>
                      <a:r>
                        <a:rPr lang="en-US" sz="2400">
                          <a:effectLst/>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a:effectLst/>
                        </a:rPr>
                        <a:t>KNN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a:effectLst/>
                        </a:rPr>
                        <a:t>99.9030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a:effectLst/>
                        </a:rPr>
                        <a:t>99.6604</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a:effectLst/>
                        </a:rPr>
                        <a:t>98.3250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a:effectLst/>
                        </a:rPr>
                        <a:t>98.9882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a:effectLst/>
                        </a:rPr>
                        <a:t>0.017</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9461473"/>
                  </a:ext>
                </a:extLst>
              </a:tr>
              <a:tr h="719087">
                <a:tc>
                  <a:txBody>
                    <a:bodyPr/>
                    <a:lstStyle/>
                    <a:p>
                      <a:pPr algn="ctr">
                        <a:lnSpc>
                          <a:spcPct val="107000"/>
                        </a:lnSpc>
                        <a:spcAft>
                          <a:spcPts val="0"/>
                        </a:spcAft>
                      </a:pPr>
                      <a:r>
                        <a:rPr lang="en-US" sz="2400">
                          <a:effectLst/>
                        </a:rPr>
                        <a:t>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a:effectLst/>
                        </a:rPr>
                        <a:t>Decision tree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a:effectLst/>
                        </a:rPr>
                        <a:t>99.9030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a:effectLst/>
                        </a:rPr>
                        <a:t>99.6604</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a:effectLst/>
                        </a:rPr>
                        <a:t>98.3250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a:effectLst/>
                        </a:rPr>
                        <a:t>98.9882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dirty="0">
                          <a:effectLst/>
                        </a:rPr>
                        <a:t>0.017</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7516856"/>
                  </a:ext>
                </a:extLst>
              </a:tr>
              <a:tr h="719087">
                <a:tc>
                  <a:txBody>
                    <a:bodyPr/>
                    <a:lstStyle/>
                    <a:p>
                      <a:pPr algn="ctr">
                        <a:lnSpc>
                          <a:spcPct val="107000"/>
                        </a:lnSpc>
                        <a:spcAft>
                          <a:spcPts val="0"/>
                        </a:spcAft>
                      </a:pPr>
                      <a:r>
                        <a:rPr lang="en-US" sz="2400">
                          <a:effectLst/>
                        </a:rPr>
                        <a:t>3</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a:effectLst/>
                        </a:rPr>
                        <a:t>SVM</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a:effectLst/>
                        </a:rPr>
                        <a:t>99.8626</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a:effectLst/>
                        </a:rPr>
                        <a:t>99.1525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a:effectLst/>
                        </a:rPr>
                        <a:t>97.9899</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a:effectLst/>
                        </a:rPr>
                        <a:t>98.5678</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a:effectLst/>
                        </a:rPr>
                        <a:t>0.042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1494741"/>
                  </a:ext>
                </a:extLst>
              </a:tr>
              <a:tr h="719087">
                <a:tc>
                  <a:txBody>
                    <a:bodyPr/>
                    <a:lstStyle/>
                    <a:p>
                      <a:pPr algn="ctr">
                        <a:lnSpc>
                          <a:spcPct val="107000"/>
                        </a:lnSpc>
                        <a:spcAft>
                          <a:spcPts val="0"/>
                        </a:spcAft>
                      </a:pPr>
                      <a:r>
                        <a:rPr lang="en-US" sz="2400">
                          <a:effectLst/>
                        </a:rPr>
                        <a:t>4</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a:effectLst/>
                        </a:rPr>
                        <a:t>ANN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a:effectLst/>
                        </a:rPr>
                        <a:t>99.9030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a:effectLst/>
                        </a:rPr>
                        <a:t>99.3255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a:effectLst/>
                        </a:rPr>
                        <a:t>98.6600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a:effectLst/>
                        </a:rPr>
                        <a:t>98.9916</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dirty="0">
                          <a:effectLst/>
                        </a:rPr>
                        <a:t>0.034</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86280143"/>
                  </a:ext>
                </a:extLst>
              </a:tr>
            </a:tbl>
          </a:graphicData>
        </a:graphic>
      </p:graphicFrame>
    </p:spTree>
    <p:extLst>
      <p:ext uri="{BB962C8B-B14F-4D97-AF65-F5344CB8AC3E}">
        <p14:creationId xmlns:p14="http://schemas.microsoft.com/office/powerpoint/2010/main" val="2646028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8F1022-4669-405C-BAFD-8B853807CD6C}"/>
              </a:ext>
            </a:extLst>
          </p:cNvPr>
          <p:cNvSpPr>
            <a:spLocks noGrp="1"/>
          </p:cNvSpPr>
          <p:nvPr>
            <p:ph type="title"/>
          </p:nvPr>
        </p:nvSpPr>
        <p:spPr>
          <a:xfrm>
            <a:off x="841248" y="548640"/>
            <a:ext cx="3600860" cy="5431536"/>
          </a:xfrm>
        </p:spPr>
        <p:txBody>
          <a:bodyPr>
            <a:normAutofit/>
          </a:bodyPr>
          <a:lstStyle/>
          <a:p>
            <a:r>
              <a:rPr lang="en-US" sz="5400" dirty="0"/>
              <a:t>Discussions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916589-9F39-4F5C-B353-867B2535BE7F}"/>
              </a:ext>
            </a:extLst>
          </p:cNvPr>
          <p:cNvSpPr>
            <a:spLocks noGrp="1"/>
          </p:cNvSpPr>
          <p:nvPr>
            <p:ph idx="1"/>
          </p:nvPr>
        </p:nvSpPr>
        <p:spPr>
          <a:xfrm>
            <a:off x="5126418" y="552091"/>
            <a:ext cx="6224335" cy="5431536"/>
          </a:xfrm>
        </p:spPr>
        <p:txBody>
          <a:bodyPr anchor="ctr">
            <a:normAutofit/>
          </a:bodyPr>
          <a:lstStyle/>
          <a:p>
            <a:r>
              <a:rPr lang="en-US" sz="2400" dirty="0"/>
              <a:t>All four models have FPR below 0.1%, surpassing DARPA’s FPR baseline.</a:t>
            </a:r>
          </a:p>
          <a:p>
            <a:r>
              <a:rPr lang="en-US" sz="2400" dirty="0"/>
              <a:t>Our models are binary classification models, which means they only classify network traffics as either normal or anomalous.</a:t>
            </a:r>
          </a:p>
          <a:p>
            <a:r>
              <a:rPr lang="en-US" sz="2400" dirty="0"/>
              <a:t>A good training data is important to achieve good performance</a:t>
            </a:r>
          </a:p>
          <a:p>
            <a:r>
              <a:rPr lang="en-US" sz="2400" dirty="0"/>
              <a:t>In order for classifier-based machine learning techniques to perform well, all the traffics in the dataset need to be labeled as either normal or anomalous for training the models. Further study may be conducted to analyze the performance of clustering-based machine learning when labeled datasets are not available</a:t>
            </a:r>
          </a:p>
        </p:txBody>
      </p:sp>
    </p:spTree>
    <p:extLst>
      <p:ext uri="{BB962C8B-B14F-4D97-AF65-F5344CB8AC3E}">
        <p14:creationId xmlns:p14="http://schemas.microsoft.com/office/powerpoint/2010/main" val="3352107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616</Words>
  <Application>Microsoft Office PowerPoint</Application>
  <PresentationFormat>Widescreen</PresentationFormat>
  <Paragraphs>89</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Comparison of Classifier-Based Machine Learning Algorithms for Intrusion Detection System</vt:lpstr>
      <vt:lpstr>Network Threats</vt:lpstr>
      <vt:lpstr>Problems of Traditional Defense Mechanisms</vt:lpstr>
      <vt:lpstr>Machine Learning Techniques for Detecting Threats</vt:lpstr>
      <vt:lpstr>Dataset Overview</vt:lpstr>
      <vt:lpstr>Methods</vt:lpstr>
      <vt:lpstr>Methods</vt:lpstr>
      <vt:lpstr>Results</vt:lpstr>
      <vt:lpstr>Discussions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Behavior Anomaly Detection</dc:title>
  <dc:creator>Isnaini, Fauzan</dc:creator>
  <cp:lastModifiedBy>Isnaini, Fauzan</cp:lastModifiedBy>
  <cp:revision>9</cp:revision>
  <dcterms:created xsi:type="dcterms:W3CDTF">2021-12-06T18:10:42Z</dcterms:created>
  <dcterms:modified xsi:type="dcterms:W3CDTF">2021-12-15T14:50:45Z</dcterms:modified>
</cp:coreProperties>
</file>