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 id="2147483657" r:id="rId2"/>
  </p:sldMasterIdLst>
  <p:notesMasterIdLst>
    <p:notesMasterId r:id="rId17"/>
  </p:notesMasterIdLst>
  <p:sldIdLst>
    <p:sldId id="256" r:id="rId3"/>
    <p:sldId id="308" r:id="rId4"/>
    <p:sldId id="309" r:id="rId5"/>
    <p:sldId id="310" r:id="rId6"/>
    <p:sldId id="296" r:id="rId7"/>
    <p:sldId id="301" r:id="rId8"/>
    <p:sldId id="288" r:id="rId9"/>
    <p:sldId id="302" r:id="rId10"/>
    <p:sldId id="303" r:id="rId11"/>
    <p:sldId id="311" r:id="rId12"/>
    <p:sldId id="305" r:id="rId13"/>
    <p:sldId id="312" r:id="rId14"/>
    <p:sldId id="306" r:id="rId15"/>
    <p:sldId id="28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D4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91" d="100"/>
          <a:sy n="91" d="100"/>
        </p:scale>
        <p:origin x="596" y="0"/>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787779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21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3"/>
        <p:cNvGrpSpPr/>
        <p:nvPr/>
      </p:nvGrpSpPr>
      <p:grpSpPr>
        <a:xfrm>
          <a:off x="0" y="0"/>
          <a:ext cx="0" cy="0"/>
          <a:chOff x="0" y="0"/>
          <a:chExt cx="0" cy="0"/>
        </a:xfrm>
      </p:grpSpPr>
      <p:sp>
        <p:nvSpPr>
          <p:cNvPr id="8984" name="Google Shape;8984;g55e1ed11e4_0_9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5" name="Google Shape;8985;g55e1ed11e4_0_9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91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63A1C593-65D0-4073-BCC9-577B9352EA97}" type="datetimeFigureOut">
              <a:rPr lang="en-US" smtClean="0"/>
              <a:t>5/7/2021</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393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pic>
        <p:nvPicPr>
          <p:cNvPr id="5" name="Picture 4"/>
          <p:cNvPicPr>
            <a:picLocks noChangeAspect="1"/>
          </p:cNvPicPr>
          <p:nvPr userDrawn="1"/>
        </p:nvPicPr>
        <p:blipFill>
          <a:blip r:embed="rId6"/>
          <a:stretch>
            <a:fillRect/>
          </a:stretch>
        </p:blipFill>
        <p:spPr>
          <a:xfrm>
            <a:off x="11" y="4053887"/>
            <a:ext cx="9144000" cy="1109382"/>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333"/>
        <p:cNvGrpSpPr/>
        <p:nvPr/>
      </p:nvGrpSpPr>
      <p:grpSpPr>
        <a:xfrm>
          <a:off x="0" y="0"/>
          <a:ext cx="0" cy="0"/>
          <a:chOff x="0" y="0"/>
          <a:chExt cx="0" cy="0"/>
        </a:xfrm>
      </p:grpSpPr>
      <p:sp>
        <p:nvSpPr>
          <p:cNvPr id="334" name="Google Shape;334;p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35" name="Google Shape;335;p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336" name="Google Shape;336;p9"/>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t.ly/2X9RQ9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41"/>
        <p:cNvGrpSpPr/>
        <p:nvPr/>
      </p:nvGrpSpPr>
      <p:grpSpPr>
        <a:xfrm>
          <a:off x="0" y="0"/>
          <a:ext cx="0" cy="0"/>
          <a:chOff x="0" y="0"/>
          <a:chExt cx="0" cy="0"/>
        </a:xfrm>
      </p:grpSpPr>
      <p:sp>
        <p:nvSpPr>
          <p:cNvPr id="342" name="Google Shape;342;p11"/>
          <p:cNvSpPr txBox="1">
            <a:spLocks noGrp="1"/>
          </p:cNvSpPr>
          <p:nvPr>
            <p:ph type="ctrTitle"/>
          </p:nvPr>
        </p:nvSpPr>
        <p:spPr>
          <a:xfrm>
            <a:off x="2579535" y="593313"/>
            <a:ext cx="5964171" cy="1863700"/>
          </a:xfrm>
          <a:prstGeom prst="rect">
            <a:avLst/>
          </a:prstGeom>
        </p:spPr>
        <p:txBody>
          <a:bodyPr spcFirstLastPara="1" wrap="square" lIns="91425" tIns="91425" rIns="91425" bIns="91425" anchor="b" anchorCtr="0">
            <a:no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PENAGIHAN DAN P</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EMBAYARAN REKENING AIR </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PADA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 P</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ERUSAHAAN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AERAH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IR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INUM KOTA</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 TEGAL </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LOKET PANCASILA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solidFill>
                <a:schemeClr val="bg1">
                  <a:lumMod val="50000"/>
                </a:schemeClr>
              </a:solidFill>
              <a:effectLst/>
            </a:endParaRPr>
          </a:p>
        </p:txBody>
      </p:sp>
      <p:sp>
        <p:nvSpPr>
          <p:cNvPr id="3" name="Google Shape;342;p11"/>
          <p:cNvSpPr txBox="1">
            <a:spLocks/>
          </p:cNvSpPr>
          <p:nvPr/>
        </p:nvSpPr>
        <p:spPr>
          <a:xfrm>
            <a:off x="3076102" y="2204611"/>
            <a:ext cx="4625133" cy="963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6000"/>
              <a:buFont typeface="Barlow Condensed Medium"/>
              <a:buNone/>
              <a:defRPr sz="6000" b="0" i="0" u="none" strike="noStrike" cap="none">
                <a:solidFill>
                  <a:srgbClr val="434343"/>
                </a:solidFill>
                <a:latin typeface="Barlow Condensed Medium"/>
                <a:ea typeface="Barlow Condensed Medium"/>
                <a:cs typeface="Barlow Condensed Medium"/>
                <a:sym typeface="Barlow Condensed Medium"/>
              </a:defRPr>
            </a:lvl1pPr>
            <a:lvl2pPr marR="0" lvl="1"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2pPr>
            <a:lvl3pPr marR="0" lvl="2"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3pPr>
            <a:lvl4pPr marR="0" lvl="3"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4pPr>
            <a:lvl5pPr marR="0" lvl="4"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5pPr>
            <a:lvl6pPr marR="0" lvl="5"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6pPr>
            <a:lvl7pPr marR="0" lvl="6"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7pPr>
            <a:lvl8pPr marR="0" lvl="7"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8pPr>
            <a:lvl9pPr marR="0" lvl="8" algn="r" rtl="0">
              <a:lnSpc>
                <a:spcPct val="100000"/>
              </a:lnSpc>
              <a:spcBef>
                <a:spcPts val="0"/>
              </a:spcBef>
              <a:spcAft>
                <a:spcPts val="0"/>
              </a:spcAft>
              <a:buClr>
                <a:srgbClr val="0B139E"/>
              </a:buClr>
              <a:buSzPts val="5200"/>
              <a:buFont typeface="Barlow Condensed SemiBold"/>
              <a:buNone/>
              <a:defRPr sz="5200" b="0" i="0" u="none" strike="noStrike" cap="none">
                <a:solidFill>
                  <a:srgbClr val="0B139E"/>
                </a:solidFill>
                <a:latin typeface="Barlow Condensed SemiBold"/>
                <a:ea typeface="Barlow Condensed SemiBold"/>
                <a:cs typeface="Barlow Condensed SemiBold"/>
                <a:sym typeface="Barlow Condensed SemiBold"/>
              </a:defRPr>
            </a:lvl9pPr>
          </a:lstStyle>
          <a:p>
            <a:r>
              <a:rPr lang="en-US" sz="1600" dirty="0">
                <a:latin typeface="Times New Roman" panose="02020603050405020304" pitchFamily="18" charset="0"/>
                <a:cs typeface="Times New Roman" panose="02020603050405020304" pitchFamily="18" charset="0"/>
              </a:rPr>
              <a:t>Oleh : </a:t>
            </a:r>
          </a:p>
          <a:p>
            <a:r>
              <a:rPr lang="en-US" sz="1600" dirty="0">
                <a:latin typeface="Times New Roman" panose="02020603050405020304" pitchFamily="18" charset="0"/>
                <a:cs typeface="Times New Roman" panose="02020603050405020304" pitchFamily="18" charset="0"/>
              </a:rPr>
              <a:t>Dimas Sobari Budi Satria </a:t>
            </a:r>
          </a:p>
          <a:p>
            <a:r>
              <a:rPr lang="en-US" sz="1600" dirty="0">
                <a:latin typeface="Times New Roman" panose="02020603050405020304" pitchFamily="18" charset="0"/>
                <a:cs typeface="Times New Roman" panose="02020603050405020304" pitchFamily="18" charset="0"/>
              </a:rPr>
              <a:t>19040128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155E5B96-A9DB-48CF-928D-77D203B3D1CC}"/>
              </a:ext>
            </a:extLst>
          </p:cNvPr>
          <p:cNvSpPr>
            <a:spLocks noGrp="1"/>
          </p:cNvSpPr>
          <p:nvPr>
            <p:ph type="subTitle" idx="1"/>
          </p:nvPr>
        </p:nvSpPr>
        <p:spPr>
          <a:xfrm>
            <a:off x="891036" y="1186541"/>
            <a:ext cx="6124017" cy="367800"/>
          </a:xfrm>
        </p:spPr>
        <p:txBody>
          <a:bodyPr/>
          <a:lstStyle/>
          <a:p>
            <a:pPr algn="just">
              <a:lnSpc>
                <a:spcPct val="150000"/>
              </a:lnSpc>
              <a:buAutoNum type="arabicPeriod" startAt="2"/>
            </a:pPr>
            <a:r>
              <a:rPr lang="en-US" dirty="0" err="1">
                <a:latin typeface="Times New Roman" panose="02020603050405020304" pitchFamily="18" charset="0"/>
                <a:cs typeface="Times New Roman" panose="02020603050405020304" pitchFamily="18" charset="0"/>
              </a:rPr>
              <a:t>Menginput</a:t>
            </a:r>
            <a:r>
              <a:rPr lang="en-US" dirty="0">
                <a:latin typeface="Times New Roman" panose="02020603050405020304" pitchFamily="18" charset="0"/>
                <a:cs typeface="Times New Roman" panose="02020603050405020304" pitchFamily="18" charset="0"/>
              </a:rPr>
              <a:t> Surat </a:t>
            </a:r>
            <a:r>
              <a:rPr lang="en-US" dirty="0" err="1">
                <a:latin typeface="Times New Roman" panose="02020603050405020304" pitchFamily="18" charset="0"/>
                <a:cs typeface="Times New Roman" panose="02020603050405020304" pitchFamily="18" charset="0"/>
              </a:rPr>
              <a:t>Tagihan</a:t>
            </a:r>
            <a:r>
              <a:rPr lang="en-US" dirty="0">
                <a:latin typeface="Times New Roman" panose="02020603050405020304" pitchFamily="18" charset="0"/>
                <a:cs typeface="Times New Roman" panose="02020603050405020304" pitchFamily="18" charset="0"/>
              </a:rPr>
              <a:t> Air</a:t>
            </a:r>
          </a:p>
          <a:p>
            <a:pPr marL="114300" indent="0" algn="just">
              <a:lnSpc>
                <a:spcPct val="150000"/>
              </a:lnSpc>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Menginput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agar di data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kembali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berguna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agar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disimpan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datanya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barangkali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masih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memiliki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rekening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p>
        </p:txBody>
      </p:sp>
      <p:sp>
        <p:nvSpPr>
          <p:cNvPr id="4" name="Title 1">
            <a:extLst>
              <a:ext uri="{FF2B5EF4-FFF2-40B4-BE49-F238E27FC236}">
                <a16:creationId xmlns:a16="http://schemas.microsoft.com/office/drawing/2014/main" id="{5EE09089-88FF-4C52-91D0-124F82EA1D84}"/>
              </a:ext>
            </a:extLst>
          </p:cNvPr>
          <p:cNvSpPr>
            <a:spLocks noGrp="1"/>
          </p:cNvSpPr>
          <p:nvPr>
            <p:ph type="ctrTitle"/>
          </p:nvPr>
        </p:nvSpPr>
        <p:spPr>
          <a:xfrm>
            <a:off x="4057752" y="412877"/>
            <a:ext cx="3294300" cy="577800"/>
          </a:xfrm>
        </p:spPr>
        <p:txBody>
          <a:bodyPr/>
          <a:lstStyle/>
          <a:p>
            <a:pPr algn="l"/>
            <a:r>
              <a:rPr lang="en-ID" sz="1800" dirty="0" err="1">
                <a:latin typeface="Times New Roman" panose="02020603050405020304" pitchFamily="18" charset="0"/>
                <a:cs typeface="Times New Roman" panose="02020603050405020304" pitchFamily="18" charset="0"/>
              </a:rPr>
              <a:t>Tugas</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Khusus</a:t>
            </a:r>
            <a:endParaRPr lang="en-ID" sz="1800" dirty="0">
              <a:latin typeface="Times New Roman" panose="02020603050405020304" pitchFamily="18" charset="0"/>
              <a:cs typeface="Times New Roman" panose="02020603050405020304" pitchFamily="18" charset="0"/>
            </a:endParaRPr>
          </a:p>
        </p:txBody>
      </p:sp>
      <p:pic>
        <p:nvPicPr>
          <p:cNvPr id="5" name="Gambar 4">
            <a:extLst>
              <a:ext uri="{FF2B5EF4-FFF2-40B4-BE49-F238E27FC236}">
                <a16:creationId xmlns:a16="http://schemas.microsoft.com/office/drawing/2014/main" id="{2E3F0B94-5332-45B5-BA61-28ACF25C16C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75305" y="520065"/>
            <a:ext cx="1917700" cy="2051685"/>
          </a:xfrm>
          <a:prstGeom prst="rect">
            <a:avLst/>
          </a:prstGeom>
        </p:spPr>
      </p:pic>
    </p:spTree>
    <p:extLst>
      <p:ext uri="{BB962C8B-B14F-4D97-AF65-F5344CB8AC3E}">
        <p14:creationId xmlns:p14="http://schemas.microsoft.com/office/powerpoint/2010/main" val="191644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4AD2B3-5561-4314-B959-F0DABAE0E218}"/>
              </a:ext>
            </a:extLst>
          </p:cNvPr>
          <p:cNvSpPr>
            <a:spLocks noGrp="1"/>
          </p:cNvSpPr>
          <p:nvPr>
            <p:ph type="subTitle" idx="1"/>
          </p:nvPr>
        </p:nvSpPr>
        <p:spPr>
          <a:xfrm>
            <a:off x="725936" y="1195237"/>
            <a:ext cx="8041136" cy="2878666"/>
          </a:xfrm>
        </p:spPr>
        <p:txBody>
          <a:bodyPr/>
          <a:lstStyle/>
          <a:p>
            <a:pPr marL="793750" algn="just">
              <a:lnSpc>
                <a:spcPct val="150000"/>
              </a:lnSpc>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Bagian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Mengecek</a:t>
            </a:r>
            <a:r>
              <a:rPr lang="en-US" dirty="0">
                <a:latin typeface="Times New Roman" panose="02020603050405020304" pitchFamily="18" charset="0"/>
                <a:ea typeface="Times New Roman" panose="02020603050405020304" pitchFamily="18" charset="0"/>
                <a:cs typeface="Times New Roman" panose="02020603050405020304" pitchFamily="18" charset="0"/>
              </a:rPr>
              <a:t> Surat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Sebelum</a:t>
            </a:r>
            <a:r>
              <a:rPr lang="en-US" dirty="0">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Bagikan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450850" indent="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Pada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terlebih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dahulu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pengecekan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agar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ketika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diberikan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benar-benar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dipastikan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tidak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Menurut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peraturan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memiliki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tunggakan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biaya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rekening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sebanyak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pengecekan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itu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juga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mencari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melihat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Seperti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melihat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foto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rumah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foto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water meter (WM),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melihat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alamat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tertera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terhubung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Google Map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indent="-6350"/>
            <a:endParaRPr lang="en-ID" dirty="0"/>
          </a:p>
        </p:txBody>
      </p:sp>
      <p:sp>
        <p:nvSpPr>
          <p:cNvPr id="4" name="Title 1">
            <a:extLst>
              <a:ext uri="{FF2B5EF4-FFF2-40B4-BE49-F238E27FC236}">
                <a16:creationId xmlns:a16="http://schemas.microsoft.com/office/drawing/2014/main" id="{5DC0030D-9A47-4F9C-BAEA-6E5616580DC1}"/>
              </a:ext>
            </a:extLst>
          </p:cNvPr>
          <p:cNvSpPr>
            <a:spLocks noGrp="1"/>
          </p:cNvSpPr>
          <p:nvPr>
            <p:ph type="ctrTitle"/>
          </p:nvPr>
        </p:nvSpPr>
        <p:spPr>
          <a:xfrm>
            <a:off x="2247584" y="505589"/>
            <a:ext cx="5077114" cy="577800"/>
          </a:xfrm>
        </p:spPr>
        <p:txBody>
          <a:bodyPr/>
          <a:lstStyle/>
          <a:p>
            <a:pPr algn="ctr"/>
            <a:r>
              <a:rPr lang="en-ID" sz="1800" dirty="0">
                <a:latin typeface="Times New Roman" panose="02020603050405020304" pitchFamily="18" charset="0"/>
                <a:ea typeface="Times New Roman" panose="02020603050405020304" pitchFamily="18" charset="0"/>
                <a:cs typeface="Times New Roman" panose="02020603050405020304" pitchFamily="18" charset="0"/>
              </a:rPr>
              <a:t>Analisa </a:t>
            </a:r>
            <a:r>
              <a:rPr lang="en-ID" sz="1800" dirty="0" err="1">
                <a:latin typeface="Times New Roman" panose="02020603050405020304" pitchFamily="18" charset="0"/>
                <a:ea typeface="Times New Roman" panose="02020603050405020304" pitchFamily="18" charset="0"/>
                <a:cs typeface="Times New Roman" panose="02020603050405020304" pitchFamily="18" charset="0"/>
              </a:rPr>
              <a:t>Tugas</a:t>
            </a:r>
            <a:r>
              <a:rPr lang="en-ID"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ea typeface="Times New Roman" panose="02020603050405020304" pitchFamily="18" charset="0"/>
                <a:cs typeface="Times New Roman" panose="02020603050405020304" pitchFamily="18" charset="0"/>
              </a:rPr>
              <a:t>Khusus</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1800" dirty="0"/>
          </a:p>
        </p:txBody>
      </p:sp>
    </p:spTree>
    <p:extLst>
      <p:ext uri="{BB962C8B-B14F-4D97-AF65-F5344CB8AC3E}">
        <p14:creationId xmlns:p14="http://schemas.microsoft.com/office/powerpoint/2010/main" val="255501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D13813E4-DEA0-4491-8479-10F9D09EE541}"/>
              </a:ext>
            </a:extLst>
          </p:cNvPr>
          <p:cNvSpPr>
            <a:spLocks noGrp="1"/>
          </p:cNvSpPr>
          <p:nvPr>
            <p:ph type="subTitle" idx="1"/>
          </p:nvPr>
        </p:nvSpPr>
        <p:spPr>
          <a:xfrm>
            <a:off x="642172" y="970153"/>
            <a:ext cx="7782873" cy="367800"/>
          </a:xfrm>
        </p:spPr>
        <p:txBody>
          <a:bodyPr/>
          <a:lstStyle/>
          <a:p>
            <a:pPr marL="114300" indent="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Penginputan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Surat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latin typeface="Times New Roman" panose="02020603050405020304" pitchFamily="18" charset="0"/>
                <a:ea typeface="Times New Roman" panose="02020603050405020304" pitchFamily="18" charset="0"/>
                <a:cs typeface="Times New Roman" panose="02020603050405020304" pitchFamily="18" charset="0"/>
              </a:rPr>
              <a:t> Air</a:t>
            </a:r>
          </a:p>
          <a:p>
            <a:pPr marL="114300" indent="0" algn="just">
              <a:lnSpc>
                <a:spcPct val="150000"/>
              </a:lnSpc>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pengecekan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pembagian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lalu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penginputan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bagi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penginputan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terlebih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dahulu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dihitung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secara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manual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lalu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ditulis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catatan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PDAM. Setelah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penghitungan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mencatat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pula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penginputan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berguna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mengkonfirmasi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bahwa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diberikan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itu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Setelah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penginputan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kembali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proses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pengecekan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rekening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input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guna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mengetahui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bila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membayar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itu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juga.</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endParaRPr lang="en-US" sz="1100" dirty="0"/>
          </a:p>
        </p:txBody>
      </p:sp>
      <p:sp>
        <p:nvSpPr>
          <p:cNvPr id="4" name="Title 1">
            <a:extLst>
              <a:ext uri="{FF2B5EF4-FFF2-40B4-BE49-F238E27FC236}">
                <a16:creationId xmlns:a16="http://schemas.microsoft.com/office/drawing/2014/main" id="{2D45B0EB-82C3-4EC8-82CC-508F9D259790}"/>
              </a:ext>
            </a:extLst>
          </p:cNvPr>
          <p:cNvSpPr>
            <a:spLocks noGrp="1"/>
          </p:cNvSpPr>
          <p:nvPr>
            <p:ph type="ctrTitle"/>
          </p:nvPr>
        </p:nvSpPr>
        <p:spPr>
          <a:xfrm>
            <a:off x="2247584" y="505589"/>
            <a:ext cx="5077114" cy="577800"/>
          </a:xfrm>
        </p:spPr>
        <p:txBody>
          <a:bodyPr/>
          <a:lstStyle/>
          <a:p>
            <a:pPr algn="ctr"/>
            <a:r>
              <a:rPr lang="en-ID" sz="1800" dirty="0">
                <a:latin typeface="Times New Roman" panose="02020603050405020304" pitchFamily="18" charset="0"/>
                <a:ea typeface="Times New Roman" panose="02020603050405020304" pitchFamily="18" charset="0"/>
                <a:cs typeface="Times New Roman" panose="02020603050405020304" pitchFamily="18" charset="0"/>
              </a:rPr>
              <a:t>Analisa </a:t>
            </a:r>
            <a:r>
              <a:rPr lang="en-ID" sz="1800" dirty="0" err="1">
                <a:latin typeface="Times New Roman" panose="02020603050405020304" pitchFamily="18" charset="0"/>
                <a:ea typeface="Times New Roman" panose="02020603050405020304" pitchFamily="18" charset="0"/>
                <a:cs typeface="Times New Roman" panose="02020603050405020304" pitchFamily="18" charset="0"/>
              </a:rPr>
              <a:t>Tugas</a:t>
            </a:r>
            <a:r>
              <a:rPr lang="en-ID"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ea typeface="Times New Roman" panose="02020603050405020304" pitchFamily="18" charset="0"/>
                <a:cs typeface="Times New Roman" panose="02020603050405020304" pitchFamily="18" charset="0"/>
              </a:rPr>
              <a:t>Khusus</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1800" dirty="0"/>
          </a:p>
        </p:txBody>
      </p:sp>
    </p:spTree>
    <p:extLst>
      <p:ext uri="{BB962C8B-B14F-4D97-AF65-F5344CB8AC3E}">
        <p14:creationId xmlns:p14="http://schemas.microsoft.com/office/powerpoint/2010/main" val="317519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E1DF-E943-435C-80F3-2F9BD2043D35}"/>
              </a:ext>
            </a:extLst>
          </p:cNvPr>
          <p:cNvSpPr>
            <a:spLocks noGrp="1"/>
          </p:cNvSpPr>
          <p:nvPr>
            <p:ph type="ctrTitle"/>
          </p:nvPr>
        </p:nvSpPr>
        <p:spPr>
          <a:xfrm>
            <a:off x="2856759" y="262297"/>
            <a:ext cx="4521261" cy="577800"/>
          </a:xfrm>
        </p:spPr>
        <p:txBody>
          <a:bodyPr/>
          <a:lstStyle/>
          <a:p>
            <a:pPr algn="ctr"/>
            <a:r>
              <a:rPr lang="en-ID" sz="1800" dirty="0">
                <a:latin typeface="Times New Roman" panose="02020603050405020304" pitchFamily="18" charset="0"/>
              </a:rPr>
              <a:t>Kesimpulan</a:t>
            </a:r>
            <a:endParaRPr lang="en-ID" sz="2800" dirty="0"/>
          </a:p>
        </p:txBody>
      </p:sp>
      <p:sp>
        <p:nvSpPr>
          <p:cNvPr id="3" name="Subtitle 2">
            <a:extLst>
              <a:ext uri="{FF2B5EF4-FFF2-40B4-BE49-F238E27FC236}">
                <a16:creationId xmlns:a16="http://schemas.microsoft.com/office/drawing/2014/main" id="{44DF8A01-DD4E-48B8-A610-EF6B976D9439}"/>
              </a:ext>
            </a:extLst>
          </p:cNvPr>
          <p:cNvSpPr>
            <a:spLocks noGrp="1"/>
          </p:cNvSpPr>
          <p:nvPr>
            <p:ph type="subTitle" idx="1"/>
          </p:nvPr>
        </p:nvSpPr>
        <p:spPr>
          <a:xfrm>
            <a:off x="767818" y="754151"/>
            <a:ext cx="7792952" cy="2867378"/>
          </a:xfrm>
        </p:spPr>
        <p:txBody>
          <a:bodyPr/>
          <a:lstStyle/>
          <a:p>
            <a:pPr indent="285750"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merupakan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perusahaan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sangat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vital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karena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mengelola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notabene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sumber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kehidupan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Karena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menguasai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hajat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hidup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orang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banyak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maka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tanggung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jawab</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pengelolaannyaa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pemerintah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Pemerintah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Daerah.</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indent="285750"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berfungsi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sebagai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fungsi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sosial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dan juga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berfungsi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profit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dituntut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mendapatkan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keuntungan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agar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memberikan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kontribusi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Pendapatan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Asli Daerah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Pemerintah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Daerah.</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indent="269875" algn="just">
              <a:lnSpc>
                <a:spcPct val="150000"/>
              </a:lnSpc>
              <a:spcAft>
                <a:spcPts val="1000"/>
              </a:spcAf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Dua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Fungsi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menempatkan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harus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cermat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pengelolaannya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Efisiensi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salah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satu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cara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ditempuh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komputerisasi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cara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dielakkan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perkembangan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dewasa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endParaRPr lang="en-ID" sz="1100" b="1" dirty="0">
              <a:solidFill>
                <a:schemeClr val="bg1">
                  <a:lumMod val="50000"/>
                </a:schemeClr>
              </a:solidFill>
            </a:endParaRPr>
          </a:p>
        </p:txBody>
      </p:sp>
    </p:spTree>
    <p:extLst>
      <p:ext uri="{BB962C8B-B14F-4D97-AF65-F5344CB8AC3E}">
        <p14:creationId xmlns:p14="http://schemas.microsoft.com/office/powerpoint/2010/main" val="324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986"/>
        <p:cNvGrpSpPr/>
        <p:nvPr/>
      </p:nvGrpSpPr>
      <p:grpSpPr>
        <a:xfrm>
          <a:off x="0" y="0"/>
          <a:ext cx="0" cy="0"/>
          <a:chOff x="0" y="0"/>
          <a:chExt cx="0" cy="0"/>
        </a:xfrm>
      </p:grpSpPr>
      <p:pic>
        <p:nvPicPr>
          <p:cNvPr id="8987" name="Google Shape;8987;p41">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pic>
        <p:nvPicPr>
          <p:cNvPr id="3" name="Content Placeholder 4" descr="DSC_0178.JPG"/>
          <p:cNvPicPr>
            <a:picLocks noChangeAspect="1"/>
          </p:cNvPicPr>
          <p:nvPr/>
        </p:nvPicPr>
        <p:blipFill>
          <a:blip r:embed="rId5" cstate="print"/>
          <a:stretch>
            <a:fillRect/>
          </a:stretch>
        </p:blipFill>
        <p:spPr bwMode="auto">
          <a:xfrm>
            <a:off x="1428749" y="0"/>
            <a:ext cx="7715251"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67023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200032" y="657364"/>
            <a:ext cx="3730508" cy="769441"/>
          </a:xfrm>
          <a:prstGeom prst="rect">
            <a:avLst/>
          </a:prstGeom>
          <a:noFill/>
        </p:spPr>
        <p:txBody>
          <a:bodyPr wrap="none" lIns="91440" tIns="45720" rIns="91440" bIns="45720">
            <a:spAutoFit/>
          </a:bodyPr>
          <a:lstStyle/>
          <a:p>
            <a:pPr algn="ctr"/>
            <a:r>
              <a:rPr lang="id-ID"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Terima Kasih</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705403-115E-4D13-AE9D-0C07DD930EED}"/>
              </a:ext>
            </a:extLst>
          </p:cNvPr>
          <p:cNvSpPr>
            <a:spLocks noGrp="1"/>
          </p:cNvSpPr>
          <p:nvPr>
            <p:ph type="ctrTitle"/>
          </p:nvPr>
        </p:nvSpPr>
        <p:spPr>
          <a:xfrm>
            <a:off x="2666418" y="245665"/>
            <a:ext cx="4803308" cy="577800"/>
          </a:xfrm>
        </p:spPr>
        <p:txBody>
          <a:bodyPr/>
          <a:lstStyle/>
          <a:p>
            <a:pPr algn="ctr"/>
            <a:r>
              <a:rPr lang="en-US" sz="2000" dirty="0" err="1">
                <a:latin typeface="Times New Roman" panose="02020603050405020304" pitchFamily="18" charset="0"/>
                <a:cs typeface="Times New Roman" panose="02020603050405020304" pitchFamily="18" charset="0"/>
              </a:rPr>
              <a:t>Latar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Belakang</a:t>
            </a:r>
            <a:endParaRPr lang="en-US" sz="2000" dirty="0">
              <a:latin typeface="Times New Roman" panose="02020603050405020304" pitchFamily="18" charset="0"/>
              <a:cs typeface="Times New Roman" panose="02020603050405020304" pitchFamily="18" charset="0"/>
            </a:endParaRPr>
          </a:p>
        </p:txBody>
      </p:sp>
      <p:sp>
        <p:nvSpPr>
          <p:cNvPr id="3" name="Subjudul 2">
            <a:extLst>
              <a:ext uri="{FF2B5EF4-FFF2-40B4-BE49-F238E27FC236}">
                <a16:creationId xmlns:a16="http://schemas.microsoft.com/office/drawing/2014/main" id="{EA064377-A43F-407F-B736-9DC7D3B9C054}"/>
              </a:ext>
            </a:extLst>
          </p:cNvPr>
          <p:cNvSpPr>
            <a:spLocks noGrp="1"/>
          </p:cNvSpPr>
          <p:nvPr>
            <p:ph type="subTitle" idx="1"/>
          </p:nvPr>
        </p:nvSpPr>
        <p:spPr>
          <a:xfrm>
            <a:off x="1770527" y="858364"/>
            <a:ext cx="6912783" cy="830831"/>
          </a:xfrm>
        </p:spPr>
        <p:txBody>
          <a:bodyPr/>
          <a:lstStyle/>
          <a:p>
            <a:pPr algn="just">
              <a:lnSpc>
                <a:spcPct val="150000"/>
              </a:lnSpc>
              <a:buAutoNum type="alphaUcPeriod"/>
            </a:pPr>
            <a:r>
              <a:rPr lang="en-US" dirty="0" err="1">
                <a:latin typeface="Times New Roman" panose="02020603050405020304" pitchFamily="18" charset="0"/>
                <a:cs typeface="Times New Roman" panose="02020603050405020304" pitchFamily="18" charset="0"/>
              </a:rPr>
              <a:t>Latar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Belakang</a:t>
            </a:r>
            <a:endParaRPr lang="en-US" dirty="0">
              <a:latin typeface="Times New Roman" panose="02020603050405020304" pitchFamily="18" charset="0"/>
              <a:cs typeface="Times New Roman" panose="02020603050405020304" pitchFamily="18" charset="0"/>
            </a:endParaRPr>
          </a:p>
          <a:p>
            <a:pPr marL="114300" indent="0" algn="just">
              <a:lnSpc>
                <a:spcPct val="15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Kemajuan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teknologi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berkembang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cukup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pesat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memicu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kebutuhan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cepat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akurat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individu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organisasi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lembaga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kelompok</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tertentu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Manfaat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mempunyai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dampak</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cukup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besar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terhadap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perkembangan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lembaga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sendiri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juga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berkualitas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bernilai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tinggi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bisa</a:t>
            </a:r>
            <a:r>
              <a:rPr lang="en-US"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hasilkan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sebuah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juga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berkualitas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sekecil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apapun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akhirnya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pasti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berhubungan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data dan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114300" indent="0"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98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57C29A9A-A805-47F8-BD34-D7B5C892B1DB}"/>
              </a:ext>
            </a:extLst>
          </p:cNvPr>
          <p:cNvSpPr>
            <a:spLocks noGrp="1"/>
          </p:cNvSpPr>
          <p:nvPr>
            <p:ph type="subTitle" idx="1"/>
          </p:nvPr>
        </p:nvSpPr>
        <p:spPr>
          <a:xfrm>
            <a:off x="984201" y="565292"/>
            <a:ext cx="7740989" cy="367800"/>
          </a:xfrm>
        </p:spPr>
        <p:txBody>
          <a:bodyPr/>
          <a:lstStyle/>
          <a:p>
            <a:pPr algn="just">
              <a:lnSpc>
                <a:spcPct val="150000"/>
              </a:lnSpc>
            </a:pPr>
            <a:r>
              <a:rPr lang="en-US" dirty="0">
                <a:solidFill>
                  <a:srgbClr val="000000"/>
                </a:solidFill>
                <a:effectLst/>
                <a:latin typeface="Times New Roman" panose="02020603050405020304" pitchFamily="18" charset="0"/>
                <a:ea typeface="Calibri" panose="020F0502020204030204" pitchFamily="34" charset="0"/>
              </a:rPr>
              <a:t>		</a:t>
            </a:r>
            <a:r>
              <a:rPr lang="id-ID"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Begitu pula dengan Perusahaan Daerah Air Minum Kota Tegal (PDAM)</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id-ID"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telah melakukan komputerisasi selama 9 tahun terakhir. Bahkan pada  awal tahun ini  telah dilakukan pembaharuan program komputer dari program yang terpisah menjadi program yang terpadu yang di mulai dari proses pendaftaran  sambungan baru, perencanaan, pembuatan rekening</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air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baru</a:t>
            </a:r>
            <a:r>
              <a:rPr lang="id-ID"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akuntansi dan penagihan rekening air.</a:t>
            </a:r>
            <a:endParaRPr lang="en-US" dirty="0">
              <a:solidFill>
                <a:schemeClr val="bg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Dari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pembaharuan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program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diharapkan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terjadi</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kemudahan-kemudahan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terlebih</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bidang</a:t>
            </a:r>
            <a:r>
              <a:rPr lang="en-US" dirty="0">
                <a:solidFill>
                  <a:schemeClr val="bg1">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penagihan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rekening</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air yang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berhadapan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langsung</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pelanggan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Saat</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membagikan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surat</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tagihan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peringatan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air, para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pekerja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membagikan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surat</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tagihan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air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pasti</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kesulitan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jika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datang</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ke</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rumah</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pelanggan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bila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foto</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rumah</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alamat</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di peta,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mengetahui</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jumah</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tagihan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bulanan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para </a:t>
            </a:r>
            <a:r>
              <a:rPr lang="en-US"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pelangan</a:t>
            </a:r>
            <a:r>
              <a:rPr lang="en-US"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Judul 1">
            <a:extLst>
              <a:ext uri="{FF2B5EF4-FFF2-40B4-BE49-F238E27FC236}">
                <a16:creationId xmlns:a16="http://schemas.microsoft.com/office/drawing/2014/main" id="{EB6B79C6-455F-4BB7-93C1-11A70C1F1C06}"/>
              </a:ext>
            </a:extLst>
          </p:cNvPr>
          <p:cNvSpPr>
            <a:spLocks noGrp="1"/>
          </p:cNvSpPr>
          <p:nvPr>
            <p:ph type="ctrTitle"/>
          </p:nvPr>
        </p:nvSpPr>
        <p:spPr>
          <a:xfrm>
            <a:off x="2666418" y="133985"/>
            <a:ext cx="4803308" cy="577800"/>
          </a:xfrm>
        </p:spPr>
        <p:txBody>
          <a:bodyPr/>
          <a:lstStyle/>
          <a:p>
            <a:pPr algn="ctr"/>
            <a:r>
              <a:rPr lang="en-US" sz="2000" dirty="0" err="1">
                <a:latin typeface="Times New Roman" panose="02020603050405020304" pitchFamily="18" charset="0"/>
                <a:cs typeface="Times New Roman" panose="02020603050405020304" pitchFamily="18" charset="0"/>
              </a:rPr>
              <a:t>Latar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Belakang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62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judul 2">
            <a:extLst>
              <a:ext uri="{FF2B5EF4-FFF2-40B4-BE49-F238E27FC236}">
                <a16:creationId xmlns:a16="http://schemas.microsoft.com/office/drawing/2014/main" id="{85EDE860-C94F-46F8-B520-DCDB7AC1E68B}"/>
              </a:ext>
            </a:extLst>
          </p:cNvPr>
          <p:cNvSpPr>
            <a:spLocks noGrp="1"/>
          </p:cNvSpPr>
          <p:nvPr>
            <p:ph type="subTitle" idx="1"/>
          </p:nvPr>
        </p:nvSpPr>
        <p:spPr>
          <a:xfrm>
            <a:off x="1277368" y="1019015"/>
            <a:ext cx="7147676" cy="367800"/>
          </a:xfrm>
        </p:spPr>
        <p:txBody>
          <a:bodyPr/>
          <a:lstStyle/>
          <a:p>
            <a:pPr algn="just">
              <a:lnSpc>
                <a:spcPct val="150000"/>
              </a:lnSpc>
            </a:pPr>
            <a:r>
              <a:rPr lang="en-US" dirty="0">
                <a:solidFill>
                  <a:srgbClr val="000000"/>
                </a:solidFill>
                <a:effectLst/>
                <a:latin typeface="Times New Roman" panose="02020603050405020304" pitchFamily="18" charset="0"/>
                <a:ea typeface="Calibri" panose="020F0502020204030204" pitchFamily="34" charset="0"/>
              </a:rPr>
              <a:t>		</a:t>
            </a:r>
            <a:r>
              <a:rPr lang="id-ID" dirty="0">
                <a:solidFill>
                  <a:srgbClr val="000000"/>
                </a:solidFill>
                <a:effectLst/>
                <a:latin typeface="Times New Roman" panose="02020603050405020304" pitchFamily="18" charset="0"/>
                <a:ea typeface="Calibri" panose="020F0502020204030204" pitchFamily="34" charset="0"/>
              </a:rPr>
              <a:t>Pemecahannya adalah tersedianya aplikasi SIMP</a:t>
            </a:r>
            <a:r>
              <a:rPr lang="en-US" dirty="0">
                <a:solidFill>
                  <a:srgbClr val="000000"/>
                </a:solidFill>
                <a:effectLst/>
                <a:latin typeface="Times New Roman" panose="02020603050405020304" pitchFamily="18" charset="0"/>
                <a:ea typeface="Calibri" panose="020F0502020204030204" pitchFamily="34" charset="0"/>
              </a:rPr>
              <a:t>LE</a:t>
            </a:r>
            <a:r>
              <a:rPr lang="id-ID" dirty="0">
                <a:solidFill>
                  <a:srgbClr val="000000"/>
                </a:solidFill>
                <a:effectLst/>
                <a:latin typeface="Times New Roman" panose="02020603050405020304" pitchFamily="18" charset="0"/>
                <a:ea typeface="Calibri" panose="020F0502020204030204" pitchFamily="34" charset="0"/>
              </a:rPr>
              <a:t> PDAM yang dapat meringankan mencari data para pelanggan pada saat ingin membagikan surat tagihan air.</a:t>
            </a:r>
            <a:r>
              <a:rPr lang="en-US" dirty="0">
                <a:solidFill>
                  <a:srgbClr val="000000"/>
                </a:solidFill>
                <a:latin typeface="Arial" panose="020B0604020202020204" pitchFamily="34" charset="0"/>
                <a:ea typeface="Calibri" panose="020F0502020204030204" pitchFamily="34" charset="0"/>
              </a:rPr>
              <a:t> </a:t>
            </a:r>
            <a:r>
              <a:rPr lang="id-ID" dirty="0">
                <a:solidFill>
                  <a:srgbClr val="000000"/>
                </a:solidFill>
                <a:effectLst/>
                <a:latin typeface="Times New Roman" panose="02020603050405020304" pitchFamily="18" charset="0"/>
                <a:ea typeface="Calibri" panose="020F0502020204030204" pitchFamily="34" charset="0"/>
              </a:rPr>
              <a:t>Inilah yang menjadikan alasan mengapa dipilih judul “Penagihan dan Pembayaran Rekening Air  pada Perusahaan Daerah Air Minum Kota Tegal”.</a:t>
            </a:r>
            <a:endParaRPr lang="en-US" dirty="0">
              <a:solidFill>
                <a:srgbClr val="000000"/>
              </a:solidFill>
              <a:effectLst/>
              <a:latin typeface="Arial" panose="020B0604020202020204" pitchFamily="34" charset="0"/>
              <a:ea typeface="Calibri" panose="020F0502020204030204" pitchFamily="34" charset="0"/>
            </a:endParaRPr>
          </a:p>
          <a:p>
            <a:pPr>
              <a:lnSpc>
                <a:spcPct val="150000"/>
              </a:lnSpc>
            </a:pPr>
            <a:endParaRPr lang="en-US" sz="1100" dirty="0"/>
          </a:p>
        </p:txBody>
      </p:sp>
      <p:sp>
        <p:nvSpPr>
          <p:cNvPr id="4" name="Judul 1">
            <a:extLst>
              <a:ext uri="{FF2B5EF4-FFF2-40B4-BE49-F238E27FC236}">
                <a16:creationId xmlns:a16="http://schemas.microsoft.com/office/drawing/2014/main" id="{AF190E4F-E01D-4F79-A21B-16FCC9D045FC}"/>
              </a:ext>
            </a:extLst>
          </p:cNvPr>
          <p:cNvSpPr>
            <a:spLocks noGrp="1"/>
          </p:cNvSpPr>
          <p:nvPr>
            <p:ph type="ctrTitle"/>
          </p:nvPr>
        </p:nvSpPr>
        <p:spPr>
          <a:xfrm>
            <a:off x="2666418" y="245665"/>
            <a:ext cx="4803308" cy="577800"/>
          </a:xfrm>
        </p:spPr>
        <p:txBody>
          <a:bodyPr/>
          <a:lstStyle/>
          <a:p>
            <a:pPr algn="ctr"/>
            <a:r>
              <a:rPr lang="en-US" sz="2000" dirty="0" err="1">
                <a:latin typeface="Times New Roman" panose="02020603050405020304" pitchFamily="18" charset="0"/>
                <a:cs typeface="Times New Roman" panose="02020603050405020304" pitchFamily="18" charset="0"/>
              </a:rPr>
              <a:t>Latar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Belakang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21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1772" y="406234"/>
            <a:ext cx="4426843" cy="369332"/>
          </a:xfrm>
          <a:prstGeom prst="rect">
            <a:avLst/>
          </a:prstGeom>
          <a:noFill/>
        </p:spPr>
        <p:txBody>
          <a:bodyPr wrap="square" rtlCol="0">
            <a:spAutoFit/>
          </a:bodyPr>
          <a:lstStyle/>
          <a:p>
            <a:pPr algn="ctr"/>
            <a:r>
              <a:rPr lang="en-US" sz="1800" dirty="0" err="1">
                <a:latin typeface="Times New Roman" panose="02020603050405020304" pitchFamily="18" charset="0"/>
                <a:cs typeface="Times New Roman" panose="02020603050405020304" pitchFamily="18" charset="0"/>
              </a:rPr>
              <a:t>Tujuan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Kerja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Praktik</a:t>
            </a:r>
            <a:endParaRPr lang="en-US" sz="1800" dirty="0">
              <a:latin typeface="Times New Roman" panose="02020603050405020304" pitchFamily="18" charset="0"/>
              <a:cs typeface="Times New Roman" panose="02020603050405020304" pitchFamily="18" charset="0"/>
            </a:endParaRPr>
          </a:p>
        </p:txBody>
      </p:sp>
      <p:sp>
        <p:nvSpPr>
          <p:cNvPr id="35" name="Text Box 36"/>
          <p:cNvSpPr txBox="1"/>
          <p:nvPr/>
        </p:nvSpPr>
        <p:spPr>
          <a:xfrm>
            <a:off x="4598352" y="2301875"/>
            <a:ext cx="1336675" cy="2260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2021 (Tahun 1)</a:t>
            </a:r>
            <a:endParaRPr lang="en-US" sz="1100">
              <a:effectLst/>
              <a:ea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415BC82-11A7-4E63-91D9-F7A8CF0733D8}"/>
              </a:ext>
            </a:extLst>
          </p:cNvPr>
          <p:cNvSpPr txBox="1"/>
          <p:nvPr/>
        </p:nvSpPr>
        <p:spPr>
          <a:xfrm>
            <a:off x="1528653" y="1142583"/>
            <a:ext cx="6693967" cy="2185278"/>
          </a:xfrm>
          <a:prstGeom prst="rect">
            <a:avLst/>
          </a:prstGeom>
          <a:noFill/>
        </p:spPr>
        <p:txBody>
          <a:bodyPr wrap="square" rtlCol="0">
            <a:spAutoFit/>
          </a:bodyPr>
          <a:lstStyle/>
          <a:p>
            <a:pPr marL="342900" lvl="0" indent="-342900" algn="just">
              <a:lnSpc>
                <a:spcPct val="200000"/>
              </a:lnSpc>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rPr>
              <a:t>Mahasiswa</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dapat</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memahami</a:t>
            </a:r>
            <a:r>
              <a:rPr lang="en-US" dirty="0">
                <a:solidFill>
                  <a:srgbClr val="000000"/>
                </a:solidFill>
                <a:effectLst/>
                <a:latin typeface="Times New Roman" panose="02020603050405020304" pitchFamily="18" charset="0"/>
                <a:ea typeface="Calibri" panose="020F0502020204030204" pitchFamily="34" charset="0"/>
              </a:rPr>
              <a:t> proses </a:t>
            </a:r>
            <a:r>
              <a:rPr lang="en-US" dirty="0" err="1">
                <a:solidFill>
                  <a:srgbClr val="000000"/>
                </a:solidFill>
                <a:effectLst/>
                <a:latin typeface="Times New Roman" panose="02020603050405020304" pitchFamily="18" charset="0"/>
                <a:ea typeface="Calibri" panose="020F0502020204030204" pitchFamily="34" charset="0"/>
              </a:rPr>
              <a:t>penagihan</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rekening</a:t>
            </a:r>
            <a:r>
              <a:rPr lang="en-US" dirty="0">
                <a:solidFill>
                  <a:srgbClr val="000000"/>
                </a:solidFill>
                <a:effectLst/>
                <a:latin typeface="Times New Roman" panose="02020603050405020304" pitchFamily="18" charset="0"/>
                <a:ea typeface="Calibri" panose="020F0502020204030204" pitchFamily="34" charset="0"/>
              </a:rPr>
              <a:t> air di Perusahaan Daerah Air </a:t>
            </a:r>
            <a:r>
              <a:rPr lang="en-US" dirty="0" err="1">
                <a:solidFill>
                  <a:srgbClr val="000000"/>
                </a:solidFill>
                <a:effectLst/>
                <a:latin typeface="Times New Roman" panose="02020603050405020304" pitchFamily="18" charset="0"/>
                <a:ea typeface="Calibri" panose="020F0502020204030204" pitchFamily="34" charset="0"/>
              </a:rPr>
              <a:t>Minum</a:t>
            </a:r>
            <a:r>
              <a:rPr lang="en-US" dirty="0">
                <a:solidFill>
                  <a:srgbClr val="000000"/>
                </a:solidFill>
                <a:effectLst/>
                <a:latin typeface="Times New Roman" panose="02020603050405020304" pitchFamily="18" charset="0"/>
                <a:ea typeface="Calibri" panose="020F0502020204030204" pitchFamily="34" charset="0"/>
              </a:rPr>
              <a:t> Kota </a:t>
            </a:r>
            <a:r>
              <a:rPr lang="en-US" dirty="0" err="1">
                <a:solidFill>
                  <a:srgbClr val="000000"/>
                </a:solidFill>
                <a:effectLst/>
                <a:latin typeface="Times New Roman" panose="02020603050405020304" pitchFamily="18" charset="0"/>
                <a:ea typeface="Calibri" panose="020F0502020204030204" pitchFamily="34" charset="0"/>
              </a:rPr>
              <a:t>Tegal</a:t>
            </a:r>
            <a:r>
              <a:rPr lang="en-US" dirty="0">
                <a:solidFill>
                  <a:srgbClr val="000000"/>
                </a:solidFill>
                <a:effectLst/>
                <a:latin typeface="Times New Roman" panose="02020603050405020304" pitchFamily="18" charset="0"/>
                <a:ea typeface="Calibri" panose="020F0502020204030204" pitchFamily="34" charset="0"/>
              </a:rPr>
              <a:t> (PDAM).</a:t>
            </a:r>
            <a:endParaRPr lang="en-US" dirty="0">
              <a:solidFill>
                <a:srgbClr val="000000"/>
              </a:solidFill>
              <a:effectLst/>
              <a:latin typeface="Arial" panose="020B0604020202020204" pitchFamily="34" charset="0"/>
              <a:ea typeface="Calibri" panose="020F0502020204030204" pitchFamily="34" charset="0"/>
            </a:endParaRPr>
          </a:p>
          <a:p>
            <a:pPr marL="342900" lvl="0" indent="-342900" algn="just">
              <a:lnSpc>
                <a:spcPct val="200000"/>
              </a:lnSpc>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rPr>
              <a:t>Untuk</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mendapatkan</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bekal</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pengalaman</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dalam</a:t>
            </a:r>
            <a:r>
              <a:rPr lang="en-US" dirty="0">
                <a:solidFill>
                  <a:srgbClr val="000000"/>
                </a:solidFill>
                <a:effectLst/>
                <a:latin typeface="Times New Roman" panose="02020603050405020304" pitchFamily="18" charset="0"/>
                <a:ea typeface="Calibri" panose="020F0502020204030204" pitchFamily="34" charset="0"/>
              </a:rPr>
              <a:t> </a:t>
            </a:r>
            <a:r>
              <a:rPr lang="en-US" dirty="0" err="1">
                <a:solidFill>
                  <a:srgbClr val="000000"/>
                </a:solidFill>
                <a:effectLst/>
                <a:latin typeface="Times New Roman" panose="02020603050405020304" pitchFamily="18" charset="0"/>
                <a:ea typeface="Calibri" panose="020F0502020204030204" pitchFamily="34" charset="0"/>
              </a:rPr>
              <a:t>berkerja</a:t>
            </a:r>
            <a:r>
              <a:rPr lang="en-US" dirty="0">
                <a:solidFill>
                  <a:srgbClr val="000000"/>
                </a:solidFill>
                <a:effectLst/>
                <a:latin typeface="Times New Roman" panose="02020603050405020304" pitchFamily="18" charset="0"/>
                <a:ea typeface="Calibri" panose="020F0502020204030204" pitchFamily="34" charset="0"/>
              </a:rPr>
              <a:t>.</a:t>
            </a:r>
            <a:endParaRPr lang="en-US" dirty="0">
              <a:solidFill>
                <a:srgbClr val="000000"/>
              </a:solidFill>
              <a:effectLst/>
              <a:latin typeface="Arial" panose="020B0604020202020204" pitchFamily="34" charset="0"/>
              <a:ea typeface="Calibri" panose="020F0502020204030204" pitchFamily="34" charset="0"/>
            </a:endParaRPr>
          </a:p>
          <a:p>
            <a:pPr marL="342900" lvl="0" indent="-342900" algn="just">
              <a:lnSpc>
                <a:spcPct val="200000"/>
              </a:lnSpc>
              <a:spcAft>
                <a:spcPts val="800"/>
              </a:spcAft>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Mahasiswa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memenuhi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syarat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penilaian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yang di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perlukan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perkuliahan</a:t>
            </a:r>
            <a:r>
              <a:rPr lang="id-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886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16215" y="636487"/>
            <a:ext cx="4020300" cy="367800"/>
          </a:xfrm>
        </p:spPr>
        <p:txBody>
          <a:bodyPr/>
          <a:lstStyle/>
          <a:p>
            <a:pPr algn="ctr"/>
            <a:r>
              <a:rPr lang="en-US" sz="1800" dirty="0" err="1">
                <a:latin typeface="Times New Roman" panose="02020603050405020304" pitchFamily="18" charset="0"/>
                <a:cs typeface="Times New Roman" panose="02020603050405020304" pitchFamily="18" charset="0"/>
              </a:rPr>
              <a:t>Manfaat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Kerja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Praktik</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07B848-5639-43F7-959C-42FBE16E3E29}"/>
              </a:ext>
            </a:extLst>
          </p:cNvPr>
          <p:cNvSpPr txBox="1"/>
          <p:nvPr/>
        </p:nvSpPr>
        <p:spPr>
          <a:xfrm>
            <a:off x="1958129" y="1148231"/>
            <a:ext cx="7450666" cy="1754391"/>
          </a:xfrm>
          <a:prstGeom prst="rect">
            <a:avLst/>
          </a:prstGeom>
          <a:noFill/>
        </p:spPr>
        <p:txBody>
          <a:bodyPr wrap="square" rtlCol="0">
            <a:spAutoFit/>
          </a:bodyPr>
          <a:lstStyle/>
          <a:p>
            <a:pPr marL="342900" lvl="0" indent="-342900" algn="just">
              <a:lnSpc>
                <a:spcPct val="200000"/>
              </a:lnSpc>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Mahasiswa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mengenal</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bagaimana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dunia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kerja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Mahasiswa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mengasah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meningkatkan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kemampuan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Mahasiswa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bersosialisasi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lingkungan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sekitar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Mahasiswa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menambah</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wawasan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pengetahuan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pengalaman</a:t>
            </a:r>
            <a:r>
              <a:rPr lang="id-ID"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13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60799" y="245245"/>
            <a:ext cx="5110737" cy="677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4800"/>
              <a:buFont typeface="Barlow Condensed SemiBold"/>
              <a:buNone/>
              <a:defRPr sz="4800" b="0" i="0" u="none" strike="noStrike" cap="none">
                <a:solidFill>
                  <a:srgbClr val="434343"/>
                </a:solidFill>
                <a:latin typeface="Barlow Condensed SemiBold"/>
                <a:ea typeface="Barlow Condensed SemiBold"/>
                <a:cs typeface="Barlow Condensed SemiBold"/>
                <a:sym typeface="Barlow Condensed SemiBold"/>
              </a:defRPr>
            </a:lvl1pPr>
            <a:lvl2pPr marR="0" lvl="1"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2pPr>
            <a:lvl3pPr marR="0" lvl="2"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3pPr>
            <a:lvl4pPr marR="0" lvl="3"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4pPr>
            <a:lvl5pPr marR="0" lvl="4"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5pPr>
            <a:lvl6pPr marR="0" lvl="5"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6pPr>
            <a:lvl7pPr marR="0" lvl="6"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7pPr>
            <a:lvl8pPr marR="0" lvl="7"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8pPr>
            <a:lvl9pPr marR="0" lvl="8"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9pPr>
          </a:lstStyle>
          <a:p>
            <a:pPr algn="ctr"/>
            <a:r>
              <a:rPr lang="en-US" sz="1800" dirty="0" err="1">
                <a:latin typeface="Times New Roman" panose="02020603050405020304" pitchFamily="18" charset="0"/>
                <a:cs typeface="Times New Roman" panose="02020603050405020304" pitchFamily="18" charset="0"/>
              </a:rPr>
              <a:t>Tempat</a:t>
            </a:r>
            <a:r>
              <a:rPr lang="en-US" sz="1800" dirty="0">
                <a:latin typeface="Times New Roman" panose="02020603050405020304" pitchFamily="18" charset="0"/>
                <a:cs typeface="Times New Roman" panose="02020603050405020304" pitchFamily="18" charset="0"/>
              </a:rPr>
              <a:t> Dan Waktu </a:t>
            </a:r>
            <a:r>
              <a:rPr lang="en-US" sz="1800" dirty="0" err="1">
                <a:latin typeface="Times New Roman" panose="02020603050405020304" pitchFamily="18" charset="0"/>
                <a:cs typeface="Times New Roman" panose="02020603050405020304" pitchFamily="18" charset="0"/>
              </a:rPr>
              <a:t>Pelaksanaan</a:t>
            </a:r>
            <a:endParaRPr lang="id-ID" sz="1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559136" y="298450"/>
            <a:ext cx="184731" cy="307777"/>
          </a:xfrm>
          <a:prstGeom prst="rect">
            <a:avLst/>
          </a:prstGeom>
          <a:noFill/>
        </p:spPr>
        <p:txBody>
          <a:bodyPr wrap="none" rtlCol="0">
            <a:spAutoFit/>
          </a:bodyPr>
          <a:lstStyle/>
          <a:p>
            <a:endParaRPr lang="id-ID" dirty="0"/>
          </a:p>
        </p:txBody>
      </p:sp>
      <p:sp>
        <p:nvSpPr>
          <p:cNvPr id="5" name="Title 1">
            <a:extLst>
              <a:ext uri="{FF2B5EF4-FFF2-40B4-BE49-F238E27FC236}">
                <a16:creationId xmlns:a16="http://schemas.microsoft.com/office/drawing/2014/main" id="{7B75B8D2-9BA1-4397-AFB7-955AD633FA9E}"/>
              </a:ext>
            </a:extLst>
          </p:cNvPr>
          <p:cNvSpPr txBox="1">
            <a:spLocks/>
          </p:cNvSpPr>
          <p:nvPr/>
        </p:nvSpPr>
        <p:spPr>
          <a:xfrm>
            <a:off x="1883726" y="2388502"/>
            <a:ext cx="5996866" cy="677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4800"/>
              <a:buFont typeface="Barlow Condensed SemiBold"/>
              <a:buNone/>
              <a:defRPr sz="4800" b="0" i="0" u="none" strike="noStrike" cap="none">
                <a:solidFill>
                  <a:srgbClr val="434343"/>
                </a:solidFill>
                <a:latin typeface="Barlow Condensed SemiBold"/>
                <a:ea typeface="Barlow Condensed SemiBold"/>
                <a:cs typeface="Barlow Condensed SemiBold"/>
                <a:sym typeface="Barlow Condensed SemiBold"/>
              </a:defRPr>
            </a:lvl1pPr>
            <a:lvl2pPr marR="0" lvl="1"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2pPr>
            <a:lvl3pPr marR="0" lvl="2"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3pPr>
            <a:lvl4pPr marR="0" lvl="3"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4pPr>
            <a:lvl5pPr marR="0" lvl="4"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5pPr>
            <a:lvl6pPr marR="0" lvl="5"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6pPr>
            <a:lvl7pPr marR="0" lvl="6"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7pPr>
            <a:lvl8pPr marR="0" lvl="7"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8pPr>
            <a:lvl9pPr marR="0" lvl="8" algn="r" rtl="0">
              <a:lnSpc>
                <a:spcPct val="100000"/>
              </a:lnSpc>
              <a:spcBef>
                <a:spcPts val="0"/>
              </a:spcBef>
              <a:spcAft>
                <a:spcPts val="0"/>
              </a:spcAft>
              <a:buClr>
                <a:srgbClr val="434343"/>
              </a:buClr>
              <a:buSzPts val="1600"/>
              <a:buFont typeface="Barlow Condensed SemiBold"/>
              <a:buNone/>
              <a:defRPr sz="1600" b="0" i="0" u="none" strike="noStrike" cap="none">
                <a:solidFill>
                  <a:srgbClr val="434343"/>
                </a:solidFill>
                <a:latin typeface="Barlow Condensed SemiBold"/>
                <a:ea typeface="Barlow Condensed SemiBold"/>
                <a:cs typeface="Barlow Condensed SemiBold"/>
                <a:sym typeface="Barlow Condensed SemiBold"/>
              </a:defRPr>
            </a:lvl9pPr>
          </a:lstStyle>
          <a:p>
            <a:pPr algn="l">
              <a:lnSpc>
                <a:spcPct val="200000"/>
              </a:lnSpc>
            </a:pPr>
            <a:r>
              <a:rPr lang="en-US" sz="1400" dirty="0">
                <a:latin typeface="Times New Roman" panose="02020603050405020304" pitchFamily="18" charset="0"/>
                <a:cs typeface="Times New Roman" panose="02020603050405020304" pitchFamily="18" charset="0"/>
              </a:rPr>
              <a:t>Waktu : </a:t>
            </a:r>
            <a:r>
              <a:rPr lang="en-US" sz="1400" dirty="0" err="1">
                <a:latin typeface="Times New Roman" panose="02020603050405020304" pitchFamily="18" charset="0"/>
                <a:cs typeface="Times New Roman" panose="02020603050405020304" pitchFamily="18" charset="0"/>
              </a:rPr>
              <a:t>Tanggal</a:t>
            </a:r>
            <a:r>
              <a:rPr lang="en-US" sz="1400" dirty="0">
                <a:latin typeface="Times New Roman" panose="02020603050405020304" pitchFamily="18" charset="0"/>
                <a:cs typeface="Times New Roman" panose="02020603050405020304" pitchFamily="18" charset="0"/>
              </a:rPr>
              <a:t> 22 </a:t>
            </a:r>
            <a:r>
              <a:rPr lang="en-US" sz="1400" dirty="0" err="1">
                <a:latin typeface="Times New Roman" panose="02020603050405020304" pitchFamily="18" charset="0"/>
                <a:cs typeface="Times New Roman" panose="02020603050405020304" pitchFamily="18" charset="0"/>
              </a:rPr>
              <a:t>Januari</a:t>
            </a:r>
            <a:r>
              <a:rPr lang="en-US" sz="1400" dirty="0">
                <a:latin typeface="Times New Roman" panose="02020603050405020304" pitchFamily="18" charset="0"/>
                <a:cs typeface="Times New Roman" panose="02020603050405020304" pitchFamily="18" charset="0"/>
              </a:rPr>
              <a:t> 2021 - 22 April 2021</a:t>
            </a:r>
          </a:p>
          <a:p>
            <a:pPr algn="l">
              <a:lnSpc>
                <a:spcPct val="200000"/>
              </a:lnSpc>
            </a:pPr>
            <a:r>
              <a:rPr lang="en-US" sz="1400" dirty="0">
                <a:latin typeface="Times New Roman" panose="02020603050405020304" pitchFamily="18" charset="0"/>
                <a:cs typeface="Times New Roman" panose="02020603050405020304" pitchFamily="18" charset="0"/>
              </a:rPr>
              <a:t>Hari : </a:t>
            </a:r>
            <a:r>
              <a:rPr lang="en-US" sz="1400" dirty="0" err="1">
                <a:latin typeface="Times New Roman" panose="02020603050405020304" pitchFamily="18" charset="0"/>
                <a:cs typeface="Times New Roman" panose="02020603050405020304" pitchFamily="18" charset="0"/>
              </a:rPr>
              <a:t>Senin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Jumat</a:t>
            </a:r>
            <a:endParaRPr lang="en-US" sz="1400" dirty="0">
              <a:latin typeface="Times New Roman" panose="02020603050405020304" pitchFamily="18" charset="0"/>
              <a:cs typeface="Times New Roman" panose="02020603050405020304" pitchFamily="18" charset="0"/>
            </a:endParaRPr>
          </a:p>
          <a:p>
            <a:pPr algn="l">
              <a:lnSpc>
                <a:spcPct val="200000"/>
              </a:lnSpc>
            </a:pPr>
            <a:r>
              <a:rPr lang="en-US" sz="1400" dirty="0">
                <a:latin typeface="Times New Roman" panose="02020603050405020304" pitchFamily="18" charset="0"/>
                <a:cs typeface="Times New Roman" panose="02020603050405020304" pitchFamily="18" charset="0"/>
              </a:rPr>
              <a:t>Jam </a:t>
            </a:r>
            <a:r>
              <a:rPr lang="en-US" sz="1400" dirty="0" err="1">
                <a:latin typeface="Times New Roman" panose="02020603050405020304" pitchFamily="18" charset="0"/>
                <a:cs typeface="Times New Roman" panose="02020603050405020304" pitchFamily="18" charset="0"/>
              </a:rPr>
              <a:t>Kerja</a:t>
            </a:r>
            <a:r>
              <a:rPr lang="en-US" sz="1400" dirty="0">
                <a:latin typeface="Times New Roman" panose="02020603050405020304" pitchFamily="18" charset="0"/>
                <a:cs typeface="Times New Roman" panose="02020603050405020304" pitchFamily="18" charset="0"/>
              </a:rPr>
              <a:t> : 5 Hari </a:t>
            </a:r>
            <a:r>
              <a:rPr lang="en-US" sz="1400" dirty="0" err="1">
                <a:latin typeface="Times New Roman" panose="02020603050405020304" pitchFamily="18" charset="0"/>
                <a:cs typeface="Times New Roman" panose="02020603050405020304" pitchFamily="18" charset="0"/>
              </a:rPr>
              <a:t>Kerja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Senin-Kamis</a:t>
            </a:r>
            <a:r>
              <a:rPr lang="en-US" sz="1400" dirty="0">
                <a:latin typeface="Times New Roman" panose="02020603050405020304" pitchFamily="18" charset="0"/>
                <a:cs typeface="Times New Roman" panose="02020603050405020304" pitchFamily="18" charset="0"/>
              </a:rPr>
              <a:t> 07.00-14.00 WIB) (</a:t>
            </a:r>
            <a:r>
              <a:rPr lang="en-US" sz="1400" dirty="0" err="1">
                <a:latin typeface="Times New Roman" panose="02020603050405020304" pitchFamily="18" charset="0"/>
                <a:cs typeface="Times New Roman" panose="02020603050405020304" pitchFamily="18" charset="0"/>
              </a:rPr>
              <a:t>Jumat</a:t>
            </a:r>
            <a:r>
              <a:rPr lang="en-US" sz="1400" dirty="0">
                <a:latin typeface="Times New Roman" panose="02020603050405020304" pitchFamily="18" charset="0"/>
                <a:cs typeface="Times New Roman" panose="02020603050405020304" pitchFamily="18" charset="0"/>
              </a:rPr>
              <a:t> 07.00-10.30)</a:t>
            </a:r>
          </a:p>
          <a:p>
            <a:pPr algn="l">
              <a:lnSpc>
                <a:spcPct val="200000"/>
              </a:lnSpc>
            </a:pPr>
            <a:r>
              <a:rPr lang="en-US" sz="1400" dirty="0">
                <a:latin typeface="Times New Roman" panose="02020603050405020304" pitchFamily="18" charset="0"/>
                <a:cs typeface="Times New Roman" panose="02020603050405020304" pitchFamily="18" charset="0"/>
              </a:rPr>
              <a:t>Nama </a:t>
            </a:r>
            <a:r>
              <a:rPr lang="en-US" sz="1400" dirty="0" err="1">
                <a:latin typeface="Times New Roman" panose="02020603050405020304" pitchFamily="18" charset="0"/>
                <a:cs typeface="Times New Roman" panose="02020603050405020304" pitchFamily="18" charset="0"/>
              </a:rPr>
              <a:t>Instansi</a:t>
            </a:r>
            <a:r>
              <a:rPr lang="en-US" sz="1400" dirty="0">
                <a:latin typeface="Times New Roman" panose="02020603050405020304" pitchFamily="18" charset="0"/>
                <a:cs typeface="Times New Roman" panose="02020603050405020304" pitchFamily="18" charset="0"/>
              </a:rPr>
              <a:t> : Perusahaan Daerah Air </a:t>
            </a:r>
            <a:r>
              <a:rPr lang="en-US" sz="1400" dirty="0" err="1">
                <a:latin typeface="Times New Roman" panose="02020603050405020304" pitchFamily="18" charset="0"/>
                <a:cs typeface="Times New Roman" panose="02020603050405020304" pitchFamily="18" charset="0"/>
              </a:rPr>
              <a:t>Minum</a:t>
            </a:r>
            <a:r>
              <a:rPr lang="en-US" sz="1400" dirty="0">
                <a:latin typeface="Times New Roman" panose="02020603050405020304" pitchFamily="18" charset="0"/>
                <a:cs typeface="Times New Roman" panose="02020603050405020304" pitchFamily="18" charset="0"/>
              </a:rPr>
              <a:t> Kota </a:t>
            </a:r>
            <a:r>
              <a:rPr lang="en-US" sz="1400" dirty="0" err="1">
                <a:latin typeface="Times New Roman" panose="02020603050405020304" pitchFamily="18" charset="0"/>
                <a:cs typeface="Times New Roman" panose="02020603050405020304" pitchFamily="18" charset="0"/>
              </a:rPr>
              <a:t>Tegal</a:t>
            </a:r>
            <a:endParaRPr lang="en-US" sz="1400" dirty="0">
              <a:latin typeface="Times New Roman" panose="02020603050405020304" pitchFamily="18" charset="0"/>
              <a:cs typeface="Times New Roman" panose="02020603050405020304" pitchFamily="18" charset="0"/>
            </a:endParaRPr>
          </a:p>
          <a:p>
            <a:pPr algn="l">
              <a:lnSpc>
                <a:spcPct val="200000"/>
              </a:lnSpc>
            </a:pPr>
            <a:r>
              <a:rPr lang="en-US" sz="1400" dirty="0">
                <a:latin typeface="Times New Roman" panose="02020603050405020304" pitchFamily="18" charset="0"/>
                <a:cs typeface="Times New Roman" panose="02020603050405020304" pitchFamily="18" charset="0"/>
              </a:rPr>
              <a:t>Alamat : Jl. Pancasila no.25 </a:t>
            </a:r>
            <a:r>
              <a:rPr lang="en-US" sz="1400" dirty="0" err="1">
                <a:latin typeface="Times New Roman" panose="02020603050405020304" pitchFamily="18" charset="0"/>
                <a:cs typeface="Times New Roman" panose="02020603050405020304" pitchFamily="18" charset="0"/>
              </a:rPr>
              <a:t>Tegal</a:t>
            </a:r>
            <a:r>
              <a:rPr lang="en-US" sz="1400" dirty="0">
                <a:latin typeface="Times New Roman" panose="02020603050405020304" pitchFamily="18" charset="0"/>
                <a:cs typeface="Times New Roman" panose="02020603050405020304" pitchFamily="18" charset="0"/>
              </a:rPr>
              <a:t> Cabang </a:t>
            </a:r>
            <a:r>
              <a:rPr lang="en-US" sz="1400" dirty="0" err="1">
                <a:latin typeface="Times New Roman" panose="02020603050405020304" pitchFamily="18" charset="0"/>
                <a:cs typeface="Times New Roman" panose="02020603050405020304" pitchFamily="18" charset="0"/>
              </a:rPr>
              <a:t>Loket</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berada</a:t>
            </a:r>
            <a:r>
              <a:rPr lang="en-US" sz="1400" dirty="0">
                <a:latin typeface="Times New Roman" panose="02020603050405020304" pitchFamily="18" charset="0"/>
                <a:cs typeface="Times New Roman" panose="02020603050405020304" pitchFamily="18" charset="0"/>
              </a:rPr>
              <a:t> di </a:t>
            </a:r>
            <a:r>
              <a:rPr lang="en-US" sz="1400" dirty="0" err="1">
                <a:latin typeface="Times New Roman" panose="02020603050405020304" pitchFamily="18" charset="0"/>
                <a:cs typeface="Times New Roman" panose="02020603050405020304" pitchFamily="18" charset="0"/>
              </a:rPr>
              <a:t>Margadana</a:t>
            </a:r>
            <a:endParaRPr lang="id-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7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p:nvPr/>
        </p:nvSpPr>
        <p:spPr>
          <a:xfrm>
            <a:off x="1923459" y="214489"/>
            <a:ext cx="5307979" cy="369332"/>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Tugas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Umum</a:t>
            </a:r>
            <a:r>
              <a:rPr lang="en-US" sz="1800" dirty="0">
                <a:latin typeface="Times New Roman" panose="02020603050405020304" pitchFamily="18" charset="0"/>
                <a:cs typeface="Times New Roman" panose="02020603050405020304" pitchFamily="18" charset="0"/>
              </a:rPr>
              <a:t> : Tim </a:t>
            </a:r>
            <a:r>
              <a:rPr lang="en-US" sz="1800" dirty="0" err="1">
                <a:latin typeface="Times New Roman" panose="02020603050405020304" pitchFamily="18" charset="0"/>
                <a:cs typeface="Times New Roman" panose="02020603050405020304" pitchFamily="18" charset="0"/>
              </a:rPr>
              <a:t>Penagihan</a:t>
            </a:r>
            <a:endParaRPr lang="en-US"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E6D4F8D-50D2-4995-8887-541835D10611}"/>
              </a:ext>
            </a:extLst>
          </p:cNvPr>
          <p:cNvSpPr txBox="1"/>
          <p:nvPr/>
        </p:nvSpPr>
        <p:spPr>
          <a:xfrm>
            <a:off x="2007221" y="2634570"/>
            <a:ext cx="5663133" cy="954107"/>
          </a:xfrm>
          <a:prstGeom prst="rect">
            <a:avLst/>
          </a:prstGeom>
          <a:noFill/>
        </p:spPr>
        <p:txBody>
          <a:bodyPr wrap="square" rtlCol="0">
            <a:spAutoFit/>
          </a:bodyPr>
          <a:lstStyle/>
          <a:p>
            <a:pPr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Bagian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tim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penagihan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merupakan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bagian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PDAM yang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bertugas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rekening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apabila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bulan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tagihannya</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dirty="0"/>
          </a:p>
        </p:txBody>
      </p:sp>
      <p:pic>
        <p:nvPicPr>
          <p:cNvPr id="4" name="Gambar 3">
            <a:extLst>
              <a:ext uri="{FF2B5EF4-FFF2-40B4-BE49-F238E27FC236}">
                <a16:creationId xmlns:a16="http://schemas.microsoft.com/office/drawing/2014/main" id="{ADD3B006-CDEB-42B1-B5A5-6810EB0ABF8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31070" y="606662"/>
            <a:ext cx="2306615" cy="1906192"/>
          </a:xfrm>
          <a:prstGeom prst="rect">
            <a:avLst/>
          </a:prstGeom>
        </p:spPr>
      </p:pic>
    </p:spTree>
    <p:extLst>
      <p:ext uri="{BB962C8B-B14F-4D97-AF65-F5344CB8AC3E}">
        <p14:creationId xmlns:p14="http://schemas.microsoft.com/office/powerpoint/2010/main" val="159032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E195-0FFD-48E2-85C0-4F562E1D05DD}"/>
              </a:ext>
            </a:extLst>
          </p:cNvPr>
          <p:cNvSpPr>
            <a:spLocks noGrp="1"/>
          </p:cNvSpPr>
          <p:nvPr>
            <p:ph type="ctrTitle"/>
          </p:nvPr>
        </p:nvSpPr>
        <p:spPr>
          <a:xfrm>
            <a:off x="4057752" y="517581"/>
            <a:ext cx="3294300" cy="577800"/>
          </a:xfrm>
        </p:spPr>
        <p:txBody>
          <a:bodyPr/>
          <a:lstStyle/>
          <a:p>
            <a:pPr algn="l"/>
            <a:r>
              <a:rPr lang="en-ID" sz="1800" dirty="0" err="1">
                <a:latin typeface="Times New Roman" panose="02020603050405020304" pitchFamily="18" charset="0"/>
                <a:cs typeface="Times New Roman" panose="02020603050405020304" pitchFamily="18" charset="0"/>
              </a:rPr>
              <a:t>Tugas</a:t>
            </a:r>
            <a:r>
              <a:rPr lang="en-ID" sz="1800" dirty="0">
                <a:latin typeface="Times New Roman" panose="02020603050405020304" pitchFamily="18" charset="0"/>
                <a:cs typeface="Times New Roman" panose="02020603050405020304" pitchFamily="18" charset="0"/>
              </a:rPr>
              <a:t> </a:t>
            </a:r>
            <a:r>
              <a:rPr lang="en-ID" sz="1800" dirty="0" err="1">
                <a:latin typeface="Times New Roman" panose="02020603050405020304" pitchFamily="18" charset="0"/>
                <a:cs typeface="Times New Roman" panose="02020603050405020304" pitchFamily="18" charset="0"/>
              </a:rPr>
              <a:t>khusus</a:t>
            </a:r>
            <a:endParaRPr lang="en-ID"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55623E-397F-46D3-9F89-9DC872074CFB}"/>
              </a:ext>
            </a:extLst>
          </p:cNvPr>
          <p:cNvSpPr>
            <a:spLocks noGrp="1"/>
          </p:cNvSpPr>
          <p:nvPr>
            <p:ph type="subTitle" idx="1"/>
          </p:nvPr>
        </p:nvSpPr>
        <p:spPr>
          <a:xfrm>
            <a:off x="1186552" y="1109347"/>
            <a:ext cx="5669919" cy="2010787"/>
          </a:xfrm>
        </p:spPr>
        <p:txBody>
          <a:bodyPr/>
          <a:lstStyle/>
          <a:p>
            <a:pPr marL="342900" lvl="0">
              <a:lnSpc>
                <a:spcPct val="150000"/>
              </a:lnSpc>
              <a:spcBef>
                <a:spcPts val="200"/>
              </a:spcBef>
              <a:spcAft>
                <a:spcPts val="0"/>
              </a:spcAft>
              <a:buSzPts val="1200"/>
              <a:buAutoNum type="arabicPeriod"/>
            </a:pPr>
            <a:r>
              <a:rPr lang="en-ID" dirty="0" err="1">
                <a:solidFill>
                  <a:schemeClr val="bg1">
                    <a:lumMod val="50000"/>
                  </a:schemeClr>
                </a:solidFill>
                <a:latin typeface="Times New Roman" panose="02020603050405020304" pitchFamily="18" charset="0"/>
                <a:cs typeface="Times New Roman" panose="02020603050405020304" pitchFamily="18" charset="0"/>
              </a:rPr>
              <a:t>Mengecek</a:t>
            </a:r>
            <a:r>
              <a:rPr lang="en-ID" dirty="0">
                <a:solidFill>
                  <a:schemeClr val="bg1">
                    <a:lumMod val="50000"/>
                  </a:schemeClr>
                </a:solidFill>
                <a:latin typeface="Times New Roman" panose="02020603050405020304" pitchFamily="18" charset="0"/>
                <a:cs typeface="Times New Roman" panose="02020603050405020304" pitchFamily="18" charset="0"/>
              </a:rPr>
              <a:t> Surat </a:t>
            </a:r>
            <a:r>
              <a:rPr lang="en-ID" dirty="0" err="1">
                <a:solidFill>
                  <a:schemeClr val="bg1">
                    <a:lumMod val="50000"/>
                  </a:schemeClr>
                </a:solidFill>
                <a:latin typeface="Times New Roman" panose="02020603050405020304" pitchFamily="18" charset="0"/>
                <a:cs typeface="Times New Roman" panose="02020603050405020304" pitchFamily="18" charset="0"/>
              </a:rPr>
              <a:t>Tagihan</a:t>
            </a:r>
            <a:r>
              <a:rPr lang="en-ID" dirty="0">
                <a:solidFill>
                  <a:schemeClr val="bg1">
                    <a:lumMod val="50000"/>
                  </a:schemeClr>
                </a:solidFill>
                <a:latin typeface="Times New Roman" panose="02020603050405020304" pitchFamily="18" charset="0"/>
                <a:cs typeface="Times New Roman" panose="02020603050405020304" pitchFamily="18" charset="0"/>
              </a:rPr>
              <a:t> Air </a:t>
            </a:r>
            <a:r>
              <a:rPr lang="en-ID" dirty="0" err="1">
                <a:solidFill>
                  <a:schemeClr val="bg1">
                    <a:lumMod val="50000"/>
                  </a:schemeClr>
                </a:solidFill>
                <a:latin typeface="Times New Roman" panose="02020603050405020304" pitchFamily="18" charset="0"/>
                <a:cs typeface="Times New Roman" panose="02020603050405020304" pitchFamily="18" charset="0"/>
              </a:rPr>
              <a:t>Sebelum</a:t>
            </a:r>
            <a:r>
              <a:rPr lang="en-ID" dirty="0">
                <a:solidFill>
                  <a:schemeClr val="bg1">
                    <a:lumMod val="50000"/>
                  </a:schemeClr>
                </a:solidFill>
                <a:latin typeface="Times New Roman" panose="02020603050405020304" pitchFamily="18" charset="0"/>
                <a:cs typeface="Times New Roman" panose="02020603050405020304" pitchFamily="18" charset="0"/>
              </a:rPr>
              <a:t> </a:t>
            </a:r>
            <a:r>
              <a:rPr lang="en-ID" dirty="0" err="1">
                <a:solidFill>
                  <a:schemeClr val="bg1">
                    <a:lumMod val="50000"/>
                  </a:schemeClr>
                </a:solidFill>
                <a:latin typeface="Times New Roman" panose="02020603050405020304" pitchFamily="18" charset="0"/>
                <a:cs typeface="Times New Roman" panose="02020603050405020304" pitchFamily="18" charset="0"/>
              </a:rPr>
              <a:t>Dibagikan</a:t>
            </a:r>
            <a:endParaRPr lang="en-ID" dirty="0">
              <a:solidFill>
                <a:schemeClr val="bg1">
                  <a:lumMod val="50000"/>
                </a:schemeClr>
              </a:solidFill>
              <a:latin typeface="Times New Roman" panose="02020603050405020304" pitchFamily="18" charset="0"/>
              <a:cs typeface="Times New Roman" panose="02020603050405020304" pitchFamily="18" charset="0"/>
            </a:endParaRPr>
          </a:p>
          <a:p>
            <a:pPr marL="0" lvl="0" indent="0" algn="just">
              <a:lnSpc>
                <a:spcPct val="150000"/>
              </a:lnSpc>
              <a:spcBef>
                <a:spcPts val="200"/>
              </a:spcBef>
              <a:spcAft>
                <a:spcPts val="0"/>
              </a:spcAft>
              <a:buSzPts val="1200"/>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Mengecek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surat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melalui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SIMPLE PDAM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sebelum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dibagikan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agar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memastikan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bahwa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belum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membayar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membayar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Surat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berikan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apabila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mengecek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pelanggan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tersebut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masih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terdapat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tagihan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air.</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50000"/>
              </a:lnSpc>
              <a:spcBef>
                <a:spcPts val="200"/>
              </a:spcBef>
              <a:spcAft>
                <a:spcPts val="0"/>
              </a:spcAft>
              <a:buSzPts val="1200"/>
            </a:pPr>
            <a:endParaRPr lang="en-ID" sz="18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4" name="Gambar 3">
            <a:extLst>
              <a:ext uri="{FF2B5EF4-FFF2-40B4-BE49-F238E27FC236}">
                <a16:creationId xmlns:a16="http://schemas.microsoft.com/office/drawing/2014/main" id="{5D9507D6-E79C-428B-BC7C-2340A6606BF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95367" y="616655"/>
            <a:ext cx="1924050" cy="1885950"/>
          </a:xfrm>
          <a:prstGeom prst="rect">
            <a:avLst/>
          </a:prstGeom>
        </p:spPr>
      </p:pic>
    </p:spTree>
    <p:extLst>
      <p:ext uri="{BB962C8B-B14F-4D97-AF65-F5344CB8AC3E}">
        <p14:creationId xmlns:p14="http://schemas.microsoft.com/office/powerpoint/2010/main" val="3635240033"/>
      </p:ext>
    </p:extLst>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862</Words>
  <Application>Microsoft Office PowerPoint</Application>
  <PresentationFormat>Peragaan Layar (16:9)</PresentationFormat>
  <Paragraphs>47</Paragraphs>
  <Slides>14</Slides>
  <Notes>2</Notes>
  <HiddenSlides>0</HiddenSlides>
  <MMClips>0</MMClips>
  <ScaleCrop>false</ScaleCrop>
  <HeadingPairs>
    <vt:vector size="6" baseType="variant">
      <vt:variant>
        <vt:lpstr>Font Dipakai</vt:lpstr>
      </vt:variant>
      <vt:variant>
        <vt:i4>8</vt:i4>
      </vt:variant>
      <vt:variant>
        <vt:lpstr>Tema</vt:lpstr>
      </vt:variant>
      <vt:variant>
        <vt:i4>2</vt:i4>
      </vt:variant>
      <vt:variant>
        <vt:lpstr>Judul Slide</vt:lpstr>
      </vt:variant>
      <vt:variant>
        <vt:i4>14</vt:i4>
      </vt:variant>
    </vt:vector>
  </HeadingPairs>
  <TitlesOfParts>
    <vt:vector size="24" baseType="lpstr">
      <vt:lpstr>Arial</vt:lpstr>
      <vt:lpstr>Arvo</vt:lpstr>
      <vt:lpstr>Barlow Condensed Medium</vt:lpstr>
      <vt:lpstr>Barlow Condensed SemiBold</vt:lpstr>
      <vt:lpstr>Calibri</vt:lpstr>
      <vt:lpstr>Proxima Nova</vt:lpstr>
      <vt:lpstr>Proxima Nova Semibold</vt:lpstr>
      <vt:lpstr>Times New Roman</vt:lpstr>
      <vt:lpstr>My Creative CV by slidesgo</vt:lpstr>
      <vt:lpstr>SlidesGo Final Pages</vt:lpstr>
      <vt:lpstr>PENAGIHAN DAN PEMBAYARAN REKENING AIR  PADA  PERUSAHAAN DAERAH AIR MINUM KOTA TEGAL  DI LOKET PANCASILA </vt:lpstr>
      <vt:lpstr>Latar Belakang</vt:lpstr>
      <vt:lpstr>Latar Belakang</vt:lpstr>
      <vt:lpstr>Latar Belakang</vt:lpstr>
      <vt:lpstr>Presentasi PowerPoint</vt:lpstr>
      <vt:lpstr>Presentasi PowerPoint</vt:lpstr>
      <vt:lpstr>Presentasi PowerPoint</vt:lpstr>
      <vt:lpstr>Presentasi PowerPoint</vt:lpstr>
      <vt:lpstr>Tugas khusus</vt:lpstr>
      <vt:lpstr>Tugas Khusus</vt:lpstr>
      <vt:lpstr>Analisa Tugas Khusus </vt:lpstr>
      <vt:lpstr>Analisa Tugas Khusus </vt:lpstr>
      <vt:lpstr>Kesimpulan</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PENINJAUAN VISI MISI, KURIKULUM , DAN PERSIAPAN MOU PERUSAHAAN UNTUK KKL  PRODI D3 TEKNIK KOMPUTER  POLITEKNIK HARAPAN BERSAMA</dc:title>
  <dc:creator>User</dc:creator>
  <cp:lastModifiedBy>Dimas Sobari Budi Satria</cp:lastModifiedBy>
  <cp:revision>84</cp:revision>
  <dcterms:modified xsi:type="dcterms:W3CDTF">2021-05-06T17:02:49Z</dcterms:modified>
</cp:coreProperties>
</file>