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7" r:id="rId12"/>
    <p:sldId id="279" r:id="rId13"/>
    <p:sldId id="268" r:id="rId14"/>
    <p:sldId id="269" r:id="rId15"/>
    <p:sldId id="270" r:id="rId16"/>
    <p:sldId id="266" r:id="rId17"/>
    <p:sldId id="283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4" r:id="rId30"/>
    <p:sldId id="285" r:id="rId31"/>
    <p:sldId id="287" r:id="rId32"/>
    <p:sldId id="286" r:id="rId33"/>
    <p:sldId id="288" r:id="rId34"/>
    <p:sldId id="290" r:id="rId35"/>
    <p:sldId id="289" r:id="rId36"/>
    <p:sldId id="292" r:id="rId37"/>
    <p:sldId id="291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B1EB2-01F3-432C-9E2F-5BAE06AADD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2DA434-3503-44C5-A24C-7A375A6851FA}">
      <dgm:prSet/>
      <dgm:spPr/>
      <dgm:t>
        <a:bodyPr/>
        <a:lstStyle/>
        <a:p>
          <a:r>
            <a:rPr lang="en-ID"/>
            <a:t>1. Iklim </a:t>
          </a:r>
          <a:endParaRPr lang="en-US"/>
        </a:p>
      </dgm:t>
    </dgm:pt>
    <dgm:pt modelId="{D2E031D3-9E9A-458D-B4BF-3AB2770B9B15}" type="parTrans" cxnId="{4A1E253A-AD5C-4634-958D-CE681B6E6ED2}">
      <dgm:prSet/>
      <dgm:spPr/>
      <dgm:t>
        <a:bodyPr/>
        <a:lstStyle/>
        <a:p>
          <a:endParaRPr lang="en-US"/>
        </a:p>
      </dgm:t>
    </dgm:pt>
    <dgm:pt modelId="{9EA2388B-F5C5-4CED-916F-BBE86B2B8D6E}" type="sibTrans" cxnId="{4A1E253A-AD5C-4634-958D-CE681B6E6ED2}">
      <dgm:prSet/>
      <dgm:spPr/>
      <dgm:t>
        <a:bodyPr/>
        <a:lstStyle/>
        <a:p>
          <a:endParaRPr lang="en-US"/>
        </a:p>
      </dgm:t>
    </dgm:pt>
    <dgm:pt modelId="{D5B21585-6F6F-4578-9F56-AEF5520F221C}">
      <dgm:prSet/>
      <dgm:spPr/>
      <dgm:t>
        <a:bodyPr/>
        <a:lstStyle/>
        <a:p>
          <a:pPr algn="just"/>
          <a:r>
            <a:rPr lang="en-ID" dirty="0" err="1"/>
            <a:t>Tanaman</a:t>
          </a:r>
          <a:r>
            <a:rPr lang="en-ID" dirty="0"/>
            <a:t> </a:t>
          </a:r>
          <a:r>
            <a:rPr lang="en-ID" dirty="0" err="1"/>
            <a:t>cabai</a:t>
          </a:r>
          <a:r>
            <a:rPr lang="en-ID" dirty="0"/>
            <a:t> </a:t>
          </a:r>
          <a:r>
            <a:rPr lang="en-ID" dirty="0" err="1"/>
            <a:t>rawit</a:t>
          </a:r>
          <a:r>
            <a:rPr lang="en-ID" dirty="0"/>
            <a:t> </a:t>
          </a:r>
          <a:r>
            <a:rPr lang="en-ID" dirty="0" err="1"/>
            <a:t>tumbuh</a:t>
          </a:r>
          <a:r>
            <a:rPr lang="en-ID" dirty="0"/>
            <a:t> di </a:t>
          </a:r>
          <a:r>
            <a:rPr lang="en-ID" dirty="0" err="1"/>
            <a:t>tanah</a:t>
          </a:r>
          <a:r>
            <a:rPr lang="en-ID" dirty="0"/>
            <a:t> </a:t>
          </a:r>
          <a:r>
            <a:rPr lang="en-ID" dirty="0" err="1"/>
            <a:t>dataran</a:t>
          </a:r>
          <a:r>
            <a:rPr lang="en-ID" dirty="0"/>
            <a:t> </a:t>
          </a:r>
          <a:r>
            <a:rPr lang="en-ID" dirty="0" err="1"/>
            <a:t>rendah</a:t>
          </a:r>
          <a:r>
            <a:rPr lang="en-ID" dirty="0"/>
            <a:t> </a:t>
          </a:r>
          <a:r>
            <a:rPr lang="en-ID" dirty="0" err="1"/>
            <a:t>sampai</a:t>
          </a:r>
          <a:r>
            <a:rPr lang="en-ID" dirty="0"/>
            <a:t> </a:t>
          </a:r>
          <a:r>
            <a:rPr lang="en-ID" dirty="0" err="1"/>
            <a:t>menengah</a:t>
          </a:r>
          <a:r>
            <a:rPr lang="en-ID" dirty="0"/>
            <a:t>.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tumbuhan</a:t>
          </a:r>
          <a:r>
            <a:rPr lang="en-ID" dirty="0"/>
            <a:t> yang optimal </a:t>
          </a:r>
          <a:r>
            <a:rPr lang="en-ID" dirty="0" err="1"/>
            <a:t>tanaman</a:t>
          </a:r>
          <a:r>
            <a:rPr lang="en-ID" dirty="0"/>
            <a:t> </a:t>
          </a:r>
          <a:r>
            <a:rPr lang="en-ID" dirty="0" err="1"/>
            <a:t>cabai</a:t>
          </a:r>
          <a:r>
            <a:rPr lang="en-ID" dirty="0"/>
            <a:t> </a:t>
          </a:r>
          <a:r>
            <a:rPr lang="en-ID" dirty="0" err="1"/>
            <a:t>membutuhkan</a:t>
          </a:r>
          <a:r>
            <a:rPr lang="en-ID" dirty="0"/>
            <a:t> </a:t>
          </a:r>
          <a:r>
            <a:rPr lang="en-ID" dirty="0" err="1"/>
            <a:t>intensitas</a:t>
          </a:r>
          <a:r>
            <a:rPr lang="en-ID" dirty="0"/>
            <a:t> </a:t>
          </a:r>
          <a:r>
            <a:rPr lang="en-ID" dirty="0" err="1"/>
            <a:t>cahaya</a:t>
          </a:r>
          <a:r>
            <a:rPr lang="en-ID" dirty="0"/>
            <a:t> </a:t>
          </a:r>
          <a:r>
            <a:rPr lang="en-ID" dirty="0" err="1"/>
            <a:t>matahari</a:t>
          </a:r>
          <a:r>
            <a:rPr lang="en-ID" dirty="0"/>
            <a:t> </a:t>
          </a:r>
          <a:r>
            <a:rPr lang="en-ID" dirty="0" err="1"/>
            <a:t>sekurang</a:t>
          </a:r>
          <a:r>
            <a:rPr lang="en-ID" dirty="0"/>
            <a:t>- </a:t>
          </a:r>
          <a:r>
            <a:rPr lang="en-ID" dirty="0" err="1"/>
            <a:t>kurangnya</a:t>
          </a:r>
          <a:r>
            <a:rPr lang="en-ID" dirty="0"/>
            <a:t> </a:t>
          </a:r>
          <a:r>
            <a:rPr lang="en-ID" dirty="0" err="1"/>
            <a:t>selama</a:t>
          </a:r>
          <a:r>
            <a:rPr lang="en-ID" dirty="0"/>
            <a:t> 10-12 jam. </a:t>
          </a:r>
          <a:r>
            <a:rPr lang="en-ID" dirty="0" err="1"/>
            <a:t>Penyinaran</a:t>
          </a:r>
          <a:r>
            <a:rPr lang="en-ID" dirty="0"/>
            <a:t> yang </a:t>
          </a:r>
          <a:r>
            <a:rPr lang="en-ID" dirty="0" err="1"/>
            <a:t>dibutuhkan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penyinaran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dirty="0" err="1"/>
            <a:t>penuh</a:t>
          </a:r>
          <a:r>
            <a:rPr lang="en-ID" dirty="0"/>
            <a:t>, </a:t>
          </a:r>
          <a:r>
            <a:rPr lang="en-ID" dirty="0" err="1"/>
            <a:t>bila</a:t>
          </a:r>
          <a:r>
            <a:rPr lang="en-ID" dirty="0"/>
            <a:t> </a:t>
          </a:r>
          <a:r>
            <a:rPr lang="en-ID" dirty="0" err="1"/>
            <a:t>penyinaran</a:t>
          </a:r>
          <a:r>
            <a:rPr lang="en-ID" dirty="0"/>
            <a:t> </a:t>
          </a:r>
          <a:r>
            <a:rPr lang="en-ID" dirty="0" err="1"/>
            <a:t>tidak</a:t>
          </a:r>
          <a:r>
            <a:rPr lang="en-ID" dirty="0"/>
            <a:t> </a:t>
          </a:r>
          <a:r>
            <a:rPr lang="en-ID" dirty="0" err="1"/>
            <a:t>penuh</a:t>
          </a:r>
          <a:r>
            <a:rPr lang="en-ID" dirty="0"/>
            <a:t> </a:t>
          </a:r>
          <a:r>
            <a:rPr lang="en-ID" dirty="0" err="1"/>
            <a:t>pertumbuhan</a:t>
          </a:r>
          <a:r>
            <a:rPr lang="en-ID" dirty="0"/>
            <a:t> </a:t>
          </a:r>
          <a:r>
            <a:rPr lang="en-ID" dirty="0" err="1"/>
            <a:t>tanaman</a:t>
          </a:r>
          <a:r>
            <a:rPr lang="en-ID" dirty="0"/>
            <a:t> </a:t>
          </a:r>
          <a:r>
            <a:rPr lang="en-ID" dirty="0" err="1"/>
            <a:t>tidak</a:t>
          </a:r>
          <a:r>
            <a:rPr lang="en-ID" dirty="0"/>
            <a:t> </a:t>
          </a:r>
          <a:r>
            <a:rPr lang="en-ID" dirty="0" err="1"/>
            <a:t>akan</a:t>
          </a:r>
          <a:r>
            <a:rPr lang="en-ID" dirty="0"/>
            <a:t> normal.</a:t>
          </a:r>
          <a:endParaRPr lang="en-US" dirty="0"/>
        </a:p>
      </dgm:t>
    </dgm:pt>
    <dgm:pt modelId="{BEF81C0B-A473-41D4-9580-144769A0966E}" type="parTrans" cxnId="{2A803072-B06C-4277-90A5-6FE50F7603DB}">
      <dgm:prSet/>
      <dgm:spPr/>
      <dgm:t>
        <a:bodyPr/>
        <a:lstStyle/>
        <a:p>
          <a:endParaRPr lang="en-US"/>
        </a:p>
      </dgm:t>
    </dgm:pt>
    <dgm:pt modelId="{C595C53F-E33C-4B3F-895A-4663A7A05662}" type="sibTrans" cxnId="{2A803072-B06C-4277-90A5-6FE50F7603DB}">
      <dgm:prSet/>
      <dgm:spPr/>
      <dgm:t>
        <a:bodyPr/>
        <a:lstStyle/>
        <a:p>
          <a:endParaRPr lang="en-US"/>
        </a:p>
      </dgm:t>
    </dgm:pt>
    <dgm:pt modelId="{65AB6311-8E1F-4D1D-B896-12F578616AE2}">
      <dgm:prSet/>
      <dgm:spPr/>
      <dgm:t>
        <a:bodyPr/>
        <a:lstStyle/>
        <a:p>
          <a:r>
            <a:rPr lang="en-ID"/>
            <a:t>2. Suhu dan Kelembaban </a:t>
          </a:r>
          <a:endParaRPr lang="en-US"/>
        </a:p>
      </dgm:t>
    </dgm:pt>
    <dgm:pt modelId="{E004D2DD-D4EE-4BBA-BFC4-B1BB3E5FAF66}" type="parTrans" cxnId="{54CC7127-55D4-4FD5-8AFA-6FF2BE868B13}">
      <dgm:prSet/>
      <dgm:spPr/>
      <dgm:t>
        <a:bodyPr/>
        <a:lstStyle/>
        <a:p>
          <a:endParaRPr lang="en-US"/>
        </a:p>
      </dgm:t>
    </dgm:pt>
    <dgm:pt modelId="{04439DD9-09A4-4C16-B18C-EE09C932CFE6}" type="sibTrans" cxnId="{54CC7127-55D4-4FD5-8AFA-6FF2BE868B13}">
      <dgm:prSet/>
      <dgm:spPr/>
      <dgm:t>
        <a:bodyPr/>
        <a:lstStyle/>
        <a:p>
          <a:endParaRPr lang="en-US"/>
        </a:p>
      </dgm:t>
    </dgm:pt>
    <dgm:pt modelId="{09BF473D-F7B7-410D-BFC8-920E12B9587F}">
      <dgm:prSet/>
      <dgm:spPr/>
      <dgm:t>
        <a:bodyPr/>
        <a:lstStyle/>
        <a:p>
          <a:pPr algn="just"/>
          <a:r>
            <a:rPr lang="en-ID" dirty="0"/>
            <a:t>Tinggi </a:t>
          </a:r>
          <a:r>
            <a:rPr lang="en-ID" dirty="0" err="1"/>
            <a:t>rendahnya</a:t>
          </a:r>
          <a:r>
            <a:rPr lang="en-ID" dirty="0"/>
            <a:t> </a:t>
          </a:r>
          <a:r>
            <a:rPr lang="en-ID" dirty="0" err="1"/>
            <a:t>suhu</a:t>
          </a:r>
          <a:r>
            <a:rPr lang="en-ID" dirty="0"/>
            <a:t> sangat </a:t>
          </a:r>
          <a:r>
            <a:rPr lang="en-ID" dirty="0" err="1"/>
            <a:t>mempengaruhi</a:t>
          </a:r>
          <a:r>
            <a:rPr lang="en-ID" dirty="0"/>
            <a:t> </a:t>
          </a:r>
          <a:r>
            <a:rPr lang="en-ID" dirty="0" err="1"/>
            <a:t>pertumbuhan</a:t>
          </a:r>
          <a:r>
            <a:rPr lang="en-ID" dirty="0"/>
            <a:t> </a:t>
          </a:r>
          <a:r>
            <a:rPr lang="en-ID" dirty="0" err="1"/>
            <a:t>tanaman</a:t>
          </a:r>
          <a:r>
            <a:rPr lang="en-ID" dirty="0"/>
            <a:t>.  </a:t>
          </a:r>
          <a:r>
            <a:rPr lang="en-ID" dirty="0" err="1"/>
            <a:t>Suhu</a:t>
          </a:r>
          <a:r>
            <a:rPr lang="en-ID" dirty="0"/>
            <a:t> yang paling ideal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perkecambahan</a:t>
          </a:r>
          <a:r>
            <a:rPr lang="en-ID" dirty="0"/>
            <a:t> </a:t>
          </a:r>
          <a:r>
            <a:rPr lang="en-ID" dirty="0" err="1"/>
            <a:t>benih</a:t>
          </a:r>
          <a:r>
            <a:rPr lang="en-ID" dirty="0"/>
            <a:t> </a:t>
          </a:r>
          <a:r>
            <a:rPr lang="en-ID" dirty="0" err="1"/>
            <a:t>cabai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25-30°C, </a:t>
          </a:r>
          <a:r>
            <a:rPr lang="en-ID" dirty="0" err="1"/>
            <a:t>sedangkan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pertumbuhannya</a:t>
          </a:r>
          <a:r>
            <a:rPr lang="en-ID" dirty="0"/>
            <a:t> 24-28°C. Adapun </a:t>
          </a:r>
          <a:r>
            <a:rPr lang="en-ID" dirty="0" err="1"/>
            <a:t>suhu</a:t>
          </a:r>
          <a:r>
            <a:rPr lang="en-ID" dirty="0"/>
            <a:t> yang </a:t>
          </a:r>
          <a:r>
            <a:rPr lang="en-ID" dirty="0" err="1"/>
            <a:t>cocok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pertumbuhannya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siang</a:t>
          </a:r>
          <a:r>
            <a:rPr lang="en-ID" dirty="0"/>
            <a:t> </a:t>
          </a:r>
          <a:r>
            <a:rPr lang="en-ID" dirty="0" err="1"/>
            <a:t>hari</a:t>
          </a:r>
          <a:r>
            <a:rPr lang="en-ID" dirty="0"/>
            <a:t> 21-28°C, </a:t>
          </a:r>
          <a:r>
            <a:rPr lang="en-ID" dirty="0" err="1"/>
            <a:t>malam</a:t>
          </a:r>
          <a:r>
            <a:rPr lang="en-ID" dirty="0"/>
            <a:t> </a:t>
          </a:r>
          <a:r>
            <a:rPr lang="en-ID" dirty="0" err="1"/>
            <a:t>hari</a:t>
          </a:r>
          <a:r>
            <a:rPr lang="en-ID" dirty="0"/>
            <a:t> 13-16°C,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kelembaban</a:t>
          </a:r>
          <a:r>
            <a:rPr lang="en-ID" dirty="0"/>
            <a:t> </a:t>
          </a:r>
          <a:r>
            <a:rPr lang="en-ID" dirty="0" err="1"/>
            <a:t>tanaman</a:t>
          </a:r>
          <a:r>
            <a:rPr lang="en-ID" dirty="0"/>
            <a:t> 80%.</a:t>
          </a:r>
          <a:endParaRPr lang="en-US" dirty="0"/>
        </a:p>
      </dgm:t>
    </dgm:pt>
    <dgm:pt modelId="{E5CC536B-AF9C-4601-8431-168E13C95615}" type="parTrans" cxnId="{70EEDB69-D586-487B-BCAA-1157606F2B01}">
      <dgm:prSet/>
      <dgm:spPr/>
      <dgm:t>
        <a:bodyPr/>
        <a:lstStyle/>
        <a:p>
          <a:endParaRPr lang="en-US"/>
        </a:p>
      </dgm:t>
    </dgm:pt>
    <dgm:pt modelId="{69588EF0-51B3-481B-94C4-92722D765FA5}" type="sibTrans" cxnId="{70EEDB69-D586-487B-BCAA-1157606F2B01}">
      <dgm:prSet/>
      <dgm:spPr/>
      <dgm:t>
        <a:bodyPr/>
        <a:lstStyle/>
        <a:p>
          <a:endParaRPr lang="en-US"/>
        </a:p>
      </dgm:t>
    </dgm:pt>
    <dgm:pt modelId="{BB8403B3-1743-47E7-8572-CFB095FA4DF3}">
      <dgm:prSet/>
      <dgm:spPr/>
      <dgm:t>
        <a:bodyPr/>
        <a:lstStyle/>
        <a:p>
          <a:r>
            <a:rPr lang="en-ID"/>
            <a:t>3. Angin </a:t>
          </a:r>
          <a:endParaRPr lang="en-US"/>
        </a:p>
      </dgm:t>
    </dgm:pt>
    <dgm:pt modelId="{7FEAEDB9-E119-4245-8792-D146DD9E9E92}" type="parTrans" cxnId="{607A541D-9F1F-4A79-AD3E-17E080E3545F}">
      <dgm:prSet/>
      <dgm:spPr/>
      <dgm:t>
        <a:bodyPr/>
        <a:lstStyle/>
        <a:p>
          <a:endParaRPr lang="en-US"/>
        </a:p>
      </dgm:t>
    </dgm:pt>
    <dgm:pt modelId="{3136D207-AB01-4088-8BCA-313331F943C7}" type="sibTrans" cxnId="{607A541D-9F1F-4A79-AD3E-17E080E3545F}">
      <dgm:prSet/>
      <dgm:spPr/>
      <dgm:t>
        <a:bodyPr/>
        <a:lstStyle/>
        <a:p>
          <a:endParaRPr lang="en-US"/>
        </a:p>
      </dgm:t>
    </dgm:pt>
    <dgm:pt modelId="{E2AB1222-A666-4990-8C20-97E073F76B4B}">
      <dgm:prSet/>
      <dgm:spPr/>
      <dgm:t>
        <a:bodyPr/>
        <a:lstStyle/>
        <a:p>
          <a:pPr algn="just"/>
          <a:r>
            <a:rPr lang="en-ID" dirty="0" err="1"/>
            <a:t>Angin</a:t>
          </a:r>
          <a:r>
            <a:rPr lang="en-ID" dirty="0"/>
            <a:t> yang </a:t>
          </a:r>
          <a:r>
            <a:rPr lang="en-ID" dirty="0" err="1"/>
            <a:t>cocok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tanaman</a:t>
          </a:r>
          <a:r>
            <a:rPr lang="en-ID" dirty="0"/>
            <a:t> </a:t>
          </a:r>
          <a:r>
            <a:rPr lang="en-ID" dirty="0" err="1"/>
            <a:t>cabai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angin</a:t>
          </a:r>
          <a:r>
            <a:rPr lang="en-ID" dirty="0"/>
            <a:t> yang </a:t>
          </a:r>
          <a:r>
            <a:rPr lang="en-ID" dirty="0" err="1"/>
            <a:t>berhembus</a:t>
          </a:r>
          <a:r>
            <a:rPr lang="en-ID" dirty="0"/>
            <a:t> </a:t>
          </a:r>
          <a:r>
            <a:rPr lang="en-ID" dirty="0" err="1"/>
            <a:t>perlahan</a:t>
          </a:r>
          <a:r>
            <a:rPr lang="en-ID" dirty="0"/>
            <a:t>, </a:t>
          </a:r>
          <a:r>
            <a:rPr lang="en-ID" dirty="0" err="1"/>
            <a:t>angin</a:t>
          </a:r>
          <a:r>
            <a:rPr lang="en-ID" dirty="0"/>
            <a:t> </a:t>
          </a:r>
          <a:r>
            <a:rPr lang="en-ID" dirty="0" err="1"/>
            <a:t>berfungsi</a:t>
          </a:r>
          <a:r>
            <a:rPr lang="en-ID" dirty="0"/>
            <a:t> </a:t>
          </a:r>
          <a:r>
            <a:rPr lang="en-ID" dirty="0" err="1"/>
            <a:t>menyediakan</a:t>
          </a:r>
          <a:r>
            <a:rPr lang="en-ID" dirty="0"/>
            <a:t> gas CO2 yang </a:t>
          </a:r>
          <a:r>
            <a:rPr lang="en-ID" dirty="0" err="1"/>
            <a:t>dibutuhkan</a:t>
          </a:r>
          <a:r>
            <a:rPr lang="en-ID" dirty="0"/>
            <a:t> oleh </a:t>
          </a:r>
          <a:r>
            <a:rPr lang="en-ID" dirty="0" err="1"/>
            <a:t>tanaman</a:t>
          </a:r>
          <a:r>
            <a:rPr lang="en-ID" dirty="0"/>
            <a:t> </a:t>
          </a:r>
          <a:r>
            <a:rPr lang="en-ID" dirty="0" err="1"/>
            <a:t>cabai</a:t>
          </a:r>
          <a:r>
            <a:rPr lang="en-ID" dirty="0"/>
            <a:t> </a:t>
          </a:r>
          <a:r>
            <a:rPr lang="en-ID" dirty="0" err="1"/>
            <a:t>rawit</a:t>
          </a:r>
          <a:r>
            <a:rPr lang="en-ID" dirty="0"/>
            <a:t>.</a:t>
          </a:r>
          <a:endParaRPr lang="en-US" dirty="0"/>
        </a:p>
      </dgm:t>
    </dgm:pt>
    <dgm:pt modelId="{1C39A1D2-DFC3-486C-BA97-3CD7E5012E7D}" type="parTrans" cxnId="{6262770F-BB0D-4425-A433-8DC672A5EA4B}">
      <dgm:prSet/>
      <dgm:spPr/>
      <dgm:t>
        <a:bodyPr/>
        <a:lstStyle/>
        <a:p>
          <a:endParaRPr lang="en-US"/>
        </a:p>
      </dgm:t>
    </dgm:pt>
    <dgm:pt modelId="{F9F809DB-88FA-444A-8FCA-BA81F54CA82E}" type="sibTrans" cxnId="{6262770F-BB0D-4425-A433-8DC672A5EA4B}">
      <dgm:prSet/>
      <dgm:spPr/>
      <dgm:t>
        <a:bodyPr/>
        <a:lstStyle/>
        <a:p>
          <a:endParaRPr lang="en-US"/>
        </a:p>
      </dgm:t>
    </dgm:pt>
    <dgm:pt modelId="{50D68AC6-653F-4EC2-9708-FB1CA6CC600B}" type="pres">
      <dgm:prSet presAssocID="{12EB1EB2-01F3-432C-9E2F-5BAE06AADD60}" presName="linear" presStyleCnt="0">
        <dgm:presLayoutVars>
          <dgm:animLvl val="lvl"/>
          <dgm:resizeHandles val="exact"/>
        </dgm:presLayoutVars>
      </dgm:prSet>
      <dgm:spPr/>
    </dgm:pt>
    <dgm:pt modelId="{45C3A541-B679-42C1-957D-17F03A5C0820}" type="pres">
      <dgm:prSet presAssocID="{CF2DA434-3503-44C5-A24C-7A375A6851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F55F68-EBDE-4768-9096-66CAE904C3C9}" type="pres">
      <dgm:prSet presAssocID="{CF2DA434-3503-44C5-A24C-7A375A6851FA}" presName="childText" presStyleLbl="revTx" presStyleIdx="0" presStyleCnt="3">
        <dgm:presLayoutVars>
          <dgm:bulletEnabled val="1"/>
        </dgm:presLayoutVars>
      </dgm:prSet>
      <dgm:spPr/>
    </dgm:pt>
    <dgm:pt modelId="{63DF39D2-9DFB-428A-AFC5-D2E22829083D}" type="pres">
      <dgm:prSet presAssocID="{65AB6311-8E1F-4D1D-B896-12F578616A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07783F-AC84-4DBD-89AC-6C8CC6464C33}" type="pres">
      <dgm:prSet presAssocID="{65AB6311-8E1F-4D1D-B896-12F578616AE2}" presName="childText" presStyleLbl="revTx" presStyleIdx="1" presStyleCnt="3">
        <dgm:presLayoutVars>
          <dgm:bulletEnabled val="1"/>
        </dgm:presLayoutVars>
      </dgm:prSet>
      <dgm:spPr/>
    </dgm:pt>
    <dgm:pt modelId="{0A41F3CE-C37C-4FD8-801C-99CF4020E7E1}" type="pres">
      <dgm:prSet presAssocID="{BB8403B3-1743-47E7-8572-CFB095FA4D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EDB5C8-13B7-4616-9128-BAC2AA9CF6DB}" type="pres">
      <dgm:prSet presAssocID="{BB8403B3-1743-47E7-8572-CFB095FA4DF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262770F-BB0D-4425-A433-8DC672A5EA4B}" srcId="{BB8403B3-1743-47E7-8572-CFB095FA4DF3}" destId="{E2AB1222-A666-4990-8C20-97E073F76B4B}" srcOrd="0" destOrd="0" parTransId="{1C39A1D2-DFC3-486C-BA97-3CD7E5012E7D}" sibTransId="{F9F809DB-88FA-444A-8FCA-BA81F54CA82E}"/>
    <dgm:cxn modelId="{607A541D-9F1F-4A79-AD3E-17E080E3545F}" srcId="{12EB1EB2-01F3-432C-9E2F-5BAE06AADD60}" destId="{BB8403B3-1743-47E7-8572-CFB095FA4DF3}" srcOrd="2" destOrd="0" parTransId="{7FEAEDB9-E119-4245-8792-D146DD9E9E92}" sibTransId="{3136D207-AB01-4088-8BCA-313331F943C7}"/>
    <dgm:cxn modelId="{54CC7127-55D4-4FD5-8AFA-6FF2BE868B13}" srcId="{12EB1EB2-01F3-432C-9E2F-5BAE06AADD60}" destId="{65AB6311-8E1F-4D1D-B896-12F578616AE2}" srcOrd="1" destOrd="0" parTransId="{E004D2DD-D4EE-4BBA-BFC4-B1BB3E5FAF66}" sibTransId="{04439DD9-09A4-4C16-B18C-EE09C932CFE6}"/>
    <dgm:cxn modelId="{4A1E253A-AD5C-4634-958D-CE681B6E6ED2}" srcId="{12EB1EB2-01F3-432C-9E2F-5BAE06AADD60}" destId="{CF2DA434-3503-44C5-A24C-7A375A6851FA}" srcOrd="0" destOrd="0" parTransId="{D2E031D3-9E9A-458D-B4BF-3AB2770B9B15}" sibTransId="{9EA2388B-F5C5-4CED-916F-BBE86B2B8D6E}"/>
    <dgm:cxn modelId="{5835615F-F50D-41A5-9838-501C4B142FCB}" type="presOf" srcId="{09BF473D-F7B7-410D-BFC8-920E12B9587F}" destId="{BB07783F-AC84-4DBD-89AC-6C8CC6464C33}" srcOrd="0" destOrd="0" presId="urn:microsoft.com/office/officeart/2005/8/layout/vList2"/>
    <dgm:cxn modelId="{70EEDB69-D586-487B-BCAA-1157606F2B01}" srcId="{65AB6311-8E1F-4D1D-B896-12F578616AE2}" destId="{09BF473D-F7B7-410D-BFC8-920E12B9587F}" srcOrd="0" destOrd="0" parTransId="{E5CC536B-AF9C-4601-8431-168E13C95615}" sibTransId="{69588EF0-51B3-481B-94C4-92722D765FA5}"/>
    <dgm:cxn modelId="{03FA544C-A7D2-44B0-A14A-FFFB1C9B9C38}" type="presOf" srcId="{BB8403B3-1743-47E7-8572-CFB095FA4DF3}" destId="{0A41F3CE-C37C-4FD8-801C-99CF4020E7E1}" srcOrd="0" destOrd="0" presId="urn:microsoft.com/office/officeart/2005/8/layout/vList2"/>
    <dgm:cxn modelId="{2A803072-B06C-4277-90A5-6FE50F7603DB}" srcId="{CF2DA434-3503-44C5-A24C-7A375A6851FA}" destId="{D5B21585-6F6F-4578-9F56-AEF5520F221C}" srcOrd="0" destOrd="0" parTransId="{BEF81C0B-A473-41D4-9580-144769A0966E}" sibTransId="{C595C53F-E33C-4B3F-895A-4663A7A05662}"/>
    <dgm:cxn modelId="{F8C76B90-47FD-43B1-BFE0-429DCC03111B}" type="presOf" srcId="{CF2DA434-3503-44C5-A24C-7A375A6851FA}" destId="{45C3A541-B679-42C1-957D-17F03A5C0820}" srcOrd="0" destOrd="0" presId="urn:microsoft.com/office/officeart/2005/8/layout/vList2"/>
    <dgm:cxn modelId="{BE1DA3B4-C8D8-428B-AC31-BDB9BA3F7279}" type="presOf" srcId="{D5B21585-6F6F-4578-9F56-AEF5520F221C}" destId="{8DF55F68-EBDE-4768-9096-66CAE904C3C9}" srcOrd="0" destOrd="0" presId="urn:microsoft.com/office/officeart/2005/8/layout/vList2"/>
    <dgm:cxn modelId="{BAC63CB6-7794-47A3-9665-BD07F678F0E9}" type="presOf" srcId="{65AB6311-8E1F-4D1D-B896-12F578616AE2}" destId="{63DF39D2-9DFB-428A-AFC5-D2E22829083D}" srcOrd="0" destOrd="0" presId="urn:microsoft.com/office/officeart/2005/8/layout/vList2"/>
    <dgm:cxn modelId="{088FFBC3-CBC2-4C0A-9A8F-0C21426F4D0F}" type="presOf" srcId="{12EB1EB2-01F3-432C-9E2F-5BAE06AADD60}" destId="{50D68AC6-653F-4EC2-9708-FB1CA6CC600B}" srcOrd="0" destOrd="0" presId="urn:microsoft.com/office/officeart/2005/8/layout/vList2"/>
    <dgm:cxn modelId="{107511D6-94F8-4EEB-9380-9496081BBC02}" type="presOf" srcId="{E2AB1222-A666-4990-8C20-97E073F76B4B}" destId="{33EDB5C8-13B7-4616-9128-BAC2AA9CF6DB}" srcOrd="0" destOrd="0" presId="urn:microsoft.com/office/officeart/2005/8/layout/vList2"/>
    <dgm:cxn modelId="{B206E24C-0839-487F-9EEF-3276868862DE}" type="presParOf" srcId="{50D68AC6-653F-4EC2-9708-FB1CA6CC600B}" destId="{45C3A541-B679-42C1-957D-17F03A5C0820}" srcOrd="0" destOrd="0" presId="urn:microsoft.com/office/officeart/2005/8/layout/vList2"/>
    <dgm:cxn modelId="{729C7EBF-114D-4C59-A1F5-32AF87D31A04}" type="presParOf" srcId="{50D68AC6-653F-4EC2-9708-FB1CA6CC600B}" destId="{8DF55F68-EBDE-4768-9096-66CAE904C3C9}" srcOrd="1" destOrd="0" presId="urn:microsoft.com/office/officeart/2005/8/layout/vList2"/>
    <dgm:cxn modelId="{D972459C-5F00-4179-B908-E262748CAEB9}" type="presParOf" srcId="{50D68AC6-653F-4EC2-9708-FB1CA6CC600B}" destId="{63DF39D2-9DFB-428A-AFC5-D2E22829083D}" srcOrd="2" destOrd="0" presId="urn:microsoft.com/office/officeart/2005/8/layout/vList2"/>
    <dgm:cxn modelId="{EDCB2638-F03B-4003-85B3-6FF68C771158}" type="presParOf" srcId="{50D68AC6-653F-4EC2-9708-FB1CA6CC600B}" destId="{BB07783F-AC84-4DBD-89AC-6C8CC6464C33}" srcOrd="3" destOrd="0" presId="urn:microsoft.com/office/officeart/2005/8/layout/vList2"/>
    <dgm:cxn modelId="{1EF05B09-964B-4A57-BBC2-3A6D24DC9F4C}" type="presParOf" srcId="{50D68AC6-653F-4EC2-9708-FB1CA6CC600B}" destId="{0A41F3CE-C37C-4FD8-801C-99CF4020E7E1}" srcOrd="4" destOrd="0" presId="urn:microsoft.com/office/officeart/2005/8/layout/vList2"/>
    <dgm:cxn modelId="{4D95A2E6-DECD-470C-B500-E9479B1EC20D}" type="presParOf" srcId="{50D68AC6-653F-4EC2-9708-FB1CA6CC600B}" destId="{33EDB5C8-13B7-4616-9128-BAC2AA9CF6D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3A541-B679-42C1-957D-17F03A5C0820}">
      <dsp:nvSpPr>
        <dsp:cNvPr id="0" name=""/>
        <dsp:cNvSpPr/>
      </dsp:nvSpPr>
      <dsp:spPr>
        <a:xfrm>
          <a:off x="0" y="202922"/>
          <a:ext cx="4490447" cy="4334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/>
            <a:t>1. Iklim </a:t>
          </a:r>
          <a:endParaRPr lang="en-US" sz="1900" kern="1200"/>
        </a:p>
      </dsp:txBody>
      <dsp:txXfrm>
        <a:off x="21161" y="224083"/>
        <a:ext cx="4448125" cy="391163"/>
      </dsp:txXfrm>
    </dsp:sp>
    <dsp:sp modelId="{8DF55F68-EBDE-4768-9096-66CAE904C3C9}">
      <dsp:nvSpPr>
        <dsp:cNvPr id="0" name=""/>
        <dsp:cNvSpPr/>
      </dsp:nvSpPr>
      <dsp:spPr>
        <a:xfrm>
          <a:off x="0" y="636407"/>
          <a:ext cx="4490447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72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500" kern="1200" dirty="0" err="1"/>
            <a:t>Tanaman</a:t>
          </a:r>
          <a:r>
            <a:rPr lang="en-ID" sz="1500" kern="1200" dirty="0"/>
            <a:t> </a:t>
          </a:r>
          <a:r>
            <a:rPr lang="en-ID" sz="1500" kern="1200" dirty="0" err="1"/>
            <a:t>cabai</a:t>
          </a:r>
          <a:r>
            <a:rPr lang="en-ID" sz="1500" kern="1200" dirty="0"/>
            <a:t> </a:t>
          </a:r>
          <a:r>
            <a:rPr lang="en-ID" sz="1500" kern="1200" dirty="0" err="1"/>
            <a:t>rawit</a:t>
          </a:r>
          <a:r>
            <a:rPr lang="en-ID" sz="1500" kern="1200" dirty="0"/>
            <a:t> </a:t>
          </a:r>
          <a:r>
            <a:rPr lang="en-ID" sz="1500" kern="1200" dirty="0" err="1"/>
            <a:t>tumbuh</a:t>
          </a:r>
          <a:r>
            <a:rPr lang="en-ID" sz="1500" kern="1200" dirty="0"/>
            <a:t> di </a:t>
          </a:r>
          <a:r>
            <a:rPr lang="en-ID" sz="1500" kern="1200" dirty="0" err="1"/>
            <a:t>tanah</a:t>
          </a:r>
          <a:r>
            <a:rPr lang="en-ID" sz="1500" kern="1200" dirty="0"/>
            <a:t> </a:t>
          </a:r>
          <a:r>
            <a:rPr lang="en-ID" sz="1500" kern="1200" dirty="0" err="1"/>
            <a:t>dataran</a:t>
          </a:r>
          <a:r>
            <a:rPr lang="en-ID" sz="1500" kern="1200" dirty="0"/>
            <a:t> </a:t>
          </a:r>
          <a:r>
            <a:rPr lang="en-ID" sz="1500" kern="1200" dirty="0" err="1"/>
            <a:t>rendah</a:t>
          </a:r>
          <a:r>
            <a:rPr lang="en-ID" sz="1500" kern="1200" dirty="0"/>
            <a:t> </a:t>
          </a:r>
          <a:r>
            <a:rPr lang="en-ID" sz="1500" kern="1200" dirty="0" err="1"/>
            <a:t>sampai</a:t>
          </a:r>
          <a:r>
            <a:rPr lang="en-ID" sz="1500" kern="1200" dirty="0"/>
            <a:t> </a:t>
          </a:r>
          <a:r>
            <a:rPr lang="en-ID" sz="1500" kern="1200" dirty="0" err="1"/>
            <a:t>menengah</a:t>
          </a:r>
          <a:r>
            <a:rPr lang="en-ID" sz="1500" kern="1200" dirty="0"/>
            <a:t>. </a:t>
          </a:r>
          <a:r>
            <a:rPr lang="en-ID" sz="1500" kern="1200" dirty="0" err="1"/>
            <a:t>Untuk</a:t>
          </a:r>
          <a:r>
            <a:rPr lang="en-ID" sz="1500" kern="1200" dirty="0"/>
            <a:t> </a:t>
          </a:r>
          <a:r>
            <a:rPr lang="en-ID" sz="1500" kern="1200" dirty="0" err="1"/>
            <a:t>tumbuhan</a:t>
          </a:r>
          <a:r>
            <a:rPr lang="en-ID" sz="1500" kern="1200" dirty="0"/>
            <a:t> yang optimal </a:t>
          </a:r>
          <a:r>
            <a:rPr lang="en-ID" sz="1500" kern="1200" dirty="0" err="1"/>
            <a:t>tanaman</a:t>
          </a:r>
          <a:r>
            <a:rPr lang="en-ID" sz="1500" kern="1200" dirty="0"/>
            <a:t> </a:t>
          </a:r>
          <a:r>
            <a:rPr lang="en-ID" sz="1500" kern="1200" dirty="0" err="1"/>
            <a:t>cabai</a:t>
          </a:r>
          <a:r>
            <a:rPr lang="en-ID" sz="1500" kern="1200" dirty="0"/>
            <a:t> </a:t>
          </a:r>
          <a:r>
            <a:rPr lang="en-ID" sz="1500" kern="1200" dirty="0" err="1"/>
            <a:t>membutuhkan</a:t>
          </a:r>
          <a:r>
            <a:rPr lang="en-ID" sz="1500" kern="1200" dirty="0"/>
            <a:t> </a:t>
          </a:r>
          <a:r>
            <a:rPr lang="en-ID" sz="1500" kern="1200" dirty="0" err="1"/>
            <a:t>intensitas</a:t>
          </a:r>
          <a:r>
            <a:rPr lang="en-ID" sz="1500" kern="1200" dirty="0"/>
            <a:t> </a:t>
          </a:r>
          <a:r>
            <a:rPr lang="en-ID" sz="1500" kern="1200" dirty="0" err="1"/>
            <a:t>cahaya</a:t>
          </a:r>
          <a:r>
            <a:rPr lang="en-ID" sz="1500" kern="1200" dirty="0"/>
            <a:t> </a:t>
          </a:r>
          <a:r>
            <a:rPr lang="en-ID" sz="1500" kern="1200" dirty="0" err="1"/>
            <a:t>matahari</a:t>
          </a:r>
          <a:r>
            <a:rPr lang="en-ID" sz="1500" kern="1200" dirty="0"/>
            <a:t> </a:t>
          </a:r>
          <a:r>
            <a:rPr lang="en-ID" sz="1500" kern="1200" dirty="0" err="1"/>
            <a:t>sekurang</a:t>
          </a:r>
          <a:r>
            <a:rPr lang="en-ID" sz="1500" kern="1200" dirty="0"/>
            <a:t>- </a:t>
          </a:r>
          <a:r>
            <a:rPr lang="en-ID" sz="1500" kern="1200" dirty="0" err="1"/>
            <a:t>kurangnya</a:t>
          </a:r>
          <a:r>
            <a:rPr lang="en-ID" sz="1500" kern="1200" dirty="0"/>
            <a:t> </a:t>
          </a:r>
          <a:r>
            <a:rPr lang="en-ID" sz="1500" kern="1200" dirty="0" err="1"/>
            <a:t>selama</a:t>
          </a:r>
          <a:r>
            <a:rPr lang="en-ID" sz="1500" kern="1200" dirty="0"/>
            <a:t> 10-12 jam. </a:t>
          </a:r>
          <a:r>
            <a:rPr lang="en-ID" sz="1500" kern="1200" dirty="0" err="1"/>
            <a:t>Penyinaran</a:t>
          </a:r>
          <a:r>
            <a:rPr lang="en-ID" sz="1500" kern="1200" dirty="0"/>
            <a:t> yang </a:t>
          </a:r>
          <a:r>
            <a:rPr lang="en-ID" sz="1500" kern="1200" dirty="0" err="1"/>
            <a:t>dibutuhkan</a:t>
          </a:r>
          <a:r>
            <a:rPr lang="en-ID" sz="1500" kern="1200" dirty="0"/>
            <a:t> </a:t>
          </a:r>
          <a:r>
            <a:rPr lang="en-ID" sz="1500" kern="1200" dirty="0" err="1"/>
            <a:t>adalah</a:t>
          </a:r>
          <a:r>
            <a:rPr lang="en-ID" sz="1500" kern="1200" dirty="0"/>
            <a:t> </a:t>
          </a:r>
          <a:r>
            <a:rPr lang="en-ID" sz="1500" kern="1200" dirty="0" err="1"/>
            <a:t>penyinaran</a:t>
          </a:r>
          <a:r>
            <a:rPr lang="en-ID" sz="1500" kern="1200" dirty="0"/>
            <a:t> </a:t>
          </a:r>
          <a:r>
            <a:rPr lang="en-ID" sz="1500" kern="1200" dirty="0" err="1"/>
            <a:t>secara</a:t>
          </a:r>
          <a:r>
            <a:rPr lang="en-ID" sz="1500" kern="1200" dirty="0"/>
            <a:t> </a:t>
          </a:r>
          <a:r>
            <a:rPr lang="en-ID" sz="1500" kern="1200" dirty="0" err="1"/>
            <a:t>penuh</a:t>
          </a:r>
          <a:r>
            <a:rPr lang="en-ID" sz="1500" kern="1200" dirty="0"/>
            <a:t>, </a:t>
          </a:r>
          <a:r>
            <a:rPr lang="en-ID" sz="1500" kern="1200" dirty="0" err="1"/>
            <a:t>bila</a:t>
          </a:r>
          <a:r>
            <a:rPr lang="en-ID" sz="1500" kern="1200" dirty="0"/>
            <a:t> </a:t>
          </a:r>
          <a:r>
            <a:rPr lang="en-ID" sz="1500" kern="1200" dirty="0" err="1"/>
            <a:t>penyinaran</a:t>
          </a:r>
          <a:r>
            <a:rPr lang="en-ID" sz="1500" kern="1200" dirty="0"/>
            <a:t> </a:t>
          </a:r>
          <a:r>
            <a:rPr lang="en-ID" sz="1500" kern="1200" dirty="0" err="1"/>
            <a:t>tidak</a:t>
          </a:r>
          <a:r>
            <a:rPr lang="en-ID" sz="1500" kern="1200" dirty="0"/>
            <a:t> </a:t>
          </a:r>
          <a:r>
            <a:rPr lang="en-ID" sz="1500" kern="1200" dirty="0" err="1"/>
            <a:t>penuh</a:t>
          </a:r>
          <a:r>
            <a:rPr lang="en-ID" sz="1500" kern="1200" dirty="0"/>
            <a:t> </a:t>
          </a:r>
          <a:r>
            <a:rPr lang="en-ID" sz="1500" kern="1200" dirty="0" err="1"/>
            <a:t>pertumbuhan</a:t>
          </a:r>
          <a:r>
            <a:rPr lang="en-ID" sz="1500" kern="1200" dirty="0"/>
            <a:t> </a:t>
          </a:r>
          <a:r>
            <a:rPr lang="en-ID" sz="1500" kern="1200" dirty="0" err="1"/>
            <a:t>tanaman</a:t>
          </a:r>
          <a:r>
            <a:rPr lang="en-ID" sz="1500" kern="1200" dirty="0"/>
            <a:t> </a:t>
          </a:r>
          <a:r>
            <a:rPr lang="en-ID" sz="1500" kern="1200" dirty="0" err="1"/>
            <a:t>tidak</a:t>
          </a:r>
          <a:r>
            <a:rPr lang="en-ID" sz="1500" kern="1200" dirty="0"/>
            <a:t> </a:t>
          </a:r>
          <a:r>
            <a:rPr lang="en-ID" sz="1500" kern="1200" dirty="0" err="1"/>
            <a:t>akan</a:t>
          </a:r>
          <a:r>
            <a:rPr lang="en-ID" sz="1500" kern="1200" dirty="0"/>
            <a:t> normal.</a:t>
          </a:r>
          <a:endParaRPr lang="en-US" sz="1500" kern="1200" dirty="0"/>
        </a:p>
      </dsp:txBody>
      <dsp:txXfrm>
        <a:off x="0" y="636407"/>
        <a:ext cx="4490447" cy="1415880"/>
      </dsp:txXfrm>
    </dsp:sp>
    <dsp:sp modelId="{63DF39D2-9DFB-428A-AFC5-D2E22829083D}">
      <dsp:nvSpPr>
        <dsp:cNvPr id="0" name=""/>
        <dsp:cNvSpPr/>
      </dsp:nvSpPr>
      <dsp:spPr>
        <a:xfrm>
          <a:off x="0" y="2052287"/>
          <a:ext cx="4490447" cy="433485"/>
        </a:xfrm>
        <a:prstGeom prst="roundRect">
          <a:avLst/>
        </a:prstGeom>
        <a:solidFill>
          <a:schemeClr val="accent2">
            <a:hueOff val="-756953"/>
            <a:satOff val="-5044"/>
            <a:lumOff val="-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/>
            <a:t>2. Suhu dan Kelembaban </a:t>
          </a:r>
          <a:endParaRPr lang="en-US" sz="1900" kern="1200"/>
        </a:p>
      </dsp:txBody>
      <dsp:txXfrm>
        <a:off x="21161" y="2073448"/>
        <a:ext cx="4448125" cy="391163"/>
      </dsp:txXfrm>
    </dsp:sp>
    <dsp:sp modelId="{BB07783F-AC84-4DBD-89AC-6C8CC6464C33}">
      <dsp:nvSpPr>
        <dsp:cNvPr id="0" name=""/>
        <dsp:cNvSpPr/>
      </dsp:nvSpPr>
      <dsp:spPr>
        <a:xfrm>
          <a:off x="0" y="2485772"/>
          <a:ext cx="4490447" cy="1612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72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500" kern="1200" dirty="0"/>
            <a:t>Tinggi </a:t>
          </a:r>
          <a:r>
            <a:rPr lang="en-ID" sz="1500" kern="1200" dirty="0" err="1"/>
            <a:t>rendahnya</a:t>
          </a:r>
          <a:r>
            <a:rPr lang="en-ID" sz="1500" kern="1200" dirty="0"/>
            <a:t> </a:t>
          </a:r>
          <a:r>
            <a:rPr lang="en-ID" sz="1500" kern="1200" dirty="0" err="1"/>
            <a:t>suhu</a:t>
          </a:r>
          <a:r>
            <a:rPr lang="en-ID" sz="1500" kern="1200" dirty="0"/>
            <a:t> sangat </a:t>
          </a:r>
          <a:r>
            <a:rPr lang="en-ID" sz="1500" kern="1200" dirty="0" err="1"/>
            <a:t>mempengaruhi</a:t>
          </a:r>
          <a:r>
            <a:rPr lang="en-ID" sz="1500" kern="1200" dirty="0"/>
            <a:t> </a:t>
          </a:r>
          <a:r>
            <a:rPr lang="en-ID" sz="1500" kern="1200" dirty="0" err="1"/>
            <a:t>pertumbuhan</a:t>
          </a:r>
          <a:r>
            <a:rPr lang="en-ID" sz="1500" kern="1200" dirty="0"/>
            <a:t> </a:t>
          </a:r>
          <a:r>
            <a:rPr lang="en-ID" sz="1500" kern="1200" dirty="0" err="1"/>
            <a:t>tanaman</a:t>
          </a:r>
          <a:r>
            <a:rPr lang="en-ID" sz="1500" kern="1200" dirty="0"/>
            <a:t>.  </a:t>
          </a:r>
          <a:r>
            <a:rPr lang="en-ID" sz="1500" kern="1200" dirty="0" err="1"/>
            <a:t>Suhu</a:t>
          </a:r>
          <a:r>
            <a:rPr lang="en-ID" sz="1500" kern="1200" dirty="0"/>
            <a:t> yang paling ideal </a:t>
          </a:r>
          <a:r>
            <a:rPr lang="en-ID" sz="1500" kern="1200" dirty="0" err="1"/>
            <a:t>untuk</a:t>
          </a:r>
          <a:r>
            <a:rPr lang="en-ID" sz="1500" kern="1200" dirty="0"/>
            <a:t> </a:t>
          </a:r>
          <a:r>
            <a:rPr lang="en-ID" sz="1500" kern="1200" dirty="0" err="1"/>
            <a:t>perkecambahan</a:t>
          </a:r>
          <a:r>
            <a:rPr lang="en-ID" sz="1500" kern="1200" dirty="0"/>
            <a:t> </a:t>
          </a:r>
          <a:r>
            <a:rPr lang="en-ID" sz="1500" kern="1200" dirty="0" err="1"/>
            <a:t>benih</a:t>
          </a:r>
          <a:r>
            <a:rPr lang="en-ID" sz="1500" kern="1200" dirty="0"/>
            <a:t> </a:t>
          </a:r>
          <a:r>
            <a:rPr lang="en-ID" sz="1500" kern="1200" dirty="0" err="1"/>
            <a:t>cabai</a:t>
          </a:r>
          <a:r>
            <a:rPr lang="en-ID" sz="1500" kern="1200" dirty="0"/>
            <a:t> </a:t>
          </a:r>
          <a:r>
            <a:rPr lang="en-ID" sz="1500" kern="1200" dirty="0" err="1"/>
            <a:t>adalah</a:t>
          </a:r>
          <a:r>
            <a:rPr lang="en-ID" sz="1500" kern="1200" dirty="0"/>
            <a:t> 25-30°C, </a:t>
          </a:r>
          <a:r>
            <a:rPr lang="en-ID" sz="1500" kern="1200" dirty="0" err="1"/>
            <a:t>sedangkan</a:t>
          </a:r>
          <a:r>
            <a:rPr lang="en-ID" sz="1500" kern="1200" dirty="0"/>
            <a:t> </a:t>
          </a:r>
          <a:r>
            <a:rPr lang="en-ID" sz="1500" kern="1200" dirty="0" err="1"/>
            <a:t>untuk</a:t>
          </a:r>
          <a:r>
            <a:rPr lang="en-ID" sz="1500" kern="1200" dirty="0"/>
            <a:t> </a:t>
          </a:r>
          <a:r>
            <a:rPr lang="en-ID" sz="1500" kern="1200" dirty="0" err="1"/>
            <a:t>pertumbuhannya</a:t>
          </a:r>
          <a:r>
            <a:rPr lang="en-ID" sz="1500" kern="1200" dirty="0"/>
            <a:t> 24-28°C. Adapun </a:t>
          </a:r>
          <a:r>
            <a:rPr lang="en-ID" sz="1500" kern="1200" dirty="0" err="1"/>
            <a:t>suhu</a:t>
          </a:r>
          <a:r>
            <a:rPr lang="en-ID" sz="1500" kern="1200" dirty="0"/>
            <a:t> yang </a:t>
          </a:r>
          <a:r>
            <a:rPr lang="en-ID" sz="1500" kern="1200" dirty="0" err="1"/>
            <a:t>cocok</a:t>
          </a:r>
          <a:r>
            <a:rPr lang="en-ID" sz="1500" kern="1200" dirty="0"/>
            <a:t> </a:t>
          </a:r>
          <a:r>
            <a:rPr lang="en-ID" sz="1500" kern="1200" dirty="0" err="1"/>
            <a:t>untuk</a:t>
          </a:r>
          <a:r>
            <a:rPr lang="en-ID" sz="1500" kern="1200" dirty="0"/>
            <a:t> </a:t>
          </a:r>
          <a:r>
            <a:rPr lang="en-ID" sz="1500" kern="1200" dirty="0" err="1"/>
            <a:t>pertumbuhannya</a:t>
          </a:r>
          <a:r>
            <a:rPr lang="en-ID" sz="1500" kern="1200" dirty="0"/>
            <a:t> </a:t>
          </a:r>
          <a:r>
            <a:rPr lang="en-ID" sz="1500" kern="1200" dirty="0" err="1"/>
            <a:t>adalah</a:t>
          </a:r>
          <a:r>
            <a:rPr lang="en-ID" sz="1500" kern="1200" dirty="0"/>
            <a:t> </a:t>
          </a:r>
          <a:r>
            <a:rPr lang="en-ID" sz="1500" kern="1200" dirty="0" err="1"/>
            <a:t>siang</a:t>
          </a:r>
          <a:r>
            <a:rPr lang="en-ID" sz="1500" kern="1200" dirty="0"/>
            <a:t> </a:t>
          </a:r>
          <a:r>
            <a:rPr lang="en-ID" sz="1500" kern="1200" dirty="0" err="1"/>
            <a:t>hari</a:t>
          </a:r>
          <a:r>
            <a:rPr lang="en-ID" sz="1500" kern="1200" dirty="0"/>
            <a:t> 21-28°C, </a:t>
          </a:r>
          <a:r>
            <a:rPr lang="en-ID" sz="1500" kern="1200" dirty="0" err="1"/>
            <a:t>malam</a:t>
          </a:r>
          <a:r>
            <a:rPr lang="en-ID" sz="1500" kern="1200" dirty="0"/>
            <a:t> </a:t>
          </a:r>
          <a:r>
            <a:rPr lang="en-ID" sz="1500" kern="1200" dirty="0" err="1"/>
            <a:t>hari</a:t>
          </a:r>
          <a:r>
            <a:rPr lang="en-ID" sz="1500" kern="1200" dirty="0"/>
            <a:t> 13-16°C, </a:t>
          </a:r>
          <a:r>
            <a:rPr lang="en-ID" sz="1500" kern="1200" dirty="0" err="1"/>
            <a:t>untuk</a:t>
          </a:r>
          <a:r>
            <a:rPr lang="en-ID" sz="1500" kern="1200" dirty="0"/>
            <a:t> </a:t>
          </a:r>
          <a:r>
            <a:rPr lang="en-ID" sz="1500" kern="1200" dirty="0" err="1"/>
            <a:t>kelembaban</a:t>
          </a:r>
          <a:r>
            <a:rPr lang="en-ID" sz="1500" kern="1200" dirty="0"/>
            <a:t> </a:t>
          </a:r>
          <a:r>
            <a:rPr lang="en-ID" sz="1500" kern="1200" dirty="0" err="1"/>
            <a:t>tanaman</a:t>
          </a:r>
          <a:r>
            <a:rPr lang="en-ID" sz="1500" kern="1200" dirty="0"/>
            <a:t> 80%.</a:t>
          </a:r>
          <a:endParaRPr lang="en-US" sz="1500" kern="1200" dirty="0"/>
        </a:p>
      </dsp:txBody>
      <dsp:txXfrm>
        <a:off x="0" y="2485772"/>
        <a:ext cx="4490447" cy="1612529"/>
      </dsp:txXfrm>
    </dsp:sp>
    <dsp:sp modelId="{0A41F3CE-C37C-4FD8-801C-99CF4020E7E1}">
      <dsp:nvSpPr>
        <dsp:cNvPr id="0" name=""/>
        <dsp:cNvSpPr/>
      </dsp:nvSpPr>
      <dsp:spPr>
        <a:xfrm>
          <a:off x="0" y="4098302"/>
          <a:ext cx="4490447" cy="433485"/>
        </a:xfrm>
        <a:prstGeom prst="roundRect">
          <a:avLst/>
        </a:prstGeom>
        <a:solidFill>
          <a:schemeClr val="accent2">
            <a:hueOff val="-1513906"/>
            <a:satOff val="-10087"/>
            <a:lumOff val="-1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/>
            <a:t>3. Angin </a:t>
          </a:r>
          <a:endParaRPr lang="en-US" sz="1900" kern="1200"/>
        </a:p>
      </dsp:txBody>
      <dsp:txXfrm>
        <a:off x="21161" y="4119463"/>
        <a:ext cx="4448125" cy="391163"/>
      </dsp:txXfrm>
    </dsp:sp>
    <dsp:sp modelId="{33EDB5C8-13B7-4616-9128-BAC2AA9CF6DB}">
      <dsp:nvSpPr>
        <dsp:cNvPr id="0" name=""/>
        <dsp:cNvSpPr/>
      </dsp:nvSpPr>
      <dsp:spPr>
        <a:xfrm>
          <a:off x="0" y="4531787"/>
          <a:ext cx="4490447" cy="84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72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500" kern="1200" dirty="0" err="1"/>
            <a:t>Angin</a:t>
          </a:r>
          <a:r>
            <a:rPr lang="en-ID" sz="1500" kern="1200" dirty="0"/>
            <a:t> yang </a:t>
          </a:r>
          <a:r>
            <a:rPr lang="en-ID" sz="1500" kern="1200" dirty="0" err="1"/>
            <a:t>cocok</a:t>
          </a:r>
          <a:r>
            <a:rPr lang="en-ID" sz="1500" kern="1200" dirty="0"/>
            <a:t> </a:t>
          </a:r>
          <a:r>
            <a:rPr lang="en-ID" sz="1500" kern="1200" dirty="0" err="1"/>
            <a:t>untuk</a:t>
          </a:r>
          <a:r>
            <a:rPr lang="en-ID" sz="1500" kern="1200" dirty="0"/>
            <a:t> </a:t>
          </a:r>
          <a:r>
            <a:rPr lang="en-ID" sz="1500" kern="1200" dirty="0" err="1"/>
            <a:t>tanaman</a:t>
          </a:r>
          <a:r>
            <a:rPr lang="en-ID" sz="1500" kern="1200" dirty="0"/>
            <a:t> </a:t>
          </a:r>
          <a:r>
            <a:rPr lang="en-ID" sz="1500" kern="1200" dirty="0" err="1"/>
            <a:t>cabai</a:t>
          </a:r>
          <a:r>
            <a:rPr lang="en-ID" sz="1500" kern="1200" dirty="0"/>
            <a:t> </a:t>
          </a:r>
          <a:r>
            <a:rPr lang="en-ID" sz="1500" kern="1200" dirty="0" err="1"/>
            <a:t>adalah</a:t>
          </a:r>
          <a:r>
            <a:rPr lang="en-ID" sz="1500" kern="1200" dirty="0"/>
            <a:t> </a:t>
          </a:r>
          <a:r>
            <a:rPr lang="en-ID" sz="1500" kern="1200" dirty="0" err="1"/>
            <a:t>angin</a:t>
          </a:r>
          <a:r>
            <a:rPr lang="en-ID" sz="1500" kern="1200" dirty="0"/>
            <a:t> yang </a:t>
          </a:r>
          <a:r>
            <a:rPr lang="en-ID" sz="1500" kern="1200" dirty="0" err="1"/>
            <a:t>berhembus</a:t>
          </a:r>
          <a:r>
            <a:rPr lang="en-ID" sz="1500" kern="1200" dirty="0"/>
            <a:t> </a:t>
          </a:r>
          <a:r>
            <a:rPr lang="en-ID" sz="1500" kern="1200" dirty="0" err="1"/>
            <a:t>perlahan</a:t>
          </a:r>
          <a:r>
            <a:rPr lang="en-ID" sz="1500" kern="1200" dirty="0"/>
            <a:t>, </a:t>
          </a:r>
          <a:r>
            <a:rPr lang="en-ID" sz="1500" kern="1200" dirty="0" err="1"/>
            <a:t>angin</a:t>
          </a:r>
          <a:r>
            <a:rPr lang="en-ID" sz="1500" kern="1200" dirty="0"/>
            <a:t> </a:t>
          </a:r>
          <a:r>
            <a:rPr lang="en-ID" sz="1500" kern="1200" dirty="0" err="1"/>
            <a:t>berfungsi</a:t>
          </a:r>
          <a:r>
            <a:rPr lang="en-ID" sz="1500" kern="1200" dirty="0"/>
            <a:t> </a:t>
          </a:r>
          <a:r>
            <a:rPr lang="en-ID" sz="1500" kern="1200" dirty="0" err="1"/>
            <a:t>menyediakan</a:t>
          </a:r>
          <a:r>
            <a:rPr lang="en-ID" sz="1500" kern="1200" dirty="0"/>
            <a:t> gas CO2 yang </a:t>
          </a:r>
          <a:r>
            <a:rPr lang="en-ID" sz="1500" kern="1200" dirty="0" err="1"/>
            <a:t>dibutuhkan</a:t>
          </a:r>
          <a:r>
            <a:rPr lang="en-ID" sz="1500" kern="1200" dirty="0"/>
            <a:t> oleh </a:t>
          </a:r>
          <a:r>
            <a:rPr lang="en-ID" sz="1500" kern="1200" dirty="0" err="1"/>
            <a:t>tanaman</a:t>
          </a:r>
          <a:r>
            <a:rPr lang="en-ID" sz="1500" kern="1200" dirty="0"/>
            <a:t> </a:t>
          </a:r>
          <a:r>
            <a:rPr lang="en-ID" sz="1500" kern="1200" dirty="0" err="1"/>
            <a:t>cabai</a:t>
          </a:r>
          <a:r>
            <a:rPr lang="en-ID" sz="1500" kern="1200" dirty="0"/>
            <a:t> </a:t>
          </a:r>
          <a:r>
            <a:rPr lang="en-ID" sz="1500" kern="1200" dirty="0" err="1"/>
            <a:t>rawit</a:t>
          </a:r>
          <a:r>
            <a:rPr lang="en-ID" sz="1500" kern="1200" dirty="0"/>
            <a:t>.</a:t>
          </a:r>
          <a:endParaRPr lang="en-US" sz="1500" kern="1200" dirty="0"/>
        </a:p>
      </dsp:txBody>
      <dsp:txXfrm>
        <a:off x="0" y="4531787"/>
        <a:ext cx="4490447" cy="845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5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1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27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21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4/19/2022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reenbuilding.jakarta.go.id/files/userguides/IFCGuideVol2-IND-edit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ull frame shot of yellow and orange steel panel">
            <a:extLst>
              <a:ext uri="{FF2B5EF4-FFF2-40B4-BE49-F238E27FC236}">
                <a16:creationId xmlns:a16="http://schemas.microsoft.com/office/drawing/2014/main" id="{C3387ECB-33FD-B90B-317E-67DF7C207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80" b="347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F09C9-AB4B-41B4-9989-AB60F54E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784059"/>
            <a:ext cx="10268712" cy="1349437"/>
          </a:xfrm>
        </p:spPr>
        <p:txBody>
          <a:bodyPr anchor="b">
            <a:noAutofit/>
          </a:bodyPr>
          <a:lstStyle/>
          <a:p>
            <a:r>
              <a:rPr lang="en-US" sz="2400" cap="none" dirty="0" err="1"/>
              <a:t>Proyek</a:t>
            </a:r>
            <a:r>
              <a:rPr lang="en-US" sz="2400" cap="none" dirty="0"/>
              <a:t> System </a:t>
            </a:r>
            <a:r>
              <a:rPr lang="en-US" sz="2400" cap="none" dirty="0" err="1"/>
              <a:t>Komputer</a:t>
            </a:r>
            <a:br>
              <a:rPr lang="en-US" sz="2800" dirty="0"/>
            </a:br>
            <a:r>
              <a:rPr lang="en-US" sz="2400" dirty="0"/>
              <a:t>“system parameter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tanaman</a:t>
            </a:r>
            <a:r>
              <a:rPr lang="en-US" sz="2400" dirty="0"/>
              <a:t> </a:t>
            </a:r>
            <a:r>
              <a:rPr lang="en-US" sz="2400" dirty="0" err="1"/>
              <a:t>cabe</a:t>
            </a:r>
            <a:r>
              <a:rPr lang="en-US" sz="2400" dirty="0"/>
              <a:t> pada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kaca</a:t>
            </a:r>
            <a:r>
              <a:rPr lang="en-US" sz="2400" dirty="0"/>
              <a:t> dan </a:t>
            </a:r>
            <a:r>
              <a:rPr lang="en-US" sz="2400" dirty="0" err="1"/>
              <a:t>notifikasi</a:t>
            </a:r>
            <a:r>
              <a:rPr lang="en-US" sz="2400" dirty="0"/>
              <a:t> </a:t>
            </a:r>
            <a:r>
              <a:rPr lang="en-US" sz="2400" dirty="0" err="1"/>
              <a:t>kerusakan</a:t>
            </a:r>
            <a:r>
              <a:rPr lang="en-US" sz="2400" dirty="0"/>
              <a:t> </a:t>
            </a:r>
            <a:r>
              <a:rPr lang="en-US" sz="2400" dirty="0" err="1"/>
              <a:t>dini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”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1315-4324-4DBC-A0C8-2BA2233F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3192651"/>
            <a:ext cx="10268712" cy="2842389"/>
          </a:xfrm>
        </p:spPr>
        <p:txBody>
          <a:bodyPr anchor="t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D" sz="1400" b="1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Kelompok</a:t>
            </a:r>
            <a:r>
              <a:rPr lang="en-ID" sz="1400" b="1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4:</a:t>
            </a:r>
            <a:endParaRPr lang="en-ID" sz="1400" b="1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D" sz="1400" b="1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Raffi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Sasongko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Adji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(25119158/3KB02)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Ketua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Tim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Ahmad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Fauzi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Allagan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(20119321/3KB02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1 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Anggitia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Handini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(20119829/3KB02)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2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Farid Raihan (22119279/3KB02)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3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Ivi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AlvaMugnina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(23119103/3KB02)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4</a:t>
            </a:r>
            <a:endParaRPr lang="en-ID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Qodaru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Sakha'a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(25119106/3KB02)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 i="0" u="none" strike="noStrike" cap="none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Anggota</a:t>
            </a:r>
            <a:r>
              <a:rPr lang="en-ID" sz="1400" i="0" u="none" strike="noStrike" cap="none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5</a:t>
            </a:r>
          </a:p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D" sz="14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ID" sz="1400" dirty="0">
                <a:solidFill>
                  <a:schemeClr val="tx1"/>
                </a:solidFill>
              </a:rPr>
              <a:t>UNIVERSITAS GUNADARMA</a:t>
            </a:r>
          </a:p>
          <a:p>
            <a:r>
              <a:rPr lang="en-ID" sz="1400" dirty="0">
                <a:solidFill>
                  <a:schemeClr val="tx1"/>
                </a:solidFill>
              </a:rPr>
              <a:t>2022</a:t>
            </a:r>
          </a:p>
        </p:txBody>
      </p:sp>
      <p:pic>
        <p:nvPicPr>
          <p:cNvPr id="6" name="Google Shape;92;p1" descr="Logo Gunadarma (Universitas Gunadarma) Original - rekreartive">
            <a:extLst>
              <a:ext uri="{FF2B5EF4-FFF2-40B4-BE49-F238E27FC236}">
                <a16:creationId xmlns:a16="http://schemas.microsoft.com/office/drawing/2014/main" id="{5D8E3DC6-85CF-4070-807D-73073644FE1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262780" y="549365"/>
            <a:ext cx="1523906" cy="1420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18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PERMASALAHAN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50800" lvl="0" indent="806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D" sz="3600" b="1" dirty="0">
                <a:ea typeface="Times New Roman"/>
                <a:cs typeface="Times New Roman"/>
                <a:sym typeface="Times New Roman"/>
              </a:rPr>
              <a:t>Di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dalam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rumah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kaca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akan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dapat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dikondisikan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tersedianya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kesesuaian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lingkungan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untuk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kebutuhan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pertumbuhan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.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Tanaman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digunakan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pada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Proyek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Sistem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Komputer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ini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adalah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tanaman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cabai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budidaya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tanaman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cabai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hanya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bisa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berkembang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dalam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suhu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kelembaban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tertentu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maka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para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pembudidaya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hanya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dapat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melakukannya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di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tempat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tertentu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saja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penggunaan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rumah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kaca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bisa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menjadi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solusi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tepat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untuk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permasalahan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ini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.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Namun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kendala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penggunaan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rumah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kaca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di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daerah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tropis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adalah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timbulnya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efek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rumah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kaca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dimana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pantulan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dari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radiasi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matahari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bergelombang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panjang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masuk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tertahan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menyebabkan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suhu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di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dalam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rumah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kaca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lebih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tinggi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dari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pada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suhu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lingkungan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sekitarnya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hal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ini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mengganggu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pertumbuhan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600" dirty="0" err="1">
                <a:ea typeface="Times New Roman"/>
                <a:cs typeface="Times New Roman"/>
                <a:sym typeface="Times New Roman"/>
              </a:rPr>
              <a:t>tanaman</a:t>
            </a:r>
            <a:r>
              <a:rPr lang="en-ID" sz="1600" dirty="0"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marR="508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lang="en-ID" sz="800" dirty="0">
              <a:ea typeface="Times New Roman"/>
              <a:cs typeface="Times New Roman"/>
              <a:sym typeface="Times New Roman"/>
            </a:endParaRPr>
          </a:p>
          <a:p>
            <a:pPr marL="0" marR="508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lang="en-ID" sz="800" dirty="0"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ID" sz="800" b="1" dirty="0"/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33576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sz="2800" dirty="0" err="1"/>
              <a:t>rumah</a:t>
            </a:r>
            <a:r>
              <a:rPr lang="en-US" sz="2800" dirty="0"/>
              <a:t> </a:t>
            </a:r>
            <a:r>
              <a:rPr lang="en-US" sz="2800" dirty="0" err="1"/>
              <a:t>kaca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sz="2800" dirty="0" err="1"/>
              <a:t>rumah</a:t>
            </a:r>
            <a:r>
              <a:rPr lang="en-US" sz="2800" dirty="0"/>
              <a:t> </a:t>
            </a:r>
            <a:r>
              <a:rPr lang="en-US" sz="2800" dirty="0" err="1"/>
              <a:t>kaca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“</a:t>
            </a:r>
            <a:r>
              <a:rPr lang="en-US" dirty="0" err="1"/>
              <a:t>Sistem</a:t>
            </a:r>
            <a:r>
              <a:rPr lang="en-US" dirty="0"/>
              <a:t> Parameter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Cabai</a:t>
            </a:r>
            <a:r>
              <a:rPr lang="en-US" dirty="0"/>
              <a:t> Pada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 dan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Dini </a:t>
            </a:r>
            <a:r>
              <a:rPr lang="en-US" dirty="0" err="1"/>
              <a:t>Berbasis</a:t>
            </a:r>
            <a:r>
              <a:rPr lang="en-US" dirty="0"/>
              <a:t> IoT”?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pada </a:t>
            </a:r>
            <a:r>
              <a:rPr lang="en-US" dirty="0" err="1"/>
              <a:t>alat</a:t>
            </a:r>
            <a:r>
              <a:rPr lang="en-US" dirty="0"/>
              <a:t> “</a:t>
            </a:r>
            <a:r>
              <a:rPr lang="en-US" dirty="0" err="1"/>
              <a:t>Sistem</a:t>
            </a:r>
            <a:r>
              <a:rPr lang="en-US" dirty="0"/>
              <a:t> Parameter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Cabai</a:t>
            </a:r>
            <a:r>
              <a:rPr lang="en-US" dirty="0"/>
              <a:t> Pada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 dan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Dini </a:t>
            </a:r>
            <a:r>
              <a:rPr lang="en-US" dirty="0" err="1"/>
              <a:t>Berbasis</a:t>
            </a:r>
            <a:r>
              <a:rPr lang="en-US" dirty="0"/>
              <a:t> IoT”?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sz="2800" dirty="0" err="1"/>
              <a:t>rumah</a:t>
            </a:r>
            <a:r>
              <a:rPr lang="en-US" sz="2800" dirty="0"/>
              <a:t> </a:t>
            </a:r>
            <a:r>
              <a:rPr lang="en-US" sz="2800" dirty="0" err="1"/>
              <a:t>kaca</a:t>
            </a:r>
            <a:r>
              <a:rPr lang="en-US" dirty="0"/>
              <a:t> agar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572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sz="5600" dirty="0" err="1"/>
              <a:t>Spesifikasi</a:t>
            </a:r>
            <a:r>
              <a:rPr lang="en-US" sz="5600" dirty="0"/>
              <a:t> </a:t>
            </a:r>
            <a:r>
              <a:rPr lang="en-US" sz="5600" dirty="0" err="1"/>
              <a:t>Tanaman</a:t>
            </a:r>
            <a:r>
              <a:rPr lang="en-US" sz="5600" dirty="0"/>
              <a:t> </a:t>
            </a:r>
            <a:r>
              <a:rPr lang="en-US" sz="5600" dirty="0" err="1"/>
              <a:t>Cabai</a:t>
            </a:r>
            <a:endParaRPr lang="en-ID" sz="5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5F18C-EA44-0E6F-DC48-D76F57A04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2447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09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pengguna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Profil pengguna: Petani atau pembudidaya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7048C-86D0-4DE3-A632-07F94600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00" y="3233703"/>
            <a:ext cx="4832116" cy="32135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335EBD3-E08B-41CF-A8E0-821CF236E784}"/>
              </a:ext>
            </a:extLst>
          </p:cNvPr>
          <p:cNvSpPr/>
          <p:nvPr/>
        </p:nvSpPr>
        <p:spPr>
          <a:xfrm>
            <a:off x="7043979" y="3745532"/>
            <a:ext cx="720671" cy="705172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195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1F776-EF92-411E-ABE5-CB209550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GAMBARAN UMUM PROYEK</a:t>
            </a:r>
          </a:p>
        </p:txBody>
      </p:sp>
      <p:pic>
        <p:nvPicPr>
          <p:cNvPr id="4" name="Google Shape;177;p12">
            <a:extLst>
              <a:ext uri="{FF2B5EF4-FFF2-40B4-BE49-F238E27FC236}">
                <a16:creationId xmlns:a16="http://schemas.microsoft.com/office/drawing/2014/main" id="{B1357C74-7DAC-4F7F-BCE2-98383A35627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195" y="639575"/>
            <a:ext cx="8275609" cy="3082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68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ANALISA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30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ANALISA KEBUTUHAN PENGGUNA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0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ID" sz="1700" b="1" dirty="0" err="1">
                <a:ea typeface="Times New Roman"/>
                <a:cs typeface="Times New Roman"/>
                <a:sym typeface="Times New Roman"/>
              </a:rPr>
              <a:t>Kebutuhan</a:t>
            </a:r>
            <a:r>
              <a:rPr lang="en-ID" sz="17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b="1" dirty="0" err="1">
                <a:ea typeface="Times New Roman"/>
                <a:cs typeface="Times New Roman"/>
                <a:sym typeface="Times New Roman"/>
              </a:rPr>
              <a:t>Pengguna</a:t>
            </a:r>
            <a:endParaRPr lang="en-ID" sz="1700" b="1" dirty="0">
              <a:ea typeface="Times New Roman"/>
              <a:cs typeface="Times New Roman"/>
              <a:sym typeface="Times New Roman"/>
            </a:endParaRPr>
          </a:p>
          <a:p>
            <a:pPr marL="271463"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ea typeface="Times New Roman"/>
                <a:cs typeface="Times New Roman"/>
                <a:sym typeface="Times New Roman"/>
              </a:rPr>
              <a:t>Parameter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iklim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Kondisi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alam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pada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daerah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beriklim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tropis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berupa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lembab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dimana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cuaca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panas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sepanjang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tahun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ditambah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dengan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kecepatan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angin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kurang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dominan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dalam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membentuk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pola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aliran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baik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sehingga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mengakibatkan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perbedaan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suhu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antara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suhu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dalam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rumah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kaca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dengan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suhu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luar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sangat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besar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28600" lvl="0" indent="-203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ID" sz="1700" b="1" dirty="0">
                <a:ea typeface="Times New Roman"/>
                <a:cs typeface="Times New Roman"/>
                <a:sym typeface="Times New Roman"/>
              </a:rPr>
              <a:t>Fitur - </a:t>
            </a:r>
            <a:r>
              <a:rPr lang="en-ID" sz="1700" b="1" dirty="0" err="1">
                <a:ea typeface="Times New Roman"/>
                <a:cs typeface="Times New Roman"/>
                <a:sym typeface="Times New Roman"/>
              </a:rPr>
              <a:t>fitur</a:t>
            </a:r>
            <a:endParaRPr lang="en-ID" sz="1700" b="1" dirty="0">
              <a:ea typeface="Times New Roman"/>
              <a:cs typeface="Times New Roman"/>
              <a:sym typeface="Times New Roman"/>
            </a:endParaRPr>
          </a:p>
          <a:p>
            <a:pPr marL="1778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ea typeface="Times New Roman"/>
                <a:cs typeface="Times New Roman"/>
                <a:sym typeface="Times New Roman"/>
              </a:rPr>
              <a:t>1.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Menyesuaikan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suhu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sirkulasi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udara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di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dalam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rumah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kaca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778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ea typeface="Times New Roman"/>
                <a:cs typeface="Times New Roman"/>
                <a:sym typeface="Times New Roman"/>
              </a:rPr>
              <a:t>2.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Menyesuaikan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intensitas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cahaya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matahari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778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ea typeface="Times New Roman"/>
                <a:cs typeface="Times New Roman"/>
                <a:sym typeface="Times New Roman"/>
              </a:rPr>
              <a:t>3.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Dapat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dipantau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melalui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smartphone.</a:t>
            </a:r>
          </a:p>
          <a:p>
            <a:pPr marL="17780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166"/>
              <a:buNone/>
            </a:pPr>
            <a:r>
              <a:rPr lang="en-ID" sz="1700" dirty="0">
                <a:ea typeface="Times New Roman"/>
                <a:cs typeface="Times New Roman"/>
                <a:sym typeface="Times New Roman"/>
              </a:rPr>
              <a:t>4.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Mendapatkan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notifikasi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kerusakan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dini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jika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terjadi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kondisi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tidak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700" dirty="0" err="1">
                <a:ea typeface="Times New Roman"/>
                <a:cs typeface="Times New Roman"/>
                <a:sym typeface="Times New Roman"/>
              </a:rPr>
              <a:t>seharusnya</a:t>
            </a:r>
            <a:r>
              <a:rPr lang="en-ID" sz="1700" dirty="0"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D" sz="17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6757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1438-323A-4F4B-926B-8E8342B5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 </a:t>
            </a:r>
            <a:r>
              <a:rPr lang="en-US" dirty="0" err="1"/>
              <a:t>blok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525C-9635-4568-A74E-5B63B03A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Google Shape;296;p26">
            <a:extLst>
              <a:ext uri="{FF2B5EF4-FFF2-40B4-BE49-F238E27FC236}">
                <a16:creationId xmlns:a16="http://schemas.microsoft.com/office/drawing/2014/main" id="{DE9C8A6F-85B0-4804-9C32-BB8960568F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3347" y="2313540"/>
            <a:ext cx="8721724" cy="436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88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TEKNOLOGI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3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DHT-22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784143"/>
            <a:ext cx="6573017" cy="3616657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D" dirty="0">
                <a:ea typeface="Times New Roman"/>
                <a:cs typeface="Times New Roman"/>
                <a:sym typeface="Times New Roman"/>
              </a:rPr>
              <a:t>Sensor DHT-22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adalah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module sensor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berfungsi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untuk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mensensing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objek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suhu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kelembaban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memiliki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output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tegangan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analog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dapat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diolah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lebih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lanjut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menggunakan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mikrokontroler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. Module sensor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ini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tergolong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kedalam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elemen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resistif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seperti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perangkat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pengukur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suhu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seperti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contohnya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yaitu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NTC. </a:t>
            </a:r>
          </a:p>
          <a:p>
            <a:pPr algn="just"/>
            <a:endParaRPr lang="en-ID" dirty="0"/>
          </a:p>
        </p:txBody>
      </p:sp>
      <p:pic>
        <p:nvPicPr>
          <p:cNvPr id="4" name="Google Shape;205;p15">
            <a:extLst>
              <a:ext uri="{FF2B5EF4-FFF2-40B4-BE49-F238E27FC236}">
                <a16:creationId xmlns:a16="http://schemas.microsoft.com/office/drawing/2014/main" id="{D63BF2DE-5449-4110-918C-CB3DE9D6AE5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33136" y="3320885"/>
            <a:ext cx="4012870" cy="24277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9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 TIM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300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Sensor </a:t>
            </a:r>
            <a:r>
              <a:rPr lang="en-US" dirty="0" err="1"/>
              <a:t>Ldr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D" dirty="0">
                <a:ea typeface="Times New Roman"/>
                <a:cs typeface="Times New Roman"/>
                <a:sym typeface="Times New Roman"/>
              </a:rPr>
              <a:t>LDR (Light Dependent Resistor)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merupakan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salah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satu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komponen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resistor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nilai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resistansinya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berubah-ubah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sesuai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dengan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intensitas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cahaya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mengenai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sensor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ini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.</a:t>
            </a:r>
            <a:endParaRPr lang="en-ID" dirty="0"/>
          </a:p>
        </p:txBody>
      </p:sp>
      <p:pic>
        <p:nvPicPr>
          <p:cNvPr id="4" name="Google Shape;213;p16">
            <a:extLst>
              <a:ext uri="{FF2B5EF4-FFF2-40B4-BE49-F238E27FC236}">
                <a16:creationId xmlns:a16="http://schemas.microsoft.com/office/drawing/2014/main" id="{3CB48D3D-F8E9-4139-957F-26ABB1A13FA1}"/>
              </a:ext>
            </a:extLst>
          </p:cNvPr>
          <p:cNvPicPr preferRelativeResize="0"/>
          <p:nvPr/>
        </p:nvPicPr>
        <p:blipFill rotWithShape="1">
          <a:blip r:embed="rId2"/>
          <a:srcRect t="1317" r="2" b="2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061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esp-8266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ID" dirty="0" err="1">
                <a:ea typeface="Times New Roman"/>
                <a:cs typeface="Times New Roman"/>
                <a:sym typeface="Times New Roman"/>
              </a:rPr>
              <a:t>NodeMCU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adalah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sebuah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board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elektronik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berbasis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chip ESP8266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dengan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kemampuan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menjalankan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fungsi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mikrokontroler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dan juga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koneksi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internet (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WiFi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).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Terdapat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beberapa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pin I/O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sehingga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dapat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dikembangkan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menjadi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sebuah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aplikasi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monitoring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maupun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controlling pada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proyek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IOT</a:t>
            </a:r>
          </a:p>
          <a:p>
            <a:pPr algn="just"/>
            <a:endParaRPr lang="en-ID" dirty="0"/>
          </a:p>
        </p:txBody>
      </p:sp>
      <p:pic>
        <p:nvPicPr>
          <p:cNvPr id="4" name="Google Shape;221;p17">
            <a:extLst>
              <a:ext uri="{FF2B5EF4-FFF2-40B4-BE49-F238E27FC236}">
                <a16:creationId xmlns:a16="http://schemas.microsoft.com/office/drawing/2014/main" id="{5382E7AC-8D26-43C3-A18D-D9B66770153E}"/>
              </a:ext>
            </a:extLst>
          </p:cNvPr>
          <p:cNvPicPr preferRelativeResize="0"/>
          <p:nvPr/>
        </p:nvPicPr>
        <p:blipFill rotWithShape="1">
          <a:blip r:embed="rId2"/>
          <a:srcRect l="14067" r="18291" b="-2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46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relay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6440321" cy="382854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Relay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adalah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Saklar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(</a:t>
            </a:r>
            <a:r>
              <a:rPr lang="en-ID" sz="2400" i="1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Switch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) yang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dioperasikan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secara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listrik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merupakan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komponen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Electromechanical (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Elektromekanikal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) yang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terdiri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dari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2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bagian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utama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yakni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Elektromagnet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(Coil) dan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Mekanikal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(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seperangkat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Kontak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Saklar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/Switch). Relay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menggunakan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Prinsip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Elektromagnetik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untuk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menggerakkan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Kontak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Saklar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sehingga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dengan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arus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listrik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kecil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(</a:t>
            </a:r>
            <a:r>
              <a:rPr lang="en-ID" sz="2400" i="1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low power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)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dapat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menghantarkan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listrik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bertegangan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lebih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tinggi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.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contoh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dengan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Relay yang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menggunakan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Elektromagnet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5V dan 50 mA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mampu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menggerakan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Armature Relay (yang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berfungsi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sebagai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saklarnya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)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untuk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menghantarkan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400" dirty="0" err="1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listrik</a:t>
            </a:r>
            <a:r>
              <a:rPr lang="en-ID" sz="2400" dirty="0"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 220V 2A.</a:t>
            </a:r>
            <a:endParaRPr lang="en-ID" sz="2400" dirty="0">
              <a:ea typeface="Times New Roman"/>
              <a:cs typeface="Times New Roman"/>
              <a:sym typeface="Times New Roman"/>
            </a:endParaRPr>
          </a:p>
          <a:p>
            <a:pPr algn="just"/>
            <a:endParaRPr lang="en-ID" dirty="0"/>
          </a:p>
        </p:txBody>
      </p:sp>
      <p:pic>
        <p:nvPicPr>
          <p:cNvPr id="4" name="Google Shape;230;g122ffaf006d_1_14">
            <a:extLst>
              <a:ext uri="{FF2B5EF4-FFF2-40B4-BE49-F238E27FC236}">
                <a16:creationId xmlns:a16="http://schemas.microsoft.com/office/drawing/2014/main" id="{6162FB9C-9905-4B96-9F1B-CADAD3D5B0A3}"/>
              </a:ext>
            </a:extLst>
          </p:cNvPr>
          <p:cNvPicPr preferRelativeResize="0"/>
          <p:nvPr/>
        </p:nvPicPr>
        <p:blipFill rotWithShape="1">
          <a:blip r:embed="rId2"/>
          <a:srcRect r="2" b="1319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038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fan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 fontScale="775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4"/>
              <a:buNone/>
            </a:pPr>
            <a:r>
              <a:rPr lang="en-ID" dirty="0">
                <a:ea typeface="Times New Roman"/>
                <a:cs typeface="Times New Roman"/>
                <a:sym typeface="Times New Roman"/>
              </a:rPr>
              <a:t>Fan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adalah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peralatan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menyebabkan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aliran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suatu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fluida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gas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dengan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cara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menciptakan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sebuah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beda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tekan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melalui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pertukaran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momentum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dari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bilah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fan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ke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partikel-partikel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fluida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gas. Impeller fan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mengubah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energi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mekanik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rotasional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menjadi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baik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energi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kinetik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maupun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tekanan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dalam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fluida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gas.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Pembagian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energi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mekanik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menjadi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energi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kinetik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tekanan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diciptakan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serta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efisiensi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energi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bergantung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pada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jenis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impeller fan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dirancang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/>
            <a:endParaRPr lang="en-ID" dirty="0"/>
          </a:p>
        </p:txBody>
      </p:sp>
      <p:pic>
        <p:nvPicPr>
          <p:cNvPr id="4" name="Google Shape;238;p18" descr="Panas! Jonsbo Fr 801 Warna warni Cpu Fan Pc Kasus Kipas Pendingin 12Cm  Komputer Cooling Fan 12V Bisu Pc Case Fan untuk Komputer|Kipas| - AliExpress">
            <a:extLst>
              <a:ext uri="{FF2B5EF4-FFF2-40B4-BE49-F238E27FC236}">
                <a16:creationId xmlns:a16="http://schemas.microsoft.com/office/drawing/2014/main" id="{62A83E12-7C66-494D-884F-9656E10D2222}"/>
              </a:ext>
            </a:extLst>
          </p:cNvPr>
          <p:cNvPicPr preferRelativeResize="0"/>
          <p:nvPr/>
        </p:nvPicPr>
        <p:blipFill rotWithShape="1">
          <a:blip r:embed="rId2"/>
          <a:srcRect t="1018" r="2" b="301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60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pijar</a:t>
            </a:r>
            <a:endParaRPr lang="en-ID" dirty="0"/>
          </a:p>
        </p:txBody>
      </p:sp>
      <p:pic>
        <p:nvPicPr>
          <p:cNvPr id="4" name="Google Shape;246;p20">
            <a:extLst>
              <a:ext uri="{FF2B5EF4-FFF2-40B4-BE49-F238E27FC236}">
                <a16:creationId xmlns:a16="http://schemas.microsoft.com/office/drawing/2014/main" id="{14BE9B30-2051-4244-B4E1-82A0CA86B032}"/>
              </a:ext>
            </a:extLst>
          </p:cNvPr>
          <p:cNvPicPr preferRelativeResize="0"/>
          <p:nvPr/>
        </p:nvPicPr>
        <p:blipFill rotWithShape="1">
          <a:blip r:embed="rId2"/>
          <a:srcRect l="1578"/>
          <a:stretch/>
        </p:blipFill>
        <p:spPr>
          <a:xfrm>
            <a:off x="20" y="10"/>
            <a:ext cx="4657324" cy="685799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 fontScale="700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Lampu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pijar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adalah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sumber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cahaya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buatan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dihasilkan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melalui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penyaluran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arus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listrik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melalui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filamen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kemudian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memanas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dan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menghasilkan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cahaya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.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Kaca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nyelebungi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filamen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panas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tersebut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menghalangi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udara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untuk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berhubungan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dengannya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sehingga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filamen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tidak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akan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langsung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rusak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akibat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teroksidasi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. Di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samping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memanfaatkan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cahaya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dihasilkan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beberapa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pengunaan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lampu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pijar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lebih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memanfaatkan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panas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 yang </a:t>
            </a:r>
            <a:r>
              <a:rPr lang="en-ID" sz="2800" dirty="0" err="1">
                <a:ea typeface="Times New Roman"/>
                <a:cs typeface="Times New Roman"/>
                <a:sym typeface="Times New Roman"/>
              </a:rPr>
              <a:t>dihasilkan</a:t>
            </a:r>
            <a:r>
              <a:rPr lang="en-ID" sz="2800" dirty="0"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None/>
            </a:pPr>
            <a:endParaRPr lang="en-ID" dirty="0"/>
          </a:p>
          <a:p>
            <a:pPr algn="just">
              <a:lnSpc>
                <a:spcPct val="12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1928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 err="1"/>
              <a:t>blynk</a:t>
            </a:r>
            <a:endParaRPr lang="en-ID" dirty="0"/>
          </a:p>
        </p:txBody>
      </p:sp>
      <p:pic>
        <p:nvPicPr>
          <p:cNvPr id="4" name="Google Shape;254;p21" descr="MEMULAI IOT DENGAN BLYNK DAN NODEMCU - TPTUMETRO">
            <a:extLst>
              <a:ext uri="{FF2B5EF4-FFF2-40B4-BE49-F238E27FC236}">
                <a16:creationId xmlns:a16="http://schemas.microsoft.com/office/drawing/2014/main" id="{860FDD8C-BAE5-4994-9BE4-80E0C2EB8C66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958597" y="2866788"/>
            <a:ext cx="3694176" cy="324535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72-D792-40EF-9B98-ED1E844E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D" dirty="0">
                <a:ea typeface="Times New Roman"/>
                <a:cs typeface="Times New Roman"/>
                <a:sym typeface="Times New Roman"/>
              </a:rPr>
              <a:t>Blynk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adalah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platform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untuk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IOS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atau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Android yang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digunakan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untuk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mengendalikan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module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arduino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, Raspberry Pi,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Nodemcu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Wemos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dan module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sejenisnya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ID" dirty="0" err="1">
                <a:ea typeface="Times New Roman"/>
                <a:cs typeface="Times New Roman"/>
                <a:sym typeface="Times New Roman"/>
              </a:rPr>
              <a:t>melalui</a:t>
            </a:r>
            <a:r>
              <a:rPr lang="en-ID" dirty="0">
                <a:ea typeface="Times New Roman"/>
                <a:cs typeface="Times New Roman"/>
                <a:sym typeface="Times New Roman"/>
              </a:rPr>
              <a:t> internet. </a:t>
            </a:r>
          </a:p>
        </p:txBody>
      </p:sp>
    </p:spTree>
    <p:extLst>
      <p:ext uri="{BB962C8B-B14F-4D97-AF65-F5344CB8AC3E}">
        <p14:creationId xmlns:p14="http://schemas.microsoft.com/office/powerpoint/2010/main" val="1289332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E72-21CF-4B5C-931A-BC267DB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Google Shape;268;p22">
            <a:extLst>
              <a:ext uri="{FF2B5EF4-FFF2-40B4-BE49-F238E27FC236}">
                <a16:creationId xmlns:a16="http://schemas.microsoft.com/office/drawing/2014/main" id="{7A1F5C6B-ADB8-47E3-808F-F043CC25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554206"/>
              </p:ext>
            </p:extLst>
          </p:nvPr>
        </p:nvGraphicFramePr>
        <p:xfrm>
          <a:off x="1399581" y="2749621"/>
          <a:ext cx="9389667" cy="298292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Nama Komponen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Satuan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Harga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Keterangan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B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Nodemcu ESP-8266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 DHT-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Kipas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50,000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 LDR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Akrilik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Tanaman cabai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30,000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Relay 1 channel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10.000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10.000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Breadboard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10,000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10,000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Biaya Tak terduga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50,000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50,000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 </a:t>
                      </a:r>
                      <a:r>
                        <a:rPr lang="en-ID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692,900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0852" marR="80852" marT="0" marB="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66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725C-86B9-491C-87FC-7668CFC8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B299BD-3F04-4A01-96DD-2E980E47B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216996"/>
              </p:ext>
            </p:extLst>
          </p:nvPr>
        </p:nvGraphicFramePr>
        <p:xfrm>
          <a:off x="960438" y="2587625"/>
          <a:ext cx="10267945" cy="320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6">
                  <a:extLst>
                    <a:ext uri="{9D8B030D-6E8A-4147-A177-3AD203B41FA5}">
                      <a16:colId xmlns:a16="http://schemas.microsoft.com/office/drawing/2014/main" val="1443184421"/>
                    </a:ext>
                  </a:extLst>
                </a:gridCol>
                <a:gridCol w="2208508">
                  <a:extLst>
                    <a:ext uri="{9D8B030D-6E8A-4147-A177-3AD203B41FA5}">
                      <a16:colId xmlns:a16="http://schemas.microsoft.com/office/drawing/2014/main" val="2000569379"/>
                    </a:ext>
                  </a:extLst>
                </a:gridCol>
                <a:gridCol w="2247255">
                  <a:extLst>
                    <a:ext uri="{9D8B030D-6E8A-4147-A177-3AD203B41FA5}">
                      <a16:colId xmlns:a16="http://schemas.microsoft.com/office/drawing/2014/main" val="35758829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95295486"/>
                    </a:ext>
                  </a:extLst>
                </a:gridCol>
                <a:gridCol w="3424986">
                  <a:extLst>
                    <a:ext uri="{9D8B030D-6E8A-4147-A177-3AD203B41FA5}">
                      <a16:colId xmlns:a16="http://schemas.microsoft.com/office/drawing/2014/main" val="18898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Nama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Instansi Asal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Bidang Ilmu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Uraian</a:t>
                      </a:r>
                      <a:r>
                        <a:rPr lang="en-ID" sz="140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Tugas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7097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Raffi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Sasongko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Adji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Gunadarma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Komputer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Penanggung</a:t>
                      </a:r>
                      <a:r>
                        <a:rPr lang="en-US" sz="1400" dirty="0"/>
                        <a:t> Jawab + </a:t>
                      </a:r>
                      <a:r>
                        <a:rPr lang="en-US" sz="1400" dirty="0" err="1"/>
                        <a:t>Koordinator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Pembuatan</a:t>
                      </a:r>
                      <a:r>
                        <a:rPr lang="en-US" sz="1400" dirty="0"/>
                        <a:t> Proposal, </a:t>
                      </a:r>
                      <a:r>
                        <a:rPr lang="en-US" sz="1400" dirty="0" err="1"/>
                        <a:t>Makalah</a:t>
                      </a:r>
                      <a:r>
                        <a:rPr lang="en-US" sz="1400" dirty="0"/>
                        <a:t>, PPT, dan Alat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7704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Ahmad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Fauzi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Allagan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Gunadarma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 Komputer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Pembuatan Alat dan Maket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6539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Anggitia Handini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</a:t>
                      </a:r>
                      <a:r>
                        <a:rPr lang="en-ID" sz="140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Gunadarma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 Komputer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Penyusun Proposal dan Makalah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776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Farid Raihan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</a:t>
                      </a:r>
                      <a:r>
                        <a:rPr lang="en-ID" sz="140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Gunadarma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 Komputer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Pembuatan Alat dan Maket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5321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Ivi Alvamugnina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Gunadarma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r>
                        <a:rPr lang="en-ID" sz="140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Komputer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Penyusun Proposal dan Desain Poster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471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Qodaru Sakha’a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Universitas Gunadarma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Sistem Komputer</a:t>
                      </a:r>
                      <a:endParaRPr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Penyusun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D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Makalah</a:t>
                      </a:r>
                      <a:r>
                        <a:rPr lang="en-ID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dan Desain poster</a:t>
                      </a:r>
                      <a:endParaRPr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8392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27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2CD7-8C19-40E3-B112-4309F2C6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02C2-1E3B-48A0-9C4D-D6859370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Google Shape;283;p24">
            <a:extLst>
              <a:ext uri="{FF2B5EF4-FFF2-40B4-BE49-F238E27FC236}">
                <a16:creationId xmlns:a16="http://schemas.microsoft.com/office/drawing/2014/main" id="{B560D6EF-2993-48F8-ACE2-8C7044EE867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748" y="2587752"/>
            <a:ext cx="10757455" cy="3593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80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perancangan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101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KETUA TIM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Raffi </a:t>
            </a:r>
            <a:r>
              <a:rPr lang="en-US" dirty="0" err="1"/>
              <a:t>Sasongko</a:t>
            </a:r>
            <a:r>
              <a:rPr lang="en-US" dirty="0"/>
              <a:t> </a:t>
            </a:r>
            <a:r>
              <a:rPr lang="en-US" dirty="0" err="1"/>
              <a:t>Adji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25119158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Penanggung</a:t>
            </a:r>
            <a:r>
              <a:rPr lang="en-US" dirty="0"/>
              <a:t> Jawab</a:t>
            </a:r>
          </a:p>
          <a:p>
            <a:pPr algn="ctr"/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Proposal, </a:t>
            </a:r>
            <a:r>
              <a:rPr lang="en-US" dirty="0" err="1"/>
              <a:t>Makalah</a:t>
            </a:r>
            <a:r>
              <a:rPr lang="en-US" dirty="0"/>
              <a:t>, PPT, dan Alat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057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BCF02-4BFB-4CF5-BF9E-36CE8AD1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/>
              <a:t>User interface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BCC-298C-46FC-9FC1-6EEDD190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endParaRPr lang="en-ID">
              <a:solidFill>
                <a:schemeClr val="bg1"/>
              </a:solidFill>
            </a:endParaRPr>
          </a:p>
        </p:txBody>
      </p:sp>
      <p:pic>
        <p:nvPicPr>
          <p:cNvPr id="4" name="Google Shape;303;p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31EE31-49BB-443D-AEE2-F5130821E8E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4388"/>
          <a:stretch/>
        </p:blipFill>
        <p:spPr>
          <a:xfrm>
            <a:off x="7047101" y="149469"/>
            <a:ext cx="4184462" cy="6559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610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dan 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9715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1357-EA21-4777-86D1-84EF15B9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6C6F-069C-4629-8B3F-931EB63D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Tunjukkan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gambar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video !</a:t>
            </a:r>
            <a:endParaRPr lang="en-ID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Tunjukkan</a:t>
            </a:r>
            <a:r>
              <a:rPr lang="en-ID" dirty="0">
                <a:solidFill>
                  <a:srgbClr val="FF0000"/>
                </a:solidFill>
              </a:rPr>
              <a:t> proses </a:t>
            </a:r>
            <a:r>
              <a:rPr lang="en-ID" dirty="0" err="1">
                <a:solidFill>
                  <a:srgbClr val="FF0000"/>
                </a:solidFill>
              </a:rPr>
              <a:t>pembuatan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tahap</a:t>
            </a:r>
            <a:r>
              <a:rPr lang="en-ID" dirty="0">
                <a:solidFill>
                  <a:srgbClr val="FF0000"/>
                </a:solidFill>
              </a:rPr>
              <a:t> demi </a:t>
            </a:r>
            <a:r>
              <a:rPr lang="en-ID" dirty="0" err="1">
                <a:solidFill>
                  <a:srgbClr val="FF0000"/>
                </a:solidFill>
              </a:rPr>
              <a:t>tahap</a:t>
            </a:r>
            <a:r>
              <a:rPr lang="en-ID" dirty="0">
                <a:solidFill>
                  <a:srgbClr val="FF0000"/>
                </a:solidFill>
              </a:rPr>
              <a:t> !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4489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AEE-AC64-4D31-AF0F-AE2002AD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30-8760-4C3A-9CD3-7852A35D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Tunjukkan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gambar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video !</a:t>
            </a:r>
            <a:endParaRPr lang="en-ID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Tunjukkan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fitur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perangkat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digunakan</a:t>
            </a:r>
            <a:r>
              <a:rPr lang="en-ID" dirty="0">
                <a:solidFill>
                  <a:srgbClr val="FF0000"/>
                </a:solidFill>
              </a:rPr>
              <a:t> ! </a:t>
            </a:r>
            <a:r>
              <a:rPr lang="en-ID" dirty="0" err="1">
                <a:solidFill>
                  <a:srgbClr val="FF0000"/>
                </a:solidFill>
              </a:rPr>
              <a:t>Berhasil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endParaRPr lang="en-ID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D" dirty="0" err="1">
                <a:solidFill>
                  <a:srgbClr val="FF0000"/>
                </a:solidFill>
              </a:rPr>
              <a:t>Contoh</a:t>
            </a:r>
            <a:r>
              <a:rPr lang="en-ID" dirty="0">
                <a:solidFill>
                  <a:srgbClr val="FF0000"/>
                </a:solidFill>
              </a:rPr>
              <a:t> : </a:t>
            </a:r>
            <a:endParaRPr lang="en-ID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ID" dirty="0">
                <a:solidFill>
                  <a:srgbClr val="FF0000"/>
                </a:solidFill>
              </a:rPr>
              <a:t>sensor </a:t>
            </a:r>
            <a:r>
              <a:rPr lang="en-ID" dirty="0" err="1">
                <a:solidFill>
                  <a:srgbClr val="FF0000"/>
                </a:solidFill>
              </a:rPr>
              <a:t>jarak</a:t>
            </a:r>
            <a:r>
              <a:rPr lang="en-ID" dirty="0">
                <a:solidFill>
                  <a:srgbClr val="FF0000"/>
                </a:solidFill>
              </a:rPr>
              <a:t> =  </a:t>
            </a:r>
            <a:r>
              <a:rPr lang="en-ID" dirty="0" err="1">
                <a:solidFill>
                  <a:srgbClr val="FF0000"/>
                </a:solidFill>
              </a:rPr>
              <a:t>hitung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berapa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jarak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efektif</a:t>
            </a:r>
            <a:r>
              <a:rPr lang="en-ID" dirty="0">
                <a:solidFill>
                  <a:srgbClr val="FF0000"/>
                </a:solidFill>
              </a:rPr>
              <a:t>  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5664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pengembangan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137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CA20-4240-4D43-BD57-DA237B87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8C8F-F72D-4E64-9932-AAE4D7D7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solidFill>
                  <a:srgbClr val="FF0000"/>
                </a:solidFill>
              </a:rPr>
              <a:t>Jika </a:t>
            </a:r>
            <a:r>
              <a:rPr lang="en-ID" dirty="0" err="1">
                <a:solidFill>
                  <a:srgbClr val="FF0000"/>
                </a:solidFill>
              </a:rPr>
              <a:t>terdapat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temuan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keterbatasan</a:t>
            </a:r>
            <a:r>
              <a:rPr lang="en-ID" dirty="0">
                <a:solidFill>
                  <a:srgbClr val="FF0000"/>
                </a:solidFill>
              </a:rPr>
              <a:t> pada </a:t>
            </a:r>
            <a:r>
              <a:rPr lang="en-ID" dirty="0" err="1">
                <a:solidFill>
                  <a:srgbClr val="FF0000"/>
                </a:solidFill>
              </a:rPr>
              <a:t>perangkat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apa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saja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kemungkinan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pengembangan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perangkat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berikutnya</a:t>
            </a:r>
            <a:r>
              <a:rPr lang="en-ID" dirty="0">
                <a:solidFill>
                  <a:srgbClr val="FF0000"/>
                </a:solidFill>
              </a:rPr>
              <a:t> !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5134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E37E-749A-49C2-9C17-F7EC8740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pustaka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6663-E713-415F-9E18-175FB7059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4837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4A50-A9DB-4B0F-B043-88BE80EB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670241"/>
            <a:ext cx="10268712" cy="3558049"/>
          </a:xfrm>
        </p:spPr>
        <p:txBody>
          <a:bodyPr anchor="ctr">
            <a:normAutofit/>
          </a:bodyPr>
          <a:lstStyle/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>
                <a:effectLst/>
              </a:rPr>
              <a:t>[1] </a:t>
            </a:r>
            <a:r>
              <a:rPr lang="en-ID" sz="2200" b="0" i="0" u="none" strike="noStrike" dirty="0" err="1">
                <a:effectLst/>
              </a:rPr>
              <a:t>Kurniawan,Riski</a:t>
            </a:r>
            <a:r>
              <a:rPr lang="en-ID" sz="2200" b="0" i="0" u="none" strike="noStrike" dirty="0">
                <a:effectLst/>
              </a:rPr>
              <a:t>.(2019).Prototype </a:t>
            </a:r>
            <a:r>
              <a:rPr lang="en-ID" sz="2200" b="0" i="0" u="none" strike="noStrike" dirty="0" err="1">
                <a:effectLst/>
              </a:rPr>
              <a:t>Rancang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Bangun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Sistem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Cerdas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Pengantur</a:t>
            </a:r>
            <a:endParaRPr lang="en-ID" sz="2200" b="0" dirty="0">
              <a:effectLst/>
            </a:endParaRPr>
          </a:p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 err="1">
                <a:effectLst/>
              </a:rPr>
              <a:t>Otomasi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Suhu</a:t>
            </a:r>
            <a:r>
              <a:rPr lang="en-ID" sz="2200" b="0" i="0" u="none" strike="noStrike" dirty="0">
                <a:effectLst/>
              </a:rPr>
              <a:t>, </a:t>
            </a:r>
            <a:r>
              <a:rPr lang="en-ID" sz="2200" b="0" i="0" u="none" strike="noStrike" dirty="0" err="1">
                <a:effectLst/>
              </a:rPr>
              <a:t>Kelembaban</a:t>
            </a:r>
            <a:r>
              <a:rPr lang="en-ID" sz="2200" b="0" i="0" u="none" strike="noStrike" dirty="0">
                <a:effectLst/>
              </a:rPr>
              <a:t>, dan </a:t>
            </a:r>
            <a:r>
              <a:rPr lang="en-ID" sz="2200" b="0" i="0" u="none" strike="noStrike" dirty="0" err="1">
                <a:effectLst/>
              </a:rPr>
              <a:t>Sirkulasi</a:t>
            </a:r>
            <a:r>
              <a:rPr lang="en-ID" sz="2200" b="0" i="0" u="none" strike="noStrike" dirty="0">
                <a:effectLst/>
              </a:rPr>
              <a:t> Udara Pada Greenhouse </a:t>
            </a:r>
            <a:r>
              <a:rPr lang="en-ID" sz="2200" b="0" i="0" u="none" strike="noStrike" dirty="0" err="1">
                <a:effectLst/>
              </a:rPr>
              <a:t>Menggunakan</a:t>
            </a:r>
            <a:endParaRPr lang="en-ID" sz="2200" b="0" dirty="0">
              <a:effectLst/>
            </a:endParaRPr>
          </a:p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 err="1">
                <a:effectLst/>
              </a:rPr>
              <a:t>Metode</a:t>
            </a:r>
            <a:r>
              <a:rPr lang="en-ID" sz="2200" b="0" i="0" u="none" strike="noStrike" dirty="0">
                <a:effectLst/>
              </a:rPr>
              <a:t> Fuzzy logic,2. </a:t>
            </a:r>
            <a:r>
              <a:rPr lang="en-ID" sz="2200" b="0" i="0" u="none" strike="noStrike" dirty="0" err="1">
                <a:effectLst/>
              </a:rPr>
              <a:t>Diakes</a:t>
            </a:r>
            <a:r>
              <a:rPr lang="en-ID" sz="2200" b="0" i="0" u="none" strike="noStrike" dirty="0">
                <a:effectLst/>
              </a:rPr>
              <a:t> pada </a:t>
            </a:r>
            <a:r>
              <a:rPr lang="en-ID" sz="2200" b="0" i="0" u="none" strike="noStrike" dirty="0" err="1">
                <a:effectLst/>
              </a:rPr>
              <a:t>tanggal</a:t>
            </a:r>
            <a:r>
              <a:rPr lang="en-ID" sz="2200" b="0" i="0" u="none" strike="noStrike" dirty="0">
                <a:effectLst/>
              </a:rPr>
              <a:t> 23 </a:t>
            </a:r>
            <a:r>
              <a:rPr lang="en-ID" sz="2200" b="0" i="0" u="none" strike="noStrike" dirty="0" err="1">
                <a:effectLst/>
              </a:rPr>
              <a:t>Maret</a:t>
            </a:r>
            <a:r>
              <a:rPr lang="en-ID" sz="2200" b="0" i="0" u="none" strike="noStrike" dirty="0">
                <a:effectLst/>
              </a:rPr>
              <a:t> 2022, </a:t>
            </a:r>
            <a:r>
              <a:rPr lang="en-ID" sz="2200" b="0" i="0" u="none" strike="noStrike" dirty="0" err="1">
                <a:effectLst/>
              </a:rPr>
              <a:t>dari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Sekolah</a:t>
            </a:r>
            <a:r>
              <a:rPr lang="en-ID" sz="2200" b="0" i="0" u="none" strike="noStrike" dirty="0">
                <a:effectLst/>
              </a:rPr>
              <a:t> </a:t>
            </a:r>
            <a:endParaRPr lang="en-ID" sz="2200" b="0" dirty="0">
              <a:effectLst/>
            </a:endParaRPr>
          </a:p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>
                <a:effectLst/>
              </a:rPr>
              <a:t>Tinggi </a:t>
            </a:r>
            <a:r>
              <a:rPr lang="en-ID" sz="2200" b="0" i="0" u="none" strike="noStrike" dirty="0" err="1">
                <a:effectLst/>
              </a:rPr>
              <a:t>Teknologi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Adisutjipto</a:t>
            </a:r>
            <a:r>
              <a:rPr lang="en-ID" sz="2200" b="0" i="0" u="none" strike="noStrike" dirty="0">
                <a:effectLst/>
              </a:rPr>
              <a:t>.</a:t>
            </a:r>
            <a:endParaRPr lang="en-ID" sz="2200" b="0" dirty="0">
              <a:effectLst/>
            </a:endParaRPr>
          </a:p>
          <a:p>
            <a:pPr indent="-360045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>
                <a:effectLst/>
              </a:rPr>
              <a:t>[2] International Finance Corporation.(2012). </a:t>
            </a:r>
            <a:r>
              <a:rPr lang="en-ID" sz="2200" b="0" i="0" u="none" strike="noStrike" dirty="0" err="1">
                <a:effectLst/>
              </a:rPr>
              <a:t>Diakes</a:t>
            </a:r>
            <a:r>
              <a:rPr lang="en-ID" sz="2200" b="0" i="0" u="none" strike="noStrike" dirty="0">
                <a:effectLst/>
              </a:rPr>
              <a:t> pada </a:t>
            </a:r>
            <a:r>
              <a:rPr lang="en-ID" sz="2200" b="0" i="0" u="none" strike="noStrike" dirty="0" err="1">
                <a:effectLst/>
              </a:rPr>
              <a:t>tanggal</a:t>
            </a:r>
            <a:r>
              <a:rPr lang="en-ID" sz="2200" b="0" i="0" u="none" strike="noStrike" dirty="0">
                <a:effectLst/>
              </a:rPr>
              <a:t> 23 </a:t>
            </a:r>
            <a:r>
              <a:rPr lang="en-ID" sz="2200" b="0" i="0" u="none" strike="noStrike" dirty="0" err="1">
                <a:effectLst/>
              </a:rPr>
              <a:t>Maret</a:t>
            </a:r>
            <a:r>
              <a:rPr lang="en-ID" sz="2200" b="0" i="0" u="none" strike="noStrike" dirty="0">
                <a:effectLst/>
              </a:rPr>
              <a:t> 2022,</a:t>
            </a:r>
            <a:r>
              <a:rPr lang="en-ID" sz="2200" b="0" i="0" strike="noStrike" dirty="0">
                <a:effectLst/>
              </a:rPr>
              <a:t>    </a:t>
            </a:r>
            <a:r>
              <a:rPr lang="en-ID" sz="2200" b="0" i="0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https://greenbuilding.jakarta.go.id/files/userguides/IFCGuideVol2-IND-edit.pdf</a:t>
            </a:r>
            <a:r>
              <a:rPr lang="en-ID" sz="2200" b="0" i="0" strike="noStrike" dirty="0">
                <a:effectLst/>
              </a:rPr>
              <a:t> </a:t>
            </a:r>
            <a:endParaRPr lang="en-ID" sz="2200" b="0" dirty="0">
              <a:effectLst/>
            </a:endParaRPr>
          </a:p>
          <a:p>
            <a:pPr>
              <a:lnSpc>
                <a:spcPct val="91000"/>
              </a:lnSpc>
            </a:pPr>
            <a:r>
              <a:rPr lang="en-ID" sz="2200" b="0" i="0" u="none" strike="noStrike" dirty="0">
                <a:effectLst/>
              </a:rPr>
              <a:t>[3] </a:t>
            </a:r>
            <a:r>
              <a:rPr lang="en-ID" sz="2200" b="0" i="0" u="none" strike="noStrike" dirty="0" err="1">
                <a:effectLst/>
              </a:rPr>
              <a:t>Pasaribu,Eva</a:t>
            </a:r>
            <a:r>
              <a:rPr lang="en-ID" sz="2200" b="0" i="0" u="none" strike="noStrike" dirty="0">
                <a:effectLst/>
              </a:rPr>
              <a:t> Christina.(2012).</a:t>
            </a:r>
            <a:r>
              <a:rPr lang="en-ID" sz="2200" b="0" i="0" u="none" strike="noStrike" dirty="0" err="1">
                <a:effectLst/>
              </a:rPr>
              <a:t>Sirkulasi</a:t>
            </a:r>
            <a:r>
              <a:rPr lang="en-ID" sz="2200" b="0" i="0" u="none" strike="noStrike" dirty="0">
                <a:effectLst/>
              </a:rPr>
              <a:t> Udara </a:t>
            </a:r>
            <a:r>
              <a:rPr lang="en-ID" sz="2200" b="0" i="0" u="none" strike="noStrike" dirty="0" err="1">
                <a:effectLst/>
              </a:rPr>
              <a:t>Otomatis</a:t>
            </a:r>
            <a:r>
              <a:rPr lang="en-ID" sz="2200" b="0" i="0" u="none" strike="noStrike" dirty="0">
                <a:effectLst/>
              </a:rPr>
              <a:t> </a:t>
            </a:r>
            <a:r>
              <a:rPr lang="en-ID" sz="2200" b="0" i="0" u="none" strike="noStrike" dirty="0" err="1">
                <a:effectLst/>
              </a:rPr>
              <a:t>Berbasis</a:t>
            </a:r>
            <a:r>
              <a:rPr lang="en-ID" sz="2200" b="0" i="0" u="none" strike="noStrike" dirty="0">
                <a:effectLst/>
              </a:rPr>
              <a:t> ATMega8535,28. </a:t>
            </a:r>
            <a:r>
              <a:rPr lang="en-ID" sz="2200" b="0" i="0" u="none" strike="noStrike" dirty="0" err="1">
                <a:effectLst/>
              </a:rPr>
              <a:t>dari</a:t>
            </a:r>
            <a:r>
              <a:rPr lang="en-ID" sz="2200" b="0" i="0" u="none" strike="noStrike" dirty="0">
                <a:effectLst/>
              </a:rPr>
              <a:t> Universitas </a:t>
            </a:r>
            <a:r>
              <a:rPr lang="en-ID" sz="2200" b="0" i="0" u="none" strike="noStrike" dirty="0" err="1">
                <a:effectLst/>
              </a:rPr>
              <a:t>Gunadarma</a:t>
            </a:r>
            <a:r>
              <a:rPr lang="en-ID" sz="2200" b="0" i="0" u="none" strike="noStrike" dirty="0">
                <a:effectLst/>
              </a:rPr>
              <a:t>.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27768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D2316-8C3D-4935-9DBD-6E6BF894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err="1"/>
              <a:t>Terima</a:t>
            </a:r>
            <a:r>
              <a:rPr lang="en-US" sz="8800" dirty="0"/>
              <a:t> </a:t>
            </a:r>
            <a:r>
              <a:rPr lang="en-US" sz="8800" dirty="0" err="1"/>
              <a:t>kasih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0984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Ahmad </a:t>
            </a:r>
            <a:r>
              <a:rPr lang="en-US" dirty="0" err="1"/>
              <a:t>Fauzi</a:t>
            </a:r>
            <a:r>
              <a:rPr lang="en-US" dirty="0"/>
              <a:t> </a:t>
            </a:r>
            <a:r>
              <a:rPr lang="en-US" dirty="0" err="1"/>
              <a:t>Allagan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20119321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Pembuatan</a:t>
            </a:r>
            <a:r>
              <a:rPr lang="en-US" dirty="0"/>
              <a:t> Alat dan </a:t>
            </a:r>
            <a:r>
              <a:rPr lang="en-US" dirty="0" err="1"/>
              <a:t>Maket</a:t>
            </a:r>
            <a:endParaRPr lang="en-US" dirty="0"/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599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</a:t>
            </a:r>
            <a:r>
              <a:rPr lang="en-US" dirty="0" err="1"/>
              <a:t>Anggitia</a:t>
            </a:r>
            <a:r>
              <a:rPr lang="en-US" dirty="0"/>
              <a:t> </a:t>
            </a:r>
            <a:r>
              <a:rPr lang="en-US" dirty="0" err="1"/>
              <a:t>Handini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20119829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Penyusun</a:t>
            </a:r>
            <a:r>
              <a:rPr lang="en-US" dirty="0"/>
              <a:t> Proposal dan </a:t>
            </a:r>
            <a:r>
              <a:rPr lang="en-US" dirty="0" err="1"/>
              <a:t>Makalah</a:t>
            </a:r>
            <a:endParaRPr lang="en-US" dirty="0"/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70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Farid Raihan</a:t>
            </a:r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22119279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Penyusun</a:t>
            </a:r>
            <a:r>
              <a:rPr lang="en-US" dirty="0"/>
              <a:t> Alat dan </a:t>
            </a:r>
            <a:r>
              <a:rPr lang="en-US" dirty="0" err="1"/>
              <a:t>Maket</a:t>
            </a:r>
            <a:endParaRPr lang="en-US" dirty="0"/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8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</a:t>
            </a:r>
            <a:r>
              <a:rPr lang="en-US" dirty="0" err="1"/>
              <a:t>Ivi</a:t>
            </a:r>
            <a:r>
              <a:rPr lang="en-US" dirty="0"/>
              <a:t> </a:t>
            </a:r>
            <a:r>
              <a:rPr lang="en-US" dirty="0" err="1"/>
              <a:t>AlvaMugnina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23119103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Penyusun</a:t>
            </a:r>
            <a:r>
              <a:rPr lang="en-US" dirty="0"/>
              <a:t> Proposal dan Desain Poster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64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009-2AAA-4123-96F9-7B72578C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ANGGOTA 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CB60-487E-49CF-963C-ED01CCFA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25">
              <a:tabLst>
                <a:tab pos="4037013" algn="l"/>
              </a:tabLst>
            </a:pPr>
            <a:r>
              <a:rPr lang="en-US" dirty="0"/>
              <a:t>Nama	: </a:t>
            </a:r>
            <a:r>
              <a:rPr lang="en-US" dirty="0" err="1"/>
              <a:t>Qodaru</a:t>
            </a:r>
            <a:r>
              <a:rPr lang="en-US" dirty="0"/>
              <a:t> </a:t>
            </a:r>
            <a:r>
              <a:rPr lang="en-US" dirty="0" err="1"/>
              <a:t>Sakha’a</a:t>
            </a:r>
            <a:endParaRPr lang="en-US" dirty="0"/>
          </a:p>
          <a:p>
            <a:pPr marL="2867025">
              <a:tabLst>
                <a:tab pos="4037013" algn="l"/>
              </a:tabLst>
            </a:pPr>
            <a:r>
              <a:rPr lang="en-US" dirty="0"/>
              <a:t>NPM	: 25119106</a:t>
            </a:r>
          </a:p>
          <a:p>
            <a:pPr marL="2867025">
              <a:tabLst>
                <a:tab pos="4037013" algn="l"/>
              </a:tabLst>
            </a:pPr>
            <a:endParaRPr lang="en-US" dirty="0"/>
          </a:p>
          <a:p>
            <a:pPr algn="ctr"/>
            <a:r>
              <a:rPr lang="en-US" dirty="0" err="1"/>
              <a:t>Tugas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dan Desain Poster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03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419C-8B53-4DAD-8554-4141225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perencanaan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3310-B844-4029-86C1-9334D223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348150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22B921"/>
      </a:accent1>
      <a:accent2>
        <a:srgbClr val="58B514"/>
      </a:accent2>
      <a:accent3>
        <a:srgbClr val="94AA1E"/>
      </a:accent3>
      <a:accent4>
        <a:srgbClr val="C99B16"/>
      </a:accent4>
      <a:accent5>
        <a:srgbClr val="E76729"/>
      </a:accent5>
      <a:accent6>
        <a:srgbClr val="D51729"/>
      </a:accent6>
      <a:hlink>
        <a:srgbClr val="B0743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1330</Words>
  <Application>Microsoft Office PowerPoint</Application>
  <PresentationFormat>Widescreen</PresentationFormat>
  <Paragraphs>225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Proyek System Komputer “system parameter lingkungan tanaman cabe pada rumah kaca dan notifikasi kerusakan dini berbasis iot”</vt:lpstr>
      <vt:lpstr>PROFIL TIM</vt:lpstr>
      <vt:lpstr>KETUA TIM</vt:lpstr>
      <vt:lpstr>ANGGOTA 1</vt:lpstr>
      <vt:lpstr>ANGGOTA 2</vt:lpstr>
      <vt:lpstr>ANGGOTA 3</vt:lpstr>
      <vt:lpstr>ANGGOTA 4</vt:lpstr>
      <vt:lpstr>ANGGOTA 5</vt:lpstr>
      <vt:lpstr>perencanaan</vt:lpstr>
      <vt:lpstr>PERMASALAHAN</vt:lpstr>
      <vt:lpstr>Perumusan masalah</vt:lpstr>
      <vt:lpstr>Spesifikasi Tanaman Cabai</vt:lpstr>
      <vt:lpstr>pengguna</vt:lpstr>
      <vt:lpstr>GAMBARAN UMUM PROYEK</vt:lpstr>
      <vt:lpstr>ANALISA</vt:lpstr>
      <vt:lpstr>ANALISA KEBUTUHAN PENGGUNA</vt:lpstr>
      <vt:lpstr>Diagram blok</vt:lpstr>
      <vt:lpstr>TEKNOLOGI</vt:lpstr>
      <vt:lpstr>DHT-22</vt:lpstr>
      <vt:lpstr>Sensor Ldr</vt:lpstr>
      <vt:lpstr>Nodemcu esp-8266</vt:lpstr>
      <vt:lpstr>relay</vt:lpstr>
      <vt:lpstr>fan</vt:lpstr>
      <vt:lpstr>Lampu pijar</vt:lpstr>
      <vt:lpstr>blynk</vt:lpstr>
      <vt:lpstr>Rancangan biaya</vt:lpstr>
      <vt:lpstr>Operasional proyek</vt:lpstr>
      <vt:lpstr>Jadwal pekerjaan</vt:lpstr>
      <vt:lpstr>perancangan</vt:lpstr>
      <vt:lpstr>User interface</vt:lpstr>
      <vt:lpstr>Implementasi  dan uji coba</vt:lpstr>
      <vt:lpstr>implementasi</vt:lpstr>
      <vt:lpstr>Uji coba</vt:lpstr>
      <vt:lpstr>pengembangan</vt:lpstr>
      <vt:lpstr>Pengembangan perangkat</vt:lpstr>
      <vt:lpstr>pustaka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System Komputer “system parameter lingkungan tanaman cabe pada rumah kaca dan notifikasi kerusakan dini berbasis iot”</dc:title>
  <dc:creator>USER</dc:creator>
  <cp:lastModifiedBy>Benni Allagan</cp:lastModifiedBy>
  <cp:revision>5</cp:revision>
  <dcterms:created xsi:type="dcterms:W3CDTF">2022-04-05T01:29:29Z</dcterms:created>
  <dcterms:modified xsi:type="dcterms:W3CDTF">2022-04-18T18:36:49Z</dcterms:modified>
</cp:coreProperties>
</file>