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302" r:id="rId3"/>
    <p:sldId id="303" r:id="rId4"/>
    <p:sldId id="304" r:id="rId5"/>
    <p:sldId id="306" r:id="rId6"/>
    <p:sldId id="305" r:id="rId7"/>
    <p:sldId id="307" r:id="rId8"/>
    <p:sldId id="308" r:id="rId9"/>
    <p:sldId id="309" r:id="rId10"/>
    <p:sldId id="310" r:id="rId11"/>
    <p:sldId id="311" r:id="rId12"/>
    <p:sldId id="298" r:id="rId13"/>
    <p:sldId id="312" r:id="rId14"/>
  </p:sldIdLst>
  <p:sldSz cx="9144000" cy="5143500" type="screen16x9"/>
  <p:notesSz cx="6858000" cy="9144000"/>
  <p:embeddedFontLst>
    <p:embeddedFont>
      <p:font typeface="Fira Sans Extra Condensed SemiBold" charset="0"/>
      <p:regular r:id="rId16"/>
      <p:bold r:id="rId17"/>
      <p:italic r:id="rId18"/>
      <p:boldItalic r:id="rId19"/>
    </p:embeddedFont>
    <p:embeddedFont>
      <p:font typeface="Fira Sans Extra Condensed" charset="0"/>
      <p:regular r:id="rId20"/>
      <p:bold r:id="rId21"/>
      <p:italic r:id="rId22"/>
      <p:boldItalic r:id="rId23"/>
    </p:embeddedFont>
    <p:embeddedFont>
      <p:font typeface="Roboto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96F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3B756AA-1C7D-4DEA-AF5C-C347F3E55AB8}">
  <a:tblStyle styleId="{93B756AA-1C7D-4DEA-AF5C-C347F3E55A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3060" autoAdjust="0"/>
  </p:normalViewPr>
  <p:slideViewPr>
    <p:cSldViewPr>
      <p:cViewPr>
        <p:scale>
          <a:sx n="80" d="100"/>
          <a:sy n="80" d="100"/>
        </p:scale>
        <p:origin x="-1002" y="-1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58" y="35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82938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SQL Maven Pizza Sales Analysis</a:t>
            </a:r>
            <a:endParaRPr sz="3600"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Fauzia Y. Ayupuspita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Pepperoni is The Most Ordered Pizza</a:t>
            </a:r>
            <a:endParaRPr lang="id-ID" dirty="0"/>
          </a:p>
        </p:txBody>
      </p:sp>
      <p:pic>
        <p:nvPicPr>
          <p:cNvPr id="3" name="Picture 2" descr="C:\Users\Hp\Downloads\Top 10 Pizza Typ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1" r="9708"/>
          <a:stretch/>
        </p:blipFill>
        <p:spPr bwMode="auto">
          <a:xfrm>
            <a:off x="323528" y="1213648"/>
            <a:ext cx="5867188" cy="332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4;p17"/>
          <p:cNvSpPr txBox="1"/>
          <p:nvPr/>
        </p:nvSpPr>
        <p:spPr>
          <a:xfrm>
            <a:off x="6079847" y="3147814"/>
            <a:ext cx="2360525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8290" indent="-285750">
              <a:buSzPts val="1400"/>
              <a:buFont typeface="Arial" pitchFamily="34" charset="0"/>
              <a:buChar char="•"/>
            </a:pPr>
            <a:endParaRPr lang="en-US" dirty="0" smtClean="0">
              <a:ea typeface="Roboto"/>
            </a:endParaRPr>
          </a:p>
        </p:txBody>
      </p:sp>
      <p:sp>
        <p:nvSpPr>
          <p:cNvPr id="5" name="Google Shape;2329;p45"/>
          <p:cNvSpPr/>
          <p:nvPr/>
        </p:nvSpPr>
        <p:spPr>
          <a:xfrm>
            <a:off x="6444208" y="1930468"/>
            <a:ext cx="2520280" cy="929314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" name="Google Shape;2336;p45"/>
          <p:cNvSpPr txBox="1"/>
          <p:nvPr/>
        </p:nvSpPr>
        <p:spPr>
          <a:xfrm>
            <a:off x="6588224" y="2427734"/>
            <a:ext cx="252028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b="1" dirty="0" smtClean="0">
                <a:solidFill>
                  <a:schemeClr val="accent3"/>
                </a:solidFill>
                <a:ea typeface="Roboto"/>
              </a:rPr>
              <a:t>The </a:t>
            </a:r>
            <a:r>
              <a:rPr lang="en-US" sz="1200" b="1" dirty="0">
                <a:solidFill>
                  <a:schemeClr val="accent3"/>
                </a:solidFill>
                <a:ea typeface="Roboto"/>
              </a:rPr>
              <a:t>most </a:t>
            </a:r>
            <a:r>
              <a:rPr lang="en-US" sz="1200" dirty="0">
                <a:ea typeface="Roboto"/>
              </a:rPr>
              <a:t>ordered pizza type is </a:t>
            </a:r>
            <a:r>
              <a:rPr lang="en-US" sz="1200" b="1" dirty="0">
                <a:solidFill>
                  <a:schemeClr val="accent3"/>
                </a:solidFill>
                <a:ea typeface="Roboto"/>
              </a:rPr>
              <a:t>Pepperoni </a:t>
            </a:r>
            <a:r>
              <a:rPr lang="en-US" sz="1200" dirty="0">
                <a:ea typeface="Roboto"/>
              </a:rPr>
              <a:t>with</a:t>
            </a:r>
            <a:r>
              <a:rPr lang="en-US" sz="1200" b="1" dirty="0">
                <a:ea typeface="Roboto"/>
              </a:rPr>
              <a:t> </a:t>
            </a:r>
            <a:r>
              <a:rPr lang="en-US" sz="1200" b="1" dirty="0">
                <a:solidFill>
                  <a:schemeClr val="accent3"/>
                </a:solidFill>
                <a:ea typeface="Roboto"/>
              </a:rPr>
              <a:t>2,065</a:t>
            </a:r>
            <a:r>
              <a:rPr lang="en-US" sz="1200" b="1" dirty="0">
                <a:ea typeface="Roboto"/>
              </a:rPr>
              <a:t> </a:t>
            </a:r>
            <a:r>
              <a:rPr lang="en-US" sz="1200" dirty="0" smtClean="0">
                <a:ea typeface="Roboto"/>
              </a:rPr>
              <a:t>orders</a:t>
            </a:r>
            <a:endParaRPr lang="en-US" sz="1200" dirty="0">
              <a:solidFill>
                <a:schemeClr val="accent3"/>
              </a:solidFill>
              <a:ea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ea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2329;p45"/>
          <p:cNvSpPr/>
          <p:nvPr/>
        </p:nvSpPr>
        <p:spPr>
          <a:xfrm>
            <a:off x="6444208" y="3075806"/>
            <a:ext cx="2520280" cy="929314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" name="Google Shape;2336;p45"/>
          <p:cNvSpPr txBox="1"/>
          <p:nvPr/>
        </p:nvSpPr>
        <p:spPr>
          <a:xfrm>
            <a:off x="6588224" y="3686603"/>
            <a:ext cx="252028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b="1" dirty="0" smtClean="0">
                <a:solidFill>
                  <a:schemeClr val="accent3"/>
                </a:solidFill>
                <a:ea typeface="Roboto"/>
              </a:rPr>
              <a:t>The </a:t>
            </a:r>
            <a:r>
              <a:rPr lang="en-US" sz="1200" b="1" dirty="0">
                <a:solidFill>
                  <a:schemeClr val="accent3"/>
                </a:solidFill>
                <a:ea typeface="Roboto"/>
              </a:rPr>
              <a:t>least </a:t>
            </a:r>
            <a:r>
              <a:rPr lang="en-US" sz="1200" dirty="0">
                <a:ea typeface="Roboto"/>
              </a:rPr>
              <a:t>ordered pizza is </a:t>
            </a:r>
            <a:r>
              <a:rPr lang="en-US" sz="1200" b="1" dirty="0">
                <a:solidFill>
                  <a:schemeClr val="accent3"/>
                </a:solidFill>
                <a:ea typeface="Roboto"/>
              </a:rPr>
              <a:t>Brie </a:t>
            </a:r>
            <a:r>
              <a:rPr lang="en-US" sz="1200" b="1" dirty="0" err="1">
                <a:solidFill>
                  <a:schemeClr val="accent3"/>
                </a:solidFill>
                <a:ea typeface="Roboto"/>
              </a:rPr>
              <a:t>Carre</a:t>
            </a:r>
            <a:r>
              <a:rPr lang="en-US" sz="1200" b="1" dirty="0">
                <a:ea typeface="Roboto"/>
              </a:rPr>
              <a:t> </a:t>
            </a:r>
            <a:r>
              <a:rPr lang="en-US" sz="1200" dirty="0">
                <a:ea typeface="Roboto"/>
              </a:rPr>
              <a:t>pizza with </a:t>
            </a:r>
            <a:r>
              <a:rPr lang="en-US" sz="1200" b="1" dirty="0">
                <a:solidFill>
                  <a:schemeClr val="accent3"/>
                </a:solidFill>
                <a:ea typeface="Roboto"/>
              </a:rPr>
              <a:t>404</a:t>
            </a:r>
            <a:r>
              <a:rPr lang="en-US" sz="1200" dirty="0">
                <a:ea typeface="Roboto"/>
              </a:rPr>
              <a:t> orders</a:t>
            </a:r>
          </a:p>
          <a:p>
            <a:endParaRPr lang="en-US" sz="1200" dirty="0">
              <a:solidFill>
                <a:schemeClr val="accent3"/>
              </a:solidFill>
              <a:ea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ea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4475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/>
          <p:nvPr/>
        </p:nvSpPr>
        <p:spPr>
          <a:xfrm>
            <a:off x="745206" y="964236"/>
            <a:ext cx="3898802" cy="1463498"/>
          </a:xfrm>
          <a:prstGeom prst="roundRect">
            <a:avLst>
              <a:gd name="adj" fmla="val 16667"/>
            </a:avLst>
          </a:prstGeom>
          <a:solidFill>
            <a:schemeClr val="accent6"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848129" y="558461"/>
            <a:ext cx="784800" cy="78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1004377" y="714712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17"/>
          <p:cNvSpPr txBox="1"/>
          <p:nvPr/>
        </p:nvSpPr>
        <p:spPr>
          <a:xfrm>
            <a:off x="983420" y="1343261"/>
            <a:ext cx="3300548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lvl="0">
              <a:buSzPts val="1400"/>
            </a:pPr>
            <a:r>
              <a:rPr lang="en-US" dirty="0"/>
              <a:t>Write an SQL statement to </a:t>
            </a:r>
            <a:r>
              <a:rPr lang="en-US" dirty="0" smtClean="0"/>
              <a:t>count total order by pizza category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3" t="63799" r="42134" b="22727"/>
          <a:stretch/>
        </p:blipFill>
        <p:spPr bwMode="auto">
          <a:xfrm>
            <a:off x="745206" y="3075806"/>
            <a:ext cx="3384468" cy="985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93" t="14845" r="37222" b="22656"/>
          <a:stretch/>
        </p:blipFill>
        <p:spPr bwMode="auto">
          <a:xfrm>
            <a:off x="4932040" y="339502"/>
            <a:ext cx="3693226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240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Sales by Category &amp; Quarter</a:t>
            </a:r>
            <a:endParaRPr lang="id-ID" dirty="0"/>
          </a:p>
        </p:txBody>
      </p:sp>
      <p:pic>
        <p:nvPicPr>
          <p:cNvPr id="3" name="Picture 4" descr="C:\Users\Hp\Downloads\Revenue By Category in Quart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35" r="30831"/>
          <a:stretch/>
        </p:blipFill>
        <p:spPr bwMode="auto">
          <a:xfrm>
            <a:off x="611559" y="1491630"/>
            <a:ext cx="5339903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4;p17"/>
          <p:cNvSpPr txBox="1"/>
          <p:nvPr/>
        </p:nvSpPr>
        <p:spPr>
          <a:xfrm>
            <a:off x="5940152" y="1779662"/>
            <a:ext cx="2360525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8290" indent="-285750">
              <a:buSzPts val="1400"/>
              <a:buFont typeface="Arial" pitchFamily="34" charset="0"/>
              <a:buChar char="•"/>
            </a:pPr>
            <a:endParaRPr lang="en-US" dirty="0" smtClean="0">
              <a:ea typeface="Roboto"/>
            </a:endParaRPr>
          </a:p>
        </p:txBody>
      </p:sp>
      <p:sp>
        <p:nvSpPr>
          <p:cNvPr id="5" name="Google Shape;2329;p45"/>
          <p:cNvSpPr/>
          <p:nvPr/>
        </p:nvSpPr>
        <p:spPr>
          <a:xfrm>
            <a:off x="6304513" y="1707654"/>
            <a:ext cx="2520280" cy="929314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" name="Google Shape;2336;p45"/>
          <p:cNvSpPr txBox="1"/>
          <p:nvPr/>
        </p:nvSpPr>
        <p:spPr>
          <a:xfrm>
            <a:off x="6448529" y="2318451"/>
            <a:ext cx="2227927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b="1" dirty="0" smtClean="0">
                <a:solidFill>
                  <a:schemeClr val="accent3"/>
                </a:solidFill>
                <a:ea typeface="Roboto"/>
              </a:rPr>
              <a:t>The most revenue </a:t>
            </a:r>
            <a:r>
              <a:rPr lang="en-US" sz="1200" dirty="0" smtClean="0">
                <a:solidFill>
                  <a:schemeClr val="tx1"/>
                </a:solidFill>
                <a:ea typeface="Roboto"/>
              </a:rPr>
              <a:t>by Pizza Category in</a:t>
            </a:r>
            <a:r>
              <a:rPr lang="en-US" sz="1200" b="1" dirty="0" smtClean="0">
                <a:solidFill>
                  <a:schemeClr val="accent3"/>
                </a:solidFill>
                <a:ea typeface="Roboto"/>
              </a:rPr>
              <a:t> Q2 </a:t>
            </a:r>
            <a:r>
              <a:rPr lang="en-US" sz="1200" dirty="0" smtClean="0">
                <a:solidFill>
                  <a:schemeClr val="tx1"/>
                </a:solidFill>
                <a:ea typeface="Roboto"/>
              </a:rPr>
              <a:t>with total revenue</a:t>
            </a:r>
            <a:r>
              <a:rPr lang="en-US" sz="1200" b="1" dirty="0" smtClean="0">
                <a:solidFill>
                  <a:schemeClr val="accent3"/>
                </a:solidFill>
                <a:ea typeface="Roboto"/>
              </a:rPr>
              <a:t> $208,370</a:t>
            </a:r>
            <a:endParaRPr lang="en-US" sz="1200" dirty="0">
              <a:ea typeface="Roboto"/>
            </a:endParaRPr>
          </a:p>
          <a:p>
            <a:endParaRPr lang="en-US" sz="1200" dirty="0">
              <a:solidFill>
                <a:schemeClr val="accent3"/>
              </a:solidFill>
              <a:ea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ea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2329;p45"/>
          <p:cNvSpPr/>
          <p:nvPr/>
        </p:nvSpPr>
        <p:spPr>
          <a:xfrm>
            <a:off x="6300192" y="2789368"/>
            <a:ext cx="2520280" cy="1150534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8" name="Google Shape;2336;p45"/>
          <p:cNvSpPr txBox="1"/>
          <p:nvPr/>
        </p:nvSpPr>
        <p:spPr>
          <a:xfrm>
            <a:off x="6444208" y="3219822"/>
            <a:ext cx="2232248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0070C0"/>
                </a:solidFill>
                <a:latin typeface="+mn-lt"/>
                <a:ea typeface="Roboto"/>
                <a:cs typeface="Roboto"/>
                <a:sym typeface="Roboto"/>
              </a:rPr>
              <a:t>Category Classis Pizza </a:t>
            </a:r>
            <a:r>
              <a:rPr lang="en-US" sz="1200" dirty="0" smtClean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give</a:t>
            </a:r>
            <a:r>
              <a:rPr lang="en-US" sz="1200" b="1" dirty="0" smtClean="0">
                <a:solidFill>
                  <a:srgbClr val="0070C0"/>
                </a:solidFill>
                <a:latin typeface="+mn-lt"/>
                <a:ea typeface="Roboto"/>
                <a:cs typeface="Roboto"/>
                <a:sym typeface="Roboto"/>
              </a:rPr>
              <a:t> the most revenue </a:t>
            </a:r>
            <a:r>
              <a:rPr lang="en-US" sz="1200" dirty="0" smtClean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all the year</a:t>
            </a:r>
            <a:r>
              <a:rPr lang="en-US" sz="1200" b="1" dirty="0" smtClean="0">
                <a:solidFill>
                  <a:srgbClr val="0070C0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with total revenue </a:t>
            </a:r>
            <a:r>
              <a:rPr lang="en-US" sz="1200" b="1" dirty="0" smtClean="0">
                <a:solidFill>
                  <a:srgbClr val="0070C0"/>
                </a:solidFill>
                <a:latin typeface="+mn-lt"/>
                <a:ea typeface="Roboto"/>
                <a:cs typeface="Roboto"/>
                <a:sym typeface="Roboto"/>
              </a:rPr>
              <a:t>$220,053</a:t>
            </a:r>
            <a:endParaRPr sz="1200" b="1" dirty="0">
              <a:solidFill>
                <a:srgbClr val="0070C0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68836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9"/>
          <p:cNvSpPr txBox="1">
            <a:spLocks noGrp="1"/>
          </p:cNvSpPr>
          <p:nvPr>
            <p:ph type="title"/>
          </p:nvPr>
        </p:nvSpPr>
        <p:spPr>
          <a:xfrm>
            <a:off x="1064148" y="2272358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chemeClr val="accent3"/>
                </a:solidFill>
              </a:rPr>
              <a:t>THANK YOU</a:t>
            </a:r>
            <a:endParaRPr sz="7200" dirty="0">
              <a:solidFill>
                <a:schemeClr val="accent3"/>
              </a:solidFill>
            </a:endParaRPr>
          </a:p>
        </p:txBody>
      </p:sp>
      <p:grpSp>
        <p:nvGrpSpPr>
          <p:cNvPr id="493" name="Google Shape;493;p19"/>
          <p:cNvGrpSpPr/>
          <p:nvPr/>
        </p:nvGrpSpPr>
        <p:grpSpPr>
          <a:xfrm>
            <a:off x="971600" y="1114550"/>
            <a:ext cx="1371604" cy="3617430"/>
            <a:chOff x="3886200" y="1114550"/>
            <a:chExt cx="1371604" cy="3617430"/>
          </a:xfrm>
        </p:grpSpPr>
        <p:grpSp>
          <p:nvGrpSpPr>
            <p:cNvPr id="494" name="Google Shape;494;p19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495" name="Google Shape;495;p19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28077" extrusionOk="0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14003" extrusionOk="0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4900" extrusionOk="0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32502" extrusionOk="0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5579" extrusionOk="0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avLst/>
                <a:gdLst/>
                <a:ahLst/>
                <a:cxnLst/>
                <a:rect l="l" t="t" r="r" b="b"/>
                <a:pathLst>
                  <a:path w="36288" h="37639" extrusionOk="0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avLst/>
                <a:gdLst/>
                <a:ahLst/>
                <a:cxnLst/>
                <a:rect l="l" t="t" r="r" b="b"/>
                <a:pathLst>
                  <a:path w="22996" h="22996" extrusionOk="0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avLst/>
                <a:gdLst/>
                <a:ahLst/>
                <a:cxnLst/>
                <a:rect l="l" t="t" r="r" b="b"/>
                <a:pathLst>
                  <a:path w="13890" h="13890" extrusionOk="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3046" extrusionOk="0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41509" extrusionOk="0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35988" extrusionOk="0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146" extrusionOk="0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29144" extrusionOk="0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avLst/>
                <a:gdLst/>
                <a:ahLst/>
                <a:cxnLst/>
                <a:rect l="l" t="t" r="r" b="b"/>
                <a:pathLst>
                  <a:path w="8625" h="23595" extrusionOk="0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10346" extrusionOk="0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7884" extrusionOk="0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0346" extrusionOk="0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avLst/>
                <a:gdLst/>
                <a:ahLst/>
                <a:cxnLst/>
                <a:rect l="l" t="t" r="r" b="b"/>
                <a:pathLst>
                  <a:path w="24619" h="35775" extrusionOk="0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3" name="Google Shape;513;p19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2627784" y="1532750"/>
            <a:ext cx="518457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27784" y="3258532"/>
            <a:ext cx="518457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7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/>
          <p:nvPr/>
        </p:nvSpPr>
        <p:spPr>
          <a:xfrm>
            <a:off x="745206" y="1900340"/>
            <a:ext cx="3898802" cy="146349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848129" y="1494565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1004377" y="1650816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17"/>
          <p:cNvSpPr txBox="1"/>
          <p:nvPr/>
        </p:nvSpPr>
        <p:spPr>
          <a:xfrm>
            <a:off x="983420" y="2279365"/>
            <a:ext cx="3300548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lvl="0">
              <a:buSzPts val="1400"/>
            </a:pPr>
            <a:r>
              <a:rPr lang="en-US" dirty="0"/>
              <a:t>Write an SQL statement to </a:t>
            </a:r>
            <a:r>
              <a:rPr lang="en-US" dirty="0" smtClean="0"/>
              <a:t>count Total Revenue </a:t>
            </a:r>
            <a:r>
              <a:rPr lang="en-US" dirty="0"/>
              <a:t>Per Pizza Name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89" t="13551" r="40264" b="20833"/>
          <a:stretch/>
        </p:blipFill>
        <p:spPr bwMode="auto">
          <a:xfrm>
            <a:off x="5004048" y="489679"/>
            <a:ext cx="3168352" cy="438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41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Thai Chicken Pizza Made The Most Revenue</a:t>
            </a:r>
            <a:endParaRPr lang="id-ID" dirty="0"/>
          </a:p>
        </p:txBody>
      </p:sp>
      <p:pic>
        <p:nvPicPr>
          <p:cNvPr id="1026" name="Picture 2" descr="C:\Users\Hp\Downloads\Revenue By Nam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2" r="13583"/>
          <a:stretch/>
        </p:blipFill>
        <p:spPr bwMode="auto">
          <a:xfrm>
            <a:off x="251520" y="893098"/>
            <a:ext cx="6651377" cy="358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4;p17"/>
          <p:cNvSpPr txBox="1"/>
          <p:nvPr/>
        </p:nvSpPr>
        <p:spPr>
          <a:xfrm>
            <a:off x="6243923" y="1550496"/>
            <a:ext cx="2119064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8290" indent="-285750">
              <a:buSzPts val="1400"/>
              <a:buFont typeface="Arial" pitchFamily="34" charset="0"/>
              <a:buChar char="•"/>
            </a:pPr>
            <a:endParaRPr lang="en-US" b="1" dirty="0" smtClean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2329;p45"/>
          <p:cNvSpPr/>
          <p:nvPr/>
        </p:nvSpPr>
        <p:spPr>
          <a:xfrm>
            <a:off x="5868144" y="2211710"/>
            <a:ext cx="2808313" cy="929314"/>
          </a:xfrm>
          <a:prstGeom prst="roundRect">
            <a:avLst>
              <a:gd name="adj" fmla="val 16667"/>
            </a:avLst>
          </a:prstGeom>
          <a:solidFill>
            <a:schemeClr val="accent5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" name="Google Shape;2336;p45"/>
          <p:cNvSpPr txBox="1"/>
          <p:nvPr/>
        </p:nvSpPr>
        <p:spPr>
          <a:xfrm>
            <a:off x="6012161" y="2809224"/>
            <a:ext cx="252028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b="1" dirty="0" smtClean="0">
                <a:solidFill>
                  <a:schemeClr val="accent3"/>
                </a:solidFill>
                <a:ea typeface="Roboto"/>
              </a:rPr>
              <a:t>The </a:t>
            </a:r>
            <a:r>
              <a:rPr lang="en-US" sz="1200" b="1" dirty="0">
                <a:solidFill>
                  <a:schemeClr val="accent3"/>
                </a:solidFill>
                <a:ea typeface="Roboto"/>
              </a:rPr>
              <a:t>Thai Chicken Pizza </a:t>
            </a:r>
            <a:r>
              <a:rPr lang="en-US" sz="1200" dirty="0">
                <a:ea typeface="Roboto"/>
              </a:rPr>
              <a:t>is has the most revenue in 2015 with </a:t>
            </a:r>
            <a:r>
              <a:rPr lang="en-US" sz="1200" b="1" dirty="0">
                <a:solidFill>
                  <a:schemeClr val="accent3"/>
                </a:solidFill>
                <a:ea typeface="Roboto"/>
              </a:rPr>
              <a:t>$43,434</a:t>
            </a:r>
          </a:p>
          <a:p>
            <a:endParaRPr lang="en-US" sz="1200" dirty="0">
              <a:ea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ea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2329;p45"/>
          <p:cNvSpPr/>
          <p:nvPr/>
        </p:nvSpPr>
        <p:spPr>
          <a:xfrm>
            <a:off x="5868145" y="3291830"/>
            <a:ext cx="2808313" cy="929314"/>
          </a:xfrm>
          <a:prstGeom prst="roundRect">
            <a:avLst>
              <a:gd name="adj" fmla="val 16667"/>
            </a:avLst>
          </a:prstGeom>
          <a:solidFill>
            <a:schemeClr val="accent5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8" name="Google Shape;2336;p45"/>
          <p:cNvSpPr txBox="1"/>
          <p:nvPr/>
        </p:nvSpPr>
        <p:spPr>
          <a:xfrm>
            <a:off x="6012162" y="3961352"/>
            <a:ext cx="252028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b="1" dirty="0" smtClean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Followed </a:t>
            </a:r>
            <a:r>
              <a:rPr lang="en-US" sz="12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by The Barbeque Chicken Pizza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with a difference of Thai Chicken Pizza of </a:t>
            </a:r>
            <a:r>
              <a:rPr lang="en-US" sz="12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approximately $666</a:t>
            </a:r>
          </a:p>
          <a:p>
            <a:endParaRPr lang="en-US" sz="1200" b="1" dirty="0">
              <a:ea typeface="Roboto"/>
            </a:endParaRPr>
          </a:p>
          <a:p>
            <a:endParaRPr lang="en-US" sz="1200" dirty="0">
              <a:ea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ea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0300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/>
          <p:nvPr/>
        </p:nvSpPr>
        <p:spPr>
          <a:xfrm>
            <a:off x="745206" y="1828332"/>
            <a:ext cx="3898802" cy="1463498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848129" y="1422557"/>
            <a:ext cx="784800" cy="78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1004377" y="1578808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17"/>
          <p:cNvSpPr txBox="1"/>
          <p:nvPr/>
        </p:nvSpPr>
        <p:spPr>
          <a:xfrm>
            <a:off x="983420" y="2207357"/>
            <a:ext cx="3300548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lvl="0">
              <a:buSzPts val="1400"/>
            </a:pPr>
            <a:r>
              <a:rPr lang="en-US" dirty="0" smtClean="0"/>
              <a:t>Write an SQL statement to count total sales each month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5" t="14307" r="41131" b="19967"/>
          <a:stretch/>
        </p:blipFill>
        <p:spPr bwMode="auto">
          <a:xfrm>
            <a:off x="5220072" y="558461"/>
            <a:ext cx="2818731" cy="4211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193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July is The Highest Sales in 2015 </a:t>
            </a:r>
            <a:endParaRPr lang="id-ID" dirty="0"/>
          </a:p>
        </p:txBody>
      </p:sp>
      <p:grpSp>
        <p:nvGrpSpPr>
          <p:cNvPr id="5" name="Group 4"/>
          <p:cNvGrpSpPr/>
          <p:nvPr/>
        </p:nvGrpSpPr>
        <p:grpSpPr>
          <a:xfrm>
            <a:off x="755576" y="1251466"/>
            <a:ext cx="7632848" cy="1680324"/>
            <a:chOff x="899592" y="1491630"/>
            <a:chExt cx="6840760" cy="2012882"/>
          </a:xfrm>
        </p:grpSpPr>
        <p:grpSp>
          <p:nvGrpSpPr>
            <p:cNvPr id="3" name="Group 2"/>
            <p:cNvGrpSpPr/>
            <p:nvPr/>
          </p:nvGrpSpPr>
          <p:grpSpPr>
            <a:xfrm>
              <a:off x="899592" y="1491630"/>
              <a:ext cx="6840760" cy="1940874"/>
              <a:chOff x="1619672" y="2215052"/>
              <a:chExt cx="4225963" cy="1078240"/>
            </a:xfrm>
          </p:grpSpPr>
          <p:pic>
            <p:nvPicPr>
              <p:cNvPr id="2050" name="Picture 2" descr="C:\Users\Hp\Downloads\Revenue Each Month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1576" r="14505"/>
              <a:stretch/>
            </p:blipFill>
            <p:spPr bwMode="auto">
              <a:xfrm>
                <a:off x="1619672" y="3003798"/>
                <a:ext cx="4225963" cy="2894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C:\Users\Hp\Downloads\Revenue Each Month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092" r="14505" b="67512"/>
              <a:stretch/>
            </p:blipFill>
            <p:spPr bwMode="auto">
              <a:xfrm>
                <a:off x="1619672" y="2215052"/>
                <a:ext cx="4225963" cy="8040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Rectangle 3"/>
            <p:cNvSpPr/>
            <p:nvPr/>
          </p:nvSpPr>
          <p:spPr>
            <a:xfrm>
              <a:off x="4788024" y="1491630"/>
              <a:ext cx="432048" cy="2012882"/>
            </a:xfrm>
            <a:prstGeom prst="rect">
              <a:avLst/>
            </a:prstGeom>
            <a:noFill/>
            <a:ln>
              <a:solidFill>
                <a:srgbClr val="F96F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0" name="Google Shape;2329;p45"/>
          <p:cNvSpPr/>
          <p:nvPr/>
        </p:nvSpPr>
        <p:spPr>
          <a:xfrm>
            <a:off x="5076056" y="3496695"/>
            <a:ext cx="2808313" cy="929314"/>
          </a:xfrm>
          <a:prstGeom prst="roundRect">
            <a:avLst>
              <a:gd name="adj" fmla="val 16667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1" name="Google Shape;2336;p45"/>
          <p:cNvSpPr txBox="1"/>
          <p:nvPr/>
        </p:nvSpPr>
        <p:spPr>
          <a:xfrm>
            <a:off x="5220073" y="4256174"/>
            <a:ext cx="252028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b="1" dirty="0" smtClean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US" sz="12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difference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with the other is</a:t>
            </a:r>
            <a:r>
              <a:rPr lang="en-US" sz="12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not too far, the closest sales is May</a:t>
            </a:r>
            <a:r>
              <a:rPr lang="en-US" sz="1200" b="1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with a difference about</a:t>
            </a:r>
            <a:r>
              <a:rPr lang="en-US" sz="12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$</a:t>
            </a:r>
            <a:r>
              <a:rPr lang="en-US" sz="1200" b="1" dirty="0" smtClean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2,000 </a:t>
            </a:r>
            <a:endParaRPr lang="en-US" sz="1200"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lang="en-US" sz="1200"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lang="en-US" sz="1200" b="1" dirty="0">
              <a:ea typeface="Roboto"/>
            </a:endParaRPr>
          </a:p>
          <a:p>
            <a:endParaRPr lang="en-US" sz="1200" dirty="0">
              <a:ea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ea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2329;p45"/>
          <p:cNvSpPr/>
          <p:nvPr/>
        </p:nvSpPr>
        <p:spPr>
          <a:xfrm>
            <a:off x="1331639" y="3500065"/>
            <a:ext cx="2808313" cy="929314"/>
          </a:xfrm>
          <a:prstGeom prst="roundRect">
            <a:avLst>
              <a:gd name="adj" fmla="val 16667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3" name="Google Shape;2336;p45"/>
          <p:cNvSpPr txBox="1"/>
          <p:nvPr/>
        </p:nvSpPr>
        <p:spPr>
          <a:xfrm>
            <a:off x="1475656" y="4400190"/>
            <a:ext cx="252028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540">
              <a:buSzPts val="1400"/>
            </a:pPr>
            <a:r>
              <a:rPr lang="en-US" sz="1200" b="1" dirty="0" smtClean="0">
                <a:solidFill>
                  <a:schemeClr val="accent3"/>
                </a:solidFill>
                <a:ea typeface="Roboto"/>
              </a:rPr>
              <a:t>The </a:t>
            </a:r>
            <a:r>
              <a:rPr lang="en-US" sz="1200" b="1" dirty="0">
                <a:solidFill>
                  <a:schemeClr val="accent3"/>
                </a:solidFill>
                <a:ea typeface="Roboto"/>
              </a:rPr>
              <a:t>most sales </a:t>
            </a:r>
            <a:r>
              <a:rPr lang="en-US" sz="1200" dirty="0">
                <a:ea typeface="Roboto"/>
              </a:rPr>
              <a:t>in 2015 were in </a:t>
            </a:r>
            <a:r>
              <a:rPr lang="en-US" sz="1200" b="1" dirty="0">
                <a:solidFill>
                  <a:schemeClr val="accent3"/>
                </a:solidFill>
                <a:ea typeface="Roboto"/>
              </a:rPr>
              <a:t>July</a:t>
            </a:r>
            <a:r>
              <a:rPr lang="en-US" sz="1200" b="1" dirty="0">
                <a:ea typeface="Roboto"/>
              </a:rPr>
              <a:t>, </a:t>
            </a:r>
            <a:r>
              <a:rPr lang="en-US" sz="1200" dirty="0">
                <a:ea typeface="Roboto"/>
              </a:rPr>
              <a:t>which is</a:t>
            </a:r>
            <a:r>
              <a:rPr lang="en-US" sz="1200" dirty="0">
                <a:solidFill>
                  <a:schemeClr val="accent3"/>
                </a:solidFill>
                <a:ea typeface="Roboto"/>
              </a:rPr>
              <a:t> </a:t>
            </a:r>
            <a:r>
              <a:rPr lang="en-US" sz="1200" b="1" dirty="0">
                <a:solidFill>
                  <a:schemeClr val="accent3"/>
                </a:solidFill>
                <a:ea typeface="Roboto"/>
              </a:rPr>
              <a:t>$</a:t>
            </a:r>
            <a:r>
              <a:rPr lang="en-US" sz="1200" b="1" dirty="0" smtClean="0">
                <a:solidFill>
                  <a:schemeClr val="accent3"/>
                </a:solidFill>
                <a:ea typeface="Roboto"/>
              </a:rPr>
              <a:t>73,000</a:t>
            </a:r>
            <a:endParaRPr lang="en-US" sz="1200" b="1" dirty="0">
              <a:solidFill>
                <a:schemeClr val="accent3"/>
              </a:solidFill>
              <a:ea typeface="Roboto"/>
            </a:endParaRPr>
          </a:p>
          <a:p>
            <a:pPr marL="288290" indent="-285750">
              <a:buSzPts val="1400"/>
              <a:buFont typeface="Arial" pitchFamily="34" charset="0"/>
              <a:buChar char="•"/>
            </a:pPr>
            <a:endParaRPr lang="en-US" sz="1200" b="1" dirty="0">
              <a:latin typeface="Roboto"/>
              <a:ea typeface="Roboto"/>
              <a:cs typeface="Roboto"/>
              <a:sym typeface="Roboto"/>
            </a:endParaRPr>
          </a:p>
          <a:p>
            <a:endParaRPr lang="en-US" sz="1200"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lang="en-US" sz="1200"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lang="en-US" sz="1200" b="1" dirty="0">
              <a:ea typeface="Roboto"/>
            </a:endParaRPr>
          </a:p>
          <a:p>
            <a:endParaRPr lang="en-US" sz="1200" dirty="0">
              <a:ea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ea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6451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12 pm is The Busiest Hour</a:t>
            </a:r>
            <a:endParaRPr lang="id-ID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275606"/>
            <a:ext cx="5112568" cy="3243481"/>
            <a:chOff x="1187624" y="1419622"/>
            <a:chExt cx="4301710" cy="3024336"/>
          </a:xfrm>
        </p:grpSpPr>
        <p:pic>
          <p:nvPicPr>
            <p:cNvPr id="3" name="Picture 3" descr="C:\Users\Hp\Downloads\The Busiest Hours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75" r="14114"/>
            <a:stretch/>
          </p:blipFill>
          <p:spPr bwMode="auto">
            <a:xfrm>
              <a:off x="1187624" y="1419622"/>
              <a:ext cx="4301710" cy="2911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2195736" y="1491630"/>
              <a:ext cx="288032" cy="2952328"/>
            </a:xfrm>
            <a:prstGeom prst="rect">
              <a:avLst/>
            </a:prstGeom>
            <a:noFill/>
            <a:ln>
              <a:solidFill>
                <a:srgbClr val="F96F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" name="Google Shape;2329;p45"/>
          <p:cNvSpPr/>
          <p:nvPr/>
        </p:nvSpPr>
        <p:spPr>
          <a:xfrm>
            <a:off x="5940150" y="1786452"/>
            <a:ext cx="2808313" cy="641282"/>
          </a:xfrm>
          <a:prstGeom prst="roundRect">
            <a:avLst>
              <a:gd name="adj" fmla="val 16667"/>
            </a:avLst>
          </a:prstGeom>
          <a:solidFill>
            <a:schemeClr val="accent2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" name="Google Shape;2336;p45"/>
          <p:cNvSpPr txBox="1"/>
          <p:nvPr/>
        </p:nvSpPr>
        <p:spPr>
          <a:xfrm>
            <a:off x="6084167" y="2030716"/>
            <a:ext cx="252028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chemeClr val="accent3"/>
                </a:solidFill>
                <a:ea typeface="Roboto"/>
              </a:rPr>
              <a:t>The </a:t>
            </a:r>
            <a:r>
              <a:rPr lang="en-US" sz="1200" b="1" dirty="0">
                <a:solidFill>
                  <a:schemeClr val="accent3"/>
                </a:solidFill>
                <a:ea typeface="Roboto"/>
              </a:rPr>
              <a:t>busiest </a:t>
            </a:r>
            <a:r>
              <a:rPr lang="en-US" sz="1200" dirty="0">
                <a:ea typeface="Roboto"/>
              </a:rPr>
              <a:t>hour at </a:t>
            </a:r>
            <a:r>
              <a:rPr lang="en-US" sz="1200" b="1" dirty="0">
                <a:solidFill>
                  <a:schemeClr val="accent3"/>
                </a:solidFill>
                <a:ea typeface="Roboto"/>
              </a:rPr>
              <a:t>12 pm</a:t>
            </a:r>
            <a:r>
              <a:rPr lang="en-US" sz="1200" b="1" dirty="0">
                <a:ea typeface="Roboto"/>
              </a:rPr>
              <a:t>, </a:t>
            </a:r>
            <a:r>
              <a:rPr lang="en-US" sz="1200" dirty="0">
                <a:ea typeface="Roboto"/>
              </a:rPr>
              <a:t>which is around</a:t>
            </a:r>
            <a:r>
              <a:rPr lang="en-US" sz="1200" b="1" dirty="0">
                <a:ea typeface="Roboto"/>
              </a:rPr>
              <a:t> </a:t>
            </a:r>
            <a:r>
              <a:rPr lang="en-US" sz="1200" b="1" dirty="0">
                <a:solidFill>
                  <a:schemeClr val="accent3"/>
                </a:solidFill>
                <a:ea typeface="Roboto"/>
              </a:rPr>
              <a:t>5,506 orders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2329;p45"/>
          <p:cNvSpPr/>
          <p:nvPr/>
        </p:nvSpPr>
        <p:spPr>
          <a:xfrm>
            <a:off x="5940151" y="2578540"/>
            <a:ext cx="2808313" cy="929314"/>
          </a:xfrm>
          <a:prstGeom prst="roundRect">
            <a:avLst>
              <a:gd name="adj" fmla="val 16667"/>
            </a:avLst>
          </a:prstGeom>
          <a:solidFill>
            <a:schemeClr val="accent2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2" name="Google Shape;2336;p45"/>
          <p:cNvSpPr txBox="1"/>
          <p:nvPr/>
        </p:nvSpPr>
        <p:spPr>
          <a:xfrm>
            <a:off x="6084168" y="3032038"/>
            <a:ext cx="252028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dirty="0" smtClean="0">
                <a:ea typeface="Roboto"/>
              </a:rPr>
              <a:t>This </a:t>
            </a:r>
            <a:r>
              <a:rPr lang="en-US" sz="1200" dirty="0">
                <a:ea typeface="Roboto"/>
              </a:rPr>
              <a:t>happened because </a:t>
            </a:r>
            <a:r>
              <a:rPr lang="en-US" sz="1200" b="1" dirty="0">
                <a:solidFill>
                  <a:schemeClr val="accent3"/>
                </a:solidFill>
                <a:ea typeface="Roboto"/>
              </a:rPr>
              <a:t>it’s lunch time</a:t>
            </a:r>
            <a:r>
              <a:rPr lang="en-US" sz="1200" b="1" dirty="0">
                <a:ea typeface="Roboto"/>
              </a:rPr>
              <a:t>, </a:t>
            </a:r>
            <a:r>
              <a:rPr lang="en-US" sz="1200" dirty="0">
                <a:ea typeface="Roboto"/>
              </a:rPr>
              <a:t>and time to order pizza is short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ea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3434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/>
          <p:nvPr/>
        </p:nvSpPr>
        <p:spPr>
          <a:xfrm>
            <a:off x="745206" y="964236"/>
            <a:ext cx="3898802" cy="1463498"/>
          </a:xfrm>
          <a:prstGeom prst="roundRect">
            <a:avLst>
              <a:gd name="adj" fmla="val 16667"/>
            </a:avLst>
          </a:prstGeom>
          <a:solidFill>
            <a:schemeClr val="accent4">
              <a:lumMod val="75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848129" y="558461"/>
            <a:ext cx="784800" cy="784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1004377" y="714712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17"/>
          <p:cNvSpPr txBox="1"/>
          <p:nvPr/>
        </p:nvSpPr>
        <p:spPr>
          <a:xfrm>
            <a:off x="983420" y="1343261"/>
            <a:ext cx="3300548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lvl="0">
              <a:buSzPts val="1400"/>
            </a:pPr>
            <a:r>
              <a:rPr lang="en-US" dirty="0"/>
              <a:t>Write an SQL statement to </a:t>
            </a:r>
            <a:r>
              <a:rPr lang="en-US" dirty="0" smtClean="0"/>
              <a:t>count Total order by size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6" t="14308" r="41405" b="21266"/>
          <a:stretch/>
        </p:blipFill>
        <p:spPr bwMode="auto">
          <a:xfrm>
            <a:off x="5148064" y="411510"/>
            <a:ext cx="2941806" cy="4372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7" t="61435" r="41238" b="21520"/>
          <a:stretch/>
        </p:blipFill>
        <p:spPr bwMode="auto">
          <a:xfrm>
            <a:off x="1125886" y="3003798"/>
            <a:ext cx="3503222" cy="1246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38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Most Ordered Pizza is L Size</a:t>
            </a:r>
            <a:endParaRPr lang="id-ID" dirty="0"/>
          </a:p>
        </p:txBody>
      </p:sp>
      <p:pic>
        <p:nvPicPr>
          <p:cNvPr id="3" name="Picture 5" descr="C:\Users\Hp\Downloads\Total Orders By Siz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60" r="37439" b="24127"/>
          <a:stretch/>
        </p:blipFill>
        <p:spPr bwMode="auto">
          <a:xfrm>
            <a:off x="1097980" y="1191879"/>
            <a:ext cx="3474020" cy="298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329;p45"/>
          <p:cNvSpPr/>
          <p:nvPr/>
        </p:nvSpPr>
        <p:spPr>
          <a:xfrm>
            <a:off x="5076055" y="1563638"/>
            <a:ext cx="2808313" cy="929314"/>
          </a:xfrm>
          <a:prstGeom prst="roundRect">
            <a:avLst>
              <a:gd name="adj" fmla="val 16667"/>
            </a:avLst>
          </a:prstGeom>
          <a:solidFill>
            <a:srgbClr val="00B050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" name="Google Shape;2336;p45"/>
          <p:cNvSpPr txBox="1"/>
          <p:nvPr/>
        </p:nvSpPr>
        <p:spPr>
          <a:xfrm>
            <a:off x="5220072" y="2017136"/>
            <a:ext cx="252028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dirty="0" smtClean="0">
                <a:ea typeface="Roboto"/>
              </a:rPr>
              <a:t> </a:t>
            </a:r>
            <a:r>
              <a:rPr lang="en-US" sz="1200" b="1" dirty="0">
                <a:solidFill>
                  <a:schemeClr val="accent3"/>
                </a:solidFill>
                <a:ea typeface="Roboto"/>
              </a:rPr>
              <a:t>The most ordered </a:t>
            </a:r>
            <a:r>
              <a:rPr lang="en-US" sz="1200" dirty="0">
                <a:ea typeface="Roboto"/>
              </a:rPr>
              <a:t>pizza is </a:t>
            </a:r>
            <a:r>
              <a:rPr lang="en-US" sz="1200" b="1" dirty="0">
                <a:solidFill>
                  <a:schemeClr val="accent3"/>
                </a:solidFill>
                <a:ea typeface="Roboto"/>
              </a:rPr>
              <a:t>L</a:t>
            </a:r>
            <a:r>
              <a:rPr lang="en-US" sz="1200" b="1" dirty="0">
                <a:ea typeface="Roboto"/>
              </a:rPr>
              <a:t> </a:t>
            </a:r>
            <a:r>
              <a:rPr lang="en-US" sz="1200" dirty="0">
                <a:ea typeface="Roboto"/>
              </a:rPr>
              <a:t>size with </a:t>
            </a:r>
            <a:r>
              <a:rPr lang="en-US" sz="1200" b="1" dirty="0">
                <a:solidFill>
                  <a:schemeClr val="accent3"/>
                </a:solidFill>
                <a:ea typeface="Roboto"/>
              </a:rPr>
              <a:t>38.24</a:t>
            </a:r>
            <a:r>
              <a:rPr lang="en-US" sz="1200" b="1" dirty="0" smtClean="0">
                <a:solidFill>
                  <a:schemeClr val="accent3"/>
                </a:solidFill>
                <a:ea typeface="Roboto"/>
              </a:rPr>
              <a:t>%</a:t>
            </a:r>
            <a:endParaRPr lang="en-US" sz="1200" dirty="0">
              <a:solidFill>
                <a:schemeClr val="accent3"/>
              </a:solidFill>
              <a:ea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ea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2329;p45"/>
          <p:cNvSpPr/>
          <p:nvPr/>
        </p:nvSpPr>
        <p:spPr>
          <a:xfrm>
            <a:off x="5076054" y="2645351"/>
            <a:ext cx="2808313" cy="1370049"/>
          </a:xfrm>
          <a:prstGeom prst="roundRect">
            <a:avLst>
              <a:gd name="adj" fmla="val 16667"/>
            </a:avLst>
          </a:prstGeom>
          <a:solidFill>
            <a:srgbClr val="00B050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8" name="Google Shape;2336;p45"/>
          <p:cNvSpPr txBox="1"/>
          <p:nvPr/>
        </p:nvSpPr>
        <p:spPr>
          <a:xfrm>
            <a:off x="5220071" y="3098849"/>
            <a:ext cx="2520280" cy="77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dirty="0" smtClean="0">
                <a:ea typeface="Roboto"/>
              </a:rPr>
              <a:t>It </a:t>
            </a:r>
            <a:r>
              <a:rPr lang="en-US" sz="1200" dirty="0">
                <a:ea typeface="Roboto"/>
              </a:rPr>
              <a:t>can be, because </a:t>
            </a:r>
            <a:r>
              <a:rPr lang="en-US" sz="1200" b="1" dirty="0">
                <a:solidFill>
                  <a:schemeClr val="accent3"/>
                </a:solidFill>
                <a:ea typeface="Roboto"/>
              </a:rPr>
              <a:t>the this portion is just right, not too big and not too small</a:t>
            </a:r>
            <a:r>
              <a:rPr lang="en-US" sz="1200" b="1" dirty="0">
                <a:ea typeface="Roboto"/>
              </a:rPr>
              <a:t>, </a:t>
            </a:r>
            <a:r>
              <a:rPr lang="en-US" sz="1200" dirty="0">
                <a:ea typeface="Roboto"/>
              </a:rPr>
              <a:t>so they can share with others, or if they have large portion of meal, they can finish it by their self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ea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8342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/>
          <p:nvPr/>
        </p:nvSpPr>
        <p:spPr>
          <a:xfrm>
            <a:off x="745206" y="1828332"/>
            <a:ext cx="3898802" cy="146349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848129" y="1422557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1004377" y="1578808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17"/>
          <p:cNvSpPr txBox="1"/>
          <p:nvPr/>
        </p:nvSpPr>
        <p:spPr>
          <a:xfrm>
            <a:off x="983420" y="2207357"/>
            <a:ext cx="3300548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lvl="0">
              <a:buSzPts val="1400"/>
            </a:pPr>
            <a:r>
              <a:rPr lang="en-US" dirty="0"/>
              <a:t>Write an SQL statement to </a:t>
            </a:r>
            <a:r>
              <a:rPr lang="en-US" dirty="0" smtClean="0"/>
              <a:t>count Total order by pizza type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4" t="14307" r="40218" b="20617"/>
          <a:stretch/>
        </p:blipFill>
        <p:spPr bwMode="auto">
          <a:xfrm>
            <a:off x="5148064" y="411510"/>
            <a:ext cx="3076687" cy="4373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9694935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297</Words>
  <Application>Microsoft Office PowerPoint</Application>
  <PresentationFormat>On-screen Show (16:9)</PresentationFormat>
  <Paragraphs>39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Fira Sans Extra Condensed SemiBold</vt:lpstr>
      <vt:lpstr>Fira Sans Extra Condensed</vt:lpstr>
      <vt:lpstr>Roboto</vt:lpstr>
      <vt:lpstr>Machine Learning Infographics by Slidesgo</vt:lpstr>
      <vt:lpstr>SQL Maven Pizza Sales Analysis</vt:lpstr>
      <vt:lpstr>PowerPoint Presentation</vt:lpstr>
      <vt:lpstr>Thai Chicken Pizza Made The Most Revenue</vt:lpstr>
      <vt:lpstr>PowerPoint Presentation</vt:lpstr>
      <vt:lpstr>July is The Highest Sales in 2015 </vt:lpstr>
      <vt:lpstr>12 pm is The Busiest Hour</vt:lpstr>
      <vt:lpstr>PowerPoint Presentation</vt:lpstr>
      <vt:lpstr>The Most Ordered Pizza is L Size</vt:lpstr>
      <vt:lpstr>PowerPoint Presentation</vt:lpstr>
      <vt:lpstr>Pepperoni is The Most Ordered Pizza</vt:lpstr>
      <vt:lpstr>PowerPoint Presentation</vt:lpstr>
      <vt:lpstr>Sales by Category &amp; Quarter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RMF</dc:title>
  <dc:creator>Hp</dc:creator>
  <cp:lastModifiedBy>Fauzia Yumna Ayupuspita</cp:lastModifiedBy>
  <cp:revision>15</cp:revision>
  <dcterms:modified xsi:type="dcterms:W3CDTF">2022-12-07T06:48:57Z</dcterms:modified>
</cp:coreProperties>
</file>