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2" r:id="rId3"/>
    <p:sldId id="257"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ziApel" initials="U" lastIdx="2" clrIdx="0">
    <p:extLst>
      <p:ext uri="{19B8F6BF-5375-455C-9EA6-DF929625EA0E}">
        <p15:presenceInfo xmlns:p15="http://schemas.microsoft.com/office/powerpoint/2012/main" userId="UziAp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36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98"/>
  </p:normalViewPr>
  <p:slideViewPr>
    <p:cSldViewPr snapToGrid="0" snapToObjects="1">
      <p:cViewPr>
        <p:scale>
          <a:sx n="69" d="100"/>
          <a:sy n="69" d="100"/>
        </p:scale>
        <p:origin x="48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957CA-CF98-8043-9603-CE55C9AA4EB4}" type="datetimeFigureOut">
              <a:rPr lang="en-US" smtClean="0"/>
              <a:t>11/13/18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DB2CD-4BE4-A34F-8525-4BCDFACD1891}" type="slidenum">
              <a:rPr lang="en-US" smtClean="0"/>
              <a:t>‹#›</a:t>
            </a:fld>
            <a:endParaRPr lang="en-US"/>
          </a:p>
        </p:txBody>
      </p:sp>
    </p:spTree>
    <p:extLst>
      <p:ext uri="{BB962C8B-B14F-4D97-AF65-F5344CB8AC3E}">
        <p14:creationId xmlns:p14="http://schemas.microsoft.com/office/powerpoint/2010/main" val="2803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onicframework.com/docs/api/components/item/item/#sass-variabl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ionicframework.com/docs/theming/overriding-ionic-variable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ID" sz="1200" dirty="0">
                <a:latin typeface="Helvetica Neue" panose="02000503000000020004" pitchFamily="2" charset="0"/>
                <a:ea typeface="Helvetica Neue" panose="02000503000000020004" pitchFamily="2" charset="0"/>
                <a:cs typeface="Helvetica Neue" panose="02000503000000020004" pitchFamily="2" charset="0"/>
              </a:rPr>
              <a:t>If we want more control, we can combine the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colors</a:t>
            </a:r>
            <a:r>
              <a:rPr lang="en-ID" sz="1200" dirty="0">
                <a:latin typeface="Helvetica Neue" panose="02000503000000020004" pitchFamily="2" charset="0"/>
                <a:ea typeface="Helvetica Neue" panose="02000503000000020004" pitchFamily="2" charset="0"/>
                <a:cs typeface="Helvetica Neue" panose="02000503000000020004" pitchFamily="2" charset="0"/>
              </a:rPr>
              <a:t> further </a:t>
            </a:r>
          </a:p>
          <a:p>
            <a:pPr algn="ctr"/>
            <a:r>
              <a:rPr lang="en-ID" sz="1200" dirty="0">
                <a:latin typeface="Helvetica Neue" panose="02000503000000020004" pitchFamily="2" charset="0"/>
                <a:ea typeface="Helvetica Neue" panose="02000503000000020004" pitchFamily="2" charset="0"/>
                <a:cs typeface="Helvetica Neue" panose="02000503000000020004" pitchFamily="2" charset="0"/>
              </a:rPr>
              <a:t>by setting the base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a:t>
            </a:r>
            <a:r>
              <a:rPr lang="en-ID" sz="1200" dirty="0">
                <a:latin typeface="Helvetica Neue" panose="02000503000000020004" pitchFamily="2" charset="0"/>
                <a:ea typeface="Helvetica Neue" panose="02000503000000020004" pitchFamily="2" charset="0"/>
                <a:cs typeface="Helvetica Neue" panose="02000503000000020004" pitchFamily="2" charset="0"/>
              </a:rPr>
              <a:t> and its contrast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a:t>
            </a:r>
            <a:r>
              <a:rPr lang="en-ID" sz="1200" dirty="0">
                <a:latin typeface="Helvetica Neue" panose="02000503000000020004" pitchFamily="2" charset="0"/>
                <a:ea typeface="Helvetica Neue" panose="02000503000000020004" pitchFamily="2" charset="0"/>
                <a:cs typeface="Helvetica Neue" panose="02000503000000020004" pitchFamily="2" charset="0"/>
              </a:rPr>
              <a:t>.</a:t>
            </a:r>
          </a:p>
          <a:p>
            <a:pPr algn="ctr"/>
            <a:r>
              <a:rPr lang="en-ID" sz="1200" dirty="0">
                <a:latin typeface="Helvetica Neue" panose="02000503000000020004" pitchFamily="2" charset="0"/>
                <a:ea typeface="Helvetica Neue" panose="02000503000000020004" pitchFamily="2" charset="0"/>
                <a:cs typeface="Helvetica Neue" panose="02000503000000020004" pitchFamily="2" charset="0"/>
              </a:rPr>
              <a:t> We can see the result of the contrast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a:t>
            </a:r>
            <a:r>
              <a:rPr lang="en-ID" sz="1200" dirty="0">
                <a:latin typeface="Helvetica Neue" panose="02000503000000020004" pitchFamily="2" charset="0"/>
                <a:ea typeface="Helvetica Neue" panose="02000503000000020004" pitchFamily="2" charset="0"/>
                <a:cs typeface="Helvetica Neue" panose="02000503000000020004" pitchFamily="2" charset="0"/>
              </a:rPr>
              <a:t> in how the text is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colored</a:t>
            </a:r>
            <a:r>
              <a:rPr lang="en-ID" sz="1200" dirty="0">
                <a:latin typeface="Helvetica Neue" panose="02000503000000020004" pitchFamily="2" charset="0"/>
                <a:ea typeface="Helvetica Neue" panose="02000503000000020004" pitchFamily="2" charset="0"/>
                <a:cs typeface="Helvetica Neue" panose="02000503000000020004" pitchFamily="2" charset="0"/>
              </a:rPr>
              <a:t> in each button.</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7</a:t>
            </a:fld>
            <a:endParaRPr lang="en-US"/>
          </a:p>
        </p:txBody>
      </p:sp>
    </p:spTree>
    <p:extLst>
      <p:ext uri="{BB962C8B-B14F-4D97-AF65-F5344CB8AC3E}">
        <p14:creationId xmlns:p14="http://schemas.microsoft.com/office/powerpoint/2010/main" val="30207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When styling Ionic components, it's best to see if there is an existing SASS variable that you can set directly.</a:t>
            </a:r>
          </a:p>
          <a:p>
            <a:r>
              <a:rPr lang="en-ID" sz="1200" b="0" i="0" kern="1200" dirty="0">
                <a:solidFill>
                  <a:schemeClr val="tx1"/>
                </a:solidFill>
                <a:effectLst/>
                <a:latin typeface="+mn-lt"/>
                <a:ea typeface="+mn-ea"/>
                <a:cs typeface="+mn-cs"/>
              </a:rPr>
              <a:t>Here, we have the basics of a login form. Two inputs and a login button.</a:t>
            </a:r>
          </a:p>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8</a:t>
            </a:fld>
            <a:endParaRPr lang="en-US"/>
          </a:p>
        </p:txBody>
      </p:sp>
    </p:spTree>
    <p:extLst>
      <p:ext uri="{BB962C8B-B14F-4D97-AF65-F5344CB8AC3E}">
        <p14:creationId xmlns:p14="http://schemas.microsoft.com/office/powerpoint/2010/main" val="2477550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When styling Ionic components, it's best to see if there is an existing SASS variable that you can set directly.</a:t>
            </a:r>
          </a:p>
          <a:p>
            <a:r>
              <a:rPr lang="en-ID" sz="1200" b="0" i="0" kern="1200" dirty="0">
                <a:solidFill>
                  <a:schemeClr val="tx1"/>
                </a:solidFill>
                <a:effectLst/>
                <a:latin typeface="+mn-lt"/>
                <a:ea typeface="+mn-ea"/>
                <a:cs typeface="+mn-cs"/>
              </a:rPr>
              <a:t>Here, we have the basics of a login form. Two inputs and a login button.</a:t>
            </a:r>
          </a:p>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9</a:t>
            </a:fld>
            <a:endParaRPr lang="en-US"/>
          </a:p>
        </p:txBody>
      </p:sp>
    </p:spTree>
    <p:extLst>
      <p:ext uri="{BB962C8B-B14F-4D97-AF65-F5344CB8AC3E}">
        <p14:creationId xmlns:p14="http://schemas.microsoft.com/office/powerpoint/2010/main" val="222441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To move the inputs over, we need to understand what is causing them to be shifted to the right. Opening Chrome's dev tools and using the elements inspector, we can select each of the DOM elements until we find the </a:t>
            </a:r>
            <a:r>
              <a:rPr lang="en-ID" dirty="0"/>
              <a:t>ion-item</a:t>
            </a:r>
            <a:r>
              <a:rPr lang="en-ID" sz="1200" b="0" i="0" kern="1200" dirty="0">
                <a:solidFill>
                  <a:schemeClr val="tx1"/>
                </a:solidFill>
                <a:effectLst/>
                <a:latin typeface="+mn-lt"/>
                <a:ea typeface="+mn-ea"/>
                <a:cs typeface="+mn-cs"/>
              </a:rPr>
              <a:t> that is introducing the </a:t>
            </a:r>
            <a:r>
              <a:rPr lang="en-ID" dirty="0"/>
              <a:t>padding-left</a:t>
            </a:r>
            <a:r>
              <a:rPr lang="en-ID" sz="1200" b="0" i="0" kern="1200" dirty="0">
                <a:solidFill>
                  <a:schemeClr val="tx1"/>
                </a:solidFill>
                <a:effectLst/>
                <a:latin typeface="+mn-lt"/>
                <a:ea typeface="+mn-ea"/>
                <a:cs typeface="+mn-cs"/>
              </a:rPr>
              <a:t> that is shifting our inputs over.</a:t>
            </a:r>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10</a:t>
            </a:fld>
            <a:endParaRPr lang="en-US"/>
          </a:p>
        </p:txBody>
      </p:sp>
    </p:spTree>
    <p:extLst>
      <p:ext uri="{BB962C8B-B14F-4D97-AF65-F5344CB8AC3E}">
        <p14:creationId xmlns:p14="http://schemas.microsoft.com/office/powerpoint/2010/main" val="1200345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Now, we could directly override these values, but I want to change this value globally in my application. To do this, first I'm going to see if the </a:t>
            </a:r>
            <a:r>
              <a:rPr lang="en-ID" sz="1200" b="0" i="0" kern="1200" dirty="0">
                <a:solidFill>
                  <a:schemeClr val="tx1"/>
                </a:solidFill>
                <a:effectLst/>
                <a:latin typeface="+mn-lt"/>
                <a:ea typeface="+mn-ea"/>
                <a:cs typeface="+mn-cs"/>
                <a:hlinkClick r:id="rId3"/>
              </a:rPr>
              <a:t>Ionic framework</a:t>
            </a:r>
            <a:r>
              <a:rPr lang="en-ID" sz="1200" b="0" i="0" kern="1200" dirty="0">
                <a:solidFill>
                  <a:schemeClr val="tx1"/>
                </a:solidFill>
                <a:effectLst/>
                <a:latin typeface="+mn-lt"/>
                <a:ea typeface="+mn-ea"/>
                <a:cs typeface="+mn-cs"/>
              </a:rPr>
              <a:t> has exposed a SASS variable for this attribute.</a:t>
            </a:r>
          </a:p>
          <a:p>
            <a:endParaRPr lang="en-ID" sz="1200" b="0" i="0" kern="1200" dirty="0">
              <a:solidFill>
                <a:schemeClr val="tx1"/>
              </a:solidFill>
              <a:effectLst/>
              <a:latin typeface="+mn-lt"/>
              <a:ea typeface="+mn-ea"/>
              <a:cs typeface="+mn-cs"/>
            </a:endParaRPr>
          </a:p>
          <a:p>
            <a:r>
              <a:rPr lang="en-ID" sz="1200" b="0" i="0" kern="1200" dirty="0">
                <a:solidFill>
                  <a:schemeClr val="tx1"/>
                </a:solidFill>
                <a:effectLst/>
                <a:latin typeface="+mn-lt"/>
                <a:ea typeface="+mn-ea"/>
                <a:cs typeface="+mn-cs"/>
              </a:rPr>
              <a:t>If you go to the API section for that component, there is a listing of some of the SASS variable to use for that component. Since I do not see anything about padding or margins, I'm going to navigate over to the </a:t>
            </a:r>
            <a:r>
              <a:rPr lang="en-ID" sz="1200" b="0" i="0" kern="1200" dirty="0">
                <a:solidFill>
                  <a:schemeClr val="tx1"/>
                </a:solidFill>
                <a:effectLst/>
                <a:latin typeface="+mn-lt"/>
                <a:ea typeface="+mn-ea"/>
                <a:cs typeface="+mn-cs"/>
                <a:hlinkClick r:id="rId4"/>
              </a:rPr>
              <a:t>overriding SASS variables page</a:t>
            </a:r>
            <a:r>
              <a:rPr lang="en-ID" sz="1200" b="0" i="0" kern="1200" dirty="0">
                <a:solidFill>
                  <a:schemeClr val="tx1"/>
                </a:solidFill>
                <a:effectLst/>
                <a:latin typeface="+mn-lt"/>
                <a:ea typeface="+mn-ea"/>
                <a:cs typeface="+mn-cs"/>
              </a:rPr>
              <a:t>.</a:t>
            </a:r>
          </a:p>
          <a:p>
            <a:endParaRPr lang="en-ID" sz="1200" b="0" i="0" kern="1200" dirty="0">
              <a:solidFill>
                <a:schemeClr val="tx1"/>
              </a:solidFill>
              <a:effectLst/>
              <a:latin typeface="+mn-lt"/>
              <a:ea typeface="+mn-ea"/>
              <a:cs typeface="+mn-cs"/>
            </a:endParaRPr>
          </a:p>
          <a:p>
            <a:r>
              <a:rPr lang="en-ID" sz="1200" b="0" i="0" kern="1200" dirty="0">
                <a:solidFill>
                  <a:schemeClr val="tx1"/>
                </a:solidFill>
                <a:effectLst/>
                <a:latin typeface="+mn-lt"/>
                <a:ea typeface="+mn-ea"/>
                <a:cs typeface="+mn-cs"/>
              </a:rPr>
              <a:t>This page contains a listing of all the SASS variables used in Ionic. </a:t>
            </a:r>
          </a:p>
          <a:p>
            <a:endParaRPr lang="en-ID" sz="1200" b="0" i="0" kern="1200" dirty="0">
              <a:solidFill>
                <a:schemeClr val="tx1"/>
              </a:solidFill>
              <a:effectLst/>
              <a:latin typeface="+mn-lt"/>
              <a:ea typeface="+mn-ea"/>
              <a:cs typeface="+mn-cs"/>
            </a:endParaRPr>
          </a:p>
          <a:p>
            <a:r>
              <a:rPr lang="en-ID" sz="1200" b="0" i="0" kern="1200" dirty="0">
                <a:solidFill>
                  <a:schemeClr val="tx1"/>
                </a:solidFill>
                <a:effectLst/>
                <a:latin typeface="+mn-lt"/>
                <a:ea typeface="+mn-ea"/>
                <a:cs typeface="+mn-cs"/>
              </a:rPr>
              <a:t>I'm going to search on item-</a:t>
            </a:r>
            <a:r>
              <a:rPr lang="en-ID" sz="1200" b="0" i="0" kern="1200" dirty="0" err="1">
                <a:solidFill>
                  <a:schemeClr val="tx1"/>
                </a:solidFill>
                <a:effectLst/>
                <a:latin typeface="+mn-lt"/>
                <a:ea typeface="+mn-ea"/>
                <a:cs typeface="+mn-cs"/>
              </a:rPr>
              <a:t>md.</a:t>
            </a:r>
            <a:r>
              <a:rPr lang="en-ID" sz="1200" b="0" i="0" kern="1200" dirty="0">
                <a:solidFill>
                  <a:schemeClr val="tx1"/>
                </a:solidFill>
                <a:effectLst/>
                <a:latin typeface="+mn-lt"/>
                <a:ea typeface="+mn-ea"/>
                <a:cs typeface="+mn-cs"/>
              </a:rPr>
              <a:t> This list new filters the variables for us. There's the exact name of the SASS variable we need, item-md-padding-left. The iOS-specific value would be item-</a:t>
            </a:r>
            <a:r>
              <a:rPr lang="en-ID" sz="1200" b="0" i="0" kern="1200" dirty="0" err="1">
                <a:solidFill>
                  <a:schemeClr val="tx1"/>
                </a:solidFill>
                <a:effectLst/>
                <a:latin typeface="+mn-lt"/>
                <a:ea typeface="+mn-ea"/>
                <a:cs typeface="+mn-cs"/>
              </a:rPr>
              <a:t>ios</a:t>
            </a:r>
            <a:r>
              <a:rPr lang="en-ID" sz="1200" b="0" i="0" kern="1200" dirty="0">
                <a:solidFill>
                  <a:schemeClr val="tx1"/>
                </a:solidFill>
                <a:effectLst/>
                <a:latin typeface="+mn-lt"/>
                <a:ea typeface="+mn-ea"/>
                <a:cs typeface="+mn-cs"/>
              </a:rPr>
              <a:t>-padding-left.</a:t>
            </a:r>
          </a:p>
        </p:txBody>
      </p:sp>
      <p:sp>
        <p:nvSpPr>
          <p:cNvPr id="4" name="Slide Number Placeholder 3"/>
          <p:cNvSpPr>
            <a:spLocks noGrp="1"/>
          </p:cNvSpPr>
          <p:nvPr>
            <p:ph type="sldNum" sz="quarter" idx="10"/>
          </p:nvPr>
        </p:nvSpPr>
        <p:spPr/>
        <p:txBody>
          <a:bodyPr/>
          <a:lstStyle/>
          <a:p>
            <a:fld id="{FBFDB2CD-4BE4-A34F-8525-4BCDFACD1891}" type="slidenum">
              <a:rPr lang="en-US" smtClean="0"/>
              <a:t>11</a:t>
            </a:fld>
            <a:endParaRPr lang="en-US"/>
          </a:p>
        </p:txBody>
      </p:sp>
    </p:spTree>
    <p:extLst>
      <p:ext uri="{BB962C8B-B14F-4D97-AF65-F5344CB8AC3E}">
        <p14:creationId xmlns:p14="http://schemas.microsoft.com/office/powerpoint/2010/main" val="16487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12</a:t>
            </a:fld>
            <a:endParaRPr lang="en-US"/>
          </a:p>
        </p:txBody>
      </p:sp>
    </p:spTree>
    <p:extLst>
      <p:ext uri="{BB962C8B-B14F-4D97-AF65-F5344CB8AC3E}">
        <p14:creationId xmlns:p14="http://schemas.microsoft.com/office/powerpoint/2010/main" val="44372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C3FF-AA8F-A642-AC73-9DB947DEF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9C259E-E946-A940-91D1-7AAB5ACF0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D93151-6C4B-4D4C-AB71-9EE24EC5EDF0}"/>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2304D764-3CA1-FE47-A272-CB86B08C5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1E3D3-500C-C442-90DD-6FCCF7044B22}"/>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323700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A5C4-F4C8-3C4F-B917-3D10C2CEC9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B250A-B431-834C-8551-29664622F0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31933-1CCB-D744-A45B-BE0A4A0C47B1}"/>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D76D2B5F-95DF-5D48-B5D4-2AAF4FFB6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4BD1-56A7-584F-A1D7-8B09207111CE}"/>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223392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861D9-E264-DF44-AEEE-55AB48629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413AF-929F-8A4C-B151-2AABBB90F4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83BB7-2EDE-C34B-B0BC-213F69932220}"/>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96AD8B92-45DD-4A46-941A-58E5F13BE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4A427-AA23-B34E-8029-6718B49A4C2F}"/>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142395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F125-88F1-8345-B568-68C6BBBF5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809AB-D4D7-3D47-83FE-22C8052796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85CED-876B-4C4D-B3E6-7AFF7AF2B9EA}"/>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78E7C0A7-D031-EF47-BE7A-ADEF18D75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06F7C-2BDA-4540-A106-011F06E76DBE}"/>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79568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9635-A4BF-B34E-936A-75AC6F78F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B7FC4-9935-5544-8D7A-D536FCDD1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90D7B7-CBD6-8A44-950C-E72520933ACE}"/>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73D0600E-B68E-ED47-8762-0168E6665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D16F6-626F-4147-BDC5-FF4A8548EB18}"/>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109385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79B3-E033-9347-BF07-D273F9E5E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7B732-FB6F-0048-8870-4FFEBD23AF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98572-80DB-7C41-BA31-FDA19D496D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2D891-BAD8-FC44-8C59-C59FC8C3E9E0}"/>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6" name="Footer Placeholder 5">
            <a:extLst>
              <a:ext uri="{FF2B5EF4-FFF2-40B4-BE49-F238E27FC236}">
                <a16:creationId xmlns:a16="http://schemas.microsoft.com/office/drawing/2014/main" id="{4D6C31FD-3498-0045-A7A8-234036990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9C44A-943E-DE41-80D6-6BBD9B884970}"/>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68228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9B-18C9-D94E-9D21-339AA5CC9E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582C3-0D49-7D47-9582-E161C1EDC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70A175-479F-E242-B68D-C906502F1A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48C5E7-B8E5-274D-98E1-A84CC9346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2150EB-5907-F044-B9DA-DEA34368C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DAAEB7-00B8-FA4E-95BE-FEA296878931}"/>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8" name="Footer Placeholder 7">
            <a:extLst>
              <a:ext uri="{FF2B5EF4-FFF2-40B4-BE49-F238E27FC236}">
                <a16:creationId xmlns:a16="http://schemas.microsoft.com/office/drawing/2014/main" id="{1A6068DE-3061-264E-BC8C-50D8C3069E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4702A4-3594-1E4C-B328-31E5E256BE77}"/>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349614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3237-D0AD-C246-AE42-1AFAE3B0F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3F195A-4D21-0343-A81D-81D127FE5F73}"/>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4" name="Footer Placeholder 3">
            <a:extLst>
              <a:ext uri="{FF2B5EF4-FFF2-40B4-BE49-F238E27FC236}">
                <a16:creationId xmlns:a16="http://schemas.microsoft.com/office/drawing/2014/main" id="{C617B3DE-C0F3-4C4B-AE2D-8B7846410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5064D4-6337-FE48-BA59-1D2801D10BB3}"/>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245289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10D09B-6AE5-5847-95AF-4F3765D68B98}"/>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3" name="Footer Placeholder 2">
            <a:extLst>
              <a:ext uri="{FF2B5EF4-FFF2-40B4-BE49-F238E27FC236}">
                <a16:creationId xmlns:a16="http://schemas.microsoft.com/office/drawing/2014/main" id="{6169C049-B1B2-8D41-A8E1-54C15DD5EC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E0052-8780-944E-A604-6930892C100E}"/>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92133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C43C-12C6-B54C-930B-F18396F7B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EEAA13-9BAD-FD49-9E39-246E4FF05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06BBB6-0496-264A-99A1-805EB5BCB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2DBFF9-548B-1F4E-A391-A19D5CFF0BA2}"/>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6" name="Footer Placeholder 5">
            <a:extLst>
              <a:ext uri="{FF2B5EF4-FFF2-40B4-BE49-F238E27FC236}">
                <a16:creationId xmlns:a16="http://schemas.microsoft.com/office/drawing/2014/main" id="{3270977C-779C-1546-B2F7-2C08446A8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C071A-C91F-6349-BAC2-1F909A83CAF5}"/>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9165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878E-815E-3749-AFB1-CDFA6519B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CDD8BD-983E-FE48-B07A-38796F8C1A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9473B-6829-7641-8349-6B95FF95B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BC2E0C-5F4E-9E4D-9CA7-2F6F33E70861}"/>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6" name="Footer Placeholder 5">
            <a:extLst>
              <a:ext uri="{FF2B5EF4-FFF2-40B4-BE49-F238E27FC236}">
                <a16:creationId xmlns:a16="http://schemas.microsoft.com/office/drawing/2014/main" id="{1A51B522-2988-3448-842D-3CCA6DC13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59A00-38B5-8343-9677-57E984BDD531}"/>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187532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A8258-FC1E-2742-A8C4-62B3C1A5F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26262E-EA2A-624D-8108-5B17E5CCB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269DE-246F-5448-AE3D-24B189BFF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6931D30E-5B72-F549-AF3C-A31CA6908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E409A-FF92-2646-9DC3-893ECD967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D525A-7397-B145-97AF-08C8AB8BE43F}" type="slidenum">
              <a:rPr lang="en-US" smtClean="0"/>
              <a:t>‹#›</a:t>
            </a:fld>
            <a:endParaRPr lang="en-US"/>
          </a:p>
        </p:txBody>
      </p:sp>
    </p:spTree>
    <p:extLst>
      <p:ext uri="{BB962C8B-B14F-4D97-AF65-F5344CB8AC3E}">
        <p14:creationId xmlns:p14="http://schemas.microsoft.com/office/powerpoint/2010/main" val="4197341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F41F-4450-5F44-A172-03115D47883E}"/>
              </a:ext>
            </a:extLst>
          </p:cNvPr>
          <p:cNvSpPr>
            <a:spLocks noGrp="1"/>
          </p:cNvSpPr>
          <p:nvPr>
            <p:ph type="ctrTitle"/>
          </p:nvPr>
        </p:nvSpPr>
        <p:spPr/>
        <p:txBody>
          <a:bodyPr/>
          <a:lstStyle/>
          <a:p>
            <a:r>
              <a:rPr lang="en-US" dirty="0">
                <a:latin typeface="Helvetica Neue Light" panose="02000403000000020004" pitchFamily="2" charset="0"/>
                <a:ea typeface="Helvetica Neue Light" panose="02000403000000020004" pitchFamily="2" charset="0"/>
                <a:cs typeface="Helvetica Neue" panose="02000503000000020004" pitchFamily="2" charset="0"/>
              </a:rPr>
              <a:t>Style and Theme Ionic Application</a:t>
            </a:r>
          </a:p>
        </p:txBody>
      </p:sp>
      <p:sp>
        <p:nvSpPr>
          <p:cNvPr id="3" name="Subtitle 2">
            <a:extLst>
              <a:ext uri="{FF2B5EF4-FFF2-40B4-BE49-F238E27FC236}">
                <a16:creationId xmlns:a16="http://schemas.microsoft.com/office/drawing/2014/main" id="{C2D708D6-799D-9A4E-A5D1-5ED918206C2B}"/>
              </a:ext>
            </a:extLst>
          </p:cNvPr>
          <p:cNvSpPr>
            <a:spLocks noGrp="1"/>
          </p:cNvSpPr>
          <p:nvPr>
            <p:ph type="subTitle" idx="1"/>
          </p:nvPr>
        </p:nvSpPr>
        <p:spPr>
          <a:xfrm>
            <a:off x="4373810" y="4114243"/>
            <a:ext cx="6084814" cy="1130622"/>
          </a:xfrm>
        </p:spPr>
        <p:txBody>
          <a:bodyPr>
            <a:normAutofit fontScale="70000" lnSpcReduction="20000"/>
          </a:bodyPr>
          <a:lstStyle/>
          <a:p>
            <a:pPr algn="l"/>
            <a:r>
              <a:rPr lang="en-US" sz="2000" dirty="0"/>
              <a:t>Fauzi Sholichin</a:t>
            </a:r>
          </a:p>
          <a:p>
            <a:pPr algn="l"/>
            <a:r>
              <a:rPr lang="en-US" sz="2000" dirty="0" err="1"/>
              <a:t>fauzisholih@gmail.com</a:t>
            </a:r>
            <a:r>
              <a:rPr lang="en-US" sz="2000" dirty="0"/>
              <a:t> </a:t>
            </a:r>
          </a:p>
          <a:p>
            <a:pPr algn="l"/>
            <a:r>
              <a:rPr lang="en-US" sz="2000" dirty="0"/>
              <a:t>+6289673732142</a:t>
            </a:r>
          </a:p>
          <a:p>
            <a:pPr algn="l"/>
            <a:r>
              <a:rPr lang="en-US" sz="2000" dirty="0"/>
              <a:t>https://</a:t>
            </a:r>
            <a:r>
              <a:rPr lang="en-US" sz="2000" dirty="0" err="1"/>
              <a:t>www.linkedin.com</a:t>
            </a:r>
            <a:r>
              <a:rPr lang="en-US" sz="2000" dirty="0"/>
              <a:t>/in/</a:t>
            </a:r>
            <a:r>
              <a:rPr lang="en-US" sz="2000" dirty="0" err="1"/>
              <a:t>fauzisho</a:t>
            </a:r>
            <a:r>
              <a:rPr lang="en-US" sz="2000" dirty="0"/>
              <a:t>/</a:t>
            </a:r>
          </a:p>
        </p:txBody>
      </p:sp>
      <p:sp>
        <p:nvSpPr>
          <p:cNvPr id="6" name="Oval 5">
            <a:extLst>
              <a:ext uri="{FF2B5EF4-FFF2-40B4-BE49-F238E27FC236}">
                <a16:creationId xmlns:a16="http://schemas.microsoft.com/office/drawing/2014/main" id="{11E0B106-CB27-F645-9F8E-6E2F53B88E26}"/>
              </a:ext>
            </a:extLst>
          </p:cNvPr>
          <p:cNvSpPr/>
          <p:nvPr/>
        </p:nvSpPr>
        <p:spPr>
          <a:xfrm>
            <a:off x="2694684" y="4014731"/>
            <a:ext cx="1130622" cy="1130622"/>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F753200-C7BF-C94D-B299-15DCC9F08D7A}"/>
              </a:ext>
            </a:extLst>
          </p:cNvPr>
          <p:cNvPicPr>
            <a:picLocks noChangeAspect="1"/>
          </p:cNvPicPr>
          <p:nvPr/>
        </p:nvPicPr>
        <p:blipFill>
          <a:blip r:embed="rId3"/>
          <a:stretch>
            <a:fillRect/>
          </a:stretch>
        </p:blipFill>
        <p:spPr>
          <a:xfrm>
            <a:off x="4168556" y="4957487"/>
            <a:ext cx="205254" cy="205254"/>
          </a:xfrm>
          <a:prstGeom prst="rect">
            <a:avLst/>
          </a:prstGeom>
        </p:spPr>
      </p:pic>
      <p:pic>
        <p:nvPicPr>
          <p:cNvPr id="14" name="Picture 13">
            <a:extLst>
              <a:ext uri="{FF2B5EF4-FFF2-40B4-BE49-F238E27FC236}">
                <a16:creationId xmlns:a16="http://schemas.microsoft.com/office/drawing/2014/main" id="{A07E4F8F-CCFC-B744-BCC3-166646DD44E4}"/>
              </a:ext>
            </a:extLst>
          </p:cNvPr>
          <p:cNvPicPr>
            <a:picLocks noChangeAspect="1"/>
          </p:cNvPicPr>
          <p:nvPr/>
        </p:nvPicPr>
        <p:blipFill>
          <a:blip r:embed="rId4"/>
          <a:stretch>
            <a:fillRect/>
          </a:stretch>
        </p:blipFill>
        <p:spPr>
          <a:xfrm>
            <a:off x="3932713" y="4551440"/>
            <a:ext cx="685608" cy="437798"/>
          </a:xfrm>
          <a:prstGeom prst="rect">
            <a:avLst/>
          </a:prstGeom>
        </p:spPr>
      </p:pic>
      <p:pic>
        <p:nvPicPr>
          <p:cNvPr id="17" name="Picture 16">
            <a:extLst>
              <a:ext uri="{FF2B5EF4-FFF2-40B4-BE49-F238E27FC236}">
                <a16:creationId xmlns:a16="http://schemas.microsoft.com/office/drawing/2014/main" id="{A0AE9016-2E90-9942-8DEF-0C7DEC36E482}"/>
              </a:ext>
            </a:extLst>
          </p:cNvPr>
          <p:cNvPicPr>
            <a:picLocks noChangeAspect="1"/>
          </p:cNvPicPr>
          <p:nvPr/>
        </p:nvPicPr>
        <p:blipFill>
          <a:blip r:embed="rId5"/>
          <a:stretch>
            <a:fillRect/>
          </a:stretch>
        </p:blipFill>
        <p:spPr>
          <a:xfrm>
            <a:off x="4156710" y="4405989"/>
            <a:ext cx="217100" cy="217100"/>
          </a:xfrm>
          <a:prstGeom prst="rect">
            <a:avLst/>
          </a:prstGeom>
        </p:spPr>
      </p:pic>
      <p:pic>
        <p:nvPicPr>
          <p:cNvPr id="19" name="Picture 18">
            <a:extLst>
              <a:ext uri="{FF2B5EF4-FFF2-40B4-BE49-F238E27FC236}">
                <a16:creationId xmlns:a16="http://schemas.microsoft.com/office/drawing/2014/main" id="{5EAFD551-5439-674B-B74E-060C634B6EBA}"/>
              </a:ext>
            </a:extLst>
          </p:cNvPr>
          <p:cNvPicPr>
            <a:picLocks noChangeAspect="1"/>
          </p:cNvPicPr>
          <p:nvPr/>
        </p:nvPicPr>
        <p:blipFill>
          <a:blip r:embed="rId6"/>
          <a:stretch>
            <a:fillRect/>
          </a:stretch>
        </p:blipFill>
        <p:spPr>
          <a:xfrm>
            <a:off x="4168556" y="4114243"/>
            <a:ext cx="213446" cy="213446"/>
          </a:xfrm>
          <a:prstGeom prst="rect">
            <a:avLst/>
          </a:prstGeom>
        </p:spPr>
      </p:pic>
    </p:spTree>
    <p:extLst>
      <p:ext uri="{BB962C8B-B14F-4D97-AF65-F5344CB8AC3E}">
        <p14:creationId xmlns:p14="http://schemas.microsoft.com/office/powerpoint/2010/main" val="321121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normAutofit/>
          </a:bodyPr>
          <a:lstStyle/>
          <a:p>
            <a:r>
              <a:rPr lang="en-ID" sz="3600" dirty="0"/>
              <a:t>Override Global SASS Variables in Ionic Applications</a:t>
            </a:r>
          </a:p>
        </p:txBody>
      </p:sp>
      <p:pic>
        <p:nvPicPr>
          <p:cNvPr id="7" name="Picture 6">
            <a:extLst>
              <a:ext uri="{FF2B5EF4-FFF2-40B4-BE49-F238E27FC236}">
                <a16:creationId xmlns:a16="http://schemas.microsoft.com/office/drawing/2014/main" id="{9E8DE318-5405-C849-B6E6-B7D1E0A1C361}"/>
              </a:ext>
            </a:extLst>
          </p:cNvPr>
          <p:cNvPicPr>
            <a:picLocks noChangeAspect="1"/>
          </p:cNvPicPr>
          <p:nvPr/>
        </p:nvPicPr>
        <p:blipFill>
          <a:blip r:embed="rId3"/>
          <a:stretch>
            <a:fillRect/>
          </a:stretch>
        </p:blipFill>
        <p:spPr>
          <a:xfrm>
            <a:off x="3378932" y="3397585"/>
            <a:ext cx="3335224" cy="3180497"/>
          </a:xfrm>
          <a:prstGeom prst="rect">
            <a:avLst/>
          </a:prstGeom>
        </p:spPr>
      </p:pic>
      <p:pic>
        <p:nvPicPr>
          <p:cNvPr id="9" name="Picture 8">
            <a:extLst>
              <a:ext uri="{FF2B5EF4-FFF2-40B4-BE49-F238E27FC236}">
                <a16:creationId xmlns:a16="http://schemas.microsoft.com/office/drawing/2014/main" id="{52DBA374-C534-2746-A2EB-9FEA4917C613}"/>
              </a:ext>
            </a:extLst>
          </p:cNvPr>
          <p:cNvPicPr>
            <a:picLocks noChangeAspect="1"/>
          </p:cNvPicPr>
          <p:nvPr/>
        </p:nvPicPr>
        <p:blipFill>
          <a:blip r:embed="rId4"/>
          <a:stretch>
            <a:fillRect/>
          </a:stretch>
        </p:blipFill>
        <p:spPr>
          <a:xfrm>
            <a:off x="6714156" y="2361682"/>
            <a:ext cx="5245100" cy="4216400"/>
          </a:xfrm>
          <a:prstGeom prst="rect">
            <a:avLst/>
          </a:prstGeom>
        </p:spPr>
      </p:pic>
      <p:sp>
        <p:nvSpPr>
          <p:cNvPr id="10" name="TextBox 9">
            <a:extLst>
              <a:ext uri="{FF2B5EF4-FFF2-40B4-BE49-F238E27FC236}">
                <a16:creationId xmlns:a16="http://schemas.microsoft.com/office/drawing/2014/main" id="{C57183AD-E983-664C-9E3C-E9E85BD6F127}"/>
              </a:ext>
            </a:extLst>
          </p:cNvPr>
          <p:cNvSpPr txBox="1"/>
          <p:nvPr/>
        </p:nvSpPr>
        <p:spPr>
          <a:xfrm>
            <a:off x="236101" y="2464135"/>
            <a:ext cx="6478055" cy="830997"/>
          </a:xfrm>
          <a:prstGeom prst="rect">
            <a:avLst/>
          </a:prstGeom>
          <a:noFill/>
        </p:spPr>
        <p:txBody>
          <a:bodyPr wrap="none" rtlCol="0">
            <a:spAutoFit/>
          </a:bodyPr>
          <a:lstStyle/>
          <a:p>
            <a:pPr marL="457200" indent="-457200">
              <a:buAutoNum type="arabicPeriod"/>
            </a:pPr>
            <a:r>
              <a:rPr lang="en-ID" sz="2400" dirty="0">
                <a:latin typeface="Helvetica Neue" panose="02000503000000020004" pitchFamily="2" charset="0"/>
                <a:ea typeface="Helvetica Neue" panose="02000503000000020004" pitchFamily="2" charset="0"/>
                <a:cs typeface="Helvetica Neue" panose="02000503000000020004" pitchFamily="2" charset="0"/>
              </a:rPr>
              <a:t>Open Inspect Element</a:t>
            </a:r>
          </a:p>
          <a:p>
            <a:pPr marL="457200" indent="-457200">
              <a:buAutoNum type="arabicPeriod"/>
            </a:pPr>
            <a:r>
              <a:rPr lang="en-ID" sz="2400" dirty="0">
                <a:latin typeface="Helvetica Neue" panose="02000503000000020004" pitchFamily="2" charset="0"/>
                <a:ea typeface="Helvetica Neue" panose="02000503000000020004" pitchFamily="2" charset="0"/>
                <a:cs typeface="Helvetica Neue" panose="02000503000000020004" pitchFamily="2" charset="0"/>
              </a:rPr>
              <a:t>Select an element in this page to inspect it</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6778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normAutofit/>
          </a:bodyPr>
          <a:lstStyle/>
          <a:p>
            <a:r>
              <a:rPr lang="en-ID" sz="3600" dirty="0"/>
              <a:t>Override Global SASS Variables in Ionic Applications</a:t>
            </a:r>
          </a:p>
        </p:txBody>
      </p:sp>
      <p:pic>
        <p:nvPicPr>
          <p:cNvPr id="6" name="Picture 5">
            <a:extLst>
              <a:ext uri="{FF2B5EF4-FFF2-40B4-BE49-F238E27FC236}">
                <a16:creationId xmlns:a16="http://schemas.microsoft.com/office/drawing/2014/main" id="{E62EC286-311D-8244-9601-AF89F7552B55}"/>
              </a:ext>
            </a:extLst>
          </p:cNvPr>
          <p:cNvPicPr>
            <a:picLocks noChangeAspect="1"/>
          </p:cNvPicPr>
          <p:nvPr/>
        </p:nvPicPr>
        <p:blipFill>
          <a:blip r:embed="rId3"/>
          <a:stretch>
            <a:fillRect/>
          </a:stretch>
        </p:blipFill>
        <p:spPr>
          <a:xfrm>
            <a:off x="535345" y="1369008"/>
            <a:ext cx="10934700" cy="2590482"/>
          </a:xfrm>
          <a:prstGeom prst="rect">
            <a:avLst/>
          </a:prstGeom>
        </p:spPr>
      </p:pic>
      <p:pic>
        <p:nvPicPr>
          <p:cNvPr id="11" name="Picture 10">
            <a:extLst>
              <a:ext uri="{FF2B5EF4-FFF2-40B4-BE49-F238E27FC236}">
                <a16:creationId xmlns:a16="http://schemas.microsoft.com/office/drawing/2014/main" id="{4BC8F1FF-0F46-9440-971F-21A01457D28E}"/>
              </a:ext>
            </a:extLst>
          </p:cNvPr>
          <p:cNvPicPr>
            <a:picLocks noChangeAspect="1"/>
          </p:cNvPicPr>
          <p:nvPr/>
        </p:nvPicPr>
        <p:blipFill>
          <a:blip r:embed="rId4"/>
          <a:stretch>
            <a:fillRect/>
          </a:stretch>
        </p:blipFill>
        <p:spPr>
          <a:xfrm>
            <a:off x="535345" y="4201374"/>
            <a:ext cx="11090988" cy="2337030"/>
          </a:xfrm>
          <a:prstGeom prst="rect">
            <a:avLst/>
          </a:prstGeom>
        </p:spPr>
      </p:pic>
      <p:sp>
        <p:nvSpPr>
          <p:cNvPr id="12" name="Frame 11">
            <a:extLst>
              <a:ext uri="{FF2B5EF4-FFF2-40B4-BE49-F238E27FC236}">
                <a16:creationId xmlns:a16="http://schemas.microsoft.com/office/drawing/2014/main" id="{24F51F1A-524C-D44F-AB84-0135BF26BC23}"/>
              </a:ext>
            </a:extLst>
          </p:cNvPr>
          <p:cNvSpPr/>
          <p:nvPr/>
        </p:nvSpPr>
        <p:spPr>
          <a:xfrm>
            <a:off x="186613" y="2407298"/>
            <a:ext cx="11681927" cy="765110"/>
          </a:xfrm>
          <a:prstGeom prst="frame">
            <a:avLst/>
          </a:prstGeom>
          <a:solidFill>
            <a:schemeClr val="accent2"/>
          </a:solidFill>
          <a:ln w="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2E1BDD23-86A1-F044-88C6-B2821BC29D2A}"/>
              </a:ext>
            </a:extLst>
          </p:cNvPr>
          <p:cNvSpPr/>
          <p:nvPr/>
        </p:nvSpPr>
        <p:spPr>
          <a:xfrm>
            <a:off x="264369" y="5265572"/>
            <a:ext cx="11681927" cy="765110"/>
          </a:xfrm>
          <a:prstGeom prst="frame">
            <a:avLst/>
          </a:prstGeom>
          <a:solidFill>
            <a:schemeClr val="accent2"/>
          </a:solidFill>
          <a:ln w="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195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normAutofit/>
          </a:bodyPr>
          <a:lstStyle/>
          <a:p>
            <a:r>
              <a:rPr lang="en-ID" sz="3600" dirty="0"/>
              <a:t>Override Global SASS Variables in Ionic Applications</a:t>
            </a:r>
          </a:p>
        </p:txBody>
      </p:sp>
      <p:pic>
        <p:nvPicPr>
          <p:cNvPr id="4" name="Picture 3">
            <a:extLst>
              <a:ext uri="{FF2B5EF4-FFF2-40B4-BE49-F238E27FC236}">
                <a16:creationId xmlns:a16="http://schemas.microsoft.com/office/drawing/2014/main" id="{ECE9FE66-220E-EE4B-833C-86A32EEE1B00}"/>
              </a:ext>
            </a:extLst>
          </p:cNvPr>
          <p:cNvPicPr>
            <a:picLocks noChangeAspect="1"/>
          </p:cNvPicPr>
          <p:nvPr/>
        </p:nvPicPr>
        <p:blipFill>
          <a:blip r:embed="rId3"/>
          <a:stretch>
            <a:fillRect/>
          </a:stretch>
        </p:blipFill>
        <p:spPr>
          <a:xfrm>
            <a:off x="2013080" y="1690688"/>
            <a:ext cx="7746741" cy="2964457"/>
          </a:xfrm>
          <a:prstGeom prst="rect">
            <a:avLst/>
          </a:prstGeom>
        </p:spPr>
      </p:pic>
      <p:pic>
        <p:nvPicPr>
          <p:cNvPr id="7" name="Picture 6">
            <a:extLst>
              <a:ext uri="{FF2B5EF4-FFF2-40B4-BE49-F238E27FC236}">
                <a16:creationId xmlns:a16="http://schemas.microsoft.com/office/drawing/2014/main" id="{E4687923-426E-6D40-838F-FA40120356ED}"/>
              </a:ext>
            </a:extLst>
          </p:cNvPr>
          <p:cNvPicPr>
            <a:picLocks noChangeAspect="1"/>
          </p:cNvPicPr>
          <p:nvPr/>
        </p:nvPicPr>
        <p:blipFill>
          <a:blip r:embed="rId4"/>
          <a:stretch>
            <a:fillRect/>
          </a:stretch>
        </p:blipFill>
        <p:spPr>
          <a:xfrm>
            <a:off x="2013080" y="5424240"/>
            <a:ext cx="4829718" cy="1112935"/>
          </a:xfrm>
          <a:prstGeom prst="rect">
            <a:avLst/>
          </a:prstGeom>
        </p:spPr>
      </p:pic>
      <p:sp>
        <p:nvSpPr>
          <p:cNvPr id="14" name="TextBox 13">
            <a:extLst>
              <a:ext uri="{FF2B5EF4-FFF2-40B4-BE49-F238E27FC236}">
                <a16:creationId xmlns:a16="http://schemas.microsoft.com/office/drawing/2014/main" id="{B5F982DB-689D-674B-8338-1FE28279B310}"/>
              </a:ext>
            </a:extLst>
          </p:cNvPr>
          <p:cNvSpPr txBox="1"/>
          <p:nvPr/>
        </p:nvSpPr>
        <p:spPr>
          <a:xfrm>
            <a:off x="2013080" y="4808860"/>
            <a:ext cx="2122697" cy="461665"/>
          </a:xfrm>
          <a:prstGeom prst="rect">
            <a:avLst/>
          </a:prstGeom>
          <a:noFill/>
        </p:spPr>
        <p:txBody>
          <a:bodyPr wrap="non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variables.scss</a:t>
            </a:r>
          </a:p>
        </p:txBody>
      </p:sp>
    </p:spTree>
    <p:extLst>
      <p:ext uri="{BB962C8B-B14F-4D97-AF65-F5344CB8AC3E}">
        <p14:creationId xmlns:p14="http://schemas.microsoft.com/office/powerpoint/2010/main" val="198657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FF29-C8E0-5B43-9DB4-876C438F4C13}"/>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E4D82A21-998C-B944-8459-2D197F8C1C9D}"/>
              </a:ext>
            </a:extLst>
          </p:cNvPr>
          <p:cNvSpPr>
            <a:spLocks noGrp="1"/>
          </p:cNvSpPr>
          <p:nvPr>
            <p:ph idx="1"/>
          </p:nvPr>
        </p:nvSpPr>
        <p:spPr/>
        <p:txBody>
          <a:bodyPr/>
          <a:lstStyle/>
          <a:p>
            <a:r>
              <a:rPr lang="en-US" dirty="0"/>
              <a:t>Setting global Sass variables</a:t>
            </a:r>
          </a:p>
          <a:p>
            <a:r>
              <a:rPr lang="en-US" dirty="0"/>
              <a:t>Defining style configuration properties</a:t>
            </a:r>
          </a:p>
          <a:p>
            <a:r>
              <a:rPr lang="en-US" dirty="0"/>
              <a:t>Setting specific styles</a:t>
            </a:r>
          </a:p>
          <a:p>
            <a:r>
              <a:rPr lang="en-US" dirty="0"/>
              <a:t>The foundation to build your customized application.</a:t>
            </a:r>
          </a:p>
          <a:p>
            <a:r>
              <a:rPr lang="en-US" dirty="0"/>
              <a:t>How to use the built in CSS utilities to assist with many of he common layout needs</a:t>
            </a:r>
          </a:p>
          <a:p>
            <a:pPr marL="0" indent="0">
              <a:buNone/>
            </a:pPr>
            <a:endParaRPr lang="en-US" dirty="0"/>
          </a:p>
        </p:txBody>
      </p:sp>
    </p:spTree>
    <p:extLst>
      <p:ext uri="{BB962C8B-B14F-4D97-AF65-F5344CB8AC3E}">
        <p14:creationId xmlns:p14="http://schemas.microsoft.com/office/powerpoint/2010/main" val="63632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Introduction ionic lab</a:t>
            </a:r>
          </a:p>
        </p:txBody>
      </p:sp>
      <p:pic>
        <p:nvPicPr>
          <p:cNvPr id="12" name="Picture 11">
            <a:extLst>
              <a:ext uri="{FF2B5EF4-FFF2-40B4-BE49-F238E27FC236}">
                <a16:creationId xmlns:a16="http://schemas.microsoft.com/office/drawing/2014/main" id="{7F48A925-9C97-684D-9E7A-1B9522FB7285}"/>
              </a:ext>
            </a:extLst>
          </p:cNvPr>
          <p:cNvPicPr>
            <a:picLocks noChangeAspect="1"/>
          </p:cNvPicPr>
          <p:nvPr/>
        </p:nvPicPr>
        <p:blipFill>
          <a:blip r:embed="rId2"/>
          <a:stretch>
            <a:fillRect/>
          </a:stretch>
        </p:blipFill>
        <p:spPr>
          <a:xfrm>
            <a:off x="1551121" y="1570346"/>
            <a:ext cx="9337473" cy="4690969"/>
          </a:xfrm>
          <a:prstGeom prst="rect">
            <a:avLst/>
          </a:prstGeom>
        </p:spPr>
      </p:pic>
    </p:spTree>
    <p:extLst>
      <p:ext uri="{BB962C8B-B14F-4D97-AF65-F5344CB8AC3E}">
        <p14:creationId xmlns:p14="http://schemas.microsoft.com/office/powerpoint/2010/main" val="60533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Setting App Theme Light/Dark</a:t>
            </a:r>
          </a:p>
        </p:txBody>
      </p:sp>
      <p:sp>
        <p:nvSpPr>
          <p:cNvPr id="6" name="Content Placeholder 5">
            <a:extLst>
              <a:ext uri="{FF2B5EF4-FFF2-40B4-BE49-F238E27FC236}">
                <a16:creationId xmlns:a16="http://schemas.microsoft.com/office/drawing/2014/main" id="{9677F3C6-D671-3B4C-B3DC-1474AC5E3029}"/>
              </a:ext>
            </a:extLst>
          </p:cNvPr>
          <p:cNvSpPr>
            <a:spLocks noGrp="1"/>
          </p:cNvSpPr>
          <p:nvPr>
            <p:ph idx="1"/>
          </p:nvPr>
        </p:nvSpPr>
        <p:spPr/>
        <p:txBody>
          <a:bodyPr>
            <a:normAutofit/>
          </a:bodyPr>
          <a:lstStyle/>
          <a:p>
            <a:r>
              <a:rPr lang="en-ID" dirty="0"/>
              <a:t>To change it to dark, we'll visit</a:t>
            </a:r>
            <a:r>
              <a:rPr lang="en-ID" dirty="0">
                <a:solidFill>
                  <a:srgbClr val="7030A0"/>
                </a:solidFill>
              </a:rPr>
              <a:t> </a:t>
            </a:r>
            <a:r>
              <a:rPr lang="en-ID" i="1" dirty="0">
                <a:solidFill>
                  <a:srgbClr val="7030A0"/>
                </a:solidFill>
              </a:rPr>
              <a:t>/</a:t>
            </a:r>
            <a:r>
              <a:rPr lang="en-ID" i="1" dirty="0" err="1">
                <a:solidFill>
                  <a:srgbClr val="7030A0"/>
                </a:solidFill>
              </a:rPr>
              <a:t>src</a:t>
            </a:r>
            <a:r>
              <a:rPr lang="en-ID" i="1" dirty="0">
                <a:solidFill>
                  <a:srgbClr val="7030A0"/>
                </a:solidFill>
              </a:rPr>
              <a:t>/theme/</a:t>
            </a:r>
            <a:r>
              <a:rPr lang="en-ID" i="1" dirty="0" err="1">
                <a:solidFill>
                  <a:srgbClr val="7030A0"/>
                </a:solidFill>
              </a:rPr>
              <a:t>variables.scss</a:t>
            </a:r>
            <a:r>
              <a:rPr lang="en-ID" dirty="0"/>
              <a:t> and at the bottom, we simply change:</a:t>
            </a:r>
            <a:br>
              <a:rPr lang="en-ID" dirty="0"/>
            </a:br>
            <a:endParaRPr lang="en-ID" dirty="0"/>
          </a:p>
          <a:p>
            <a:pPr marL="0" indent="0">
              <a:buNone/>
            </a:pPr>
            <a:r>
              <a:rPr lang="en-ID" dirty="0"/>
              <a:t>// From </a:t>
            </a:r>
          </a:p>
          <a:p>
            <a:pPr marL="0" indent="0">
              <a:buNone/>
            </a:pPr>
            <a:r>
              <a:rPr lang="en-ID" dirty="0">
                <a:solidFill>
                  <a:srgbClr val="7030A0"/>
                </a:solidFill>
              </a:rPr>
              <a:t>@import "</a:t>
            </a:r>
            <a:r>
              <a:rPr lang="en-ID" dirty="0" err="1">
                <a:solidFill>
                  <a:srgbClr val="7030A0"/>
                </a:solidFill>
              </a:rPr>
              <a:t>ionic.theme.default</a:t>
            </a:r>
            <a:r>
              <a:rPr lang="en-ID" dirty="0">
                <a:solidFill>
                  <a:srgbClr val="7030A0"/>
                </a:solidFill>
              </a:rPr>
              <a:t>"; </a:t>
            </a:r>
          </a:p>
          <a:p>
            <a:pPr marL="0" indent="0">
              <a:buNone/>
            </a:pPr>
            <a:endParaRPr lang="en-ID" dirty="0"/>
          </a:p>
          <a:p>
            <a:pPr marL="0" indent="0">
              <a:buNone/>
            </a:pPr>
            <a:r>
              <a:rPr lang="en-ID" dirty="0"/>
              <a:t>// To </a:t>
            </a:r>
          </a:p>
          <a:p>
            <a:pPr marL="0" indent="0">
              <a:buNone/>
            </a:pPr>
            <a:r>
              <a:rPr lang="en-ID" dirty="0">
                <a:solidFill>
                  <a:srgbClr val="7030A0"/>
                </a:solidFill>
              </a:rPr>
              <a:t>@import  "</a:t>
            </a:r>
            <a:r>
              <a:rPr lang="en-ID" dirty="0" err="1">
                <a:solidFill>
                  <a:srgbClr val="7030A0"/>
                </a:solidFill>
              </a:rPr>
              <a:t>ionic.theme.dark</a:t>
            </a:r>
            <a:r>
              <a:rPr lang="en-ID" dirty="0">
                <a:solidFill>
                  <a:srgbClr val="7030A0"/>
                </a:solidFill>
              </a:rPr>
              <a:t>";</a:t>
            </a:r>
            <a:endParaRPr lang="en-US" dirty="0">
              <a:solidFill>
                <a:srgbClr val="7030A0"/>
              </a:solidFill>
              <a:latin typeface="Helvetica" pitchFamily="2" charset="0"/>
            </a:endParaRPr>
          </a:p>
        </p:txBody>
      </p:sp>
    </p:spTree>
    <p:extLst>
      <p:ext uri="{BB962C8B-B14F-4D97-AF65-F5344CB8AC3E}">
        <p14:creationId xmlns:p14="http://schemas.microsoft.com/office/powerpoint/2010/main" val="145218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Theme Dark</a:t>
            </a:r>
          </a:p>
        </p:txBody>
      </p:sp>
      <p:pic>
        <p:nvPicPr>
          <p:cNvPr id="4" name="Picture 3">
            <a:extLst>
              <a:ext uri="{FF2B5EF4-FFF2-40B4-BE49-F238E27FC236}">
                <a16:creationId xmlns:a16="http://schemas.microsoft.com/office/drawing/2014/main" id="{C434E913-7F57-9C4A-B9F8-C9FA8B23A4F1}"/>
              </a:ext>
            </a:extLst>
          </p:cNvPr>
          <p:cNvPicPr>
            <a:picLocks noChangeAspect="1"/>
          </p:cNvPicPr>
          <p:nvPr/>
        </p:nvPicPr>
        <p:blipFill>
          <a:blip r:embed="rId2"/>
          <a:stretch>
            <a:fillRect/>
          </a:stretch>
        </p:blipFill>
        <p:spPr>
          <a:xfrm>
            <a:off x="3636335" y="1690689"/>
            <a:ext cx="5131208" cy="4667582"/>
          </a:xfrm>
          <a:prstGeom prst="rect">
            <a:avLst/>
          </a:prstGeom>
        </p:spPr>
      </p:pic>
    </p:spTree>
    <p:extLst>
      <p:ext uri="{BB962C8B-B14F-4D97-AF65-F5344CB8AC3E}">
        <p14:creationId xmlns:p14="http://schemas.microsoft.com/office/powerpoint/2010/main" val="4205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Customize Ionic Default Theme Colors</a:t>
            </a:r>
          </a:p>
        </p:txBody>
      </p:sp>
      <p:pic>
        <p:nvPicPr>
          <p:cNvPr id="8" name="Picture 7">
            <a:extLst>
              <a:ext uri="{FF2B5EF4-FFF2-40B4-BE49-F238E27FC236}">
                <a16:creationId xmlns:a16="http://schemas.microsoft.com/office/drawing/2014/main" id="{55D71B7B-392A-754C-B04A-B74DD7C20AD2}"/>
              </a:ext>
            </a:extLst>
          </p:cNvPr>
          <p:cNvPicPr>
            <a:picLocks noChangeAspect="1"/>
          </p:cNvPicPr>
          <p:nvPr/>
        </p:nvPicPr>
        <p:blipFill>
          <a:blip r:embed="rId2"/>
          <a:stretch>
            <a:fillRect/>
          </a:stretch>
        </p:blipFill>
        <p:spPr>
          <a:xfrm>
            <a:off x="1054768" y="1690688"/>
            <a:ext cx="2587002" cy="4758238"/>
          </a:xfrm>
          <a:prstGeom prst="rect">
            <a:avLst/>
          </a:prstGeom>
        </p:spPr>
      </p:pic>
      <p:cxnSp>
        <p:nvCxnSpPr>
          <p:cNvPr id="11" name="Elbow Connector 10">
            <a:extLst>
              <a:ext uri="{FF2B5EF4-FFF2-40B4-BE49-F238E27FC236}">
                <a16:creationId xmlns:a16="http://schemas.microsoft.com/office/drawing/2014/main" id="{B8E79C50-D6BE-2D49-AEC2-C05A42B8CB66}"/>
              </a:ext>
            </a:extLst>
          </p:cNvPr>
          <p:cNvCxnSpPr>
            <a:cxnSpLocks/>
            <a:stCxn id="8" idx="3"/>
          </p:cNvCxnSpPr>
          <p:nvPr/>
        </p:nvCxnSpPr>
        <p:spPr>
          <a:xfrm>
            <a:off x="3641770" y="4069807"/>
            <a:ext cx="1581971" cy="13255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E0377690-2F76-5D42-AA9D-C49D2E63F124}"/>
              </a:ext>
            </a:extLst>
          </p:cNvPr>
          <p:cNvCxnSpPr>
            <a:cxnSpLocks/>
          </p:cNvCxnSpPr>
          <p:nvPr/>
        </p:nvCxnSpPr>
        <p:spPr>
          <a:xfrm flipV="1">
            <a:off x="3641770" y="2765011"/>
            <a:ext cx="1581971" cy="1304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CBE989A-0020-8E4D-9D93-F8A3002C8541}"/>
              </a:ext>
            </a:extLst>
          </p:cNvPr>
          <p:cNvPicPr>
            <a:picLocks noChangeAspect="1"/>
          </p:cNvPicPr>
          <p:nvPr/>
        </p:nvPicPr>
        <p:blipFill>
          <a:blip r:embed="rId3"/>
          <a:stretch>
            <a:fillRect/>
          </a:stretch>
        </p:blipFill>
        <p:spPr>
          <a:xfrm>
            <a:off x="5559025" y="1690688"/>
            <a:ext cx="5794775" cy="2835741"/>
          </a:xfrm>
          <a:prstGeom prst="rect">
            <a:avLst/>
          </a:prstGeom>
        </p:spPr>
      </p:pic>
      <p:pic>
        <p:nvPicPr>
          <p:cNvPr id="28" name="Picture 27">
            <a:extLst>
              <a:ext uri="{FF2B5EF4-FFF2-40B4-BE49-F238E27FC236}">
                <a16:creationId xmlns:a16="http://schemas.microsoft.com/office/drawing/2014/main" id="{1D2F6BFD-BA80-EF49-A699-3BF832F3317A}"/>
              </a:ext>
            </a:extLst>
          </p:cNvPr>
          <p:cNvPicPr>
            <a:picLocks noChangeAspect="1"/>
          </p:cNvPicPr>
          <p:nvPr/>
        </p:nvPicPr>
        <p:blipFill>
          <a:blip r:embed="rId4"/>
          <a:stretch>
            <a:fillRect/>
          </a:stretch>
        </p:blipFill>
        <p:spPr>
          <a:xfrm>
            <a:off x="5559025" y="4725696"/>
            <a:ext cx="5451875" cy="1721645"/>
          </a:xfrm>
          <a:prstGeom prst="rect">
            <a:avLst/>
          </a:prstGeom>
        </p:spPr>
      </p:pic>
      <p:sp>
        <p:nvSpPr>
          <p:cNvPr id="29" name="TextBox 28">
            <a:extLst>
              <a:ext uri="{FF2B5EF4-FFF2-40B4-BE49-F238E27FC236}">
                <a16:creationId xmlns:a16="http://schemas.microsoft.com/office/drawing/2014/main" id="{95922B99-8D7D-614F-B51E-A5C80D3FB720}"/>
              </a:ext>
            </a:extLst>
          </p:cNvPr>
          <p:cNvSpPr txBox="1"/>
          <p:nvPr/>
        </p:nvSpPr>
        <p:spPr>
          <a:xfrm>
            <a:off x="3977054" y="2326249"/>
            <a:ext cx="1240532" cy="369332"/>
          </a:xfrm>
          <a:prstGeom prst="rect">
            <a:avLst/>
          </a:prstGeom>
          <a:noFill/>
        </p:spPr>
        <p:txBody>
          <a:bodyPr wrap="none" rtlCol="0">
            <a:spAutoFit/>
          </a:bodyPr>
          <a:lstStyle/>
          <a:p>
            <a:r>
              <a:rPr lang="en-US" b="1" dirty="0">
                <a:solidFill>
                  <a:srgbClr val="436FBF"/>
                </a:solidFill>
              </a:rPr>
              <a:t>home.html</a:t>
            </a:r>
          </a:p>
        </p:txBody>
      </p:sp>
      <p:sp>
        <p:nvSpPr>
          <p:cNvPr id="30" name="TextBox 29">
            <a:extLst>
              <a:ext uri="{FF2B5EF4-FFF2-40B4-BE49-F238E27FC236}">
                <a16:creationId xmlns:a16="http://schemas.microsoft.com/office/drawing/2014/main" id="{DB2B7A90-B56E-7645-8A79-1B714B96AB4F}"/>
              </a:ext>
            </a:extLst>
          </p:cNvPr>
          <p:cNvSpPr txBox="1"/>
          <p:nvPr/>
        </p:nvSpPr>
        <p:spPr>
          <a:xfrm>
            <a:off x="3977054" y="5406251"/>
            <a:ext cx="1473288" cy="369332"/>
          </a:xfrm>
          <a:prstGeom prst="rect">
            <a:avLst/>
          </a:prstGeom>
          <a:noFill/>
        </p:spPr>
        <p:txBody>
          <a:bodyPr wrap="none" rtlCol="0">
            <a:spAutoFit/>
          </a:bodyPr>
          <a:lstStyle/>
          <a:p>
            <a:r>
              <a:rPr lang="en-US" b="1" dirty="0">
                <a:solidFill>
                  <a:srgbClr val="436FBF"/>
                </a:solidFill>
              </a:rPr>
              <a:t>variables.scss</a:t>
            </a:r>
          </a:p>
        </p:txBody>
      </p:sp>
    </p:spTree>
    <p:extLst>
      <p:ext uri="{BB962C8B-B14F-4D97-AF65-F5344CB8AC3E}">
        <p14:creationId xmlns:p14="http://schemas.microsoft.com/office/powerpoint/2010/main" val="2643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Customize Ionic Default Theme Colors</a:t>
            </a:r>
          </a:p>
        </p:txBody>
      </p:sp>
      <p:pic>
        <p:nvPicPr>
          <p:cNvPr id="9" name="Picture 8">
            <a:extLst>
              <a:ext uri="{FF2B5EF4-FFF2-40B4-BE49-F238E27FC236}">
                <a16:creationId xmlns:a16="http://schemas.microsoft.com/office/drawing/2014/main" id="{631E0C49-8A20-3A4F-843C-FA5701D2C029}"/>
              </a:ext>
            </a:extLst>
          </p:cNvPr>
          <p:cNvPicPr>
            <a:picLocks noChangeAspect="1"/>
          </p:cNvPicPr>
          <p:nvPr/>
        </p:nvPicPr>
        <p:blipFill rotWithShape="1">
          <a:blip r:embed="rId3"/>
          <a:srcRect l="1602"/>
          <a:stretch/>
        </p:blipFill>
        <p:spPr>
          <a:xfrm>
            <a:off x="838200" y="2628595"/>
            <a:ext cx="5796231" cy="872318"/>
          </a:xfrm>
          <a:prstGeom prst="rect">
            <a:avLst/>
          </a:prstGeom>
        </p:spPr>
      </p:pic>
      <p:pic>
        <p:nvPicPr>
          <p:cNvPr id="12" name="Picture 11">
            <a:extLst>
              <a:ext uri="{FF2B5EF4-FFF2-40B4-BE49-F238E27FC236}">
                <a16:creationId xmlns:a16="http://schemas.microsoft.com/office/drawing/2014/main" id="{D5C362CD-3CD3-AC40-8416-23269A2451EA}"/>
              </a:ext>
            </a:extLst>
          </p:cNvPr>
          <p:cNvPicPr>
            <a:picLocks noChangeAspect="1"/>
          </p:cNvPicPr>
          <p:nvPr/>
        </p:nvPicPr>
        <p:blipFill>
          <a:blip r:embed="rId4"/>
          <a:stretch>
            <a:fillRect/>
          </a:stretch>
        </p:blipFill>
        <p:spPr>
          <a:xfrm>
            <a:off x="838200" y="4831114"/>
            <a:ext cx="5699918" cy="803749"/>
          </a:xfrm>
          <a:prstGeom prst="rect">
            <a:avLst/>
          </a:prstGeom>
        </p:spPr>
      </p:pic>
      <p:cxnSp>
        <p:nvCxnSpPr>
          <p:cNvPr id="15" name="Straight Arrow Connector 14">
            <a:extLst>
              <a:ext uri="{FF2B5EF4-FFF2-40B4-BE49-F238E27FC236}">
                <a16:creationId xmlns:a16="http://schemas.microsoft.com/office/drawing/2014/main" id="{DBC60454-B179-3E41-99AA-E52632C09E13}"/>
              </a:ext>
            </a:extLst>
          </p:cNvPr>
          <p:cNvCxnSpPr/>
          <p:nvPr/>
        </p:nvCxnSpPr>
        <p:spPr>
          <a:xfrm>
            <a:off x="3498980" y="3500913"/>
            <a:ext cx="0" cy="118305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E18BBF37-D398-5249-B36A-3528AFE8A0B3}"/>
              </a:ext>
            </a:extLst>
          </p:cNvPr>
          <p:cNvSpPr txBox="1"/>
          <p:nvPr/>
        </p:nvSpPr>
        <p:spPr>
          <a:xfrm>
            <a:off x="4121433" y="3558750"/>
            <a:ext cx="1473288" cy="369332"/>
          </a:xfrm>
          <a:prstGeom prst="rect">
            <a:avLst/>
          </a:prstGeom>
          <a:noFill/>
        </p:spPr>
        <p:txBody>
          <a:bodyPr wrap="none" rtlCol="0">
            <a:spAutoFit/>
          </a:bodyPr>
          <a:lstStyle/>
          <a:p>
            <a:r>
              <a:rPr lang="en-US" b="1" dirty="0">
                <a:solidFill>
                  <a:schemeClr val="accent4">
                    <a:lumMod val="75000"/>
                  </a:schemeClr>
                </a:solidFill>
              </a:rPr>
              <a:t>variables.scss</a:t>
            </a:r>
          </a:p>
        </p:txBody>
      </p:sp>
      <p:pic>
        <p:nvPicPr>
          <p:cNvPr id="18" name="Picture 17">
            <a:extLst>
              <a:ext uri="{FF2B5EF4-FFF2-40B4-BE49-F238E27FC236}">
                <a16:creationId xmlns:a16="http://schemas.microsoft.com/office/drawing/2014/main" id="{1478DA04-7BE1-ED46-8729-48C821E69866}"/>
              </a:ext>
            </a:extLst>
          </p:cNvPr>
          <p:cNvPicPr>
            <a:picLocks noChangeAspect="1"/>
          </p:cNvPicPr>
          <p:nvPr/>
        </p:nvPicPr>
        <p:blipFill rotWithShape="1">
          <a:blip r:embed="rId5"/>
          <a:srcRect t="28273" r="1968" b="30653"/>
          <a:stretch/>
        </p:blipFill>
        <p:spPr>
          <a:xfrm>
            <a:off x="4121433" y="3946923"/>
            <a:ext cx="7232367" cy="337592"/>
          </a:xfrm>
          <a:prstGeom prst="rect">
            <a:avLst/>
          </a:prstGeom>
        </p:spPr>
      </p:pic>
    </p:spTree>
    <p:extLst>
      <p:ext uri="{BB962C8B-B14F-4D97-AF65-F5344CB8AC3E}">
        <p14:creationId xmlns:p14="http://schemas.microsoft.com/office/powerpoint/2010/main" val="150423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normAutofit/>
          </a:bodyPr>
          <a:lstStyle/>
          <a:p>
            <a:r>
              <a:rPr lang="en-ID" sz="3600" dirty="0"/>
              <a:t>Override Global SASS Variables in Ionic Applications</a:t>
            </a:r>
          </a:p>
        </p:txBody>
      </p:sp>
      <p:pic>
        <p:nvPicPr>
          <p:cNvPr id="4" name="Picture 3">
            <a:extLst>
              <a:ext uri="{FF2B5EF4-FFF2-40B4-BE49-F238E27FC236}">
                <a16:creationId xmlns:a16="http://schemas.microsoft.com/office/drawing/2014/main" id="{48BB8A78-379D-6941-B439-252A6E4C5983}"/>
              </a:ext>
            </a:extLst>
          </p:cNvPr>
          <p:cNvPicPr>
            <a:picLocks noChangeAspect="1"/>
          </p:cNvPicPr>
          <p:nvPr/>
        </p:nvPicPr>
        <p:blipFill>
          <a:blip r:embed="rId3"/>
          <a:stretch>
            <a:fillRect/>
          </a:stretch>
        </p:blipFill>
        <p:spPr>
          <a:xfrm>
            <a:off x="1207851" y="1690688"/>
            <a:ext cx="2559027" cy="4719839"/>
          </a:xfrm>
          <a:prstGeom prst="rect">
            <a:avLst/>
          </a:prstGeom>
        </p:spPr>
      </p:pic>
      <p:cxnSp>
        <p:nvCxnSpPr>
          <p:cNvPr id="11" name="Elbow Connector 10">
            <a:extLst>
              <a:ext uri="{FF2B5EF4-FFF2-40B4-BE49-F238E27FC236}">
                <a16:creationId xmlns:a16="http://schemas.microsoft.com/office/drawing/2014/main" id="{551C10DB-A90B-F243-B5A9-5B11757D0028}"/>
              </a:ext>
            </a:extLst>
          </p:cNvPr>
          <p:cNvCxnSpPr>
            <a:cxnSpLocks/>
          </p:cNvCxnSpPr>
          <p:nvPr/>
        </p:nvCxnSpPr>
        <p:spPr>
          <a:xfrm flipV="1">
            <a:off x="3797410" y="2765011"/>
            <a:ext cx="1581971" cy="1304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AD364D-F2E4-CD4C-A895-EF0456AD75C2}"/>
              </a:ext>
            </a:extLst>
          </p:cNvPr>
          <p:cNvSpPr txBox="1"/>
          <p:nvPr/>
        </p:nvSpPr>
        <p:spPr>
          <a:xfrm>
            <a:off x="4132694" y="2326249"/>
            <a:ext cx="1240532" cy="369332"/>
          </a:xfrm>
          <a:prstGeom prst="rect">
            <a:avLst/>
          </a:prstGeom>
          <a:noFill/>
        </p:spPr>
        <p:txBody>
          <a:bodyPr wrap="none" rtlCol="0">
            <a:spAutoFit/>
          </a:bodyPr>
          <a:lstStyle/>
          <a:p>
            <a:r>
              <a:rPr lang="en-US" b="1" dirty="0">
                <a:solidFill>
                  <a:srgbClr val="436FBF"/>
                </a:solidFill>
              </a:rPr>
              <a:t>home.html</a:t>
            </a:r>
          </a:p>
        </p:txBody>
      </p:sp>
      <p:pic>
        <p:nvPicPr>
          <p:cNvPr id="6" name="Picture 5">
            <a:extLst>
              <a:ext uri="{FF2B5EF4-FFF2-40B4-BE49-F238E27FC236}">
                <a16:creationId xmlns:a16="http://schemas.microsoft.com/office/drawing/2014/main" id="{AAAB9B21-8C1D-4142-BEEA-926B402E2A66}"/>
              </a:ext>
            </a:extLst>
          </p:cNvPr>
          <p:cNvPicPr>
            <a:picLocks noChangeAspect="1"/>
          </p:cNvPicPr>
          <p:nvPr/>
        </p:nvPicPr>
        <p:blipFill>
          <a:blip r:embed="rId4"/>
          <a:stretch>
            <a:fillRect/>
          </a:stretch>
        </p:blipFill>
        <p:spPr>
          <a:xfrm>
            <a:off x="5478401" y="1860270"/>
            <a:ext cx="5972674" cy="4380673"/>
          </a:xfrm>
          <a:prstGeom prst="rect">
            <a:avLst/>
          </a:prstGeom>
        </p:spPr>
      </p:pic>
    </p:spTree>
    <p:extLst>
      <p:ext uri="{BB962C8B-B14F-4D97-AF65-F5344CB8AC3E}">
        <p14:creationId xmlns:p14="http://schemas.microsoft.com/office/powerpoint/2010/main" val="736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normAutofit/>
          </a:bodyPr>
          <a:lstStyle/>
          <a:p>
            <a:r>
              <a:rPr lang="en-ID" sz="3600" dirty="0"/>
              <a:t>Override Global SASS Variables in Ionic Applications</a:t>
            </a:r>
          </a:p>
        </p:txBody>
      </p:sp>
      <p:pic>
        <p:nvPicPr>
          <p:cNvPr id="4" name="Picture 3">
            <a:extLst>
              <a:ext uri="{FF2B5EF4-FFF2-40B4-BE49-F238E27FC236}">
                <a16:creationId xmlns:a16="http://schemas.microsoft.com/office/drawing/2014/main" id="{48BB8A78-379D-6941-B439-252A6E4C5983}"/>
              </a:ext>
            </a:extLst>
          </p:cNvPr>
          <p:cNvPicPr>
            <a:picLocks noChangeAspect="1"/>
          </p:cNvPicPr>
          <p:nvPr/>
        </p:nvPicPr>
        <p:blipFill rotWithShape="1">
          <a:blip r:embed="rId3"/>
          <a:srcRect r="-1812" b="57090"/>
          <a:stretch/>
        </p:blipFill>
        <p:spPr>
          <a:xfrm>
            <a:off x="3898641" y="2050311"/>
            <a:ext cx="4371540" cy="3398177"/>
          </a:xfrm>
          <a:prstGeom prst="rect">
            <a:avLst/>
          </a:prstGeom>
        </p:spPr>
      </p:pic>
      <p:sp>
        <p:nvSpPr>
          <p:cNvPr id="3" name="Frame 2">
            <a:extLst>
              <a:ext uri="{FF2B5EF4-FFF2-40B4-BE49-F238E27FC236}">
                <a16:creationId xmlns:a16="http://schemas.microsoft.com/office/drawing/2014/main" id="{035B2E6D-C21D-124A-BA75-6329F3D1BD87}"/>
              </a:ext>
            </a:extLst>
          </p:cNvPr>
          <p:cNvSpPr/>
          <p:nvPr/>
        </p:nvSpPr>
        <p:spPr>
          <a:xfrm>
            <a:off x="3898641" y="2990460"/>
            <a:ext cx="561475" cy="2458028"/>
          </a:xfrm>
          <a:prstGeom prst="fram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7678F7E-F596-034B-94EA-BBF492E41566}"/>
              </a:ext>
            </a:extLst>
          </p:cNvPr>
          <p:cNvSpPr txBox="1"/>
          <p:nvPr/>
        </p:nvSpPr>
        <p:spPr>
          <a:xfrm>
            <a:off x="2765511" y="5592667"/>
            <a:ext cx="6250429" cy="1107996"/>
          </a:xfrm>
          <a:prstGeom prst="rect">
            <a:avLst/>
          </a:prstGeom>
          <a:noFill/>
        </p:spPr>
        <p:txBody>
          <a:bodyPr wrap="none" rtlCol="0">
            <a:spAutoFit/>
          </a:bodyPr>
          <a:lstStyle/>
          <a:p>
            <a:pPr algn="ctr"/>
            <a:r>
              <a:rPr lang="en-ID" sz="2200" dirty="0">
                <a:latin typeface="Helvetica Neue" panose="02000503000000020004" pitchFamily="2" charset="0"/>
                <a:ea typeface="Helvetica Neue" panose="02000503000000020004" pitchFamily="2" charset="0"/>
                <a:cs typeface="Helvetica Neue" panose="02000503000000020004" pitchFamily="2" charset="0"/>
              </a:rPr>
              <a:t>As you can see, the alignment of the two inputs </a:t>
            </a:r>
          </a:p>
          <a:p>
            <a:pPr algn="ctr"/>
            <a:r>
              <a:rPr lang="en-ID" sz="2200" dirty="0">
                <a:latin typeface="Helvetica Neue" panose="02000503000000020004" pitchFamily="2" charset="0"/>
                <a:ea typeface="Helvetica Neue" panose="02000503000000020004" pitchFamily="2" charset="0"/>
                <a:cs typeface="Helvetica Neue" panose="02000503000000020004" pitchFamily="2" charset="0"/>
              </a:rPr>
              <a:t>does not match the left edge of the button. </a:t>
            </a:r>
          </a:p>
          <a:p>
            <a:pPr algn="ct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03568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351</Words>
  <Application>Microsoft Macintosh PowerPoint</Application>
  <PresentationFormat>Widescreen</PresentationFormat>
  <Paragraphs>57</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vt:lpstr>
      <vt:lpstr>Helvetica Neue</vt:lpstr>
      <vt:lpstr>Helvetica Neue Light</vt:lpstr>
      <vt:lpstr>Office Theme</vt:lpstr>
      <vt:lpstr>Style and Theme Ionic Application</vt:lpstr>
      <vt:lpstr>Introduction </vt:lpstr>
      <vt:lpstr>Introduction ionic lab</vt:lpstr>
      <vt:lpstr>Setting App Theme Light/Dark</vt:lpstr>
      <vt:lpstr>Theme Dark</vt:lpstr>
      <vt:lpstr>Customize Ionic Default Theme Colors</vt:lpstr>
      <vt:lpstr>Customize Ionic Default Theme Colors</vt:lpstr>
      <vt:lpstr>Override Global SASS Variables in Ionic Applications</vt:lpstr>
      <vt:lpstr>Override Global SASS Variables in Ionic Applications</vt:lpstr>
      <vt:lpstr>Override Global SASS Variables in Ionic Applications</vt:lpstr>
      <vt:lpstr>Override Global SASS Variables in Ionic Applications</vt:lpstr>
      <vt:lpstr>Override Global SASS Variables in Ionic Applications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UziApel</dc:creator>
  <cp:lastModifiedBy>UziApel</cp:lastModifiedBy>
  <cp:revision>60</cp:revision>
  <dcterms:created xsi:type="dcterms:W3CDTF">2018-10-22T14:52:26Z</dcterms:created>
  <dcterms:modified xsi:type="dcterms:W3CDTF">2018-11-13T10:07:20Z</dcterms:modified>
</cp:coreProperties>
</file>