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1" r:id="rId10"/>
    <p:sldId id="272" r:id="rId11"/>
    <p:sldId id="263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1" r:id="rId20"/>
    <p:sldId id="282" r:id="rId21"/>
    <p:sldId id="283" r:id="rId22"/>
    <p:sldId id="284" r:id="rId23"/>
    <p:sldId id="285" r:id="rId24"/>
    <p:sldId id="280" r:id="rId25"/>
    <p:sldId id="286" r:id="rId26"/>
    <p:sldId id="287" r:id="rId27"/>
    <p:sldId id="266" r:id="rId28"/>
    <p:sldId id="288" r:id="rId29"/>
    <p:sldId id="267" r:id="rId30"/>
    <p:sldId id="268" r:id="rId31"/>
    <p:sldId id="289" r:id="rId32"/>
    <p:sldId id="290" r:id="rId33"/>
    <p:sldId id="291" r:id="rId34"/>
    <p:sldId id="269" r:id="rId35"/>
    <p:sldId id="27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343D-0EE7-B441-B935-A73F111B98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AB83-B112-FB4C-BDFC-B57B1BF71C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343D-0EE7-B441-B935-A73F111B98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AB83-B112-FB4C-BDFC-B57B1BF71C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343D-0EE7-B441-B935-A73F111B98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AB83-B112-FB4C-BDFC-B57B1BF71C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343D-0EE7-B441-B935-A73F111B98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AB83-B112-FB4C-BDFC-B57B1BF71C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343D-0EE7-B441-B935-A73F111B98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AB83-B112-FB4C-BDFC-B57B1BF71C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343D-0EE7-B441-B935-A73F111B98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AB83-B112-FB4C-BDFC-B57B1BF71C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343D-0EE7-B441-B935-A73F111B98F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AB83-B112-FB4C-BDFC-B57B1BF71C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343D-0EE7-B441-B935-A73F111B98F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AB83-B112-FB4C-BDFC-B57B1BF71C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343D-0EE7-B441-B935-A73F111B98F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AB83-B112-FB4C-BDFC-B57B1BF71C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343D-0EE7-B441-B935-A73F111B98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AB83-B112-FB4C-BDFC-B57B1BF71C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343D-0EE7-B441-B935-A73F111B98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AB83-B112-FB4C-BDFC-B57B1BF71C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C343D-0EE7-B441-B935-A73F111B98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FAB83-B112-FB4C-BDFC-B57B1BF71CE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5375" y="3152775"/>
            <a:ext cx="9572625" cy="2333625"/>
          </a:xfrm>
        </p:spPr>
        <p:txBody>
          <a:bodyPr>
            <a:normAutofit fontScale="90000"/>
          </a:bodyPr>
          <a:lstStyle/>
          <a:p>
            <a:br>
              <a:rPr lang="en-IN" b="1" i="0" dirty="0">
                <a:solidFill>
                  <a:srgbClr val="1A202C"/>
                </a:solidFill>
                <a:effectLst/>
                <a:latin typeface="circular"/>
              </a:rPr>
            </a:br>
            <a:r>
              <a:rPr lang="en-IN" b="1" i="0" dirty="0">
                <a:solidFill>
                  <a:srgbClr val="1A202C"/>
                </a:solidFill>
                <a:effectLst/>
                <a:latin typeface="circular"/>
              </a:rPr>
              <a:t>Lead Scoring Case Study</a:t>
            </a:r>
            <a:br>
              <a:rPr lang="en-IN" b="1" i="0" dirty="0">
                <a:solidFill>
                  <a:srgbClr val="1A202C"/>
                </a:solidFill>
                <a:effectLst/>
                <a:latin typeface="circular"/>
              </a:rPr>
            </a:br>
            <a:br>
              <a:rPr lang="en-IN" b="0" i="0" dirty="0">
                <a:solidFill>
                  <a:srgbClr val="091E42"/>
                </a:solidFill>
                <a:effectLst/>
                <a:latin typeface="circular"/>
              </a:rPr>
            </a:br>
            <a:br>
              <a:rPr lang="en-IN" b="0" i="0" dirty="0">
                <a:solidFill>
                  <a:srgbClr val="091E42"/>
                </a:solidFill>
                <a:effectLst/>
                <a:latin typeface="circular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4300537"/>
            <a:ext cx="4572000" cy="957263"/>
          </a:xfrm>
        </p:spPr>
        <p:txBody>
          <a:bodyPr>
            <a:normAutofit/>
          </a:bodyPr>
          <a:lstStyle/>
          <a:p>
            <a:r>
              <a:rPr lang="en-US" dirty="0"/>
              <a:t>Submitted by </a:t>
            </a:r>
            <a:endParaRPr lang="en-US" dirty="0"/>
          </a:p>
          <a:p>
            <a:r>
              <a:rPr lang="en-US" dirty="0" err="1"/>
              <a:t>Fauziya</a:t>
            </a:r>
            <a:r>
              <a:rPr lang="en-US" dirty="0"/>
              <a:t> A Rahim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rgbClr val="000000"/>
                </a:solidFill>
                <a:effectLst/>
                <a:latin typeface="Calibri-Bold"/>
              </a:rPr>
              <a:t>Step 4: EDA: </a:t>
            </a:r>
            <a:br>
              <a:rPr lang="en-IN" dirty="0"/>
            </a:b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335" y="1825625"/>
            <a:ext cx="532532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sz="38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Univariate Analysis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867694"/>
            <a:ext cx="78486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867694"/>
            <a:ext cx="78486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867694"/>
            <a:ext cx="78486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867694"/>
            <a:ext cx="78486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466" y="1825625"/>
            <a:ext cx="578306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498" y="1825625"/>
            <a:ext cx="53250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4.3 Bivariate Analysis</a:t>
            </a:r>
            <a:endParaRPr lang="en-US" dirty="0"/>
          </a:p>
        </p:txBody>
      </p:sp>
      <p:pic>
        <p:nvPicPr>
          <p:cNvPr id="1126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263" y="1825625"/>
            <a:ext cx="951147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870" y="1825625"/>
            <a:ext cx="993625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12" y="1825625"/>
            <a:ext cx="102635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221"/>
            <a:ext cx="10515600" cy="4936742"/>
          </a:xfrm>
        </p:spPr>
        <p:txBody>
          <a:bodyPr>
            <a:normAutofit/>
          </a:bodyPr>
          <a:lstStyle/>
          <a:p>
            <a:r>
              <a:rPr lang="en-IN" sz="1800" b="1" dirty="0">
                <a:solidFill>
                  <a:srgbClr val="000000"/>
                </a:solidFill>
                <a:effectLst/>
                <a:latin typeface="Calibri-Bold"/>
              </a:rPr>
              <a:t>Problem Statement:</a:t>
            </a:r>
            <a:endParaRPr lang="en-IN" dirty="0"/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Calibri-Bold"/>
              </a:rPr>
              <a:t>Solution Summary:</a:t>
            </a:r>
            <a:endParaRPr lang="en-IN" dirty="0"/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Calibri-Bold"/>
              </a:rPr>
              <a:t>Step 1 : Importing Libraries and Data </a:t>
            </a:r>
            <a:endParaRPr lang="en-IN" dirty="0"/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Calibri-Bold"/>
              </a:rPr>
              <a:t>Step 2 : Data Inspection </a:t>
            </a:r>
            <a:endParaRPr lang="en-IN" dirty="0"/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Calibri-Bold"/>
              </a:rPr>
              <a:t>Step 3: Data Cleaning: </a:t>
            </a:r>
            <a:endParaRPr lang="en-IN" dirty="0"/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Calibri-Bold"/>
              </a:rPr>
              <a:t>Step 4: EDA: </a:t>
            </a:r>
            <a:endParaRPr lang="en-IN" dirty="0"/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Calibri-Bold"/>
              </a:rPr>
              <a:t>Step 5: Data Preparation: </a:t>
            </a:r>
            <a:endParaRPr lang="en-IN" dirty="0"/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Calibri-Bold"/>
              </a:rPr>
              <a:t>Step 6: Test-Train Split </a:t>
            </a:r>
            <a:endParaRPr lang="en-IN" dirty="0"/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Calibri-Bold"/>
              </a:rPr>
              <a:t>Step 7: Feature Scaling </a:t>
            </a:r>
            <a:endParaRPr lang="en-IN" dirty="0"/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Calibri-Bold"/>
              </a:rPr>
              <a:t>Step 8: Model Building: </a:t>
            </a:r>
            <a:endParaRPr lang="en-IN" dirty="0"/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Calibri-Bold"/>
              </a:rPr>
              <a:t>Step 9: Model Evaluation: </a:t>
            </a:r>
            <a:endParaRPr lang="en-IN" dirty="0"/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Calibri-Bold"/>
              </a:rPr>
              <a:t>Step 10: Making Predictions on Test Data: </a:t>
            </a:r>
            <a:endParaRPr lang="en-IN" dirty="0"/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Calibri-Bold"/>
              </a:rPr>
              <a:t>Recommendations:</a:t>
            </a:r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68" y="1825625"/>
            <a:ext cx="931186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661" y="1825625"/>
            <a:ext cx="877667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6921"/>
            <a:ext cx="10515600" cy="372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4.3.2 Bivariate Analysis for Numerical Variables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735" y="1086352"/>
            <a:ext cx="8686800" cy="570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Heatmap to show correlation between numerical variables</a:t>
            </a:r>
            <a:endParaRPr lang="en-US" sz="3800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631" y="1825625"/>
            <a:ext cx="50447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058" y="484374"/>
            <a:ext cx="9950742" cy="1206314"/>
          </a:xfrm>
        </p:spPr>
        <p:txBody>
          <a:bodyPr/>
          <a:lstStyle/>
          <a:p>
            <a:r>
              <a:rPr lang="en-US" dirty="0"/>
              <a:t>Boxplot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8" y="1445268"/>
            <a:ext cx="11537092" cy="420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rgbClr val="000000"/>
                </a:solidFill>
                <a:effectLst/>
                <a:latin typeface="Calibri-Bold"/>
              </a:rPr>
              <a:t>Step 7: Feature Scaling </a:t>
            </a:r>
            <a:br>
              <a:rPr lang="en-IN" dirty="0"/>
            </a:b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27" y="976184"/>
            <a:ext cx="6121101" cy="520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2108" y="1902941"/>
            <a:ext cx="2647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Looking at Correlation</a:t>
            </a:r>
            <a:endParaRPr lang="en-IN" b="1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023" y="1825625"/>
            <a:ext cx="428195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rgbClr val="000000"/>
                </a:solidFill>
                <a:effectLst/>
                <a:latin typeface="Calibri-Bold"/>
              </a:rPr>
              <a:t>Step 8: Model Building: 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3 is stable and has significant p-values within the threshold (p-values &lt; 0.05)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rgbClr val="000000"/>
                </a:solidFill>
                <a:effectLst/>
                <a:latin typeface="Calibri-Bold"/>
              </a:rPr>
              <a:t>Step 9: Model Evaluation: </a:t>
            </a:r>
            <a:br>
              <a:rPr lang="en-IN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7028" y="2345993"/>
            <a:ext cx="1828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Plotting the ROC Curve</a:t>
            </a:r>
            <a:endParaRPr lang="en-IN" b="1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974" y="1690688"/>
            <a:ext cx="4720176" cy="471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rgbClr val="000000"/>
                </a:solidFill>
                <a:effectLst/>
                <a:latin typeface="Calibri-Bold"/>
              </a:rPr>
              <a:t>Problem Statement: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7366"/>
            <a:ext cx="10515600" cy="5265681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 Education gets a lot of leads, </a:t>
            </a:r>
            <a:r>
              <a:rPr lang="en-IN" sz="1800" dirty="0">
                <a:solidFill>
                  <a:srgbClr val="091E42"/>
                </a:solidFill>
                <a:effectLst/>
                <a:latin typeface="Calibri" panose="020F0502020204030204" pitchFamily="34" charset="0"/>
              </a:rPr>
              <a:t>the typical lead conversion rate at is around 30% which is very poor. The company requires us to build a model wherein we need to assign a lead score to each of the leads such that the customers with a higher lead score have a higher conversion chance and the customers with a lower lead score have a lower conversion chance. The CEO, in particular, has given a ballpark of the target lead conversion rate to be around 80%.</a:t>
            </a:r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accuracy sensitivity and specificity for various probabilities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2026444"/>
            <a:ext cx="4991100" cy="39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8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Precision and recall </a:t>
            </a:r>
            <a:r>
              <a:rPr lang="en-IN" sz="38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tradeoff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26444"/>
            <a:ext cx="5181600" cy="39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50" y="1867694"/>
            <a:ext cx="42799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63330" y="358346"/>
            <a:ext cx="307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Drawing ROC curve for Test Set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6460"/>
            <a:ext cx="10515600" cy="1151255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solidFill>
                  <a:srgbClr val="000000"/>
                </a:solidFill>
                <a:effectLst/>
                <a:latin typeface="Calibri-Bold"/>
              </a:rPr>
              <a:t>Step 10: Making Predictions on Test Data: </a:t>
            </a:r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3 features that contributing positively to predicting hot leads in the model are:</a:t>
            </a:r>
            <a:endParaRPr lang="en-US" dirty="0"/>
          </a:p>
          <a:p>
            <a:r>
              <a:rPr lang="en-US" dirty="0"/>
              <a:t>Lead </a:t>
            </a:r>
            <a:r>
              <a:rPr lang="en-US" dirty="0" err="1"/>
              <a:t>Source_Welingak</a:t>
            </a:r>
            <a:r>
              <a:rPr lang="en-US" dirty="0"/>
              <a:t> Website</a:t>
            </a:r>
            <a:endParaRPr lang="en-US" dirty="0"/>
          </a:p>
          <a:p>
            <a:endParaRPr lang="en-US" dirty="0"/>
          </a:p>
          <a:p>
            <a:r>
              <a:rPr lang="en-US" dirty="0"/>
              <a:t>Lead </a:t>
            </a:r>
            <a:r>
              <a:rPr lang="en-US" dirty="0" err="1"/>
              <a:t>Source_Reference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Current_occupation_Working</a:t>
            </a:r>
            <a:r>
              <a:rPr lang="en-US" dirty="0"/>
              <a:t> Professional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rgbClr val="000000"/>
                </a:solidFill>
                <a:effectLst/>
                <a:latin typeface="Calibri-Bold"/>
              </a:rPr>
              <a:t>Recommendations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1978" y="1582341"/>
            <a:ext cx="845511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</a:t>
            </a:r>
            <a:endParaRPr lang="en-US" dirty="0"/>
          </a:p>
          <a:p>
            <a:r>
              <a:rPr lang="en-US" dirty="0"/>
              <a:t>Engage working professionals with tailored messaging.</a:t>
            </a:r>
            <a:endParaRPr lang="en-US" dirty="0"/>
          </a:p>
          <a:p>
            <a:endParaRPr lang="en-US" dirty="0"/>
          </a:p>
          <a:p>
            <a:r>
              <a:rPr lang="en-US" dirty="0"/>
              <a:t>More budget/spend can be done on </a:t>
            </a:r>
            <a:r>
              <a:rPr lang="en-US" dirty="0" err="1"/>
              <a:t>Welingak</a:t>
            </a:r>
            <a:r>
              <a:rPr lang="en-US" dirty="0"/>
              <a:t> Website in terms of advertising, etc.</a:t>
            </a:r>
            <a:endParaRPr lang="en-US" dirty="0"/>
          </a:p>
          <a:p>
            <a:endParaRPr lang="en-US" dirty="0"/>
          </a:p>
          <a:p>
            <a:r>
              <a:rPr lang="en-US" dirty="0"/>
              <a:t>Incentives/discounts for providing reference that convert to lead, encourage providing more references.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Working professionals to be aggressively targeted as they have high conversion rate and will have better financial situation to pay higher fees too.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rgbClr val="000000"/>
                </a:solidFill>
                <a:effectLst/>
                <a:latin typeface="Calibri-Bold"/>
              </a:rPr>
              <a:t>		Solution Summary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b="1" dirty="0">
                <a:solidFill>
                  <a:srgbClr val="000000"/>
                </a:solidFill>
                <a:effectLst/>
                <a:latin typeface="Calibri-Bold"/>
              </a:rPr>
              <a:t>Step 1 : Importing Libraries and Data </a:t>
            </a:r>
            <a:endParaRPr lang="en-IN" dirty="0"/>
          </a:p>
          <a:p>
            <a:r>
              <a:rPr lang="en-IN" sz="2800" b="1" dirty="0">
                <a:solidFill>
                  <a:srgbClr val="000000"/>
                </a:solidFill>
                <a:effectLst/>
                <a:latin typeface="Calibri-Bold"/>
              </a:rPr>
              <a:t>Step 2 : Data Inspection </a:t>
            </a:r>
            <a:endParaRPr lang="en-IN" dirty="0"/>
          </a:p>
          <a:p>
            <a:r>
              <a:rPr lang="en-IN" sz="2800" b="1" dirty="0">
                <a:solidFill>
                  <a:srgbClr val="000000"/>
                </a:solidFill>
                <a:effectLst/>
                <a:latin typeface="Calibri-Bold"/>
              </a:rPr>
              <a:t>Step 3: Data Cleaning: </a:t>
            </a:r>
            <a:endParaRPr lang="en-IN" dirty="0"/>
          </a:p>
          <a:p>
            <a:r>
              <a:rPr lang="en-IN" sz="2800" b="1" dirty="0">
                <a:solidFill>
                  <a:srgbClr val="000000"/>
                </a:solidFill>
                <a:effectLst/>
                <a:latin typeface="Calibri-Bold"/>
              </a:rPr>
              <a:t>Step 4: EDA: </a:t>
            </a:r>
            <a:endParaRPr lang="en-IN" dirty="0"/>
          </a:p>
          <a:p>
            <a:r>
              <a:rPr lang="en-IN" sz="2800" b="1" dirty="0">
                <a:solidFill>
                  <a:srgbClr val="000000"/>
                </a:solidFill>
                <a:effectLst/>
                <a:latin typeface="Calibri-Bold"/>
              </a:rPr>
              <a:t>Step 5: Data Preparation: </a:t>
            </a:r>
            <a:endParaRPr lang="en-IN" dirty="0"/>
          </a:p>
          <a:p>
            <a:r>
              <a:rPr lang="en-IN" sz="2800" b="1" dirty="0">
                <a:solidFill>
                  <a:srgbClr val="000000"/>
                </a:solidFill>
                <a:effectLst/>
                <a:latin typeface="Calibri-Bold"/>
              </a:rPr>
              <a:t>Step 6: Test-Train Split </a:t>
            </a:r>
            <a:endParaRPr lang="en-IN" dirty="0"/>
          </a:p>
          <a:p>
            <a:r>
              <a:rPr lang="en-IN" sz="2800" b="1" dirty="0">
                <a:solidFill>
                  <a:srgbClr val="000000"/>
                </a:solidFill>
                <a:effectLst/>
                <a:latin typeface="Calibri-Bold"/>
              </a:rPr>
              <a:t>Step 7: Feature Scaling </a:t>
            </a:r>
            <a:endParaRPr lang="en-IN" dirty="0"/>
          </a:p>
          <a:p>
            <a:r>
              <a:rPr lang="en-IN" sz="2800" b="1" dirty="0">
                <a:solidFill>
                  <a:srgbClr val="000000"/>
                </a:solidFill>
                <a:effectLst/>
                <a:latin typeface="Calibri-Bold"/>
              </a:rPr>
              <a:t>Step 8: Model Building: </a:t>
            </a:r>
            <a:endParaRPr lang="en-IN" dirty="0"/>
          </a:p>
          <a:p>
            <a:r>
              <a:rPr lang="en-IN" sz="2800" b="1" dirty="0">
                <a:solidFill>
                  <a:srgbClr val="000000"/>
                </a:solidFill>
                <a:effectLst/>
                <a:latin typeface="Calibri-Bold"/>
              </a:rPr>
              <a:t>Step 9: Model Evaluation: </a:t>
            </a:r>
            <a:endParaRPr lang="en-IN" dirty="0"/>
          </a:p>
          <a:p>
            <a:r>
              <a:rPr lang="en-IN" sz="2800" b="1" dirty="0">
                <a:solidFill>
                  <a:srgbClr val="000000"/>
                </a:solidFill>
                <a:effectLst/>
                <a:latin typeface="Calibri-Bold"/>
              </a:rPr>
              <a:t>Step 10: Making Predictions on Test Data: </a:t>
            </a:r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rgbClr val="000000"/>
                </a:solidFill>
                <a:effectLst/>
                <a:latin typeface="Calibri-Bold"/>
              </a:rPr>
              <a:t>Step 1 : Importing Libraries and Data 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necessary libraries such as  Pandas and </a:t>
            </a:r>
            <a:r>
              <a:rPr lang="en-US" dirty="0" err="1"/>
              <a:t>NumPy,Sklearn</a:t>
            </a:r>
            <a:r>
              <a:rPr lang="en-US" dirty="0"/>
              <a:t> </a:t>
            </a:r>
            <a:r>
              <a:rPr lang="en-US" dirty="0" err="1"/>
              <a:t>libraries,statmodel</a:t>
            </a:r>
            <a:r>
              <a:rPr lang="en-US" dirty="0"/>
              <a:t> </a:t>
            </a:r>
            <a:r>
              <a:rPr lang="en-US" dirty="0" err="1"/>
              <a:t>libraries,Importing</a:t>
            </a:r>
            <a:r>
              <a:rPr lang="en-US" dirty="0"/>
              <a:t> lead dataset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rgbClr val="000000"/>
                </a:solidFill>
                <a:effectLst/>
                <a:latin typeface="Calibri-Bold"/>
              </a:rPr>
              <a:t>Step 2 : Data Inspection 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dataframe</a:t>
            </a:r>
            <a:r>
              <a:rPr lang="en-US" dirty="0"/>
              <a:t> has 9240 rows and 37 columns</a:t>
            </a:r>
            <a:endParaRPr lang="en-US" dirty="0"/>
          </a:p>
          <a:p>
            <a:r>
              <a:rPr lang="en-US" dirty="0"/>
              <a:t>There are no duplicates in the </a:t>
            </a:r>
            <a:r>
              <a:rPr lang="en-US" dirty="0" err="1"/>
              <a:t>dataframe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There are few columns with high number of missing/null values in the </a:t>
            </a:r>
            <a:r>
              <a:rPr lang="en-US" dirty="0" err="1"/>
              <a:t>dataframe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rgbClr val="000000"/>
                </a:solidFill>
                <a:effectLst/>
                <a:latin typeface="Calibri-Bold"/>
              </a:rPr>
              <a:t>Step 3: Data Cleaning: 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3.1: 'Select' values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There are 'Select' values in many </a:t>
            </a:r>
            <a:r>
              <a:rPr lang="en-US" dirty="0" err="1"/>
              <a:t>columns.It</a:t>
            </a:r>
            <a:r>
              <a:rPr lang="en-US" dirty="0"/>
              <a:t> may be because the customer did not select any option from the list, hence it shows '</a:t>
            </a:r>
            <a:r>
              <a:rPr lang="en-US" dirty="0" err="1"/>
              <a:t>Select'.'Select</a:t>
            </a:r>
            <a:r>
              <a:rPr lang="en-US" dirty="0"/>
              <a:t>' values are as good as NULL. So we can convert these values to null values.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3.2: Handling Missing Values</a:t>
            </a:r>
            <a:endParaRPr lang="en-US" dirty="0"/>
          </a:p>
          <a:p>
            <a:pPr marL="0" indent="0">
              <a:buNone/>
            </a:pPr>
            <a:r>
              <a:rPr lang="en-IN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	3.2.1 : Drop Columns with more than 40% Null Values</a:t>
            </a:r>
            <a:endParaRPr lang="en-IN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IN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	3.2.2 : Columns with Categorical Data</a:t>
            </a:r>
            <a:endParaRPr lang="en-IN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IN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	Dropped the following columns-</a:t>
            </a:r>
            <a:r>
              <a:rPr lang="en-IN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City,Tags</a:t>
            </a:r>
            <a:r>
              <a:rPr lang="en-IN" dirty="0" err="1">
                <a:solidFill>
                  <a:srgbClr val="000000"/>
                </a:solidFill>
                <a:latin typeface="Helvetica Neue" panose="02000503000000020004" pitchFamily="2" charset="0"/>
              </a:rPr>
              <a:t>,</a:t>
            </a:r>
            <a:r>
              <a:rPr lang="en-IN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Country</a:t>
            </a:r>
            <a:r>
              <a:rPr lang="en-IN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,What matters most 	to you in choosing a course:</a:t>
            </a:r>
            <a:endParaRPr lang="en-IN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IN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	Imputed the following columns- Specialization, Lead Source, Last 	Activity, What is your current occupation</a:t>
            </a:r>
            <a:endParaRPr lang="en-IN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dirty="0"/>
              <a:t>	3.2.3 : Columns with Numerical Data is checked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3.3 : Removing Unwanted Columns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54474" y="-2473676"/>
            <a:ext cx="4249311" cy="1147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72746" y="383059"/>
            <a:ext cx="5943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3.4 : Checking &amp; Dropping Category Columns that are Skewed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4940"/>
            <a:ext cx="8565515" cy="1784985"/>
          </a:xfrm>
        </p:spPr>
        <p:txBody>
          <a:bodyPr>
            <a:normAutofit/>
          </a:bodyPr>
          <a:lstStyle/>
          <a:p>
            <a:r>
              <a:rPr lang="en-IN" sz="3800" i="0" dirty="0">
                <a:solidFill>
                  <a:srgbClr val="000000"/>
                </a:solidFill>
                <a:effectLst/>
                <a:uFillTx/>
              </a:rPr>
              <a:t>3.5 : </a:t>
            </a:r>
            <a:r>
              <a:rPr lang="en-IN" sz="3800" dirty="0">
                <a:solidFill>
                  <a:srgbClr val="000000"/>
                </a:solidFill>
                <a:effectLst/>
                <a:uFillTx/>
              </a:rPr>
              <a:t>Outlier</a:t>
            </a:r>
            <a:r>
              <a:rPr lang="en-IN" sz="3800" i="0" dirty="0">
                <a:solidFill>
                  <a:srgbClr val="000000"/>
                </a:solidFill>
                <a:effectLst/>
                <a:uFillTx/>
              </a:rPr>
              <a:t> Analysis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7" y="647958"/>
            <a:ext cx="11203459" cy="621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3358</Words>
  <Application>WPS Writer</Application>
  <PresentationFormat>Widescreen</PresentationFormat>
  <Paragraphs>124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8" baseType="lpstr">
      <vt:lpstr>Arial</vt:lpstr>
      <vt:lpstr>SimSun</vt:lpstr>
      <vt:lpstr>Wingdings</vt:lpstr>
      <vt:lpstr>circular</vt:lpstr>
      <vt:lpstr>Thonburi</vt:lpstr>
      <vt:lpstr>Calibri-Bold</vt:lpstr>
      <vt:lpstr>Calibri</vt:lpstr>
      <vt:lpstr>Helvetica Neue</vt:lpstr>
      <vt:lpstr>Calibri Light</vt:lpstr>
      <vt:lpstr>Microsoft YaHei</vt:lpstr>
      <vt:lpstr>汉仪旗黑</vt:lpstr>
      <vt:lpstr>Arial Unicode MS</vt:lpstr>
      <vt:lpstr>宋体-简</vt:lpstr>
      <vt:lpstr>Office Theme</vt:lpstr>
      <vt:lpstr> Lead Scoring Case Study   </vt:lpstr>
      <vt:lpstr>Table of contents </vt:lpstr>
      <vt:lpstr>Problem Statement: </vt:lpstr>
      <vt:lpstr>		Solution Summary </vt:lpstr>
      <vt:lpstr>Step 1 : Importing Libraries and Data  </vt:lpstr>
      <vt:lpstr>Step 2 : Data Inspection  </vt:lpstr>
      <vt:lpstr>Step 3: Data Cleaning:  </vt:lpstr>
      <vt:lpstr>PowerPoint 演示文稿</vt:lpstr>
      <vt:lpstr>3.5 : Outlier Analysis </vt:lpstr>
      <vt:lpstr>Step 4: EDA:  </vt:lpstr>
      <vt:lpstr>Univariate Analysis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4.3 Bivariate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4.3.2 Bivariate Analysis for Numerical Variables </vt:lpstr>
      <vt:lpstr>Heatmap to show correlation between numerical variables</vt:lpstr>
      <vt:lpstr>Boxplot</vt:lpstr>
      <vt:lpstr>Step 7: Feature Scaling  </vt:lpstr>
      <vt:lpstr>PowerPoint 演示文稿</vt:lpstr>
      <vt:lpstr>Step 8: Model Building:  </vt:lpstr>
      <vt:lpstr>Step 9: Model Evaluation:  </vt:lpstr>
      <vt:lpstr>plot accuracy sensitivity and specificity for various probabilities</vt:lpstr>
      <vt:lpstr>Precision and recall tradeoff </vt:lpstr>
      <vt:lpstr>PowerPoint 演示文稿</vt:lpstr>
      <vt:lpstr>Step 10: Making Predictions on Test Data:   </vt:lpstr>
      <vt:lpstr>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Lead Scoring Case Study   </dc:title>
  <dc:creator>fauziya sagar</dc:creator>
  <cp:lastModifiedBy>Fauziya Sagar</cp:lastModifiedBy>
  <cp:revision>4</cp:revision>
  <dcterms:created xsi:type="dcterms:W3CDTF">2023-10-24T10:33:58Z</dcterms:created>
  <dcterms:modified xsi:type="dcterms:W3CDTF">2023-10-24T10:33:58Z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1033-5.5.1.8075</vt:lpwstr>
  </property>
</Properties>
</file>