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67"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264" y="84"/>
      </p:cViewPr>
      <p:guideLst/>
    </p:cSldViewPr>
  </p:slideViewPr>
  <p:notesTextViewPr>
    <p:cViewPr>
      <p:scale>
        <a:sx n="1" d="1"/>
        <a:sy n="1" d="1"/>
      </p:scale>
      <p:origin x="0" y="0"/>
    </p:cViewPr>
  </p:notesTextViewPr>
  <p:notesViewPr>
    <p:cSldViewPr snapToGrid="0">
      <p:cViewPr varScale="1">
        <p:scale>
          <a:sx n="45" d="100"/>
          <a:sy n="45" d="100"/>
        </p:scale>
        <p:origin x="257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9D6D9B-A15D-4DB2-A198-EDD02B795596}"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en-US"/>
        </a:p>
      </dgm:t>
    </dgm:pt>
    <dgm:pt modelId="{2EBADC16-8C87-400F-947F-5B8764F05283}">
      <dgm:prSet custT="1"/>
      <dgm:spPr/>
      <dgm:t>
        <a:bodyPr/>
        <a:lstStyle/>
        <a:p>
          <a:pPr rtl="0"/>
          <a:r>
            <a:rPr lang="en-US" sz="2800" b="0" i="0" baseline="0" dirty="0" smtClean="0"/>
            <a:t>Introduction</a:t>
          </a:r>
          <a:endParaRPr lang="en-US" sz="2800" dirty="0"/>
        </a:p>
      </dgm:t>
    </dgm:pt>
    <dgm:pt modelId="{768639AC-5024-440D-9AC1-CDD5E41FE489}" type="parTrans" cxnId="{FCD42E4D-5548-4A6B-925E-079C236B0E1C}">
      <dgm:prSet/>
      <dgm:spPr/>
      <dgm:t>
        <a:bodyPr/>
        <a:lstStyle/>
        <a:p>
          <a:endParaRPr lang="en-US" sz="2800"/>
        </a:p>
      </dgm:t>
    </dgm:pt>
    <dgm:pt modelId="{0FF8FC34-D657-407E-AF06-532198877C47}" type="sibTrans" cxnId="{FCD42E4D-5548-4A6B-925E-079C236B0E1C}">
      <dgm:prSet/>
      <dgm:spPr/>
      <dgm:t>
        <a:bodyPr/>
        <a:lstStyle/>
        <a:p>
          <a:endParaRPr lang="en-US" sz="2800"/>
        </a:p>
      </dgm:t>
    </dgm:pt>
    <dgm:pt modelId="{B9A32AE7-A932-4AE0-9FC2-39EE9E7009C7}">
      <dgm:prSet custT="1"/>
      <dgm:spPr/>
      <dgm:t>
        <a:bodyPr/>
        <a:lstStyle/>
        <a:p>
          <a:pPr rtl="0"/>
          <a:r>
            <a:rPr lang="en-US" sz="2800" b="0" i="0" baseline="0" dirty="0" smtClean="0"/>
            <a:t>Data Exploration</a:t>
          </a:r>
          <a:endParaRPr lang="en-US" sz="2800" dirty="0"/>
        </a:p>
      </dgm:t>
    </dgm:pt>
    <dgm:pt modelId="{CAA6141D-8284-4621-9C7A-AFCA280BAAF8}" type="parTrans" cxnId="{7DCAE4A4-E231-4818-88ED-98AD60EDB0C4}">
      <dgm:prSet/>
      <dgm:spPr/>
      <dgm:t>
        <a:bodyPr/>
        <a:lstStyle/>
        <a:p>
          <a:endParaRPr lang="en-US" sz="2800"/>
        </a:p>
      </dgm:t>
    </dgm:pt>
    <dgm:pt modelId="{8BBEE078-C65E-46E7-920A-6862A8A1751B}" type="sibTrans" cxnId="{7DCAE4A4-E231-4818-88ED-98AD60EDB0C4}">
      <dgm:prSet/>
      <dgm:spPr/>
      <dgm:t>
        <a:bodyPr/>
        <a:lstStyle/>
        <a:p>
          <a:endParaRPr lang="en-US" sz="2800"/>
        </a:p>
      </dgm:t>
    </dgm:pt>
    <dgm:pt modelId="{9AC91555-318D-4CD0-A4DF-AC53BB765EDE}">
      <dgm:prSet custT="1"/>
      <dgm:spPr/>
      <dgm:t>
        <a:bodyPr/>
        <a:lstStyle/>
        <a:p>
          <a:pPr rtl="0"/>
          <a:r>
            <a:rPr lang="en-US" sz="2800" b="0" i="0" baseline="0" smtClean="0"/>
            <a:t>Model Development</a:t>
          </a:r>
          <a:endParaRPr lang="en-US" sz="2800"/>
        </a:p>
      </dgm:t>
    </dgm:pt>
    <dgm:pt modelId="{0B794F15-1384-4A48-8504-278D6FDB328A}" type="parTrans" cxnId="{04CDC91F-DE01-4B66-B3A8-FF2223DEE540}">
      <dgm:prSet/>
      <dgm:spPr/>
      <dgm:t>
        <a:bodyPr/>
        <a:lstStyle/>
        <a:p>
          <a:endParaRPr lang="en-US" sz="2800"/>
        </a:p>
      </dgm:t>
    </dgm:pt>
    <dgm:pt modelId="{99D392D2-030B-4F41-8FB8-6AD8A8E3D112}" type="sibTrans" cxnId="{04CDC91F-DE01-4B66-B3A8-FF2223DEE540}">
      <dgm:prSet/>
      <dgm:spPr/>
      <dgm:t>
        <a:bodyPr/>
        <a:lstStyle/>
        <a:p>
          <a:endParaRPr lang="en-US" sz="2800"/>
        </a:p>
      </dgm:t>
    </dgm:pt>
    <dgm:pt modelId="{1EDA3E09-597A-4481-B74F-6586885ACE88}">
      <dgm:prSet custT="1"/>
      <dgm:spPr/>
      <dgm:t>
        <a:bodyPr/>
        <a:lstStyle/>
        <a:p>
          <a:pPr rtl="0"/>
          <a:r>
            <a:rPr lang="en-US" sz="2800" b="0" i="0" baseline="0" smtClean="0"/>
            <a:t>Interpretation</a:t>
          </a:r>
          <a:endParaRPr lang="en-US" sz="2800"/>
        </a:p>
      </dgm:t>
    </dgm:pt>
    <dgm:pt modelId="{F1DDB30A-9D3A-4C14-A963-D22850052C97}" type="parTrans" cxnId="{E83EAA2D-29D0-4BE6-B9F0-5F55C38EDD87}">
      <dgm:prSet/>
      <dgm:spPr/>
      <dgm:t>
        <a:bodyPr/>
        <a:lstStyle/>
        <a:p>
          <a:endParaRPr lang="en-US" sz="2800"/>
        </a:p>
      </dgm:t>
    </dgm:pt>
    <dgm:pt modelId="{807E45B0-32A1-475A-A94E-B4E0B4103479}" type="sibTrans" cxnId="{E83EAA2D-29D0-4BE6-B9F0-5F55C38EDD87}">
      <dgm:prSet/>
      <dgm:spPr/>
      <dgm:t>
        <a:bodyPr/>
        <a:lstStyle/>
        <a:p>
          <a:endParaRPr lang="en-US" sz="2800"/>
        </a:p>
      </dgm:t>
    </dgm:pt>
    <dgm:pt modelId="{3C9FD0AA-0054-4BAD-890F-40D35AFE6C7A}">
      <dgm:prSet custT="1"/>
      <dgm:spPr/>
      <dgm:t>
        <a:bodyPr/>
        <a:lstStyle/>
        <a:p>
          <a:pPr rtl="0"/>
          <a:r>
            <a:rPr lang="en-US" sz="2800" b="0" i="0" baseline="0" smtClean="0"/>
            <a:t>Prediction</a:t>
          </a:r>
          <a:endParaRPr lang="en-US" sz="2800"/>
        </a:p>
      </dgm:t>
    </dgm:pt>
    <dgm:pt modelId="{673F70DE-9B12-42B3-945F-400F3BFF98D0}" type="parTrans" cxnId="{6E043CE8-FB31-49EF-B6AF-074D32441E84}">
      <dgm:prSet/>
      <dgm:spPr/>
      <dgm:t>
        <a:bodyPr/>
        <a:lstStyle/>
        <a:p>
          <a:endParaRPr lang="en-US" sz="2800"/>
        </a:p>
      </dgm:t>
    </dgm:pt>
    <dgm:pt modelId="{DB3D3BB3-8037-47FF-B6A5-F4DB9B92C966}" type="sibTrans" cxnId="{6E043CE8-FB31-49EF-B6AF-074D32441E84}">
      <dgm:prSet/>
      <dgm:spPr/>
      <dgm:t>
        <a:bodyPr/>
        <a:lstStyle/>
        <a:p>
          <a:endParaRPr lang="en-US" sz="2800"/>
        </a:p>
      </dgm:t>
    </dgm:pt>
    <dgm:pt modelId="{40C06878-D642-44BB-972B-87D07E3BCA1E}" type="pres">
      <dgm:prSet presAssocID="{8F9D6D9B-A15D-4DB2-A198-EDD02B795596}" presName="linear" presStyleCnt="0">
        <dgm:presLayoutVars>
          <dgm:animLvl val="lvl"/>
          <dgm:resizeHandles val="exact"/>
        </dgm:presLayoutVars>
      </dgm:prSet>
      <dgm:spPr/>
      <dgm:t>
        <a:bodyPr/>
        <a:lstStyle/>
        <a:p>
          <a:endParaRPr lang="en-US"/>
        </a:p>
      </dgm:t>
    </dgm:pt>
    <dgm:pt modelId="{BB7DC611-15D4-421C-B7F0-D28C1536BC36}" type="pres">
      <dgm:prSet presAssocID="{2EBADC16-8C87-400F-947F-5B8764F05283}" presName="parentText" presStyleLbl="node1" presStyleIdx="0" presStyleCnt="5" custLinFactNeighborX="768" custLinFactNeighborY="-19419">
        <dgm:presLayoutVars>
          <dgm:chMax val="0"/>
          <dgm:bulletEnabled val="1"/>
        </dgm:presLayoutVars>
      </dgm:prSet>
      <dgm:spPr/>
      <dgm:t>
        <a:bodyPr/>
        <a:lstStyle/>
        <a:p>
          <a:endParaRPr lang="en-US"/>
        </a:p>
      </dgm:t>
    </dgm:pt>
    <dgm:pt modelId="{F567E5AB-77F3-455E-98B1-E8ECDF7F0D11}" type="pres">
      <dgm:prSet presAssocID="{0FF8FC34-D657-407E-AF06-532198877C47}" presName="spacer" presStyleCnt="0"/>
      <dgm:spPr/>
      <dgm:t>
        <a:bodyPr/>
        <a:lstStyle/>
        <a:p>
          <a:endParaRPr lang="en-US"/>
        </a:p>
      </dgm:t>
    </dgm:pt>
    <dgm:pt modelId="{343140C0-B14B-4126-A070-153E72B3ACE0}" type="pres">
      <dgm:prSet presAssocID="{B9A32AE7-A932-4AE0-9FC2-39EE9E7009C7}" presName="parentText" presStyleLbl="node1" presStyleIdx="1" presStyleCnt="5" custLinFactNeighborX="1288" custLinFactNeighborY="81410">
        <dgm:presLayoutVars>
          <dgm:chMax val="0"/>
          <dgm:bulletEnabled val="1"/>
        </dgm:presLayoutVars>
      </dgm:prSet>
      <dgm:spPr/>
      <dgm:t>
        <a:bodyPr/>
        <a:lstStyle/>
        <a:p>
          <a:endParaRPr lang="en-US"/>
        </a:p>
      </dgm:t>
    </dgm:pt>
    <dgm:pt modelId="{E8CBE3E4-DE24-4653-A063-C083B4224907}" type="pres">
      <dgm:prSet presAssocID="{8BBEE078-C65E-46E7-920A-6862A8A1751B}" presName="spacer" presStyleCnt="0"/>
      <dgm:spPr/>
      <dgm:t>
        <a:bodyPr/>
        <a:lstStyle/>
        <a:p>
          <a:endParaRPr lang="en-US"/>
        </a:p>
      </dgm:t>
    </dgm:pt>
    <dgm:pt modelId="{399FA6CB-0483-44EC-8E05-9FDD04FE3321}" type="pres">
      <dgm:prSet presAssocID="{9AC91555-318D-4CD0-A4DF-AC53BB765EDE}" presName="parentText" presStyleLbl="node1" presStyleIdx="2" presStyleCnt="5">
        <dgm:presLayoutVars>
          <dgm:chMax val="0"/>
          <dgm:bulletEnabled val="1"/>
        </dgm:presLayoutVars>
      </dgm:prSet>
      <dgm:spPr/>
      <dgm:t>
        <a:bodyPr/>
        <a:lstStyle/>
        <a:p>
          <a:endParaRPr lang="en-US"/>
        </a:p>
      </dgm:t>
    </dgm:pt>
    <dgm:pt modelId="{6955BC9A-E2EF-4B4C-AE1E-BE5A2DFB51DE}" type="pres">
      <dgm:prSet presAssocID="{99D392D2-030B-4F41-8FB8-6AD8A8E3D112}" presName="spacer" presStyleCnt="0"/>
      <dgm:spPr/>
      <dgm:t>
        <a:bodyPr/>
        <a:lstStyle/>
        <a:p>
          <a:endParaRPr lang="en-US"/>
        </a:p>
      </dgm:t>
    </dgm:pt>
    <dgm:pt modelId="{C15A488B-36E9-4757-BA42-011EF3E6C32F}" type="pres">
      <dgm:prSet presAssocID="{1EDA3E09-597A-4481-B74F-6586885ACE88}" presName="parentText" presStyleLbl="node1" presStyleIdx="3" presStyleCnt="5">
        <dgm:presLayoutVars>
          <dgm:chMax val="0"/>
          <dgm:bulletEnabled val="1"/>
        </dgm:presLayoutVars>
      </dgm:prSet>
      <dgm:spPr/>
      <dgm:t>
        <a:bodyPr/>
        <a:lstStyle/>
        <a:p>
          <a:endParaRPr lang="en-US"/>
        </a:p>
      </dgm:t>
    </dgm:pt>
    <dgm:pt modelId="{7BE7F74C-00EA-4518-AA2D-6F8789F4B523}" type="pres">
      <dgm:prSet presAssocID="{807E45B0-32A1-475A-A94E-B4E0B4103479}" presName="spacer" presStyleCnt="0"/>
      <dgm:spPr/>
      <dgm:t>
        <a:bodyPr/>
        <a:lstStyle/>
        <a:p>
          <a:endParaRPr lang="en-US"/>
        </a:p>
      </dgm:t>
    </dgm:pt>
    <dgm:pt modelId="{F968C302-969D-4F2E-A3F8-845ABB6F42CA}" type="pres">
      <dgm:prSet presAssocID="{3C9FD0AA-0054-4BAD-890F-40D35AFE6C7A}" presName="parentText" presStyleLbl="node1" presStyleIdx="4" presStyleCnt="5">
        <dgm:presLayoutVars>
          <dgm:chMax val="0"/>
          <dgm:bulletEnabled val="1"/>
        </dgm:presLayoutVars>
      </dgm:prSet>
      <dgm:spPr/>
      <dgm:t>
        <a:bodyPr/>
        <a:lstStyle/>
        <a:p>
          <a:endParaRPr lang="en-US"/>
        </a:p>
      </dgm:t>
    </dgm:pt>
  </dgm:ptLst>
  <dgm:cxnLst>
    <dgm:cxn modelId="{E4D453AF-5FDD-4E31-A383-CC25CC18863D}" type="presOf" srcId="{9AC91555-318D-4CD0-A4DF-AC53BB765EDE}" destId="{399FA6CB-0483-44EC-8E05-9FDD04FE3321}" srcOrd="0" destOrd="0" presId="urn:microsoft.com/office/officeart/2005/8/layout/vList2"/>
    <dgm:cxn modelId="{6E043CE8-FB31-49EF-B6AF-074D32441E84}" srcId="{8F9D6D9B-A15D-4DB2-A198-EDD02B795596}" destId="{3C9FD0AA-0054-4BAD-890F-40D35AFE6C7A}" srcOrd="4" destOrd="0" parTransId="{673F70DE-9B12-42B3-945F-400F3BFF98D0}" sibTransId="{DB3D3BB3-8037-47FF-B6A5-F4DB9B92C966}"/>
    <dgm:cxn modelId="{1DA51700-9B69-4B79-9D4C-DF2DA9BD8672}" type="presOf" srcId="{B9A32AE7-A932-4AE0-9FC2-39EE9E7009C7}" destId="{343140C0-B14B-4126-A070-153E72B3ACE0}" srcOrd="0" destOrd="0" presId="urn:microsoft.com/office/officeart/2005/8/layout/vList2"/>
    <dgm:cxn modelId="{08873F61-0510-4FF3-AEB0-7C609EAB62E1}" type="presOf" srcId="{8F9D6D9B-A15D-4DB2-A198-EDD02B795596}" destId="{40C06878-D642-44BB-972B-87D07E3BCA1E}" srcOrd="0" destOrd="0" presId="urn:microsoft.com/office/officeart/2005/8/layout/vList2"/>
    <dgm:cxn modelId="{FCD42E4D-5548-4A6B-925E-079C236B0E1C}" srcId="{8F9D6D9B-A15D-4DB2-A198-EDD02B795596}" destId="{2EBADC16-8C87-400F-947F-5B8764F05283}" srcOrd="0" destOrd="0" parTransId="{768639AC-5024-440D-9AC1-CDD5E41FE489}" sibTransId="{0FF8FC34-D657-407E-AF06-532198877C47}"/>
    <dgm:cxn modelId="{E83EAA2D-29D0-4BE6-B9F0-5F55C38EDD87}" srcId="{8F9D6D9B-A15D-4DB2-A198-EDD02B795596}" destId="{1EDA3E09-597A-4481-B74F-6586885ACE88}" srcOrd="3" destOrd="0" parTransId="{F1DDB30A-9D3A-4C14-A963-D22850052C97}" sibTransId="{807E45B0-32A1-475A-A94E-B4E0B4103479}"/>
    <dgm:cxn modelId="{BCF89F88-4CB9-4702-BCD3-8C321114D84F}" type="presOf" srcId="{3C9FD0AA-0054-4BAD-890F-40D35AFE6C7A}" destId="{F968C302-969D-4F2E-A3F8-845ABB6F42CA}" srcOrd="0" destOrd="0" presId="urn:microsoft.com/office/officeart/2005/8/layout/vList2"/>
    <dgm:cxn modelId="{04CDC91F-DE01-4B66-B3A8-FF2223DEE540}" srcId="{8F9D6D9B-A15D-4DB2-A198-EDD02B795596}" destId="{9AC91555-318D-4CD0-A4DF-AC53BB765EDE}" srcOrd="2" destOrd="0" parTransId="{0B794F15-1384-4A48-8504-278D6FDB328A}" sibTransId="{99D392D2-030B-4F41-8FB8-6AD8A8E3D112}"/>
    <dgm:cxn modelId="{7DCAE4A4-E231-4818-88ED-98AD60EDB0C4}" srcId="{8F9D6D9B-A15D-4DB2-A198-EDD02B795596}" destId="{B9A32AE7-A932-4AE0-9FC2-39EE9E7009C7}" srcOrd="1" destOrd="0" parTransId="{CAA6141D-8284-4621-9C7A-AFCA280BAAF8}" sibTransId="{8BBEE078-C65E-46E7-920A-6862A8A1751B}"/>
    <dgm:cxn modelId="{3610CBC4-3FD2-4A74-9819-ED4F320A6508}" type="presOf" srcId="{2EBADC16-8C87-400F-947F-5B8764F05283}" destId="{BB7DC611-15D4-421C-B7F0-D28C1536BC36}" srcOrd="0" destOrd="0" presId="urn:microsoft.com/office/officeart/2005/8/layout/vList2"/>
    <dgm:cxn modelId="{388D6248-A7BB-4028-B550-B36070BCBB01}" type="presOf" srcId="{1EDA3E09-597A-4481-B74F-6586885ACE88}" destId="{C15A488B-36E9-4757-BA42-011EF3E6C32F}" srcOrd="0" destOrd="0" presId="urn:microsoft.com/office/officeart/2005/8/layout/vList2"/>
    <dgm:cxn modelId="{E422F4D4-D32D-4997-BD93-4553BAA75CB3}" type="presParOf" srcId="{40C06878-D642-44BB-972B-87D07E3BCA1E}" destId="{BB7DC611-15D4-421C-B7F0-D28C1536BC36}" srcOrd="0" destOrd="0" presId="urn:microsoft.com/office/officeart/2005/8/layout/vList2"/>
    <dgm:cxn modelId="{DC2B7B02-E8FE-4FC4-A0DC-B97FF75E106E}" type="presParOf" srcId="{40C06878-D642-44BB-972B-87D07E3BCA1E}" destId="{F567E5AB-77F3-455E-98B1-E8ECDF7F0D11}" srcOrd="1" destOrd="0" presId="urn:microsoft.com/office/officeart/2005/8/layout/vList2"/>
    <dgm:cxn modelId="{6A9C4749-3CA1-4696-A7D4-79B0AF42F682}" type="presParOf" srcId="{40C06878-D642-44BB-972B-87D07E3BCA1E}" destId="{343140C0-B14B-4126-A070-153E72B3ACE0}" srcOrd="2" destOrd="0" presId="urn:microsoft.com/office/officeart/2005/8/layout/vList2"/>
    <dgm:cxn modelId="{3F9B6AEC-C5A9-4DDA-ADC8-EFD2EF7B915D}" type="presParOf" srcId="{40C06878-D642-44BB-972B-87D07E3BCA1E}" destId="{E8CBE3E4-DE24-4653-A063-C083B4224907}" srcOrd="3" destOrd="0" presId="urn:microsoft.com/office/officeart/2005/8/layout/vList2"/>
    <dgm:cxn modelId="{AF134AC1-758D-4A2A-9EA7-BDC79D25A224}" type="presParOf" srcId="{40C06878-D642-44BB-972B-87D07E3BCA1E}" destId="{399FA6CB-0483-44EC-8E05-9FDD04FE3321}" srcOrd="4" destOrd="0" presId="urn:microsoft.com/office/officeart/2005/8/layout/vList2"/>
    <dgm:cxn modelId="{16143218-0CBF-468E-8793-CC65192E1F51}" type="presParOf" srcId="{40C06878-D642-44BB-972B-87D07E3BCA1E}" destId="{6955BC9A-E2EF-4B4C-AE1E-BE5A2DFB51DE}" srcOrd="5" destOrd="0" presId="urn:microsoft.com/office/officeart/2005/8/layout/vList2"/>
    <dgm:cxn modelId="{6E620F95-B0FF-45D5-B7F2-B0B87D40D384}" type="presParOf" srcId="{40C06878-D642-44BB-972B-87D07E3BCA1E}" destId="{C15A488B-36E9-4757-BA42-011EF3E6C32F}" srcOrd="6" destOrd="0" presId="urn:microsoft.com/office/officeart/2005/8/layout/vList2"/>
    <dgm:cxn modelId="{8B48F080-2711-4645-A050-894C5C2C50AE}" type="presParOf" srcId="{40C06878-D642-44BB-972B-87D07E3BCA1E}" destId="{7BE7F74C-00EA-4518-AA2D-6F8789F4B523}" srcOrd="7" destOrd="0" presId="urn:microsoft.com/office/officeart/2005/8/layout/vList2"/>
    <dgm:cxn modelId="{309FEA0D-DAE9-47D8-B721-ABD2AB0B3C47}" type="presParOf" srcId="{40C06878-D642-44BB-972B-87D07E3BCA1E}" destId="{F968C302-969D-4F2E-A3F8-845ABB6F42C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DC611-15D4-421C-B7F0-D28C1536BC36}">
      <dsp:nvSpPr>
        <dsp:cNvPr id="0" name=""/>
        <dsp:cNvSpPr/>
      </dsp:nvSpPr>
      <dsp:spPr>
        <a:xfrm>
          <a:off x="0" y="0"/>
          <a:ext cx="9521095" cy="632165"/>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0" i="0" kern="1200" baseline="0" dirty="0" smtClean="0"/>
            <a:t>Introduction</a:t>
          </a:r>
          <a:endParaRPr lang="en-US" sz="2800" kern="1200" dirty="0"/>
        </a:p>
      </dsp:txBody>
      <dsp:txXfrm>
        <a:off x="30860" y="30860"/>
        <a:ext cx="9459375" cy="570445"/>
      </dsp:txXfrm>
    </dsp:sp>
    <dsp:sp modelId="{343140C0-B14B-4126-A070-153E72B3ACE0}">
      <dsp:nvSpPr>
        <dsp:cNvPr id="0" name=""/>
        <dsp:cNvSpPr/>
      </dsp:nvSpPr>
      <dsp:spPr>
        <a:xfrm>
          <a:off x="0" y="658160"/>
          <a:ext cx="9521095" cy="632165"/>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0" i="0" kern="1200" baseline="0" dirty="0" smtClean="0"/>
            <a:t>Data Exploration</a:t>
          </a:r>
          <a:endParaRPr lang="en-US" sz="2800" kern="1200" dirty="0"/>
        </a:p>
      </dsp:txBody>
      <dsp:txXfrm>
        <a:off x="30860" y="689020"/>
        <a:ext cx="9459375" cy="570445"/>
      </dsp:txXfrm>
    </dsp:sp>
    <dsp:sp modelId="{399FA6CB-0483-44EC-8E05-9FDD04FE3321}">
      <dsp:nvSpPr>
        <dsp:cNvPr id="0" name=""/>
        <dsp:cNvSpPr/>
      </dsp:nvSpPr>
      <dsp:spPr>
        <a:xfrm>
          <a:off x="0" y="1292909"/>
          <a:ext cx="9521095" cy="632165"/>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0" i="0" kern="1200" baseline="0" smtClean="0"/>
            <a:t>Model Development</a:t>
          </a:r>
          <a:endParaRPr lang="en-US" sz="2800" kern="1200"/>
        </a:p>
      </dsp:txBody>
      <dsp:txXfrm>
        <a:off x="30860" y="1323769"/>
        <a:ext cx="9459375" cy="570445"/>
      </dsp:txXfrm>
    </dsp:sp>
    <dsp:sp modelId="{C15A488B-36E9-4757-BA42-011EF3E6C32F}">
      <dsp:nvSpPr>
        <dsp:cNvPr id="0" name=""/>
        <dsp:cNvSpPr/>
      </dsp:nvSpPr>
      <dsp:spPr>
        <a:xfrm>
          <a:off x="0" y="1938968"/>
          <a:ext cx="9521095" cy="632165"/>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0" i="0" kern="1200" baseline="0" smtClean="0"/>
            <a:t>Interpretation</a:t>
          </a:r>
          <a:endParaRPr lang="en-US" sz="2800" kern="1200"/>
        </a:p>
      </dsp:txBody>
      <dsp:txXfrm>
        <a:off x="30860" y="1969828"/>
        <a:ext cx="9459375" cy="570445"/>
      </dsp:txXfrm>
    </dsp:sp>
    <dsp:sp modelId="{F968C302-969D-4F2E-A3F8-845ABB6F42CA}">
      <dsp:nvSpPr>
        <dsp:cNvPr id="0" name=""/>
        <dsp:cNvSpPr/>
      </dsp:nvSpPr>
      <dsp:spPr>
        <a:xfrm>
          <a:off x="0" y="2585027"/>
          <a:ext cx="9521095" cy="632165"/>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0" i="0" kern="1200" baseline="0" smtClean="0"/>
            <a:t>Prediction</a:t>
          </a:r>
          <a:endParaRPr lang="en-US" sz="2800" kern="1200"/>
        </a:p>
      </dsp:txBody>
      <dsp:txXfrm>
        <a:off x="30860" y="2615887"/>
        <a:ext cx="9459375" cy="5704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FDB04-B8D8-4B87-84C0-2B013C60B9F4}"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3B95A3-7691-451F-B26A-BBB1DD584F3D}" type="slidenum">
              <a:rPr lang="en-US" smtClean="0"/>
              <a:t>‹#›</a:t>
            </a:fld>
            <a:endParaRPr lang="en-US"/>
          </a:p>
        </p:txBody>
      </p:sp>
    </p:spTree>
    <p:extLst>
      <p:ext uri="{BB962C8B-B14F-4D97-AF65-F5344CB8AC3E}">
        <p14:creationId xmlns:p14="http://schemas.microsoft.com/office/powerpoint/2010/main" val="4276695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fausatbolaibrahim@gmail.com</a:t>
            </a:r>
            <a:endParaRPr lang="en-US" dirty="0"/>
          </a:p>
        </p:txBody>
      </p:sp>
      <p:sp>
        <p:nvSpPr>
          <p:cNvPr id="4" name="Slide Number Placeholder 3"/>
          <p:cNvSpPr>
            <a:spLocks noGrp="1"/>
          </p:cNvSpPr>
          <p:nvPr>
            <p:ph type="sldNum" sz="quarter" idx="10"/>
          </p:nvPr>
        </p:nvSpPr>
        <p:spPr/>
        <p:txBody>
          <a:bodyPr/>
          <a:lstStyle/>
          <a:p>
            <a:fld id="{5F3B95A3-7691-451F-B26A-BBB1DD584F3D}" type="slidenum">
              <a:rPr lang="en-US" smtClean="0"/>
              <a:t>2</a:t>
            </a:fld>
            <a:endParaRPr lang="en-US"/>
          </a:p>
        </p:txBody>
      </p:sp>
    </p:spTree>
    <p:extLst>
      <p:ext uri="{BB962C8B-B14F-4D97-AF65-F5344CB8AC3E}">
        <p14:creationId xmlns:p14="http://schemas.microsoft.com/office/powerpoint/2010/main" val="1573493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fausatbolaibrahim@gmail.com</a:t>
            </a:r>
          </a:p>
          <a:p>
            <a:endParaRPr lang="en-US" dirty="0"/>
          </a:p>
        </p:txBody>
      </p:sp>
      <p:sp>
        <p:nvSpPr>
          <p:cNvPr id="4" name="Slide Number Placeholder 3"/>
          <p:cNvSpPr>
            <a:spLocks noGrp="1"/>
          </p:cNvSpPr>
          <p:nvPr>
            <p:ph type="sldNum" sz="quarter" idx="10"/>
          </p:nvPr>
        </p:nvSpPr>
        <p:spPr/>
        <p:txBody>
          <a:bodyPr/>
          <a:lstStyle/>
          <a:p>
            <a:fld id="{5F3B95A3-7691-451F-B26A-BBB1DD584F3D}" type="slidenum">
              <a:rPr lang="en-US" smtClean="0"/>
              <a:t>12</a:t>
            </a:fld>
            <a:endParaRPr lang="en-US"/>
          </a:p>
        </p:txBody>
      </p:sp>
    </p:spTree>
    <p:extLst>
      <p:ext uri="{BB962C8B-B14F-4D97-AF65-F5344CB8AC3E}">
        <p14:creationId xmlns:p14="http://schemas.microsoft.com/office/powerpoint/2010/main" val="3806893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fausatbolaibrahim@gmail.com</a:t>
            </a:r>
          </a:p>
          <a:p>
            <a:endParaRPr lang="en-US" dirty="0"/>
          </a:p>
        </p:txBody>
      </p:sp>
      <p:sp>
        <p:nvSpPr>
          <p:cNvPr id="4" name="Slide Number Placeholder 3"/>
          <p:cNvSpPr>
            <a:spLocks noGrp="1"/>
          </p:cNvSpPr>
          <p:nvPr>
            <p:ph type="sldNum" sz="quarter" idx="10"/>
          </p:nvPr>
        </p:nvSpPr>
        <p:spPr/>
        <p:txBody>
          <a:bodyPr/>
          <a:lstStyle/>
          <a:p>
            <a:fld id="{5F3B95A3-7691-451F-B26A-BBB1DD584F3D}" type="slidenum">
              <a:rPr lang="en-US" smtClean="0"/>
              <a:t>13</a:t>
            </a:fld>
            <a:endParaRPr lang="en-US"/>
          </a:p>
        </p:txBody>
      </p:sp>
    </p:spTree>
    <p:extLst>
      <p:ext uri="{BB962C8B-B14F-4D97-AF65-F5344CB8AC3E}">
        <p14:creationId xmlns:p14="http://schemas.microsoft.com/office/powerpoint/2010/main" val="2535238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fausatbolaibrahim@gmail.com</a:t>
            </a:r>
          </a:p>
          <a:p>
            <a:endParaRPr lang="en-US" dirty="0"/>
          </a:p>
        </p:txBody>
      </p:sp>
      <p:sp>
        <p:nvSpPr>
          <p:cNvPr id="4" name="Slide Number Placeholder 3"/>
          <p:cNvSpPr>
            <a:spLocks noGrp="1"/>
          </p:cNvSpPr>
          <p:nvPr>
            <p:ph type="sldNum" sz="quarter" idx="10"/>
          </p:nvPr>
        </p:nvSpPr>
        <p:spPr/>
        <p:txBody>
          <a:bodyPr/>
          <a:lstStyle/>
          <a:p>
            <a:fld id="{5F3B95A3-7691-451F-B26A-BBB1DD584F3D}" type="slidenum">
              <a:rPr lang="en-US" smtClean="0"/>
              <a:t>14</a:t>
            </a:fld>
            <a:endParaRPr lang="en-US"/>
          </a:p>
        </p:txBody>
      </p:sp>
    </p:spTree>
    <p:extLst>
      <p:ext uri="{BB962C8B-B14F-4D97-AF65-F5344CB8AC3E}">
        <p14:creationId xmlns:p14="http://schemas.microsoft.com/office/powerpoint/2010/main" val="551429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fausatbolaibrahim@gmail.com</a:t>
            </a:r>
            <a:endParaRPr lang="en-US" i="1" dirty="0"/>
          </a:p>
        </p:txBody>
      </p:sp>
      <p:sp>
        <p:nvSpPr>
          <p:cNvPr id="4" name="Slide Number Placeholder 3"/>
          <p:cNvSpPr>
            <a:spLocks noGrp="1"/>
          </p:cNvSpPr>
          <p:nvPr>
            <p:ph type="sldNum" sz="quarter" idx="10"/>
          </p:nvPr>
        </p:nvSpPr>
        <p:spPr/>
        <p:txBody>
          <a:bodyPr/>
          <a:lstStyle/>
          <a:p>
            <a:fld id="{5F3B95A3-7691-451F-B26A-BBB1DD584F3D}" type="slidenum">
              <a:rPr lang="en-US" smtClean="0"/>
              <a:t>15</a:t>
            </a:fld>
            <a:endParaRPr lang="en-US"/>
          </a:p>
        </p:txBody>
      </p:sp>
    </p:spTree>
    <p:extLst>
      <p:ext uri="{BB962C8B-B14F-4D97-AF65-F5344CB8AC3E}">
        <p14:creationId xmlns:p14="http://schemas.microsoft.com/office/powerpoint/2010/main" val="50076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fausatbolaibrahim@gmail.com</a:t>
            </a:r>
          </a:p>
          <a:p>
            <a:endParaRPr lang="en-US" dirty="0"/>
          </a:p>
        </p:txBody>
      </p:sp>
      <p:sp>
        <p:nvSpPr>
          <p:cNvPr id="4" name="Slide Number Placeholder 3"/>
          <p:cNvSpPr>
            <a:spLocks noGrp="1"/>
          </p:cNvSpPr>
          <p:nvPr>
            <p:ph type="sldNum" sz="quarter" idx="10"/>
          </p:nvPr>
        </p:nvSpPr>
        <p:spPr/>
        <p:txBody>
          <a:bodyPr/>
          <a:lstStyle/>
          <a:p>
            <a:fld id="{5F3B95A3-7691-451F-B26A-BBB1DD584F3D}" type="slidenum">
              <a:rPr lang="en-US" smtClean="0"/>
              <a:t>4</a:t>
            </a:fld>
            <a:endParaRPr lang="en-US"/>
          </a:p>
        </p:txBody>
      </p:sp>
    </p:spTree>
    <p:extLst>
      <p:ext uri="{BB962C8B-B14F-4D97-AF65-F5344CB8AC3E}">
        <p14:creationId xmlns:p14="http://schemas.microsoft.com/office/powerpoint/2010/main" val="542403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fausatbolaibrahim@gmail.com</a:t>
            </a:r>
          </a:p>
          <a:p>
            <a:endParaRPr lang="en-US" dirty="0"/>
          </a:p>
        </p:txBody>
      </p:sp>
      <p:sp>
        <p:nvSpPr>
          <p:cNvPr id="4" name="Slide Number Placeholder 3"/>
          <p:cNvSpPr>
            <a:spLocks noGrp="1"/>
          </p:cNvSpPr>
          <p:nvPr>
            <p:ph type="sldNum" sz="quarter" idx="10"/>
          </p:nvPr>
        </p:nvSpPr>
        <p:spPr/>
        <p:txBody>
          <a:bodyPr/>
          <a:lstStyle/>
          <a:p>
            <a:fld id="{5F3B95A3-7691-451F-B26A-BBB1DD584F3D}" type="slidenum">
              <a:rPr lang="en-US" smtClean="0"/>
              <a:t>5</a:t>
            </a:fld>
            <a:endParaRPr lang="en-US"/>
          </a:p>
        </p:txBody>
      </p:sp>
    </p:spTree>
    <p:extLst>
      <p:ext uri="{BB962C8B-B14F-4D97-AF65-F5344CB8AC3E}">
        <p14:creationId xmlns:p14="http://schemas.microsoft.com/office/powerpoint/2010/main" val="12772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fausatbolaibrahim@gmail.com</a:t>
            </a:r>
          </a:p>
          <a:p>
            <a:endParaRPr lang="en-US" dirty="0"/>
          </a:p>
        </p:txBody>
      </p:sp>
      <p:sp>
        <p:nvSpPr>
          <p:cNvPr id="4" name="Slide Number Placeholder 3"/>
          <p:cNvSpPr>
            <a:spLocks noGrp="1"/>
          </p:cNvSpPr>
          <p:nvPr>
            <p:ph type="sldNum" sz="quarter" idx="10"/>
          </p:nvPr>
        </p:nvSpPr>
        <p:spPr/>
        <p:txBody>
          <a:bodyPr/>
          <a:lstStyle/>
          <a:p>
            <a:fld id="{5F3B95A3-7691-451F-B26A-BBB1DD584F3D}" type="slidenum">
              <a:rPr lang="en-US" smtClean="0"/>
              <a:t>6</a:t>
            </a:fld>
            <a:endParaRPr lang="en-US"/>
          </a:p>
        </p:txBody>
      </p:sp>
    </p:spTree>
    <p:extLst>
      <p:ext uri="{BB962C8B-B14F-4D97-AF65-F5344CB8AC3E}">
        <p14:creationId xmlns:p14="http://schemas.microsoft.com/office/powerpoint/2010/main" val="985080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fausatbolaibrahim@gmail.com</a:t>
            </a:r>
          </a:p>
          <a:p>
            <a:endParaRPr lang="en-US" dirty="0"/>
          </a:p>
        </p:txBody>
      </p:sp>
      <p:sp>
        <p:nvSpPr>
          <p:cNvPr id="4" name="Slide Number Placeholder 3"/>
          <p:cNvSpPr>
            <a:spLocks noGrp="1"/>
          </p:cNvSpPr>
          <p:nvPr>
            <p:ph type="sldNum" sz="quarter" idx="10"/>
          </p:nvPr>
        </p:nvSpPr>
        <p:spPr/>
        <p:txBody>
          <a:bodyPr/>
          <a:lstStyle/>
          <a:p>
            <a:fld id="{5F3B95A3-7691-451F-B26A-BBB1DD584F3D}" type="slidenum">
              <a:rPr lang="en-US" smtClean="0"/>
              <a:t>7</a:t>
            </a:fld>
            <a:endParaRPr lang="en-US"/>
          </a:p>
        </p:txBody>
      </p:sp>
    </p:spTree>
    <p:extLst>
      <p:ext uri="{BB962C8B-B14F-4D97-AF65-F5344CB8AC3E}">
        <p14:creationId xmlns:p14="http://schemas.microsoft.com/office/powerpoint/2010/main" val="429678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fausatbolaibrahim@gmail.com</a:t>
            </a:r>
          </a:p>
          <a:p>
            <a:endParaRPr lang="en-US" dirty="0"/>
          </a:p>
        </p:txBody>
      </p:sp>
      <p:sp>
        <p:nvSpPr>
          <p:cNvPr id="4" name="Slide Number Placeholder 3"/>
          <p:cNvSpPr>
            <a:spLocks noGrp="1"/>
          </p:cNvSpPr>
          <p:nvPr>
            <p:ph type="sldNum" sz="quarter" idx="10"/>
          </p:nvPr>
        </p:nvSpPr>
        <p:spPr/>
        <p:txBody>
          <a:bodyPr/>
          <a:lstStyle/>
          <a:p>
            <a:fld id="{5F3B95A3-7691-451F-B26A-BBB1DD584F3D}" type="slidenum">
              <a:rPr lang="en-US" smtClean="0"/>
              <a:t>8</a:t>
            </a:fld>
            <a:endParaRPr lang="en-US"/>
          </a:p>
        </p:txBody>
      </p:sp>
    </p:spTree>
    <p:extLst>
      <p:ext uri="{BB962C8B-B14F-4D97-AF65-F5344CB8AC3E}">
        <p14:creationId xmlns:p14="http://schemas.microsoft.com/office/powerpoint/2010/main" val="1937061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fausatbolaibrahim@gmail.com</a:t>
            </a:r>
          </a:p>
          <a:p>
            <a:endParaRPr lang="en-US" dirty="0"/>
          </a:p>
        </p:txBody>
      </p:sp>
      <p:sp>
        <p:nvSpPr>
          <p:cNvPr id="4" name="Slide Number Placeholder 3"/>
          <p:cNvSpPr>
            <a:spLocks noGrp="1"/>
          </p:cNvSpPr>
          <p:nvPr>
            <p:ph type="sldNum" sz="quarter" idx="10"/>
          </p:nvPr>
        </p:nvSpPr>
        <p:spPr/>
        <p:txBody>
          <a:bodyPr/>
          <a:lstStyle/>
          <a:p>
            <a:fld id="{5F3B95A3-7691-451F-B26A-BBB1DD584F3D}" type="slidenum">
              <a:rPr lang="en-US" smtClean="0"/>
              <a:t>9</a:t>
            </a:fld>
            <a:endParaRPr lang="en-US"/>
          </a:p>
        </p:txBody>
      </p:sp>
    </p:spTree>
    <p:extLst>
      <p:ext uri="{BB962C8B-B14F-4D97-AF65-F5344CB8AC3E}">
        <p14:creationId xmlns:p14="http://schemas.microsoft.com/office/powerpoint/2010/main" val="2905062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fausatbolaibrahim@gmail.com</a:t>
            </a:r>
          </a:p>
          <a:p>
            <a:endParaRPr lang="en-US" dirty="0"/>
          </a:p>
        </p:txBody>
      </p:sp>
      <p:sp>
        <p:nvSpPr>
          <p:cNvPr id="4" name="Slide Number Placeholder 3"/>
          <p:cNvSpPr>
            <a:spLocks noGrp="1"/>
          </p:cNvSpPr>
          <p:nvPr>
            <p:ph type="sldNum" sz="quarter" idx="10"/>
          </p:nvPr>
        </p:nvSpPr>
        <p:spPr/>
        <p:txBody>
          <a:bodyPr/>
          <a:lstStyle/>
          <a:p>
            <a:fld id="{5F3B95A3-7691-451F-B26A-BBB1DD584F3D}" type="slidenum">
              <a:rPr lang="en-US" smtClean="0"/>
              <a:t>10</a:t>
            </a:fld>
            <a:endParaRPr lang="en-US"/>
          </a:p>
        </p:txBody>
      </p:sp>
    </p:spTree>
    <p:extLst>
      <p:ext uri="{BB962C8B-B14F-4D97-AF65-F5344CB8AC3E}">
        <p14:creationId xmlns:p14="http://schemas.microsoft.com/office/powerpoint/2010/main" val="2070789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fausatbolaibrahim@gmail.com</a:t>
            </a:r>
          </a:p>
          <a:p>
            <a:endParaRPr lang="en-US" dirty="0"/>
          </a:p>
        </p:txBody>
      </p:sp>
      <p:sp>
        <p:nvSpPr>
          <p:cNvPr id="4" name="Slide Number Placeholder 3"/>
          <p:cNvSpPr>
            <a:spLocks noGrp="1"/>
          </p:cNvSpPr>
          <p:nvPr>
            <p:ph type="sldNum" sz="quarter" idx="10"/>
          </p:nvPr>
        </p:nvSpPr>
        <p:spPr/>
        <p:txBody>
          <a:bodyPr/>
          <a:lstStyle/>
          <a:p>
            <a:fld id="{5F3B95A3-7691-451F-B26A-BBB1DD584F3D}" type="slidenum">
              <a:rPr lang="en-US" smtClean="0"/>
              <a:t>11</a:t>
            </a:fld>
            <a:endParaRPr lang="en-US"/>
          </a:p>
        </p:txBody>
      </p:sp>
    </p:spTree>
    <p:extLst>
      <p:ext uri="{BB962C8B-B14F-4D97-AF65-F5344CB8AC3E}">
        <p14:creationId xmlns:p14="http://schemas.microsoft.com/office/powerpoint/2010/main" val="985367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4DFCDD-5924-4229-A673-5298F546846F}" type="datetimeFigureOut">
              <a:rPr lang="en-US" smtClean="0"/>
              <a:t>8/19/2020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97248A0-9E3D-4EFB-9302-137F370C410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9185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4DFCDD-5924-4229-A673-5298F546846F}"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248A0-9E3D-4EFB-9302-137F370C410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7387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4DFCDD-5924-4229-A673-5298F546846F}"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248A0-9E3D-4EFB-9302-137F370C410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601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4DFCDD-5924-4229-A673-5298F546846F}"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248A0-9E3D-4EFB-9302-137F370C410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87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4DFCDD-5924-4229-A673-5298F546846F}"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248A0-9E3D-4EFB-9302-137F370C410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135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4DFCDD-5924-4229-A673-5298F546846F}"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248A0-9E3D-4EFB-9302-137F370C410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2368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4DFCDD-5924-4229-A673-5298F546846F}" type="datetimeFigureOut">
              <a:rPr lang="en-US" smtClean="0"/>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7248A0-9E3D-4EFB-9302-137F370C410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0961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4DFCDD-5924-4229-A673-5298F546846F}" type="datetimeFigureOut">
              <a:rPr lang="en-US" smtClean="0"/>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7248A0-9E3D-4EFB-9302-137F370C410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3844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DFCDD-5924-4229-A673-5298F546846F}" type="datetimeFigureOut">
              <a:rPr lang="en-US" smtClean="0"/>
              <a:t>8/19/2020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7248A0-9E3D-4EFB-9302-137F370C4103}" type="slidenum">
              <a:rPr lang="en-US" smtClean="0"/>
              <a:t>‹#›</a:t>
            </a:fld>
            <a:endParaRPr lang="en-US"/>
          </a:p>
        </p:txBody>
      </p:sp>
    </p:spTree>
    <p:extLst>
      <p:ext uri="{BB962C8B-B14F-4D97-AF65-F5344CB8AC3E}">
        <p14:creationId xmlns:p14="http://schemas.microsoft.com/office/powerpoint/2010/main" val="293549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4DFCDD-5924-4229-A673-5298F546846F}"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248A0-9E3D-4EFB-9302-137F370C410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4083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D4DFCDD-5924-4229-A673-5298F546846F}" type="datetimeFigureOut">
              <a:rPr lang="en-US" smtClean="0"/>
              <a:t>8/19/2020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97248A0-9E3D-4EFB-9302-137F370C410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5641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D4DFCDD-5924-4229-A673-5298F546846F}" type="datetimeFigureOut">
              <a:rPr lang="en-US" smtClean="0"/>
              <a:t>8/19/2020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97248A0-9E3D-4EFB-9302-137F370C410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925607"/>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5201" y="0"/>
            <a:ext cx="8825658" cy="3388196"/>
          </a:xfrm>
        </p:spPr>
        <p:txBody>
          <a:bodyPr/>
          <a:lstStyle/>
          <a:p>
            <a:r>
              <a:rPr lang="en-US" dirty="0" smtClean="0"/>
              <a:t>Company X Employee Attrition Problem</a:t>
            </a:r>
            <a:endParaRPr lang="en-US" dirty="0"/>
          </a:p>
        </p:txBody>
      </p:sp>
      <p:sp>
        <p:nvSpPr>
          <p:cNvPr id="3" name="Subtitle 2"/>
          <p:cNvSpPr>
            <a:spLocks noGrp="1"/>
          </p:cNvSpPr>
          <p:nvPr>
            <p:ph type="subTitle" idx="1"/>
          </p:nvPr>
        </p:nvSpPr>
        <p:spPr>
          <a:xfrm>
            <a:off x="7353547" y="4448908"/>
            <a:ext cx="4838453" cy="879231"/>
          </a:xfrm>
        </p:spPr>
        <p:txBody>
          <a:bodyPr>
            <a:normAutofit/>
          </a:bodyPr>
          <a:lstStyle/>
          <a:p>
            <a:r>
              <a:rPr lang="en-US" dirty="0" smtClean="0"/>
              <a:t>Analysis, interpretation, prediction</a:t>
            </a:r>
            <a:endParaRPr lang="en-US" dirty="0"/>
          </a:p>
        </p:txBody>
      </p:sp>
    </p:spTree>
    <p:extLst>
      <p:ext uri="{BB962C8B-B14F-4D97-AF65-F5344CB8AC3E}">
        <p14:creationId xmlns:p14="http://schemas.microsoft.com/office/powerpoint/2010/main" val="3043061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892" y="246184"/>
            <a:ext cx="3112476" cy="584775"/>
          </a:xfrm>
          <a:prstGeom prst="rect">
            <a:avLst/>
          </a:prstGeom>
          <a:noFill/>
        </p:spPr>
        <p:txBody>
          <a:bodyPr wrap="square" rtlCol="0">
            <a:spAutoFit/>
          </a:bodyPr>
          <a:lstStyle/>
          <a:p>
            <a:r>
              <a:rPr lang="en-US" sz="3200" dirty="0" smtClean="0"/>
              <a:t>Data Exploration</a:t>
            </a:r>
            <a:endParaRPr lang="en-US"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702" y="830959"/>
            <a:ext cx="10493297" cy="4960877"/>
          </a:xfrm>
          <a:prstGeom prst="rect">
            <a:avLst/>
          </a:prstGeom>
        </p:spPr>
      </p:pic>
    </p:spTree>
    <p:extLst>
      <p:ext uri="{BB962C8B-B14F-4D97-AF65-F5344CB8AC3E}">
        <p14:creationId xmlns:p14="http://schemas.microsoft.com/office/powerpoint/2010/main" val="3634732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891" y="246185"/>
            <a:ext cx="3841168" cy="584775"/>
          </a:xfrm>
          <a:prstGeom prst="rect">
            <a:avLst/>
          </a:prstGeom>
          <a:noFill/>
        </p:spPr>
        <p:txBody>
          <a:bodyPr wrap="square" rtlCol="0">
            <a:spAutoFit/>
          </a:bodyPr>
          <a:lstStyle/>
          <a:p>
            <a:r>
              <a:rPr lang="en-US" sz="3200" dirty="0"/>
              <a:t>Model Development</a:t>
            </a:r>
            <a:endParaRPr lang="en-US" sz="3200" dirty="0"/>
          </a:p>
        </p:txBody>
      </p:sp>
      <p:sp>
        <p:nvSpPr>
          <p:cNvPr id="4" name="TextBox 3"/>
          <p:cNvSpPr txBox="1"/>
          <p:nvPr/>
        </p:nvSpPr>
        <p:spPr>
          <a:xfrm>
            <a:off x="808892" y="730598"/>
            <a:ext cx="10920045" cy="378565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r>
              <a:rPr lang="en-US" sz="2400" b="1" dirty="0" smtClean="0"/>
              <a:t>Based on our Modelling analysis, </a:t>
            </a:r>
            <a:r>
              <a:rPr lang="en-US" sz="2400" b="1" dirty="0"/>
              <a:t>Employee ID has no relationship whatsoever with other variables. </a:t>
            </a:r>
            <a:r>
              <a:rPr lang="en-US" sz="2400" b="1" dirty="0" smtClean="0"/>
              <a:t>However, there exist high level of relationship </a:t>
            </a:r>
            <a:r>
              <a:rPr lang="en-US" sz="2400" b="1" dirty="0"/>
              <a:t>and correlations between </a:t>
            </a:r>
            <a:r>
              <a:rPr lang="en-US" sz="2400" b="1" dirty="0" smtClean="0"/>
              <a:t>all other </a:t>
            </a:r>
            <a:r>
              <a:rPr lang="en-US" sz="2400" b="1" dirty="0"/>
              <a:t>variables in our datasets. </a:t>
            </a:r>
            <a:r>
              <a:rPr lang="en-US" sz="2400" b="1" dirty="0" smtClean="0"/>
              <a:t> </a:t>
            </a:r>
          </a:p>
          <a:p>
            <a:pPr lvl="0"/>
            <a:endParaRPr lang="en-US" sz="2400" b="1" dirty="0" smtClean="0"/>
          </a:p>
          <a:p>
            <a:pPr lvl="0"/>
            <a:r>
              <a:rPr lang="en-US" sz="2400" b="1" dirty="0" smtClean="0"/>
              <a:t>The relationship between salary, promotion,  satisfaction and Department of operation is remarkable; and it is necessary we explore it as this explains the reason why majority of the employees are leaving Company X. </a:t>
            </a:r>
          </a:p>
          <a:p>
            <a:pPr lvl="0"/>
            <a:endParaRPr lang="en-US" sz="2400" b="1" dirty="0" smtClean="0"/>
          </a:p>
          <a:p>
            <a:pPr lvl="0"/>
            <a:r>
              <a:rPr lang="en-US" sz="2400" b="1" dirty="0" smtClean="0"/>
              <a:t>The relationship between Number of Project,  Average Monthly hours, and the time spent in the Company X cannot be under emphasized.</a:t>
            </a:r>
            <a:endParaRPr lang="en-US" sz="2400" dirty="0"/>
          </a:p>
        </p:txBody>
      </p:sp>
    </p:spTree>
    <p:extLst>
      <p:ext uri="{BB962C8B-B14F-4D97-AF65-F5344CB8AC3E}">
        <p14:creationId xmlns:p14="http://schemas.microsoft.com/office/powerpoint/2010/main" val="356795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892" y="191989"/>
            <a:ext cx="10576504" cy="1077218"/>
          </a:xfrm>
          <a:prstGeom prst="rect">
            <a:avLst/>
          </a:prstGeom>
          <a:noFill/>
        </p:spPr>
        <p:txBody>
          <a:bodyPr wrap="square" rtlCol="0">
            <a:spAutoFit/>
          </a:bodyPr>
          <a:lstStyle/>
          <a:p>
            <a:r>
              <a:rPr lang="en-US" sz="3200" dirty="0"/>
              <a:t>Interpretation - Story from our modelling and data exploration</a:t>
            </a:r>
          </a:p>
          <a:p>
            <a:endParaRPr lang="en-US" sz="3200" dirty="0"/>
          </a:p>
        </p:txBody>
      </p:sp>
      <p:sp>
        <p:nvSpPr>
          <p:cNvPr id="4" name="TextBox 3"/>
          <p:cNvSpPr txBox="1"/>
          <p:nvPr/>
        </p:nvSpPr>
        <p:spPr>
          <a:xfrm>
            <a:off x="808892" y="730598"/>
            <a:ext cx="10920045" cy="526297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400" b="1" dirty="0"/>
              <a:t>From the </a:t>
            </a:r>
            <a:r>
              <a:rPr lang="en-US" sz="2400" b="1" dirty="0" smtClean="0"/>
              <a:t>analysis and visualization, we realized that:</a:t>
            </a:r>
          </a:p>
          <a:p>
            <a:r>
              <a:rPr lang="en-US" sz="2400" b="1" dirty="0" smtClean="0"/>
              <a:t>Employees </a:t>
            </a:r>
            <a:r>
              <a:rPr lang="en-US" sz="2400" b="1" dirty="0"/>
              <a:t>who tends to have high level of promotion in the last five years in Company X are </a:t>
            </a:r>
            <a:r>
              <a:rPr lang="en-US" sz="2400" b="1" dirty="0" smtClean="0"/>
              <a:t>majorly on </a:t>
            </a:r>
            <a:r>
              <a:rPr lang="en-US" sz="2400" b="1" dirty="0"/>
              <a:t>low salary </a:t>
            </a:r>
            <a:r>
              <a:rPr lang="en-US" sz="2400" b="1" dirty="0" smtClean="0"/>
              <a:t>scale</a:t>
            </a:r>
          </a:p>
          <a:p>
            <a:r>
              <a:rPr lang="en-US" sz="2400" b="1" dirty="0" smtClean="0"/>
              <a:t>It </a:t>
            </a:r>
            <a:r>
              <a:rPr lang="en-US" sz="2400" b="1" dirty="0"/>
              <a:t>is evident that promotion percentage </a:t>
            </a:r>
            <a:r>
              <a:rPr lang="en-US" sz="2400" b="1" dirty="0" smtClean="0"/>
              <a:t>is the three level of salary is on </a:t>
            </a:r>
            <a:r>
              <a:rPr lang="en-US" sz="2400" b="1" dirty="0"/>
              <a:t>74%, 26% and 0% for low, medium and high salary structure </a:t>
            </a:r>
            <a:r>
              <a:rPr lang="en-US" sz="2400" b="1" dirty="0" smtClean="0"/>
              <a:t>respectively and this is uneven. </a:t>
            </a:r>
            <a:r>
              <a:rPr lang="en-US" sz="2400" b="1" dirty="0"/>
              <a:t>In essence, </a:t>
            </a:r>
            <a:r>
              <a:rPr lang="en-US" sz="2400" b="1" dirty="0" smtClean="0"/>
              <a:t>that an employee is been promoted often does not </a:t>
            </a:r>
            <a:r>
              <a:rPr lang="en-US" sz="2400" b="1" dirty="0"/>
              <a:t>really determine </a:t>
            </a:r>
            <a:r>
              <a:rPr lang="en-US" sz="2400" b="1" dirty="0" smtClean="0"/>
              <a:t>if that </a:t>
            </a:r>
            <a:r>
              <a:rPr lang="en-US" sz="2400" b="1" dirty="0"/>
              <a:t>e</a:t>
            </a:r>
            <a:r>
              <a:rPr lang="en-US" sz="2400" b="1" dirty="0" smtClean="0"/>
              <a:t>mployee </a:t>
            </a:r>
            <a:r>
              <a:rPr lang="en-US" sz="2400" b="1" dirty="0"/>
              <a:t>will stay, but </a:t>
            </a:r>
            <a:r>
              <a:rPr lang="en-US" sz="2400" b="1" dirty="0" smtClean="0"/>
              <a:t>the content of such employee salary </a:t>
            </a:r>
            <a:r>
              <a:rPr lang="en-US" sz="2400" b="1" dirty="0"/>
              <a:t>does</a:t>
            </a:r>
            <a:r>
              <a:rPr lang="en-US" sz="2400" b="1" dirty="0" smtClean="0"/>
              <a:t>. </a:t>
            </a:r>
          </a:p>
          <a:p>
            <a:r>
              <a:rPr lang="en-US" sz="2400" b="1" dirty="0" smtClean="0"/>
              <a:t>Our exploration of the variables promotion, salary and satisfaction reveals that  employees on low salary despite been promoted often have low satisfaction, this is understandable as the salary is still low. Surprisingly, employees on high salary scale satisfaction level is somewhat  low too, while employees on medium salary satisfaction level is highly impressive </a:t>
            </a:r>
            <a:endParaRPr lang="en-US" sz="2400" b="1" dirty="0"/>
          </a:p>
          <a:p>
            <a:endParaRPr lang="en-US" sz="2400" b="1" dirty="0"/>
          </a:p>
        </p:txBody>
      </p:sp>
    </p:spTree>
    <p:extLst>
      <p:ext uri="{BB962C8B-B14F-4D97-AF65-F5344CB8AC3E}">
        <p14:creationId xmlns:p14="http://schemas.microsoft.com/office/powerpoint/2010/main" val="1008731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892" y="246185"/>
            <a:ext cx="10799528" cy="584775"/>
          </a:xfrm>
          <a:prstGeom prst="rect">
            <a:avLst/>
          </a:prstGeom>
          <a:noFill/>
        </p:spPr>
        <p:txBody>
          <a:bodyPr wrap="square" rtlCol="0">
            <a:spAutoFit/>
          </a:bodyPr>
          <a:lstStyle/>
          <a:p>
            <a:r>
              <a:rPr lang="en-US" sz="3200" dirty="0"/>
              <a:t>Interpretation - Story from our modelling and data </a:t>
            </a:r>
            <a:r>
              <a:rPr lang="en-US" sz="3200" dirty="0" smtClean="0"/>
              <a:t>exploration</a:t>
            </a:r>
            <a:endParaRPr lang="en-US" sz="3200" dirty="0"/>
          </a:p>
        </p:txBody>
      </p:sp>
      <p:sp>
        <p:nvSpPr>
          <p:cNvPr id="4" name="TextBox 3"/>
          <p:cNvSpPr txBox="1"/>
          <p:nvPr/>
        </p:nvSpPr>
        <p:spPr>
          <a:xfrm>
            <a:off x="808892" y="730598"/>
            <a:ext cx="10920045" cy="563231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400" b="1" dirty="0" smtClean="0"/>
              <a:t>Relating our analysis and relating it to the department, Sales Department has highest number of Employees within the company and they constitute high percentage of staff on low salary. Employees from Technical and Support Departments are more on medium salary and this explains the reason why when we evaluate Satisfaction </a:t>
            </a:r>
            <a:r>
              <a:rPr lang="en-US" sz="2400" b="1" dirty="0"/>
              <a:t>level </a:t>
            </a:r>
            <a:r>
              <a:rPr lang="en-US" sz="2400" b="1" dirty="0" smtClean="0"/>
              <a:t>with Department </a:t>
            </a:r>
            <a:r>
              <a:rPr lang="en-US" sz="2400" b="1" dirty="0"/>
              <a:t>of </a:t>
            </a:r>
            <a:r>
              <a:rPr lang="en-US" sz="2400" b="1" dirty="0" smtClean="0"/>
              <a:t>engagement, our indices rates higher in employees </a:t>
            </a:r>
            <a:r>
              <a:rPr lang="en-US" sz="2400" b="1" dirty="0"/>
              <a:t>in the Technical Department </a:t>
            </a:r>
            <a:r>
              <a:rPr lang="en-US" sz="2400" b="1" dirty="0" smtClean="0"/>
              <a:t>then, </a:t>
            </a:r>
            <a:r>
              <a:rPr lang="en-US" sz="2400" b="1" dirty="0"/>
              <a:t>Supports and Sales </a:t>
            </a:r>
            <a:r>
              <a:rPr lang="en-US" sz="2400" b="1" dirty="0" smtClean="0"/>
              <a:t>Departments.</a:t>
            </a:r>
          </a:p>
          <a:p>
            <a:endParaRPr lang="en-US" sz="2400" dirty="0"/>
          </a:p>
          <a:p>
            <a:r>
              <a:rPr lang="en-US" sz="2400" b="1" dirty="0" smtClean="0"/>
              <a:t>Evaluating Average monthly hours with number of projects and salary, it is discovered that, </a:t>
            </a:r>
            <a:r>
              <a:rPr lang="en-US" sz="2400" b="1" dirty="0"/>
              <a:t>low salary Employees have highest number of projects and monthly working hours. Reverse is the case for Managers, who are on high salary scale, with low percentage</a:t>
            </a:r>
            <a:r>
              <a:rPr lang="en-US" sz="2400" b="1" dirty="0" smtClean="0"/>
              <a:t>. Our assessment reveals </a:t>
            </a:r>
            <a:r>
              <a:rPr lang="en-US" sz="2400" b="1" dirty="0"/>
              <a:t>that </a:t>
            </a:r>
            <a:r>
              <a:rPr lang="en-US" sz="2400" b="1" dirty="0" smtClean="0"/>
              <a:t>percentage </a:t>
            </a:r>
            <a:r>
              <a:rPr lang="en-US" sz="2400" b="1" dirty="0"/>
              <a:t>of the Employees who have highest number of time spent in Company X, </a:t>
            </a:r>
            <a:r>
              <a:rPr lang="en-US" sz="2400" b="1" dirty="0" err="1" smtClean="0"/>
              <a:t>ar</a:t>
            </a:r>
            <a:r>
              <a:rPr lang="en-US" sz="2400" b="1" dirty="0" smtClean="0"/>
              <a:t> is higher with employee on low salary as against medium and high salary.</a:t>
            </a:r>
            <a:endParaRPr lang="en-US" sz="2400" dirty="0"/>
          </a:p>
          <a:p>
            <a:endParaRPr lang="en-US" sz="2400" b="1" dirty="0"/>
          </a:p>
        </p:txBody>
      </p:sp>
    </p:spTree>
    <p:extLst>
      <p:ext uri="{BB962C8B-B14F-4D97-AF65-F5344CB8AC3E}">
        <p14:creationId xmlns:p14="http://schemas.microsoft.com/office/powerpoint/2010/main" val="2382651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892" y="246184"/>
            <a:ext cx="3112476" cy="584775"/>
          </a:xfrm>
          <a:prstGeom prst="rect">
            <a:avLst/>
          </a:prstGeom>
          <a:noFill/>
        </p:spPr>
        <p:txBody>
          <a:bodyPr wrap="square" rtlCol="0">
            <a:spAutoFit/>
          </a:bodyPr>
          <a:lstStyle/>
          <a:p>
            <a:r>
              <a:rPr lang="en-US" sz="3200" dirty="0"/>
              <a:t>Prediction</a:t>
            </a:r>
            <a:endParaRPr lang="en-US" sz="3200" dirty="0"/>
          </a:p>
        </p:txBody>
      </p:sp>
      <p:sp>
        <p:nvSpPr>
          <p:cNvPr id="4" name="TextBox 3"/>
          <p:cNvSpPr txBox="1"/>
          <p:nvPr/>
        </p:nvSpPr>
        <p:spPr>
          <a:xfrm>
            <a:off x="808892" y="730598"/>
            <a:ext cx="10920045" cy="489364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r>
              <a:rPr lang="en-US" sz="2400" b="1" dirty="0"/>
              <a:t>Thus, it is remarkable to note that higher scale of </a:t>
            </a:r>
            <a:r>
              <a:rPr lang="en-US" sz="2400" b="1" dirty="0" smtClean="0"/>
              <a:t>employees </a:t>
            </a:r>
            <a:r>
              <a:rPr lang="en-US" sz="2400" b="1" dirty="0"/>
              <a:t>who have left Company X are majorly from </a:t>
            </a:r>
            <a:r>
              <a:rPr lang="en-US" sz="2400" b="1" dirty="0" smtClean="0"/>
              <a:t>Sales Department since they are mostly on low salary scale.  Ex-employees from Support and </a:t>
            </a:r>
            <a:r>
              <a:rPr lang="en-US" sz="2400" b="1" dirty="0"/>
              <a:t>Technical </a:t>
            </a:r>
            <a:r>
              <a:rPr lang="en-US" sz="2400" b="1" dirty="0" smtClean="0"/>
              <a:t>Departments are also high compare to other departments.</a:t>
            </a:r>
            <a:endParaRPr lang="en-US" sz="2400" dirty="0"/>
          </a:p>
          <a:p>
            <a:pPr lvl="0"/>
            <a:r>
              <a:rPr lang="en-US" sz="2400" b="1" dirty="0"/>
              <a:t>From the foregoing, </a:t>
            </a:r>
            <a:r>
              <a:rPr lang="en-US" sz="2400" b="1" dirty="0" smtClean="0"/>
              <a:t>employees </a:t>
            </a:r>
            <a:r>
              <a:rPr lang="en-US" sz="2400" b="1" dirty="0"/>
              <a:t>that leave the company majorly, are those on </a:t>
            </a:r>
            <a:r>
              <a:rPr lang="en-US" sz="2400" b="1" dirty="0" smtClean="0"/>
              <a:t>low, </a:t>
            </a:r>
            <a:r>
              <a:rPr lang="en-US" sz="2400" b="1" dirty="0"/>
              <a:t>and </a:t>
            </a:r>
            <a:r>
              <a:rPr lang="en-US" sz="2400" b="1" dirty="0" smtClean="0"/>
              <a:t>then medium </a:t>
            </a:r>
            <a:r>
              <a:rPr lang="en-US" sz="2400" b="1" dirty="0"/>
              <a:t>salary </a:t>
            </a:r>
            <a:r>
              <a:rPr lang="en-US" sz="2400" b="1" dirty="0" smtClean="0"/>
              <a:t>structure. Do note high percentage on </a:t>
            </a:r>
            <a:r>
              <a:rPr lang="en-US" sz="2400" b="1" dirty="0"/>
              <a:t>low </a:t>
            </a:r>
            <a:r>
              <a:rPr lang="en-US" sz="2400" b="1" dirty="0" smtClean="0"/>
              <a:t>salary.  We realize that </a:t>
            </a:r>
            <a:r>
              <a:rPr lang="en-US" sz="2400" b="1" dirty="0"/>
              <a:t>these set of employees might have gotten promoted </a:t>
            </a:r>
            <a:r>
              <a:rPr lang="en-US" sz="2400" b="1" dirty="0" smtClean="0"/>
              <a:t>recently, </a:t>
            </a:r>
            <a:r>
              <a:rPr lang="en-US" sz="2400" b="1" dirty="0"/>
              <a:t>they tend to work for longer hours, tend to have more projects, </a:t>
            </a:r>
            <a:r>
              <a:rPr lang="en-US" sz="2400" b="1" dirty="0" smtClean="0"/>
              <a:t>but have </a:t>
            </a:r>
            <a:r>
              <a:rPr lang="en-US" sz="2400" b="1" dirty="0"/>
              <a:t>lower </a:t>
            </a:r>
            <a:r>
              <a:rPr lang="en-US" sz="2400" b="1" dirty="0" smtClean="0"/>
              <a:t>level </a:t>
            </a:r>
            <a:r>
              <a:rPr lang="en-US" sz="2400" b="1" dirty="0" err="1" smtClean="0"/>
              <a:t>ofsatisfaction</a:t>
            </a:r>
            <a:r>
              <a:rPr lang="en-US" sz="2400" b="1" dirty="0"/>
              <a:t>.</a:t>
            </a:r>
            <a:endParaRPr lang="en-US" sz="2400" dirty="0"/>
          </a:p>
          <a:p>
            <a:pPr lvl="0"/>
            <a:r>
              <a:rPr lang="en-US" sz="2400" b="1" dirty="0"/>
              <a:t>Based on the dataset of the Existing Employees in Company X, it is logical to predict that, majority of the Employees that will leave the company would come from the Sales, Support and Technical Departments, with emphasis on </a:t>
            </a:r>
            <a:r>
              <a:rPr lang="en-US" sz="2400" b="1" dirty="0" smtClean="0"/>
              <a:t>Sales Department.</a:t>
            </a:r>
            <a:endParaRPr lang="en-US" sz="2400" dirty="0"/>
          </a:p>
        </p:txBody>
      </p:sp>
    </p:spTree>
    <p:extLst>
      <p:ext uri="{BB962C8B-B14F-4D97-AF65-F5344CB8AC3E}">
        <p14:creationId xmlns:p14="http://schemas.microsoft.com/office/powerpoint/2010/main" val="4034995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892" y="246184"/>
            <a:ext cx="3112476" cy="584775"/>
          </a:xfrm>
          <a:prstGeom prst="rect">
            <a:avLst/>
          </a:prstGeom>
          <a:noFill/>
        </p:spPr>
        <p:txBody>
          <a:bodyPr wrap="square" rtlCol="0">
            <a:spAutoFit/>
          </a:bodyPr>
          <a:lstStyle/>
          <a:p>
            <a:r>
              <a:rPr lang="en-US" sz="3200" smtClean="0"/>
              <a:t>loration</a:t>
            </a:r>
            <a:endParaRPr lang="en-US" sz="3200" dirty="0"/>
          </a:p>
        </p:txBody>
      </p:sp>
      <p:sp>
        <p:nvSpPr>
          <p:cNvPr id="3" name="Down Arrow Callout 2"/>
          <p:cNvSpPr/>
          <p:nvPr/>
        </p:nvSpPr>
        <p:spPr>
          <a:xfrm>
            <a:off x="5464096" y="2274849"/>
            <a:ext cx="3367669" cy="1115121"/>
          </a:xfrm>
          <a:prstGeom prst="downArrow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Thank you</a:t>
            </a:r>
            <a:endParaRPr lang="en-US" sz="4400" dirty="0"/>
          </a:p>
        </p:txBody>
      </p:sp>
    </p:spTree>
    <p:extLst>
      <p:ext uri="{BB962C8B-B14F-4D97-AF65-F5344CB8AC3E}">
        <p14:creationId xmlns:p14="http://schemas.microsoft.com/office/powerpoint/2010/main" val="746299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644663433"/>
              </p:ext>
            </p:extLst>
          </p:nvPr>
        </p:nvGraphicFramePr>
        <p:xfrm>
          <a:off x="642812" y="1178170"/>
          <a:ext cx="9521095" cy="3217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642812" y="263769"/>
            <a:ext cx="2663096"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n w="0"/>
                <a:solidFill>
                  <a:schemeClr val="tx1"/>
                </a:solidFill>
                <a:effectLst>
                  <a:outerShdw blurRad="38100" dist="19050" dir="2700000" algn="tl" rotWithShape="0">
                    <a:schemeClr val="dk1">
                      <a:alpha val="40000"/>
                    </a:schemeClr>
                  </a:outerShdw>
                </a:effectLst>
              </a:rPr>
              <a:t>Content</a:t>
            </a:r>
            <a:endParaRPr lang="en-US" sz="2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62862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0292" y="246184"/>
            <a:ext cx="2286000" cy="584775"/>
          </a:xfrm>
          <a:prstGeom prst="rect">
            <a:avLst/>
          </a:prstGeom>
          <a:noFill/>
        </p:spPr>
        <p:txBody>
          <a:bodyPr wrap="square" rtlCol="0">
            <a:spAutoFit/>
          </a:bodyPr>
          <a:lstStyle/>
          <a:p>
            <a:r>
              <a:rPr lang="en-US" sz="3200" dirty="0" smtClean="0"/>
              <a:t>Introduction</a:t>
            </a:r>
            <a:endParaRPr lang="en-US" sz="3200" dirty="0"/>
          </a:p>
        </p:txBody>
      </p:sp>
      <p:sp>
        <p:nvSpPr>
          <p:cNvPr id="4" name="TextBox 3"/>
          <p:cNvSpPr txBox="1"/>
          <p:nvPr/>
        </p:nvSpPr>
        <p:spPr>
          <a:xfrm>
            <a:off x="735980" y="830959"/>
            <a:ext cx="10957787" cy="526297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800" dirty="0" smtClean="0"/>
              <a:t>Employees are the greatest assets of a company and Employee  Attrition  is a crucial problem that creates vacuum and poses human resources management challenges for the company. </a:t>
            </a:r>
            <a:r>
              <a:rPr lang="en-US" sz="2800" dirty="0" smtClean="0"/>
              <a:t>The </a:t>
            </a:r>
            <a:r>
              <a:rPr lang="en-US" sz="2800" dirty="0" smtClean="0"/>
              <a:t>goal of this project is </a:t>
            </a:r>
            <a:r>
              <a:rPr lang="en-US" sz="2800" dirty="0" smtClean="0"/>
              <a:t>to use </a:t>
            </a:r>
            <a:r>
              <a:rPr lang="en-US" sz="2800" dirty="0" smtClean="0"/>
              <a:t>Data Analysis techniques and Business intelligence tool to understand Company X Attrition case, to determine the reason why </a:t>
            </a:r>
            <a:r>
              <a:rPr lang="en-US" sz="2800" dirty="0" smtClean="0"/>
              <a:t>Employees </a:t>
            </a:r>
            <a:r>
              <a:rPr lang="en-US" sz="2800" dirty="0" smtClean="0"/>
              <a:t>are leaving, and </a:t>
            </a:r>
            <a:r>
              <a:rPr lang="en-US" sz="2800" dirty="0" smtClean="0"/>
              <a:t>predict </a:t>
            </a:r>
            <a:r>
              <a:rPr lang="en-US" sz="2800" dirty="0" smtClean="0"/>
              <a:t>the Employees that are prone to </a:t>
            </a:r>
            <a:r>
              <a:rPr lang="en-US" sz="2800" dirty="0" smtClean="0"/>
              <a:t>leave the </a:t>
            </a:r>
            <a:r>
              <a:rPr lang="en-US" sz="2800" dirty="0" smtClean="0"/>
              <a:t>Company </a:t>
            </a:r>
            <a:r>
              <a:rPr lang="en-US" sz="2800" dirty="0" smtClean="0"/>
              <a:t>next. </a:t>
            </a:r>
            <a:r>
              <a:rPr lang="en-US" sz="2800" dirty="0"/>
              <a:t> </a:t>
            </a:r>
            <a:endParaRPr lang="en-US" sz="2800" dirty="0" smtClean="0"/>
          </a:p>
          <a:p>
            <a:r>
              <a:rPr lang="en-US" sz="2800" dirty="0" smtClean="0"/>
              <a:t>I </a:t>
            </a:r>
            <a:r>
              <a:rPr lang="en-US" sz="2800" dirty="0" smtClean="0"/>
              <a:t>shall use the Random Forest Classifier – a Machine Learning Algorithm to analyze the datasets. This ensemble </a:t>
            </a:r>
            <a:r>
              <a:rPr lang="en-US" sz="2800" dirty="0"/>
              <a:t>l</a:t>
            </a:r>
            <a:r>
              <a:rPr lang="en-US" sz="2800" dirty="0" smtClean="0"/>
              <a:t>earning combines multiple decision trees or more learning models to gain average and build better predictive result, rather than relying on one decision tree. Thus, I am enthusiasm about the accuracy of the outcome of the prediction.</a:t>
            </a:r>
            <a:endParaRPr lang="en-US" sz="2800" dirty="0"/>
          </a:p>
        </p:txBody>
      </p:sp>
    </p:spTree>
    <p:extLst>
      <p:ext uri="{BB962C8B-B14F-4D97-AF65-F5344CB8AC3E}">
        <p14:creationId xmlns:p14="http://schemas.microsoft.com/office/powerpoint/2010/main" val="766676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892" y="246184"/>
            <a:ext cx="3112476" cy="584775"/>
          </a:xfrm>
          <a:prstGeom prst="rect">
            <a:avLst/>
          </a:prstGeom>
          <a:noFill/>
        </p:spPr>
        <p:txBody>
          <a:bodyPr wrap="square" rtlCol="0">
            <a:spAutoFit/>
          </a:bodyPr>
          <a:lstStyle/>
          <a:p>
            <a:r>
              <a:rPr lang="en-US" sz="3200" dirty="0" smtClean="0"/>
              <a:t>Data Exploration</a:t>
            </a:r>
            <a:endParaRPr lang="en-US" sz="3200" dirty="0"/>
          </a:p>
        </p:txBody>
      </p:sp>
      <p:sp>
        <p:nvSpPr>
          <p:cNvPr id="4" name="TextBox 3"/>
          <p:cNvSpPr txBox="1"/>
          <p:nvPr/>
        </p:nvSpPr>
        <p:spPr>
          <a:xfrm>
            <a:off x="914400" y="830959"/>
            <a:ext cx="10814537" cy="526297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800" dirty="0"/>
              <a:t>A critical look at </a:t>
            </a:r>
            <a:r>
              <a:rPr lang="en-US" sz="2800" dirty="0" smtClean="0"/>
              <a:t>our data </a:t>
            </a:r>
            <a:r>
              <a:rPr lang="en-US" sz="2800" dirty="0"/>
              <a:t>set using pandas, numpy and </a:t>
            </a:r>
            <a:r>
              <a:rPr lang="en-US" sz="2800" dirty="0" err="1" smtClean="0"/>
              <a:t>scikit</a:t>
            </a:r>
            <a:r>
              <a:rPr lang="en-US" sz="2800" dirty="0" smtClean="0"/>
              <a:t>-learn</a:t>
            </a:r>
            <a:r>
              <a:rPr lang="en-US" sz="2800" dirty="0"/>
              <a:t>, </a:t>
            </a:r>
            <a:r>
              <a:rPr lang="en-US" sz="2800" dirty="0" smtClean="0"/>
              <a:t>our model clearly predict that high employee dissatisfaction in some of the variables presented is </a:t>
            </a:r>
            <a:r>
              <a:rPr lang="en-US" sz="2800" dirty="0" err="1" smtClean="0"/>
              <a:t>responsibe</a:t>
            </a:r>
            <a:r>
              <a:rPr lang="en-US" sz="2800" dirty="0" smtClean="0"/>
              <a:t> churning.  According to our model, salary </a:t>
            </a:r>
            <a:r>
              <a:rPr lang="en-US" sz="2800" dirty="0"/>
              <a:t>variable tends to have </a:t>
            </a:r>
            <a:r>
              <a:rPr lang="en-US" sz="2800" dirty="0" smtClean="0"/>
              <a:t>higher </a:t>
            </a:r>
            <a:r>
              <a:rPr lang="en-US" sz="2800" dirty="0"/>
              <a:t>impact, and/or is a determinant to </a:t>
            </a:r>
            <a:r>
              <a:rPr lang="en-US" sz="2800" dirty="0" smtClean="0"/>
              <a:t>who leaves, why, and when the employee leaves Company </a:t>
            </a:r>
            <a:r>
              <a:rPr lang="en-US" sz="2800" dirty="0"/>
              <a:t>X. </a:t>
            </a:r>
            <a:r>
              <a:rPr lang="en-US" sz="2800" dirty="0" smtClean="0"/>
              <a:t> Our model confirms </a:t>
            </a:r>
            <a:r>
              <a:rPr lang="en-US" sz="2800" dirty="0"/>
              <a:t>accuracy of 98% </a:t>
            </a:r>
            <a:r>
              <a:rPr lang="en-US" sz="2800" dirty="0" smtClean="0"/>
              <a:t>. It also help to understand that great relationship exist between the datasets.</a:t>
            </a:r>
          </a:p>
          <a:p>
            <a:r>
              <a:rPr lang="en-US" sz="2800" dirty="0" smtClean="0"/>
              <a:t>Visualizing the dataset </a:t>
            </a:r>
            <a:r>
              <a:rPr lang="en-US" sz="2800" dirty="0"/>
              <a:t>of those that </a:t>
            </a:r>
            <a:r>
              <a:rPr lang="en-US" sz="2800" dirty="0" smtClean="0"/>
              <a:t>already left </a:t>
            </a:r>
            <a:r>
              <a:rPr lang="en-US" sz="2800" dirty="0"/>
              <a:t>the </a:t>
            </a:r>
            <a:r>
              <a:rPr lang="en-US" sz="2800" dirty="0" smtClean="0"/>
              <a:t>company help me to make informed predictions about the existing employee because of great similarity in the structure of the data. It is discover </a:t>
            </a:r>
            <a:r>
              <a:rPr lang="en-US" sz="2800" dirty="0"/>
              <a:t>that majority </a:t>
            </a:r>
            <a:r>
              <a:rPr lang="en-US" sz="2800" dirty="0" smtClean="0"/>
              <a:t>of the ex-employees are </a:t>
            </a:r>
            <a:r>
              <a:rPr lang="en-US" sz="2800" dirty="0"/>
              <a:t>from Sales, Support, and Technical department due to low salary </a:t>
            </a:r>
            <a:r>
              <a:rPr lang="en-US" sz="2800" dirty="0" smtClean="0"/>
              <a:t>.Lets gets to dive with Python…importing a few Libraries: </a:t>
            </a:r>
            <a:endParaRPr lang="en-US" sz="2800" dirty="0"/>
          </a:p>
        </p:txBody>
      </p:sp>
    </p:spTree>
    <p:extLst>
      <p:ext uri="{BB962C8B-B14F-4D97-AF65-F5344CB8AC3E}">
        <p14:creationId xmlns:p14="http://schemas.microsoft.com/office/powerpoint/2010/main" val="2740687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892" y="246184"/>
            <a:ext cx="3112476" cy="584775"/>
          </a:xfrm>
          <a:prstGeom prst="rect">
            <a:avLst/>
          </a:prstGeom>
          <a:noFill/>
        </p:spPr>
        <p:txBody>
          <a:bodyPr wrap="square" rtlCol="0">
            <a:spAutoFit/>
          </a:bodyPr>
          <a:lstStyle/>
          <a:p>
            <a:r>
              <a:rPr lang="en-US" sz="3200" dirty="0" smtClean="0"/>
              <a:t>Data Exploration</a:t>
            </a:r>
            <a:endParaRPr lang="en-US" sz="3200" dirty="0"/>
          </a:p>
        </p:txBody>
      </p:sp>
      <p:sp>
        <p:nvSpPr>
          <p:cNvPr id="4" name="TextBox 3"/>
          <p:cNvSpPr txBox="1"/>
          <p:nvPr/>
        </p:nvSpPr>
        <p:spPr>
          <a:xfrm>
            <a:off x="808892" y="730598"/>
            <a:ext cx="10920045" cy="452431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i="1" dirty="0"/>
              <a:t>import numpy as np</a:t>
            </a:r>
          </a:p>
          <a:p>
            <a:r>
              <a:rPr lang="en-US" i="1" dirty="0"/>
              <a:t>import pandas as </a:t>
            </a:r>
            <a:r>
              <a:rPr lang="en-US" i="1" dirty="0" err="1"/>
              <a:t>pd</a:t>
            </a:r>
            <a:endParaRPr lang="en-US" i="1" dirty="0"/>
          </a:p>
          <a:p>
            <a:r>
              <a:rPr lang="en-US" i="1" dirty="0"/>
              <a:t>import matplotlib.pyplot as </a:t>
            </a:r>
            <a:r>
              <a:rPr lang="en-US" i="1" dirty="0" err="1"/>
              <a:t>plt</a:t>
            </a:r>
            <a:endParaRPr lang="en-US" i="1" dirty="0"/>
          </a:p>
          <a:p>
            <a:r>
              <a:rPr lang="en-US" i="1" dirty="0"/>
              <a:t>import </a:t>
            </a:r>
            <a:r>
              <a:rPr lang="en-US" i="1" dirty="0" err="1"/>
              <a:t>seaborn</a:t>
            </a:r>
            <a:r>
              <a:rPr lang="en-US" i="1" dirty="0"/>
              <a:t> as </a:t>
            </a:r>
            <a:r>
              <a:rPr lang="en-US" i="1" dirty="0" err="1" smtClean="0"/>
              <a:t>sns</a:t>
            </a:r>
            <a:endParaRPr lang="en-US" i="1" dirty="0" smtClean="0"/>
          </a:p>
          <a:p>
            <a:r>
              <a:rPr lang="en-US" i="1" dirty="0"/>
              <a:t># Importing Dataset</a:t>
            </a:r>
          </a:p>
          <a:p>
            <a:r>
              <a:rPr lang="en-US" i="1" dirty="0" err="1"/>
              <a:t>ex_emp</a:t>
            </a:r>
            <a:r>
              <a:rPr lang="en-US" i="1" dirty="0"/>
              <a:t> = </a:t>
            </a:r>
            <a:r>
              <a:rPr lang="en-US" i="1" dirty="0" err="1"/>
              <a:t>pd.read_csv</a:t>
            </a:r>
            <a:r>
              <a:rPr lang="en-US" i="1" dirty="0"/>
              <a:t>("Ex_Employees.csv")</a:t>
            </a:r>
          </a:p>
          <a:p>
            <a:r>
              <a:rPr lang="en-US" i="1" dirty="0"/>
              <a:t>print (</a:t>
            </a:r>
            <a:r>
              <a:rPr lang="en-US" i="1" dirty="0" err="1"/>
              <a:t>ex_emp.head</a:t>
            </a:r>
            <a:r>
              <a:rPr lang="en-US" i="1" dirty="0"/>
              <a:t>())</a:t>
            </a:r>
          </a:p>
          <a:p>
            <a:r>
              <a:rPr lang="en-US" i="1" dirty="0" err="1" smtClean="0"/>
              <a:t>exi_emp</a:t>
            </a:r>
            <a:r>
              <a:rPr lang="en-US" i="1" dirty="0" smtClean="0"/>
              <a:t> </a:t>
            </a:r>
            <a:r>
              <a:rPr lang="en-US" i="1" dirty="0"/>
              <a:t>= </a:t>
            </a:r>
            <a:r>
              <a:rPr lang="en-US" i="1" dirty="0" err="1"/>
              <a:t>pd.read_csv</a:t>
            </a:r>
            <a:r>
              <a:rPr lang="en-US" i="1" dirty="0"/>
              <a:t>("Employee_existing.csv")</a:t>
            </a:r>
          </a:p>
          <a:p>
            <a:r>
              <a:rPr lang="en-US" i="1" dirty="0"/>
              <a:t>print(</a:t>
            </a:r>
            <a:r>
              <a:rPr lang="en-US" i="1" dirty="0" err="1"/>
              <a:t>exi_emp.head</a:t>
            </a:r>
            <a:r>
              <a:rPr lang="en-US" i="1" dirty="0"/>
              <a:t>())</a:t>
            </a:r>
          </a:p>
          <a:p>
            <a:r>
              <a:rPr lang="en-US" i="1" dirty="0" smtClean="0"/>
              <a:t>comb </a:t>
            </a:r>
            <a:r>
              <a:rPr lang="en-US" i="1" dirty="0"/>
              <a:t>= </a:t>
            </a:r>
            <a:r>
              <a:rPr lang="en-US" i="1" dirty="0" err="1"/>
              <a:t>ex_emp.append</a:t>
            </a:r>
            <a:r>
              <a:rPr lang="en-US" i="1" dirty="0"/>
              <a:t>(</a:t>
            </a:r>
            <a:r>
              <a:rPr lang="en-US" i="1" dirty="0" err="1"/>
              <a:t>exi_emp</a:t>
            </a:r>
            <a:r>
              <a:rPr lang="en-US" i="1" dirty="0"/>
              <a:t>)</a:t>
            </a:r>
          </a:p>
          <a:p>
            <a:r>
              <a:rPr lang="en-US" i="1" dirty="0"/>
              <a:t>print(</a:t>
            </a:r>
            <a:r>
              <a:rPr lang="en-US" i="1" dirty="0" err="1"/>
              <a:t>comb.head</a:t>
            </a:r>
            <a:r>
              <a:rPr lang="en-US" i="1" dirty="0"/>
              <a:t>())</a:t>
            </a:r>
          </a:p>
          <a:p>
            <a:r>
              <a:rPr lang="en-US" i="1" dirty="0" smtClean="0"/>
              <a:t>(</a:t>
            </a:r>
            <a:r>
              <a:rPr lang="en-US" i="1" dirty="0" err="1" smtClean="0"/>
              <a:t>comb.drop</a:t>
            </a:r>
            <a:r>
              <a:rPr lang="en-US" i="1" dirty="0"/>
              <a:t>("</a:t>
            </a:r>
            <a:r>
              <a:rPr lang="en-US" i="1" dirty="0" err="1"/>
              <a:t>Emp</a:t>
            </a:r>
            <a:r>
              <a:rPr lang="en-US" i="1" dirty="0"/>
              <a:t> ID", 1</a:t>
            </a:r>
            <a:r>
              <a:rPr lang="en-US" i="1" dirty="0" smtClean="0"/>
              <a:t>)</a:t>
            </a:r>
            <a:endParaRPr lang="en-US" i="1" dirty="0"/>
          </a:p>
          <a:p>
            <a:r>
              <a:rPr lang="en-US" i="1" dirty="0" err="1" smtClean="0"/>
              <a:t>ex_emp.drop</a:t>
            </a:r>
            <a:r>
              <a:rPr lang="en-US" i="1" dirty="0"/>
              <a:t>("</a:t>
            </a:r>
            <a:r>
              <a:rPr lang="en-US" i="1" dirty="0" err="1"/>
              <a:t>Emp</a:t>
            </a:r>
            <a:r>
              <a:rPr lang="en-US" i="1" dirty="0"/>
              <a:t> ID", 1</a:t>
            </a:r>
            <a:r>
              <a:rPr lang="en-US" i="1" dirty="0" smtClean="0"/>
              <a:t>)</a:t>
            </a:r>
          </a:p>
          <a:p>
            <a:r>
              <a:rPr lang="en-US" i="1" dirty="0" err="1" smtClean="0"/>
              <a:t>exi_emp.drop</a:t>
            </a:r>
            <a:r>
              <a:rPr lang="en-US" i="1" dirty="0"/>
              <a:t>("</a:t>
            </a:r>
            <a:r>
              <a:rPr lang="en-US" i="1" dirty="0" err="1"/>
              <a:t>Emp</a:t>
            </a:r>
            <a:r>
              <a:rPr lang="en-US" i="1" dirty="0"/>
              <a:t> ID", 1</a:t>
            </a:r>
            <a:r>
              <a:rPr lang="en-US" i="1" dirty="0" smtClean="0"/>
              <a:t>)</a:t>
            </a:r>
            <a:endParaRPr lang="en-US" i="1" dirty="0"/>
          </a:p>
          <a:p>
            <a:r>
              <a:rPr lang="en-US" dirty="0" smtClean="0"/>
              <a:t>#</a:t>
            </a:r>
            <a:r>
              <a:rPr lang="en-US"/>
              <a:t>Employee </a:t>
            </a:r>
            <a:r>
              <a:rPr lang="en-US" smtClean="0"/>
              <a:t>relationship </a:t>
            </a:r>
            <a:r>
              <a:rPr lang="en-US" dirty="0"/>
              <a:t>with the other variables. </a:t>
            </a:r>
          </a:p>
          <a:p>
            <a:endParaRPr lang="en-US" dirty="0"/>
          </a:p>
        </p:txBody>
      </p:sp>
    </p:spTree>
    <p:extLst>
      <p:ext uri="{BB962C8B-B14F-4D97-AF65-F5344CB8AC3E}">
        <p14:creationId xmlns:p14="http://schemas.microsoft.com/office/powerpoint/2010/main" val="1063807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1986" y="0"/>
            <a:ext cx="3393830" cy="584775"/>
          </a:xfrm>
          <a:prstGeom prst="rect">
            <a:avLst/>
          </a:prstGeom>
          <a:noFill/>
        </p:spPr>
        <p:txBody>
          <a:bodyPr wrap="square" rtlCol="0">
            <a:spAutoFit/>
          </a:bodyPr>
          <a:lstStyle/>
          <a:p>
            <a:r>
              <a:rPr lang="en-US" sz="3200" dirty="0" smtClean="0"/>
              <a:t>Data Exploration </a:t>
            </a:r>
            <a:endParaRPr lang="en-US" sz="3200" dirty="0"/>
          </a:p>
        </p:txBody>
      </p:sp>
      <p:sp>
        <p:nvSpPr>
          <p:cNvPr id="4" name="TextBox 3"/>
          <p:cNvSpPr txBox="1"/>
          <p:nvPr/>
        </p:nvSpPr>
        <p:spPr>
          <a:xfrm>
            <a:off x="1081669" y="584775"/>
            <a:ext cx="11110332" cy="535531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i="1" dirty="0"/>
              <a:t>print(</a:t>
            </a:r>
            <a:r>
              <a:rPr lang="en-US" i="1" dirty="0" err="1"/>
              <a:t>ex_emp</a:t>
            </a:r>
            <a:r>
              <a:rPr lang="en-US" i="1" dirty="0"/>
              <a:t>['</a:t>
            </a:r>
            <a:r>
              <a:rPr lang="en-US" i="1" dirty="0" err="1"/>
              <a:t>dept</a:t>
            </a:r>
            <a:r>
              <a:rPr lang="en-US" i="1" dirty="0"/>
              <a:t>'].</a:t>
            </a:r>
            <a:r>
              <a:rPr lang="en-US" i="1" dirty="0" err="1"/>
              <a:t>value_counts</a:t>
            </a:r>
            <a:r>
              <a:rPr lang="en-US" i="1" dirty="0"/>
              <a:t>())</a:t>
            </a:r>
          </a:p>
          <a:p>
            <a:r>
              <a:rPr lang="en-US" i="1" dirty="0"/>
              <a:t>print(</a:t>
            </a:r>
            <a:r>
              <a:rPr lang="en-US" i="1" dirty="0" err="1"/>
              <a:t>ex_emp</a:t>
            </a:r>
            <a:r>
              <a:rPr lang="en-US" i="1" dirty="0"/>
              <a:t>['salary'].</a:t>
            </a:r>
            <a:r>
              <a:rPr lang="en-US" i="1" dirty="0" err="1"/>
              <a:t>value_counts</a:t>
            </a:r>
            <a:r>
              <a:rPr lang="en-US" i="1" dirty="0"/>
              <a:t>())</a:t>
            </a:r>
          </a:p>
          <a:p>
            <a:r>
              <a:rPr lang="en-US" i="1" dirty="0" smtClean="0"/>
              <a:t>#</a:t>
            </a:r>
            <a:r>
              <a:rPr lang="en-US" i="1" dirty="0" err="1" smtClean="0"/>
              <a:t>Visualising</a:t>
            </a:r>
            <a:r>
              <a:rPr lang="en-US" i="1" dirty="0" smtClean="0"/>
              <a:t> our variables</a:t>
            </a:r>
            <a:endParaRPr lang="en-US" i="1" dirty="0"/>
          </a:p>
          <a:p>
            <a:r>
              <a:rPr lang="en-US" i="1" dirty="0" smtClean="0"/>
              <a:t>print(</a:t>
            </a:r>
            <a:r>
              <a:rPr lang="en-US" i="1" dirty="0" err="1" smtClean="0"/>
              <a:t>ex_emp</a:t>
            </a:r>
            <a:r>
              <a:rPr lang="en-US" i="1" dirty="0"/>
              <a:t>['</a:t>
            </a:r>
            <a:r>
              <a:rPr lang="en-US" i="1" dirty="0" err="1"/>
              <a:t>dept</a:t>
            </a:r>
            <a:r>
              <a:rPr lang="en-US" i="1" dirty="0"/>
              <a:t>'].</a:t>
            </a:r>
            <a:r>
              <a:rPr lang="en-US" i="1" dirty="0" err="1"/>
              <a:t>value_counts</a:t>
            </a:r>
            <a:r>
              <a:rPr lang="en-US" i="1" dirty="0" smtClean="0"/>
              <a:t>())</a:t>
            </a:r>
          </a:p>
          <a:p>
            <a:r>
              <a:rPr lang="en-US" i="1" dirty="0" err="1"/>
              <a:t>plt.savefig</a:t>
            </a:r>
            <a:r>
              <a:rPr lang="en-US" i="1" dirty="0" smtClean="0"/>
              <a:t>(‘dept.png</a:t>
            </a:r>
            <a:r>
              <a:rPr lang="en-US" i="1" dirty="0"/>
              <a:t>')</a:t>
            </a:r>
          </a:p>
          <a:p>
            <a:r>
              <a:rPr lang="en-US" i="1" dirty="0" smtClean="0"/>
              <a:t>print(</a:t>
            </a:r>
            <a:r>
              <a:rPr lang="en-US" i="1" dirty="0" err="1" smtClean="0"/>
              <a:t>ex_emp</a:t>
            </a:r>
            <a:r>
              <a:rPr lang="en-US" i="1" dirty="0"/>
              <a:t>['salary'].</a:t>
            </a:r>
            <a:r>
              <a:rPr lang="en-US" i="1" dirty="0" err="1"/>
              <a:t>value_counts</a:t>
            </a:r>
            <a:r>
              <a:rPr lang="en-US" i="1" dirty="0" smtClean="0"/>
              <a:t>())</a:t>
            </a:r>
          </a:p>
          <a:p>
            <a:r>
              <a:rPr lang="en-US" i="1" dirty="0" err="1"/>
              <a:t>plt.savefig</a:t>
            </a:r>
            <a:r>
              <a:rPr lang="en-US" i="1" dirty="0" smtClean="0"/>
              <a:t>(‘salary.png')</a:t>
            </a:r>
          </a:p>
          <a:p>
            <a:r>
              <a:rPr lang="en-US" i="1" dirty="0" err="1"/>
              <a:t>sns.barplot</a:t>
            </a:r>
            <a:r>
              <a:rPr lang="en-US" i="1" dirty="0"/>
              <a:t>(y = "</a:t>
            </a:r>
            <a:r>
              <a:rPr lang="en-US" i="1" dirty="0" err="1"/>
              <a:t>satisfacti</a:t>
            </a:r>
            <a:r>
              <a:rPr lang="en-US" i="1" dirty="0"/>
              <a:t>", x = "salary",  data = comb, hue = "</a:t>
            </a:r>
            <a:r>
              <a:rPr lang="en-US" i="1" dirty="0" err="1"/>
              <a:t>promotio</a:t>
            </a:r>
            <a:r>
              <a:rPr lang="en-US" i="1" dirty="0"/>
              <a:t>", capsize =.05 )</a:t>
            </a:r>
          </a:p>
          <a:p>
            <a:r>
              <a:rPr lang="en-US" i="1" dirty="0" err="1"/>
              <a:t>plt.savefig</a:t>
            </a:r>
            <a:r>
              <a:rPr lang="en-US" i="1" dirty="0"/>
              <a:t>('sal_promotion_satis.png')</a:t>
            </a:r>
          </a:p>
          <a:p>
            <a:r>
              <a:rPr lang="en-US" i="1" dirty="0" err="1" smtClean="0"/>
              <a:t>sns.pairplot</a:t>
            </a:r>
            <a:r>
              <a:rPr lang="en-US" i="1" dirty="0" smtClean="0"/>
              <a:t>(comb</a:t>
            </a:r>
            <a:r>
              <a:rPr lang="en-US" i="1" dirty="0"/>
              <a:t>)</a:t>
            </a:r>
          </a:p>
          <a:p>
            <a:r>
              <a:rPr lang="en-US" i="1" dirty="0" err="1"/>
              <a:t>plt.savefig</a:t>
            </a:r>
            <a:r>
              <a:rPr lang="en-US" i="1" dirty="0"/>
              <a:t>('fig1.png</a:t>
            </a:r>
            <a:r>
              <a:rPr lang="en-US" i="1" dirty="0" smtClean="0"/>
              <a:t>')</a:t>
            </a:r>
          </a:p>
          <a:p>
            <a:r>
              <a:rPr lang="en-US" i="1" dirty="0"/>
              <a:t># Encoding dependent variable</a:t>
            </a:r>
          </a:p>
          <a:p>
            <a:r>
              <a:rPr lang="en-US" i="1" dirty="0"/>
              <a:t>from </a:t>
            </a:r>
            <a:r>
              <a:rPr lang="en-US" i="1" dirty="0" err="1"/>
              <a:t>sklearn.preprocessing</a:t>
            </a:r>
            <a:r>
              <a:rPr lang="en-US" i="1" dirty="0"/>
              <a:t> import </a:t>
            </a:r>
            <a:r>
              <a:rPr lang="en-US" i="1" dirty="0" err="1"/>
              <a:t>LabelEncoder</a:t>
            </a:r>
            <a:endParaRPr lang="en-US" i="1" dirty="0"/>
          </a:p>
          <a:p>
            <a:r>
              <a:rPr lang="en-US" i="1" dirty="0"/>
              <a:t>le = </a:t>
            </a:r>
            <a:r>
              <a:rPr lang="en-US" i="1" dirty="0" err="1"/>
              <a:t>LabelEncoder</a:t>
            </a:r>
            <a:r>
              <a:rPr lang="en-US" i="1" dirty="0"/>
              <a:t>()</a:t>
            </a:r>
          </a:p>
          <a:p>
            <a:r>
              <a:rPr lang="en-US" i="1" dirty="0"/>
              <a:t>y = </a:t>
            </a:r>
            <a:r>
              <a:rPr lang="en-US" i="1" dirty="0" err="1"/>
              <a:t>le.fit_transform</a:t>
            </a:r>
            <a:r>
              <a:rPr lang="en-US" i="1" dirty="0"/>
              <a:t>(y)</a:t>
            </a:r>
          </a:p>
          <a:p>
            <a:r>
              <a:rPr lang="en-US" i="1" dirty="0"/>
              <a:t>X = </a:t>
            </a:r>
            <a:r>
              <a:rPr lang="en-US" i="1" dirty="0" err="1"/>
              <a:t>ex_emp.iloc</a:t>
            </a:r>
            <a:r>
              <a:rPr lang="en-US" i="1" dirty="0"/>
              <a:t>[:, [0,1,2,3,4,5,6,7]].values</a:t>
            </a:r>
          </a:p>
          <a:p>
            <a:r>
              <a:rPr lang="en-US" i="1" dirty="0"/>
              <a:t>print(</a:t>
            </a:r>
            <a:r>
              <a:rPr lang="en-US" i="1" dirty="0" err="1"/>
              <a:t>X.shape</a:t>
            </a:r>
            <a:r>
              <a:rPr lang="en-US" i="1" dirty="0"/>
              <a:t>)</a:t>
            </a:r>
          </a:p>
          <a:p>
            <a:r>
              <a:rPr lang="en-US" i="1" dirty="0"/>
              <a:t>y = </a:t>
            </a:r>
            <a:r>
              <a:rPr lang="en-US" i="1" dirty="0" err="1"/>
              <a:t>ex_emp.iloc</a:t>
            </a:r>
            <a:r>
              <a:rPr lang="en-US" i="1" dirty="0"/>
              <a:t>[:, 8].values</a:t>
            </a:r>
          </a:p>
          <a:p>
            <a:r>
              <a:rPr lang="en-US" i="1" dirty="0"/>
              <a:t>print(</a:t>
            </a:r>
            <a:r>
              <a:rPr lang="en-US" i="1" dirty="0" err="1"/>
              <a:t>y.shape</a:t>
            </a:r>
            <a:r>
              <a:rPr lang="en-US" i="1" dirty="0"/>
              <a:t>) </a:t>
            </a:r>
            <a:endParaRPr lang="en-US" sz="2800" i="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4654" y="2454968"/>
            <a:ext cx="2349814" cy="156654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4654" y="695711"/>
            <a:ext cx="2349814" cy="156654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4654" y="4107671"/>
            <a:ext cx="2418268" cy="1612178"/>
          </a:xfrm>
          <a:prstGeom prst="rect">
            <a:avLst/>
          </a:prstGeom>
        </p:spPr>
      </p:pic>
    </p:spTree>
    <p:extLst>
      <p:ext uri="{BB962C8B-B14F-4D97-AF65-F5344CB8AC3E}">
        <p14:creationId xmlns:p14="http://schemas.microsoft.com/office/powerpoint/2010/main" val="3514497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892" y="246184"/>
            <a:ext cx="3112476" cy="584775"/>
          </a:xfrm>
          <a:prstGeom prst="rect">
            <a:avLst/>
          </a:prstGeom>
          <a:noFill/>
        </p:spPr>
        <p:txBody>
          <a:bodyPr wrap="square" rtlCol="0">
            <a:spAutoFit/>
          </a:bodyPr>
          <a:lstStyle/>
          <a:p>
            <a:r>
              <a:rPr lang="en-US" sz="3200" dirty="0" smtClean="0"/>
              <a:t>Data Exploration</a:t>
            </a:r>
            <a:endParaRPr lang="en-US" sz="3200" dirty="0"/>
          </a:p>
        </p:txBody>
      </p:sp>
      <p:sp>
        <p:nvSpPr>
          <p:cNvPr id="4" name="TextBox 3"/>
          <p:cNvSpPr txBox="1"/>
          <p:nvPr/>
        </p:nvSpPr>
        <p:spPr>
          <a:xfrm>
            <a:off x="947854" y="747131"/>
            <a:ext cx="10781083" cy="46166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400" i="1" dirty="0" smtClean="0"/>
              <a:t> </a:t>
            </a:r>
            <a:r>
              <a:rPr lang="en-US" i="1" dirty="0" smtClean="0"/>
              <a:t># Training </a:t>
            </a:r>
            <a:r>
              <a:rPr lang="en-US" i="1" dirty="0"/>
              <a:t>dataset in to test train</a:t>
            </a:r>
          </a:p>
          <a:p>
            <a:r>
              <a:rPr lang="en-US" i="1" dirty="0"/>
              <a:t>from </a:t>
            </a:r>
            <a:r>
              <a:rPr lang="en-US" i="1" dirty="0" err="1"/>
              <a:t>sklearn.model_selection</a:t>
            </a:r>
            <a:r>
              <a:rPr lang="en-US" i="1" dirty="0"/>
              <a:t> import </a:t>
            </a:r>
            <a:r>
              <a:rPr lang="en-US" i="1" dirty="0" err="1"/>
              <a:t>train_test_split</a:t>
            </a:r>
            <a:endParaRPr lang="en-US" i="1" dirty="0"/>
          </a:p>
          <a:p>
            <a:r>
              <a:rPr lang="en-US" i="1" dirty="0" err="1"/>
              <a:t>X_train</a:t>
            </a:r>
            <a:r>
              <a:rPr lang="en-US" i="1" dirty="0"/>
              <a:t>, </a:t>
            </a:r>
            <a:r>
              <a:rPr lang="en-US" i="1" dirty="0" err="1"/>
              <a:t>X_test</a:t>
            </a:r>
            <a:r>
              <a:rPr lang="en-US" i="1" dirty="0"/>
              <a:t>, </a:t>
            </a:r>
            <a:r>
              <a:rPr lang="en-US" i="1" dirty="0" err="1"/>
              <a:t>y_train</a:t>
            </a:r>
            <a:r>
              <a:rPr lang="en-US" i="1" dirty="0"/>
              <a:t>, </a:t>
            </a:r>
            <a:r>
              <a:rPr lang="en-US" i="1" dirty="0" err="1"/>
              <a:t>y_test</a:t>
            </a:r>
            <a:r>
              <a:rPr lang="en-US" i="1" dirty="0"/>
              <a:t> = </a:t>
            </a:r>
            <a:r>
              <a:rPr lang="en-US" i="1" dirty="0" err="1"/>
              <a:t>train_test_split</a:t>
            </a:r>
            <a:r>
              <a:rPr lang="en-US" i="1" dirty="0"/>
              <a:t>(</a:t>
            </a:r>
            <a:r>
              <a:rPr lang="en-US" i="1" dirty="0" err="1"/>
              <a:t>X,y</a:t>
            </a:r>
            <a:r>
              <a:rPr lang="en-US" i="1" dirty="0"/>
              <a:t>, </a:t>
            </a:r>
            <a:r>
              <a:rPr lang="en-US" i="1" dirty="0" err="1"/>
              <a:t>random_state</a:t>
            </a:r>
            <a:r>
              <a:rPr lang="en-US" i="1" dirty="0"/>
              <a:t> = 0, </a:t>
            </a:r>
            <a:r>
              <a:rPr lang="en-US" i="1" dirty="0" err="1"/>
              <a:t>test_size</a:t>
            </a:r>
            <a:r>
              <a:rPr lang="en-US" i="1" dirty="0"/>
              <a:t> = 0.25</a:t>
            </a:r>
            <a:r>
              <a:rPr lang="en-US" i="1" dirty="0" smtClean="0"/>
              <a:t>)</a:t>
            </a:r>
            <a:endParaRPr lang="en-US" i="1" dirty="0"/>
          </a:p>
          <a:p>
            <a:r>
              <a:rPr lang="en-US" i="1" dirty="0"/>
              <a:t># Fitting Decision Tree to Training set</a:t>
            </a:r>
          </a:p>
          <a:p>
            <a:r>
              <a:rPr lang="en-US" i="1" dirty="0"/>
              <a:t>from </a:t>
            </a:r>
            <a:r>
              <a:rPr lang="en-US" i="1" dirty="0" err="1"/>
              <a:t>sklearn.tree</a:t>
            </a:r>
            <a:r>
              <a:rPr lang="en-US" i="1" dirty="0"/>
              <a:t> import </a:t>
            </a:r>
            <a:r>
              <a:rPr lang="en-US" i="1" dirty="0" err="1"/>
              <a:t>DecisionTreeClassifier</a:t>
            </a:r>
            <a:endParaRPr lang="en-US" i="1" dirty="0"/>
          </a:p>
          <a:p>
            <a:r>
              <a:rPr lang="en-US" i="1" dirty="0"/>
              <a:t>classifier = </a:t>
            </a:r>
            <a:r>
              <a:rPr lang="en-US" i="1" dirty="0" err="1"/>
              <a:t>DecisionTreeClassifier</a:t>
            </a:r>
            <a:r>
              <a:rPr lang="en-US" i="1" dirty="0"/>
              <a:t>(criterion='entropy', </a:t>
            </a:r>
            <a:r>
              <a:rPr lang="en-US" i="1" dirty="0" err="1"/>
              <a:t>random_state</a:t>
            </a:r>
            <a:r>
              <a:rPr lang="en-US" i="1" dirty="0"/>
              <a:t>=0)</a:t>
            </a:r>
          </a:p>
          <a:p>
            <a:r>
              <a:rPr lang="en-US" i="1" dirty="0" err="1"/>
              <a:t>classifier.fit</a:t>
            </a:r>
            <a:r>
              <a:rPr lang="en-US" i="1" dirty="0"/>
              <a:t>(</a:t>
            </a:r>
            <a:r>
              <a:rPr lang="en-US" i="1" dirty="0" err="1"/>
              <a:t>X_train</a:t>
            </a:r>
            <a:r>
              <a:rPr lang="en-US" i="1" dirty="0"/>
              <a:t>, </a:t>
            </a:r>
            <a:r>
              <a:rPr lang="en-US" i="1" dirty="0" err="1"/>
              <a:t>y_train</a:t>
            </a:r>
            <a:r>
              <a:rPr lang="en-US" i="1" dirty="0" smtClean="0"/>
              <a:t>)</a:t>
            </a:r>
            <a:endParaRPr lang="en-US" i="1" dirty="0"/>
          </a:p>
          <a:p>
            <a:r>
              <a:rPr lang="en-US" i="1" dirty="0"/>
              <a:t>#Get the accuracy on the training data</a:t>
            </a:r>
          </a:p>
          <a:p>
            <a:r>
              <a:rPr lang="en-US" i="1" dirty="0" err="1"/>
              <a:t>forest.score</a:t>
            </a:r>
            <a:r>
              <a:rPr lang="en-US" i="1" dirty="0"/>
              <a:t>(</a:t>
            </a:r>
            <a:r>
              <a:rPr lang="en-US" i="1" dirty="0" err="1"/>
              <a:t>X_train</a:t>
            </a:r>
            <a:r>
              <a:rPr lang="en-US" i="1" dirty="0"/>
              <a:t>, </a:t>
            </a:r>
            <a:r>
              <a:rPr lang="en-US" i="1" dirty="0" err="1"/>
              <a:t>y_train</a:t>
            </a:r>
            <a:r>
              <a:rPr lang="en-US" i="1" dirty="0" smtClean="0"/>
              <a:t>)</a:t>
            </a:r>
            <a:endParaRPr lang="en-US" i="1" dirty="0"/>
          </a:p>
          <a:p>
            <a:r>
              <a:rPr lang="en-US" i="1" dirty="0"/>
              <a:t># Return the feature </a:t>
            </a:r>
            <a:r>
              <a:rPr lang="en-US" i="1" dirty="0" err="1"/>
              <a:t>importances</a:t>
            </a:r>
            <a:r>
              <a:rPr lang="en-US" i="1" dirty="0"/>
              <a:t> (the higher, the more important the feature).</a:t>
            </a:r>
          </a:p>
          <a:p>
            <a:r>
              <a:rPr lang="en-US" i="1" dirty="0" err="1"/>
              <a:t>importances</a:t>
            </a:r>
            <a:r>
              <a:rPr lang="en-US" i="1" dirty="0"/>
              <a:t> = </a:t>
            </a:r>
            <a:r>
              <a:rPr lang="en-US" i="1" dirty="0" err="1"/>
              <a:t>pd.DataFrame</a:t>
            </a:r>
            <a:r>
              <a:rPr lang="en-US" i="1" dirty="0"/>
              <a:t>({'features':</a:t>
            </a:r>
            <a:r>
              <a:rPr lang="en-US" i="1" dirty="0" err="1"/>
              <a:t>ex_emp.iloc</a:t>
            </a:r>
            <a:r>
              <a:rPr lang="en-US" i="1" dirty="0"/>
              <a:t>[:, [0,1,2,3,4,5,6,7]].columns,'importance':</a:t>
            </a:r>
            <a:r>
              <a:rPr lang="en-US" i="1" dirty="0" err="1"/>
              <a:t>np.round</a:t>
            </a:r>
            <a:r>
              <a:rPr lang="en-US" i="1" dirty="0"/>
              <a:t>(forest.feature_importances_,3)}) #Note: The target column is at position 0</a:t>
            </a:r>
          </a:p>
          <a:p>
            <a:r>
              <a:rPr lang="en-US" i="1" dirty="0" err="1"/>
              <a:t>importances</a:t>
            </a:r>
            <a:r>
              <a:rPr lang="en-US" i="1" dirty="0"/>
              <a:t> = </a:t>
            </a:r>
            <a:r>
              <a:rPr lang="en-US" i="1" dirty="0" err="1"/>
              <a:t>importances.sort_values</a:t>
            </a:r>
            <a:r>
              <a:rPr lang="en-US" i="1" dirty="0"/>
              <a:t>('</a:t>
            </a:r>
            <a:r>
              <a:rPr lang="en-US" i="1" dirty="0" err="1"/>
              <a:t>importance',ascending</a:t>
            </a:r>
            <a:r>
              <a:rPr lang="en-US" i="1" dirty="0"/>
              <a:t>=False).</a:t>
            </a:r>
            <a:r>
              <a:rPr lang="en-US" i="1" dirty="0" err="1"/>
              <a:t>set_index</a:t>
            </a:r>
            <a:r>
              <a:rPr lang="en-US" i="1" dirty="0"/>
              <a:t>('features')</a:t>
            </a:r>
          </a:p>
          <a:p>
            <a:r>
              <a:rPr lang="en-US" i="1" dirty="0" err="1"/>
              <a:t>importances</a:t>
            </a:r>
            <a:r>
              <a:rPr lang="en-US" i="1" dirty="0"/>
              <a:t>  </a:t>
            </a:r>
          </a:p>
          <a:p>
            <a:r>
              <a:rPr lang="en-US" i="1" dirty="0" err="1"/>
              <a:t>importances.plot.bar</a:t>
            </a:r>
            <a:r>
              <a:rPr lang="en-US" i="1" dirty="0"/>
              <a:t>()</a:t>
            </a:r>
          </a:p>
          <a:p>
            <a:r>
              <a:rPr lang="en-US" i="1" dirty="0" err="1"/>
              <a:t>plt.savefig</a:t>
            </a:r>
            <a:r>
              <a:rPr lang="en-US" i="1" dirty="0"/>
              <a:t>('importance.png')</a:t>
            </a:r>
            <a:endParaRPr lang="en-US" i="1" dirty="0"/>
          </a:p>
        </p:txBody>
      </p:sp>
    </p:spTree>
    <p:extLst>
      <p:ext uri="{BB962C8B-B14F-4D97-AF65-F5344CB8AC3E}">
        <p14:creationId xmlns:p14="http://schemas.microsoft.com/office/powerpoint/2010/main" val="2208228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892" y="246184"/>
            <a:ext cx="3112476" cy="584775"/>
          </a:xfrm>
          <a:prstGeom prst="rect">
            <a:avLst/>
          </a:prstGeom>
          <a:noFill/>
        </p:spPr>
        <p:txBody>
          <a:bodyPr wrap="square" rtlCol="0">
            <a:spAutoFit/>
          </a:bodyPr>
          <a:lstStyle/>
          <a:p>
            <a:r>
              <a:rPr lang="en-US" sz="3200" dirty="0" smtClean="0"/>
              <a:t>Data Exploration</a:t>
            </a:r>
            <a:endParaRPr lang="en-US" sz="3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703" y="780972"/>
            <a:ext cx="8898673" cy="4701713"/>
          </a:xfrm>
          <a:prstGeom prst="rect">
            <a:avLst/>
          </a:prstGeom>
        </p:spPr>
      </p:pic>
    </p:spTree>
    <p:extLst>
      <p:ext uri="{BB962C8B-B14F-4D97-AF65-F5344CB8AC3E}">
        <p14:creationId xmlns:p14="http://schemas.microsoft.com/office/powerpoint/2010/main" val="749674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892" y="246184"/>
            <a:ext cx="3112476" cy="584775"/>
          </a:xfrm>
          <a:prstGeom prst="rect">
            <a:avLst/>
          </a:prstGeom>
          <a:noFill/>
        </p:spPr>
        <p:txBody>
          <a:bodyPr wrap="square" rtlCol="0">
            <a:spAutoFit/>
          </a:bodyPr>
          <a:lstStyle/>
          <a:p>
            <a:r>
              <a:rPr lang="en-US" sz="3200" dirty="0" smtClean="0"/>
              <a:t>Data Exploration</a:t>
            </a:r>
            <a:endParaRPr lang="en-US"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48" y="830959"/>
            <a:ext cx="10727474" cy="4810532"/>
          </a:xfrm>
          <a:prstGeom prst="rect">
            <a:avLst/>
          </a:prstGeom>
        </p:spPr>
      </p:pic>
    </p:spTree>
    <p:extLst>
      <p:ext uri="{BB962C8B-B14F-4D97-AF65-F5344CB8AC3E}">
        <p14:creationId xmlns:p14="http://schemas.microsoft.com/office/powerpoint/2010/main" val="1312288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851</TotalTime>
  <Words>1226</Words>
  <Application>Microsoft Office PowerPoint</Application>
  <PresentationFormat>Widescreen</PresentationFormat>
  <Paragraphs>116</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Gallery</vt:lpstr>
      <vt:lpstr>Company X Employee Attrition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57</cp:revision>
  <dcterms:created xsi:type="dcterms:W3CDTF">2020-08-18T19:00:29Z</dcterms:created>
  <dcterms:modified xsi:type="dcterms:W3CDTF">2020-08-19T18:16:12Z</dcterms:modified>
</cp:coreProperties>
</file>