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CC0854-7CB1-43F6-9114-E01DCBF13E73}">
  <a:tblStyle styleId="{6FCC0854-7CB1-43F6-9114-E01DCBF13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8b6e6b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8b6e6b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822eb2b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822eb2b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67eaf22ee49a4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67eaf22ee49a4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822eb2b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822eb2b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67eaf22ee49a4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67eaf22ee49a4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67eaf22ee49a4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67eaf22ee49a4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822eb2b3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5822eb2b3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822eb2b3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5822eb2b3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822eb2b3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5822eb2b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822eb2b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5822eb2b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822eb2b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822eb2b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a67eaf22ee49a4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a67eaf22ee49a4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67eaf22ee49a4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67eaf22ee49a4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822eb2b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822eb2b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a67eaf22ee49a4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a67eaf22ee49a4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a67eaf22ee49a4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a67eaf22ee49a4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67eaf22ee49a4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67eaf22ee49a4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822eb2b3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822eb2b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9ca6753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9ca6753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822eb2b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822eb2b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39575" y="1346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r>
              <a:rPr lang="en"/>
              <a:t>Paragraph</a:t>
            </a:r>
            <a:r>
              <a:rPr lang="en"/>
              <a:t> Captioning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011350" y="2571750"/>
            <a:ext cx="51213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Parvathy Ramakrishnan 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Muhammed Favas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Kanojia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Decoder Merge Model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he image information is fed to the neural network in a layer following the RNN – conditioning the language model by ‘merging’ image features.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image vector is left out of the RNN sub-cell and hence RNN deals purely with the linguistic info.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allows the RNN’s hidden state vector to shrink in size by up to four times.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After the prefix has been vectorized, it is merged with the image vector in a separate ‘multi-model layer’ which comes after the RNN sub-network.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Decoder Inject Model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879249"/>
            <a:ext cx="8064499" cy="20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Decoder Inject Model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Pre-Inject Model (decoder)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75" y="1720900"/>
            <a:ext cx="6051601" cy="24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368975" y="4496100"/>
            <a:ext cx="5633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</a:rPr>
              <a:t>Source: Where to put the Image in an Image Caption Generator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Decoder with Visual Attention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88" y="1385488"/>
            <a:ext cx="8190023" cy="237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1642700" y="4280000"/>
            <a:ext cx="548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</a:rPr>
              <a:t>Source: Show, Attend and Tell: Neural Image Caption Generation with Visual Attention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Decoder with Visual Attention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664113"/>
            <a:ext cx="5965599" cy="20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25" y="3801775"/>
            <a:ext cx="48006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373525" y="1110125"/>
            <a:ext cx="29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Attention Block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600" y="3801775"/>
            <a:ext cx="2079200" cy="9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Decoder with Visual Attention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25" y="2004625"/>
            <a:ext cx="7922950" cy="19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403475" y="1272713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coder Block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Inference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Comparisons 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6957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{6FCC0854-7CB1-43F6-9114-E01DCBF13E73}</a:tableStyleId>
              </a:tblPr>
              <a:tblGrid>
                <a:gridCol w="2376350"/>
                <a:gridCol w="1375000"/>
                <a:gridCol w="1355875"/>
                <a:gridCol w="1278200"/>
                <a:gridCol w="1299850"/>
              </a:tblGrid>
              <a:tr h="396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BLUE-4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 (150 epoch)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Inject (100 epoch)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 (50 epoch)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Outputs</a:t>
            </a:r>
            <a:endParaRPr/>
          </a:p>
        </p:txBody>
      </p:sp>
      <p:graphicFrame>
        <p:nvGraphicFramePr>
          <p:cNvPr id="193" name="Google Shape;193;p30"/>
          <p:cNvGraphicFramePr/>
          <p:nvPr/>
        </p:nvGraphicFramePr>
        <p:xfrm>
          <a:off x="3445325" y="53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{6FCC0854-7CB1-43F6-9114-E01DCBF13E73}</a:tableStyleId>
              </a:tblPr>
              <a:tblGrid>
                <a:gridCol w="5280425"/>
              </a:tblGrid>
              <a:tr h="153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 Model: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 man is standing on a tennis court . he is wearing a short sleeve shirt, shorts and a white wristband . the man is holding a racket in his hands . the court is green with white painted lines on it . part of a wall can be seen behind the man . part of a green sky can be seen above the fence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47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Inject Model: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a man is standing on a tennis court playing tennis . he is wearing a white shirt and black shorts . the man is holding a racket in his hand . a white ball is soaring in the air towards the man . a tall chain link fence is standing behind the court .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37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 Model: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a man is playing tennis . the tennis is wearing a white shirt and white shorts . the man is wearing a white shirt and white shorts . the man is wearing a white shirt .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0" y="1069300"/>
            <a:ext cx="2510925" cy="32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Stanford Image Paragraph Captioning dataset-  A subset of Visual Genome dataset is used where </a:t>
            </a:r>
            <a:r>
              <a:rPr lang="en"/>
              <a:t>19551 images are labelled with corresponding captions.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14575 training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2489 validation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2887 test samples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graphicFrame>
        <p:nvGraphicFramePr>
          <p:cNvPr id="205" name="Google Shape;205;p32"/>
          <p:cNvGraphicFramePr/>
          <p:nvPr/>
        </p:nvGraphicFramePr>
        <p:xfrm>
          <a:off x="311700" y="1218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{6FCC0854-7CB1-43F6-9114-E01DCBF13E73}</a:tableStyleId>
              </a:tblPr>
              <a:tblGrid>
                <a:gridCol w="2626600"/>
                <a:gridCol w="2626600"/>
                <a:gridCol w="2626600"/>
              </a:tblGrid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Parvathy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Shubham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Favas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97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 Preprocessing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Merge Model Training and Inference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Hyperparameter Tuning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Explored alternate pretrained CNN models and RNN architecture using LSTM 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 </a:t>
                      </a:r>
                      <a:r>
                        <a:rPr lang="en"/>
                        <a:t>Preprocessing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Tried various Image encoding in InceptionV3 ,RESNET50 , for merge model and RNN architectures 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Used GloVe word Embedding to increase the performance of model and other hyperparameter tuning.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Deployed the image captioning model using FLASK 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Exploratory data analysis.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Image encoding with VGG16 for merge model.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Inject model (InceptionV3 and LSTM) training with image augmentation and inference.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Attention model (Resnet-152 and LSTM) training with image augmentation and inference.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593226" cy="28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679901" cy="314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2" cy="336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2" cy="295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Paragraph Captioning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components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CNN’s as encoder- For preserving the image features and it’s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RNN’s as decoder- For dealing with any kind of sequential data and for generating sequence of words.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Decoder Merge Model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38" y="1893625"/>
            <a:ext cx="7886125" cy="17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