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1"/>
  </p:notesMasterIdLst>
  <p:sldIdLst>
    <p:sldId id="259" r:id="rId2"/>
    <p:sldId id="328" r:id="rId3"/>
    <p:sldId id="323" r:id="rId4"/>
    <p:sldId id="324" r:id="rId5"/>
    <p:sldId id="263" r:id="rId6"/>
    <p:sldId id="283" r:id="rId7"/>
    <p:sldId id="284" r:id="rId8"/>
    <p:sldId id="286" r:id="rId9"/>
    <p:sldId id="285" r:id="rId10"/>
    <p:sldId id="287" r:id="rId11"/>
    <p:sldId id="264" r:id="rId12"/>
    <p:sldId id="317" r:id="rId13"/>
    <p:sldId id="343" r:id="rId14"/>
    <p:sldId id="267" r:id="rId15"/>
    <p:sldId id="272" r:id="rId16"/>
    <p:sldId id="290" r:id="rId17"/>
    <p:sldId id="288" r:id="rId18"/>
    <p:sldId id="330" r:id="rId19"/>
    <p:sldId id="293" r:id="rId20"/>
    <p:sldId id="271" r:id="rId21"/>
    <p:sldId id="270" r:id="rId22"/>
    <p:sldId id="295" r:id="rId23"/>
    <p:sldId id="269" r:id="rId24"/>
    <p:sldId id="296" r:id="rId25"/>
    <p:sldId id="297" r:id="rId26"/>
    <p:sldId id="276" r:id="rId27"/>
    <p:sldId id="275" r:id="rId28"/>
    <p:sldId id="299" r:id="rId29"/>
    <p:sldId id="300" r:id="rId30"/>
    <p:sldId id="274" r:id="rId31"/>
    <p:sldId id="303" r:id="rId32"/>
    <p:sldId id="302" r:id="rId33"/>
    <p:sldId id="301" r:id="rId34"/>
    <p:sldId id="304" r:id="rId35"/>
    <p:sldId id="305" r:id="rId36"/>
    <p:sldId id="308" r:id="rId37"/>
    <p:sldId id="307" r:id="rId38"/>
    <p:sldId id="273" r:id="rId39"/>
    <p:sldId id="318" r:id="rId40"/>
    <p:sldId id="277" r:id="rId41"/>
    <p:sldId id="309" r:id="rId42"/>
    <p:sldId id="282" r:id="rId43"/>
    <p:sldId id="310" r:id="rId44"/>
    <p:sldId id="311" r:id="rId45"/>
    <p:sldId id="312" r:id="rId46"/>
    <p:sldId id="313" r:id="rId47"/>
    <p:sldId id="280" r:id="rId48"/>
    <p:sldId id="279" r:id="rId49"/>
    <p:sldId id="329" r:id="rId50"/>
    <p:sldId id="331" r:id="rId51"/>
    <p:sldId id="332" r:id="rId52"/>
    <p:sldId id="333" r:id="rId53"/>
    <p:sldId id="334" r:id="rId54"/>
    <p:sldId id="335" r:id="rId55"/>
    <p:sldId id="336" r:id="rId56"/>
    <p:sldId id="337" r:id="rId57"/>
    <p:sldId id="338" r:id="rId58"/>
    <p:sldId id="339" r:id="rId59"/>
    <p:sldId id="340" r:id="rId60"/>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m0BvQyhu4jfopuOqDhjYvQ==" hashData="sbE71AFcGCPuRH+T5gitZBuSru88oMf2C+0jvfXUJJfGjjYryRA/jtxOc6wOjsvzzllzMifckJZcAMi+XuKB6w=="/>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inchiri Shanti" initials="ZS" lastIdx="1" clrIdx="0">
    <p:extLst>
      <p:ext uri="{19B8F6BF-5375-455C-9EA6-DF929625EA0E}">
        <p15:presenceInfo xmlns:p15="http://schemas.microsoft.com/office/powerpoint/2012/main" userId="S::shanti.zinchiri@posadas.com::ff8da7cf-7033-47ed-91dd-924b9985ad9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7607"/>
    <a:srgbClr val="000000"/>
    <a:srgbClr val="F7994B"/>
    <a:srgbClr val="978B8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1" d="100"/>
          <a:sy n="81" d="100"/>
        </p:scale>
        <p:origin x="684" y="7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25346A-C184-7F46-99AA-13966696A136}" type="datetimeFigureOut">
              <a:rPr lang="es-ES" smtClean="0"/>
              <a:t>04/09/2020</a:t>
            </a:fld>
            <a:endParaRPr lang="es-ES"/>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0DC817-4F68-1345-B77A-C0AE84BA5DAD}" type="slidenum">
              <a:rPr lang="es-ES" smtClean="0"/>
              <a:t>‹#›</a:t>
            </a:fld>
            <a:endParaRPr lang="es-ES"/>
          </a:p>
        </p:txBody>
      </p:sp>
    </p:spTree>
    <p:extLst>
      <p:ext uri="{BB962C8B-B14F-4D97-AF65-F5344CB8AC3E}">
        <p14:creationId xmlns:p14="http://schemas.microsoft.com/office/powerpoint/2010/main" val="62024485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120DC817-4F68-1345-B77A-C0AE84BA5DAD}" type="slidenum">
              <a:rPr lang="es-ES" smtClean="0"/>
              <a:t>6</a:t>
            </a:fld>
            <a:endParaRPr lang="es-ES"/>
          </a:p>
        </p:txBody>
      </p:sp>
    </p:spTree>
    <p:extLst>
      <p:ext uri="{BB962C8B-B14F-4D97-AF65-F5344CB8AC3E}">
        <p14:creationId xmlns:p14="http://schemas.microsoft.com/office/powerpoint/2010/main" val="1565222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120DC817-4F68-1345-B77A-C0AE84BA5DAD}" type="slidenum">
              <a:rPr lang="es-ES" smtClean="0"/>
              <a:t>17</a:t>
            </a:fld>
            <a:endParaRPr lang="es-ES"/>
          </a:p>
        </p:txBody>
      </p:sp>
    </p:spTree>
    <p:extLst>
      <p:ext uri="{BB962C8B-B14F-4D97-AF65-F5344CB8AC3E}">
        <p14:creationId xmlns:p14="http://schemas.microsoft.com/office/powerpoint/2010/main" val="2480205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120DC817-4F68-1345-B77A-C0AE84BA5DAD}" type="slidenum">
              <a:rPr lang="es-ES" smtClean="0"/>
              <a:t>18</a:t>
            </a:fld>
            <a:endParaRPr lang="es-ES"/>
          </a:p>
        </p:txBody>
      </p:sp>
    </p:spTree>
    <p:extLst>
      <p:ext uri="{BB962C8B-B14F-4D97-AF65-F5344CB8AC3E}">
        <p14:creationId xmlns:p14="http://schemas.microsoft.com/office/powerpoint/2010/main" val="2761294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120DC817-4F68-1345-B77A-C0AE84BA5DAD}" type="slidenum">
              <a:rPr lang="es-ES" smtClean="0"/>
              <a:t>35</a:t>
            </a:fld>
            <a:endParaRPr lang="es-ES"/>
          </a:p>
        </p:txBody>
      </p:sp>
    </p:spTree>
    <p:extLst>
      <p:ext uri="{BB962C8B-B14F-4D97-AF65-F5344CB8AC3E}">
        <p14:creationId xmlns:p14="http://schemas.microsoft.com/office/powerpoint/2010/main" val="3534961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1597819"/>
            <a:ext cx="7772400" cy="1102519"/>
          </a:xfrm>
        </p:spPr>
        <p:txBody>
          <a:bodyPr/>
          <a:lstStyle/>
          <a:p>
            <a:r>
              <a:rPr lang="es-ES_tradnl"/>
              <a:t>Clic para editar título</a:t>
            </a:r>
            <a:endParaRPr lang="es-ES"/>
          </a:p>
        </p:txBody>
      </p:sp>
      <p:sp>
        <p:nvSpPr>
          <p:cNvPr id="3" name="Subtítulo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Haga clic para modificar el estilo de subtítulo del patrón</a:t>
            </a:r>
            <a:endParaRPr lang="es-ES"/>
          </a:p>
        </p:txBody>
      </p:sp>
      <p:sp>
        <p:nvSpPr>
          <p:cNvPr id="4" name="Marcador de fecha 3"/>
          <p:cNvSpPr>
            <a:spLocks noGrp="1"/>
          </p:cNvSpPr>
          <p:nvPr>
            <p:ph type="dt" sz="half" idx="10"/>
          </p:nvPr>
        </p:nvSpPr>
        <p:spPr/>
        <p:txBody>
          <a:bodyPr/>
          <a:lstStyle/>
          <a:p>
            <a:fld id="{5E43B149-7D2E-D345-823C-349C50373AA7}" type="datetimeFigureOut">
              <a:rPr lang="es-ES" smtClean="0"/>
              <a:t>04/09/2020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E69BBA0-8EE5-8F4E-B3B9-53DC809F416A}" type="slidenum">
              <a:rPr lang="es-ES" smtClean="0"/>
              <a:t>‹#›</a:t>
            </a:fld>
            <a:endParaRPr lang="es-ES"/>
          </a:p>
        </p:txBody>
      </p:sp>
    </p:spTree>
    <p:extLst>
      <p:ext uri="{BB962C8B-B14F-4D97-AF65-F5344CB8AC3E}">
        <p14:creationId xmlns:p14="http://schemas.microsoft.com/office/powerpoint/2010/main" val="445966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5E43B149-7D2E-D345-823C-349C50373AA7}" type="datetimeFigureOut">
              <a:rPr lang="es-ES" smtClean="0"/>
              <a:t>04/09/2020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E69BBA0-8EE5-8F4E-B3B9-53DC809F416A}" type="slidenum">
              <a:rPr lang="es-ES" smtClean="0"/>
              <a:t>‹#›</a:t>
            </a:fld>
            <a:endParaRPr lang="es-ES"/>
          </a:p>
        </p:txBody>
      </p:sp>
    </p:spTree>
    <p:extLst>
      <p:ext uri="{BB962C8B-B14F-4D97-AF65-F5344CB8AC3E}">
        <p14:creationId xmlns:p14="http://schemas.microsoft.com/office/powerpoint/2010/main" val="3931424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154781"/>
            <a:ext cx="2057400" cy="3290888"/>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154781"/>
            <a:ext cx="6019800" cy="3290888"/>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5E43B149-7D2E-D345-823C-349C50373AA7}" type="datetimeFigureOut">
              <a:rPr lang="es-ES" smtClean="0"/>
              <a:t>04/09/2020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E69BBA0-8EE5-8F4E-B3B9-53DC809F416A}" type="slidenum">
              <a:rPr lang="es-ES" smtClean="0"/>
              <a:t>‹#›</a:t>
            </a:fld>
            <a:endParaRPr lang="es-ES"/>
          </a:p>
        </p:txBody>
      </p:sp>
    </p:spTree>
    <p:extLst>
      <p:ext uri="{BB962C8B-B14F-4D97-AF65-F5344CB8AC3E}">
        <p14:creationId xmlns:p14="http://schemas.microsoft.com/office/powerpoint/2010/main" val="1334010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5E43B149-7D2E-D345-823C-349C50373AA7}" type="datetimeFigureOut">
              <a:rPr lang="es-ES" smtClean="0"/>
              <a:t>04/09/2020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E69BBA0-8EE5-8F4E-B3B9-53DC809F416A}" type="slidenum">
              <a:rPr lang="es-ES" smtClean="0"/>
              <a:t>‹#›</a:t>
            </a:fld>
            <a:endParaRPr lang="es-ES"/>
          </a:p>
        </p:txBody>
      </p:sp>
    </p:spTree>
    <p:extLst>
      <p:ext uri="{BB962C8B-B14F-4D97-AF65-F5344CB8AC3E}">
        <p14:creationId xmlns:p14="http://schemas.microsoft.com/office/powerpoint/2010/main" val="508539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3305176"/>
            <a:ext cx="7772400" cy="1021556"/>
          </a:xfrm>
        </p:spPr>
        <p:txBody>
          <a:bodyPr anchor="t"/>
          <a:lstStyle>
            <a:lvl1pPr algn="l">
              <a:defRPr sz="4000" b="1" cap="all"/>
            </a:lvl1pPr>
          </a:lstStyle>
          <a:p>
            <a:r>
              <a:rPr lang="es-ES_tradnl"/>
              <a:t>Clic para editar título</a:t>
            </a:r>
            <a:endParaRPr lang="es-ES"/>
          </a:p>
        </p:txBody>
      </p:sp>
      <p:sp>
        <p:nvSpPr>
          <p:cNvPr id="3" name="Marcador de texto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5E43B149-7D2E-D345-823C-349C50373AA7}" type="datetimeFigureOut">
              <a:rPr lang="es-ES" smtClean="0"/>
              <a:t>04/09/2020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E69BBA0-8EE5-8F4E-B3B9-53DC809F416A}" type="slidenum">
              <a:rPr lang="es-ES" smtClean="0"/>
              <a:t>‹#›</a:t>
            </a:fld>
            <a:endParaRPr lang="es-ES"/>
          </a:p>
        </p:txBody>
      </p:sp>
    </p:spTree>
    <p:extLst>
      <p:ext uri="{BB962C8B-B14F-4D97-AF65-F5344CB8AC3E}">
        <p14:creationId xmlns:p14="http://schemas.microsoft.com/office/powerpoint/2010/main" val="1045070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4"/>
          <p:cNvSpPr>
            <a:spLocks noGrp="1"/>
          </p:cNvSpPr>
          <p:nvPr>
            <p:ph type="dt" sz="half" idx="10"/>
          </p:nvPr>
        </p:nvSpPr>
        <p:spPr/>
        <p:txBody>
          <a:bodyPr/>
          <a:lstStyle/>
          <a:p>
            <a:fld id="{5E43B149-7D2E-D345-823C-349C50373AA7}" type="datetimeFigureOut">
              <a:rPr lang="es-ES" smtClean="0"/>
              <a:t>04/09/2020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E69BBA0-8EE5-8F4E-B3B9-53DC809F416A}" type="slidenum">
              <a:rPr lang="es-ES" smtClean="0"/>
              <a:t>‹#›</a:t>
            </a:fld>
            <a:endParaRPr lang="es-ES"/>
          </a:p>
        </p:txBody>
      </p:sp>
    </p:spTree>
    <p:extLst>
      <p:ext uri="{BB962C8B-B14F-4D97-AF65-F5344CB8AC3E}">
        <p14:creationId xmlns:p14="http://schemas.microsoft.com/office/powerpoint/2010/main" val="200438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457200" y="205979"/>
            <a:ext cx="8229600" cy="857250"/>
          </a:xfrm>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5E43B149-7D2E-D345-823C-349C50373AA7}" type="datetimeFigureOut">
              <a:rPr lang="es-ES" smtClean="0"/>
              <a:t>04/09/2020</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8E69BBA0-8EE5-8F4E-B3B9-53DC809F416A}" type="slidenum">
              <a:rPr lang="es-ES" smtClean="0"/>
              <a:t>‹#›</a:t>
            </a:fld>
            <a:endParaRPr lang="es-ES"/>
          </a:p>
        </p:txBody>
      </p:sp>
    </p:spTree>
    <p:extLst>
      <p:ext uri="{BB962C8B-B14F-4D97-AF65-F5344CB8AC3E}">
        <p14:creationId xmlns:p14="http://schemas.microsoft.com/office/powerpoint/2010/main" val="902823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5E43B149-7D2E-D345-823C-349C50373AA7}" type="datetimeFigureOut">
              <a:rPr lang="es-ES" smtClean="0"/>
              <a:t>04/09/2020</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8E69BBA0-8EE5-8F4E-B3B9-53DC809F416A}" type="slidenum">
              <a:rPr lang="es-ES" smtClean="0"/>
              <a:t>‹#›</a:t>
            </a:fld>
            <a:endParaRPr lang="es-ES"/>
          </a:p>
        </p:txBody>
      </p:sp>
    </p:spTree>
    <p:extLst>
      <p:ext uri="{BB962C8B-B14F-4D97-AF65-F5344CB8AC3E}">
        <p14:creationId xmlns:p14="http://schemas.microsoft.com/office/powerpoint/2010/main" val="2427931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E43B149-7D2E-D345-823C-349C50373AA7}" type="datetimeFigureOut">
              <a:rPr lang="es-ES" smtClean="0"/>
              <a:t>04/09/2020</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8E69BBA0-8EE5-8F4E-B3B9-53DC809F416A}" type="slidenum">
              <a:rPr lang="es-ES" smtClean="0"/>
              <a:t>‹#›</a:t>
            </a:fld>
            <a:endParaRPr lang="es-ES"/>
          </a:p>
        </p:txBody>
      </p:sp>
    </p:spTree>
    <p:extLst>
      <p:ext uri="{BB962C8B-B14F-4D97-AF65-F5344CB8AC3E}">
        <p14:creationId xmlns:p14="http://schemas.microsoft.com/office/powerpoint/2010/main" val="858411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5E43B149-7D2E-D345-823C-349C50373AA7}" type="datetimeFigureOut">
              <a:rPr lang="es-ES" smtClean="0"/>
              <a:t>04/09/2020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E69BBA0-8EE5-8F4E-B3B9-53DC809F416A}" type="slidenum">
              <a:rPr lang="es-ES" smtClean="0"/>
              <a:t>‹#›</a:t>
            </a:fld>
            <a:endParaRPr lang="es-ES"/>
          </a:p>
        </p:txBody>
      </p:sp>
    </p:spTree>
    <p:extLst>
      <p:ext uri="{BB962C8B-B14F-4D97-AF65-F5344CB8AC3E}">
        <p14:creationId xmlns:p14="http://schemas.microsoft.com/office/powerpoint/2010/main" val="570795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5E43B149-7D2E-D345-823C-349C50373AA7}" type="datetimeFigureOut">
              <a:rPr lang="es-ES" smtClean="0"/>
              <a:t>04/09/2020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E69BBA0-8EE5-8F4E-B3B9-53DC809F416A}" type="slidenum">
              <a:rPr lang="es-ES" smtClean="0"/>
              <a:t>‹#›</a:t>
            </a:fld>
            <a:endParaRPr lang="es-ES"/>
          </a:p>
        </p:txBody>
      </p:sp>
    </p:spTree>
    <p:extLst>
      <p:ext uri="{BB962C8B-B14F-4D97-AF65-F5344CB8AC3E}">
        <p14:creationId xmlns:p14="http://schemas.microsoft.com/office/powerpoint/2010/main" val="3335814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E43B149-7D2E-D345-823C-349C50373AA7}" type="datetimeFigureOut">
              <a:rPr lang="es-ES" smtClean="0"/>
              <a:t>04/09/2020</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E69BBA0-8EE5-8F4E-B3B9-53DC809F416A}" type="slidenum">
              <a:rPr lang="es-ES" smtClean="0"/>
              <a:t>‹#›</a:t>
            </a:fld>
            <a:endParaRPr lang="es-ES"/>
          </a:p>
        </p:txBody>
      </p:sp>
    </p:spTree>
    <p:extLst>
      <p:ext uri="{BB962C8B-B14F-4D97-AF65-F5344CB8AC3E}">
        <p14:creationId xmlns:p14="http://schemas.microsoft.com/office/powerpoint/2010/main" val="3811303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operacioncobranza@posadas.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5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png"/><Relationship Id="rId10"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50.png"/></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mailto:adriana.suarez@posadas.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4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4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4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4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4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mailto:operacioncobranza@posadas.com"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mailto:operacioncobranza@posadas.com"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mailto:cobranzafavc@posadas.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mailto:CobranzaFAVC@posadas.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www.favc.com/"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mailto:CobranzaFAVC@posadas.com" TargetMode="Externa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59.xml.rels><?xml version="1.0" encoding="UTF-8" standalone="yes"?>
<Relationships xmlns="http://schemas.openxmlformats.org/package/2006/relationships"><Relationship Id="rId3" Type="http://schemas.openxmlformats.org/officeDocument/2006/relationships/hyperlink" Target="mailto:operaci&#243;ncobranza@posadas.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3201245" y="457916"/>
            <a:ext cx="4631267" cy="857250"/>
          </a:xfrm>
        </p:spPr>
        <p:txBody>
          <a:bodyPr>
            <a:normAutofit/>
          </a:bodyPr>
          <a:lstStyle/>
          <a:p>
            <a:r>
              <a:rPr lang="es-ES" sz="1600" spc="300" dirty="0">
                <a:solidFill>
                  <a:srgbClr val="EE7607"/>
                </a:solidFill>
                <a:latin typeface="Trebuchet MS"/>
                <a:cs typeface="Trebuchet MS"/>
              </a:rPr>
              <a:t>FAVC</a:t>
            </a:r>
            <a:br>
              <a:rPr lang="es-ES" sz="1600" spc="300" dirty="0">
                <a:solidFill>
                  <a:srgbClr val="EE7607"/>
                </a:solidFill>
                <a:latin typeface="Trebuchet MS"/>
                <a:cs typeface="Trebuchet MS"/>
              </a:rPr>
            </a:br>
            <a:r>
              <a:rPr lang="es-ES" sz="1600" spc="300" dirty="0">
                <a:solidFill>
                  <a:srgbClr val="EE7607"/>
                </a:solidFill>
                <a:latin typeface="Trebuchet MS"/>
                <a:cs typeface="Trebuchet MS"/>
              </a:rPr>
              <a:t>MÓDULO COBRANZA OMS</a:t>
            </a:r>
          </a:p>
        </p:txBody>
      </p:sp>
      <p:sp>
        <p:nvSpPr>
          <p:cNvPr id="3" name="Marcador de contenido 2"/>
          <p:cNvSpPr>
            <a:spLocks noGrp="1"/>
          </p:cNvSpPr>
          <p:nvPr>
            <p:ph idx="1"/>
          </p:nvPr>
        </p:nvSpPr>
        <p:spPr>
          <a:xfrm>
            <a:off x="2762533" y="1745672"/>
            <a:ext cx="5869172" cy="3170993"/>
          </a:xfrm>
        </p:spPr>
        <p:txBody>
          <a:bodyPr>
            <a:normAutofit/>
          </a:bodyPr>
          <a:lstStyle/>
          <a:p>
            <a:pPr marL="0" indent="0" algn="just">
              <a:buNone/>
            </a:pPr>
            <a:r>
              <a:rPr lang="es-MX" sz="1600" dirty="0"/>
              <a:t>El presente manual tiene como objetivo conocer los procesos básicos en el servicio de cobranza de la membresía Fiesta Americana Vacation Club.</a:t>
            </a:r>
            <a:r>
              <a:rPr lang="es-MX" sz="1600" dirty="0">
                <a:solidFill>
                  <a:srgbClr val="978B82"/>
                </a:solidFill>
              </a:rPr>
              <a:t> </a:t>
            </a:r>
            <a:endParaRPr lang="es-ES" sz="1600" dirty="0">
              <a:solidFill>
                <a:srgbClr val="978B82"/>
              </a:solidFill>
            </a:endParaRPr>
          </a:p>
          <a:p>
            <a:pPr marL="0" indent="0">
              <a:buNone/>
            </a:pPr>
            <a:endParaRPr lang="es-ES" sz="1400" dirty="0">
              <a:solidFill>
                <a:srgbClr val="978B82"/>
              </a:solidFill>
            </a:endParaRPr>
          </a:p>
          <a:p>
            <a:pPr marL="0" indent="0">
              <a:buNone/>
            </a:pPr>
            <a:endParaRPr lang="es-ES" sz="2800" dirty="0">
              <a:solidFill>
                <a:srgbClr val="978B82"/>
              </a:solidFill>
            </a:endParaRPr>
          </a:p>
        </p:txBody>
      </p:sp>
    </p:spTree>
    <p:extLst>
      <p:ext uri="{BB962C8B-B14F-4D97-AF65-F5344CB8AC3E}">
        <p14:creationId xmlns:p14="http://schemas.microsoft.com/office/powerpoint/2010/main" val="4162068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2"/>
          <a:stretch>
            <a:fillRect/>
          </a:stretch>
        </p:blipFill>
        <p:spPr>
          <a:xfrm>
            <a:off x="7857460" y="4383990"/>
            <a:ext cx="1114537" cy="685082"/>
          </a:xfrm>
          <a:prstGeom prst="rect">
            <a:avLst/>
          </a:prstGeom>
        </p:spPr>
      </p:pic>
      <p:sp>
        <p:nvSpPr>
          <p:cNvPr id="11" name="TextBox 10">
            <a:extLst>
              <a:ext uri="{FF2B5EF4-FFF2-40B4-BE49-F238E27FC236}">
                <a16:creationId xmlns:a16="http://schemas.microsoft.com/office/drawing/2014/main" id="{DF708F05-86F7-4E8C-8A2C-F54938B0F27A}"/>
              </a:ext>
            </a:extLst>
          </p:cNvPr>
          <p:cNvSpPr txBox="1"/>
          <p:nvPr/>
        </p:nvSpPr>
        <p:spPr>
          <a:xfrm>
            <a:off x="352325" y="1417158"/>
            <a:ext cx="4742109" cy="276999"/>
          </a:xfrm>
          <a:prstGeom prst="rect">
            <a:avLst/>
          </a:prstGeom>
          <a:noFill/>
        </p:spPr>
        <p:txBody>
          <a:bodyPr wrap="square" rtlCol="0">
            <a:spAutoFit/>
          </a:bodyPr>
          <a:lstStyle/>
          <a:p>
            <a:r>
              <a:rPr lang="es-MX" sz="1200" dirty="0"/>
              <a:t>En caso de que el socio pague con otra tarjeta:</a:t>
            </a:r>
          </a:p>
        </p:txBody>
      </p:sp>
      <p:pic>
        <p:nvPicPr>
          <p:cNvPr id="2" name="Picture 1">
            <a:extLst>
              <a:ext uri="{FF2B5EF4-FFF2-40B4-BE49-F238E27FC236}">
                <a16:creationId xmlns:a16="http://schemas.microsoft.com/office/drawing/2014/main" id="{167EC0FE-79C9-47F0-A710-4AB9E1ED2028}"/>
              </a:ext>
            </a:extLst>
          </p:cNvPr>
          <p:cNvPicPr>
            <a:picLocks noChangeAspect="1"/>
          </p:cNvPicPr>
          <p:nvPr/>
        </p:nvPicPr>
        <p:blipFill>
          <a:blip r:embed="rId3"/>
          <a:stretch>
            <a:fillRect/>
          </a:stretch>
        </p:blipFill>
        <p:spPr>
          <a:xfrm>
            <a:off x="1884337" y="1719597"/>
            <a:ext cx="6530391" cy="1763682"/>
          </a:xfrm>
          <a:prstGeom prst="rect">
            <a:avLst/>
          </a:prstGeom>
        </p:spPr>
      </p:pic>
      <p:sp>
        <p:nvSpPr>
          <p:cNvPr id="12" name="Rectangle: Rounded Corners 11">
            <a:extLst>
              <a:ext uri="{FF2B5EF4-FFF2-40B4-BE49-F238E27FC236}">
                <a16:creationId xmlns:a16="http://schemas.microsoft.com/office/drawing/2014/main" id="{6CF83C36-68FB-46DD-B548-6582FFA32F35}"/>
              </a:ext>
            </a:extLst>
          </p:cNvPr>
          <p:cNvSpPr/>
          <p:nvPr/>
        </p:nvSpPr>
        <p:spPr>
          <a:xfrm>
            <a:off x="2019799" y="1973347"/>
            <a:ext cx="1424111" cy="521460"/>
          </a:xfrm>
          <a:prstGeom prst="roundRect">
            <a:avLst/>
          </a:prstGeom>
          <a:no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13" name="Rectangle 12">
            <a:extLst>
              <a:ext uri="{FF2B5EF4-FFF2-40B4-BE49-F238E27FC236}">
                <a16:creationId xmlns:a16="http://schemas.microsoft.com/office/drawing/2014/main" id="{3E3DB033-0122-4C50-AA82-41A366682435}"/>
              </a:ext>
            </a:extLst>
          </p:cNvPr>
          <p:cNvSpPr/>
          <p:nvPr/>
        </p:nvSpPr>
        <p:spPr>
          <a:xfrm>
            <a:off x="4277167" y="1970554"/>
            <a:ext cx="1634535" cy="364386"/>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14" name="TextBox 13">
            <a:extLst>
              <a:ext uri="{FF2B5EF4-FFF2-40B4-BE49-F238E27FC236}">
                <a16:creationId xmlns:a16="http://schemas.microsoft.com/office/drawing/2014/main" id="{98425D39-F94C-4DDC-83D1-5D75AF672BC7}"/>
              </a:ext>
            </a:extLst>
          </p:cNvPr>
          <p:cNvSpPr txBox="1"/>
          <p:nvPr/>
        </p:nvSpPr>
        <p:spPr>
          <a:xfrm>
            <a:off x="4277167" y="2049103"/>
            <a:ext cx="1634535" cy="261610"/>
          </a:xfrm>
          <a:prstGeom prst="rect">
            <a:avLst/>
          </a:prstGeom>
          <a:noFill/>
        </p:spPr>
        <p:txBody>
          <a:bodyPr wrap="square" rtlCol="0">
            <a:spAutoFit/>
          </a:bodyPr>
          <a:lstStyle/>
          <a:p>
            <a:pPr algn="ctr"/>
            <a:r>
              <a:rPr lang="es-MX" sz="1100" dirty="0"/>
              <a:t>Ingresar al </a:t>
            </a:r>
            <a:r>
              <a:rPr lang="es-MX" sz="1100" b="1" dirty="0"/>
              <a:t>perfil</a:t>
            </a:r>
            <a:r>
              <a:rPr lang="es-MX" sz="1100" dirty="0"/>
              <a:t> de pago</a:t>
            </a:r>
          </a:p>
        </p:txBody>
      </p:sp>
      <p:cxnSp>
        <p:nvCxnSpPr>
          <p:cNvPr id="15" name="Straight Arrow Connector 14">
            <a:extLst>
              <a:ext uri="{FF2B5EF4-FFF2-40B4-BE49-F238E27FC236}">
                <a16:creationId xmlns:a16="http://schemas.microsoft.com/office/drawing/2014/main" id="{92C00547-D7D9-4DB3-9CAE-AC0950D013F3}"/>
              </a:ext>
            </a:extLst>
          </p:cNvPr>
          <p:cNvCxnSpPr>
            <a:cxnSpLocks/>
            <a:stCxn id="14" idx="1"/>
          </p:cNvCxnSpPr>
          <p:nvPr/>
        </p:nvCxnSpPr>
        <p:spPr>
          <a:xfrm flipH="1">
            <a:off x="3443913" y="2179908"/>
            <a:ext cx="833254" cy="37389"/>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pic>
        <p:nvPicPr>
          <p:cNvPr id="18" name="Picture 17">
            <a:extLst>
              <a:ext uri="{FF2B5EF4-FFF2-40B4-BE49-F238E27FC236}">
                <a16:creationId xmlns:a16="http://schemas.microsoft.com/office/drawing/2014/main" id="{73DE25E5-AE7F-4D74-B3F3-C7F128974D99}"/>
              </a:ext>
            </a:extLst>
          </p:cNvPr>
          <p:cNvPicPr>
            <a:picLocks noChangeAspect="1"/>
          </p:cNvPicPr>
          <p:nvPr/>
        </p:nvPicPr>
        <p:blipFill>
          <a:blip r:embed="rId4"/>
          <a:stretch>
            <a:fillRect/>
          </a:stretch>
        </p:blipFill>
        <p:spPr>
          <a:xfrm>
            <a:off x="448752" y="2773997"/>
            <a:ext cx="8070763" cy="1763682"/>
          </a:xfrm>
          <a:prstGeom prst="rect">
            <a:avLst/>
          </a:prstGeom>
        </p:spPr>
      </p:pic>
      <p:sp>
        <p:nvSpPr>
          <p:cNvPr id="19" name="Rectangle 18">
            <a:extLst>
              <a:ext uri="{FF2B5EF4-FFF2-40B4-BE49-F238E27FC236}">
                <a16:creationId xmlns:a16="http://schemas.microsoft.com/office/drawing/2014/main" id="{CA95105C-D894-4641-9AAC-AC9E9C9493C2}"/>
              </a:ext>
            </a:extLst>
          </p:cNvPr>
          <p:cNvSpPr/>
          <p:nvPr/>
        </p:nvSpPr>
        <p:spPr>
          <a:xfrm>
            <a:off x="480340" y="3195159"/>
            <a:ext cx="2114003" cy="507677"/>
          </a:xfrm>
          <a:prstGeom prst="rect">
            <a:avLst/>
          </a:prstGeom>
          <a:solidFill>
            <a:srgbClr val="FFFF00">
              <a:alpha val="16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21" name="Rectangle 20">
            <a:extLst>
              <a:ext uri="{FF2B5EF4-FFF2-40B4-BE49-F238E27FC236}">
                <a16:creationId xmlns:a16="http://schemas.microsoft.com/office/drawing/2014/main" id="{6BBF60DF-9416-4B8B-AD90-2BB623BCF315}"/>
              </a:ext>
            </a:extLst>
          </p:cNvPr>
          <p:cNvSpPr/>
          <p:nvPr/>
        </p:nvSpPr>
        <p:spPr>
          <a:xfrm>
            <a:off x="3455165" y="3220063"/>
            <a:ext cx="2233672" cy="432493"/>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22" name="TextBox 21">
            <a:extLst>
              <a:ext uri="{FF2B5EF4-FFF2-40B4-BE49-F238E27FC236}">
                <a16:creationId xmlns:a16="http://schemas.microsoft.com/office/drawing/2014/main" id="{9F0E7AA8-EC37-4E16-B8EE-A2A8C449C241}"/>
              </a:ext>
            </a:extLst>
          </p:cNvPr>
          <p:cNvSpPr txBox="1"/>
          <p:nvPr/>
        </p:nvSpPr>
        <p:spPr>
          <a:xfrm>
            <a:off x="3455165" y="3298613"/>
            <a:ext cx="2233672" cy="261610"/>
          </a:xfrm>
          <a:prstGeom prst="rect">
            <a:avLst/>
          </a:prstGeom>
          <a:noFill/>
        </p:spPr>
        <p:txBody>
          <a:bodyPr wrap="square" rtlCol="0">
            <a:spAutoFit/>
          </a:bodyPr>
          <a:lstStyle/>
          <a:p>
            <a:pPr algn="ctr"/>
            <a:r>
              <a:rPr lang="es-MX" sz="1100" dirty="0"/>
              <a:t>Ingresar a </a:t>
            </a:r>
            <a:r>
              <a:rPr lang="es-MX" sz="1100" b="1" dirty="0"/>
              <a:t>Agregar</a:t>
            </a:r>
            <a:r>
              <a:rPr lang="es-MX" sz="1100" dirty="0"/>
              <a:t> </a:t>
            </a:r>
            <a:r>
              <a:rPr lang="es-MX" sz="1100" b="1" dirty="0" err="1"/>
              <a:t>Paymentprofile</a:t>
            </a:r>
            <a:endParaRPr lang="es-MX" sz="1100" b="1" dirty="0"/>
          </a:p>
        </p:txBody>
      </p:sp>
      <p:cxnSp>
        <p:nvCxnSpPr>
          <p:cNvPr id="23" name="Straight Arrow Connector 22">
            <a:extLst>
              <a:ext uri="{FF2B5EF4-FFF2-40B4-BE49-F238E27FC236}">
                <a16:creationId xmlns:a16="http://schemas.microsoft.com/office/drawing/2014/main" id="{FA073FF9-1921-456B-96EE-3DEE40A216E5}"/>
              </a:ext>
            </a:extLst>
          </p:cNvPr>
          <p:cNvCxnSpPr>
            <a:cxnSpLocks/>
            <a:stCxn id="22" idx="1"/>
          </p:cNvCxnSpPr>
          <p:nvPr/>
        </p:nvCxnSpPr>
        <p:spPr>
          <a:xfrm flipH="1">
            <a:off x="2621911" y="3429418"/>
            <a:ext cx="833254" cy="37389"/>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7A899E6F-0CE0-4862-8635-6007F4078609}"/>
              </a:ext>
            </a:extLst>
          </p:cNvPr>
          <p:cNvSpPr txBox="1"/>
          <p:nvPr/>
        </p:nvSpPr>
        <p:spPr>
          <a:xfrm>
            <a:off x="1022735" y="477670"/>
            <a:ext cx="7098530" cy="461665"/>
          </a:xfrm>
          <a:prstGeom prst="rect">
            <a:avLst/>
          </a:prstGeom>
          <a:noFill/>
        </p:spPr>
        <p:txBody>
          <a:bodyPr wrap="square" rtlCol="0">
            <a:spAutoFit/>
          </a:bodyPr>
          <a:lstStyle/>
          <a:p>
            <a:pPr algn="ctr"/>
            <a:r>
              <a:rPr lang="es-MX" sz="1200" dirty="0"/>
              <a:t>Si el socio desea realizar el pago por medio de </a:t>
            </a:r>
            <a:r>
              <a:rPr lang="es-MX" sz="1200" b="1" dirty="0"/>
              <a:t>depósito o transferencia</a:t>
            </a:r>
            <a:r>
              <a:rPr lang="es-MX" sz="1200" dirty="0"/>
              <a:t>, deberá hacerlo con al menos 3 días de anticipación para quede reflejado su pago antes de que se genere el cobro automático a la tarjeta domiciliada</a:t>
            </a:r>
          </a:p>
        </p:txBody>
      </p:sp>
      <p:sp>
        <p:nvSpPr>
          <p:cNvPr id="17" name="Rectangle: Rounded Corners 16">
            <a:extLst>
              <a:ext uri="{FF2B5EF4-FFF2-40B4-BE49-F238E27FC236}">
                <a16:creationId xmlns:a16="http://schemas.microsoft.com/office/drawing/2014/main" id="{52E1C5C8-C359-4DC3-A48B-D22BC82AD06B}"/>
              </a:ext>
            </a:extLst>
          </p:cNvPr>
          <p:cNvSpPr/>
          <p:nvPr/>
        </p:nvSpPr>
        <p:spPr>
          <a:xfrm>
            <a:off x="925813" y="259191"/>
            <a:ext cx="7195452" cy="850843"/>
          </a:xfrm>
          <a:prstGeom prst="roundRect">
            <a:avLst/>
          </a:prstGeom>
          <a:no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s-MX" dirty="0"/>
          </a:p>
        </p:txBody>
      </p:sp>
    </p:spTree>
    <p:extLst>
      <p:ext uri="{BB962C8B-B14F-4D97-AF65-F5344CB8AC3E}">
        <p14:creationId xmlns:p14="http://schemas.microsoft.com/office/powerpoint/2010/main" val="1713105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2"/>
          <a:stretch>
            <a:fillRect/>
          </a:stretch>
        </p:blipFill>
        <p:spPr>
          <a:xfrm>
            <a:off x="7857460" y="4383990"/>
            <a:ext cx="1114537" cy="685082"/>
          </a:xfrm>
          <a:prstGeom prst="rect">
            <a:avLst/>
          </a:prstGeom>
        </p:spPr>
      </p:pic>
      <p:pic>
        <p:nvPicPr>
          <p:cNvPr id="10" name="Picture 9">
            <a:extLst>
              <a:ext uri="{FF2B5EF4-FFF2-40B4-BE49-F238E27FC236}">
                <a16:creationId xmlns:a16="http://schemas.microsoft.com/office/drawing/2014/main" id="{3B8529FE-444B-4B7B-96C6-4648BB94C6CC}"/>
              </a:ext>
            </a:extLst>
          </p:cNvPr>
          <p:cNvPicPr>
            <a:picLocks noChangeAspect="1"/>
          </p:cNvPicPr>
          <p:nvPr/>
        </p:nvPicPr>
        <p:blipFill>
          <a:blip r:embed="rId3"/>
          <a:stretch>
            <a:fillRect/>
          </a:stretch>
        </p:blipFill>
        <p:spPr>
          <a:xfrm>
            <a:off x="790469" y="2787523"/>
            <a:ext cx="7743825" cy="1647825"/>
          </a:xfrm>
          <a:prstGeom prst="rect">
            <a:avLst/>
          </a:prstGeom>
        </p:spPr>
      </p:pic>
      <p:pic>
        <p:nvPicPr>
          <p:cNvPr id="11" name="Picture 10">
            <a:extLst>
              <a:ext uri="{FF2B5EF4-FFF2-40B4-BE49-F238E27FC236}">
                <a16:creationId xmlns:a16="http://schemas.microsoft.com/office/drawing/2014/main" id="{C39F51AA-0D7E-4FE6-9928-025C530A0A7F}"/>
              </a:ext>
            </a:extLst>
          </p:cNvPr>
          <p:cNvPicPr>
            <a:picLocks noChangeAspect="1"/>
          </p:cNvPicPr>
          <p:nvPr/>
        </p:nvPicPr>
        <p:blipFill>
          <a:blip r:embed="rId4"/>
          <a:stretch>
            <a:fillRect/>
          </a:stretch>
        </p:blipFill>
        <p:spPr>
          <a:xfrm>
            <a:off x="714257" y="775929"/>
            <a:ext cx="3198894" cy="1790312"/>
          </a:xfrm>
          <a:prstGeom prst="rect">
            <a:avLst/>
          </a:prstGeom>
          <a:noFill/>
          <a:ln w="12700">
            <a:solidFill>
              <a:schemeClr val="tx2"/>
            </a:solidFill>
          </a:ln>
        </p:spPr>
      </p:pic>
      <p:sp>
        <p:nvSpPr>
          <p:cNvPr id="12" name="Rectangle 11">
            <a:extLst>
              <a:ext uri="{FF2B5EF4-FFF2-40B4-BE49-F238E27FC236}">
                <a16:creationId xmlns:a16="http://schemas.microsoft.com/office/drawing/2014/main" id="{16175CED-B5A2-4DAD-A47C-6C46403B3710}"/>
              </a:ext>
            </a:extLst>
          </p:cNvPr>
          <p:cNvSpPr/>
          <p:nvPr/>
        </p:nvSpPr>
        <p:spPr>
          <a:xfrm>
            <a:off x="4831505" y="708152"/>
            <a:ext cx="1494867" cy="545888"/>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13" name="TextBox 12">
            <a:extLst>
              <a:ext uri="{FF2B5EF4-FFF2-40B4-BE49-F238E27FC236}">
                <a16:creationId xmlns:a16="http://schemas.microsoft.com/office/drawing/2014/main" id="{A294A398-6638-49EB-ACF5-1279CF6AC97B}"/>
              </a:ext>
            </a:extLst>
          </p:cNvPr>
          <p:cNvSpPr txBox="1"/>
          <p:nvPr/>
        </p:nvSpPr>
        <p:spPr>
          <a:xfrm>
            <a:off x="4831506" y="775929"/>
            <a:ext cx="1622457" cy="430887"/>
          </a:xfrm>
          <a:prstGeom prst="rect">
            <a:avLst/>
          </a:prstGeom>
          <a:noFill/>
        </p:spPr>
        <p:txBody>
          <a:bodyPr wrap="square" rtlCol="0">
            <a:spAutoFit/>
          </a:bodyPr>
          <a:lstStyle/>
          <a:p>
            <a:r>
              <a:rPr lang="es-MX" sz="1100" dirty="0"/>
              <a:t>Ingresar los datos de la nueva tarjeta y guardar</a:t>
            </a:r>
          </a:p>
        </p:txBody>
      </p:sp>
      <p:cxnSp>
        <p:nvCxnSpPr>
          <p:cNvPr id="14" name="Straight Arrow Connector 13">
            <a:extLst>
              <a:ext uri="{FF2B5EF4-FFF2-40B4-BE49-F238E27FC236}">
                <a16:creationId xmlns:a16="http://schemas.microsoft.com/office/drawing/2014/main" id="{94108255-9BBF-4B6D-A2D9-20A94FFE01DB}"/>
              </a:ext>
            </a:extLst>
          </p:cNvPr>
          <p:cNvCxnSpPr>
            <a:cxnSpLocks/>
            <a:stCxn id="13" idx="1"/>
          </p:cNvCxnSpPr>
          <p:nvPr/>
        </p:nvCxnSpPr>
        <p:spPr>
          <a:xfrm flipH="1">
            <a:off x="3998254" y="991373"/>
            <a:ext cx="833252" cy="107722"/>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B86C0B1F-142E-4562-AD93-9C910064BBE4}"/>
              </a:ext>
            </a:extLst>
          </p:cNvPr>
          <p:cNvSpPr/>
          <p:nvPr/>
        </p:nvSpPr>
        <p:spPr>
          <a:xfrm>
            <a:off x="7102552" y="3987209"/>
            <a:ext cx="1089255" cy="396781"/>
          </a:xfrm>
          <a:prstGeom prst="rect">
            <a:avLst/>
          </a:prstGeom>
          <a:solidFill>
            <a:srgbClr val="FFFF00">
              <a:alpha val="16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17" name="Rectangle 16">
            <a:extLst>
              <a:ext uri="{FF2B5EF4-FFF2-40B4-BE49-F238E27FC236}">
                <a16:creationId xmlns:a16="http://schemas.microsoft.com/office/drawing/2014/main" id="{B7259763-AB9A-4D7A-8D66-B28AC6F2EE28}"/>
              </a:ext>
            </a:extLst>
          </p:cNvPr>
          <p:cNvSpPr/>
          <p:nvPr/>
        </p:nvSpPr>
        <p:spPr>
          <a:xfrm>
            <a:off x="6173513" y="2279769"/>
            <a:ext cx="2087989" cy="430887"/>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18" name="TextBox 17">
            <a:extLst>
              <a:ext uri="{FF2B5EF4-FFF2-40B4-BE49-F238E27FC236}">
                <a16:creationId xmlns:a16="http://schemas.microsoft.com/office/drawing/2014/main" id="{B843BF5F-D8DC-4B48-B641-0AEC9FAEFF3C}"/>
              </a:ext>
            </a:extLst>
          </p:cNvPr>
          <p:cNvSpPr txBox="1"/>
          <p:nvPr/>
        </p:nvSpPr>
        <p:spPr>
          <a:xfrm>
            <a:off x="6173513" y="2279768"/>
            <a:ext cx="2047785" cy="430887"/>
          </a:xfrm>
          <a:prstGeom prst="rect">
            <a:avLst/>
          </a:prstGeom>
          <a:noFill/>
        </p:spPr>
        <p:txBody>
          <a:bodyPr wrap="square" rtlCol="0">
            <a:spAutoFit/>
          </a:bodyPr>
          <a:lstStyle/>
          <a:p>
            <a:pPr algn="ctr"/>
            <a:r>
              <a:rPr lang="es-MX" sz="1100" dirty="0"/>
              <a:t>Seleccionar la tarjeta deseada y aplicar cobro</a:t>
            </a:r>
          </a:p>
        </p:txBody>
      </p:sp>
      <p:cxnSp>
        <p:nvCxnSpPr>
          <p:cNvPr id="19" name="Straight Arrow Connector 18">
            <a:extLst>
              <a:ext uri="{FF2B5EF4-FFF2-40B4-BE49-F238E27FC236}">
                <a16:creationId xmlns:a16="http://schemas.microsoft.com/office/drawing/2014/main" id="{8773BE74-3570-499C-8A4E-753BC51929B1}"/>
              </a:ext>
            </a:extLst>
          </p:cNvPr>
          <p:cNvCxnSpPr>
            <a:cxnSpLocks/>
          </p:cNvCxnSpPr>
          <p:nvPr/>
        </p:nvCxnSpPr>
        <p:spPr>
          <a:xfrm>
            <a:off x="7232236" y="2710657"/>
            <a:ext cx="0" cy="1085166"/>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23" name="Rectangle 22">
            <a:extLst>
              <a:ext uri="{FF2B5EF4-FFF2-40B4-BE49-F238E27FC236}">
                <a16:creationId xmlns:a16="http://schemas.microsoft.com/office/drawing/2014/main" id="{BFB80A56-EFF1-4697-87C6-0981578EFD84}"/>
              </a:ext>
            </a:extLst>
          </p:cNvPr>
          <p:cNvSpPr/>
          <p:nvPr/>
        </p:nvSpPr>
        <p:spPr>
          <a:xfrm>
            <a:off x="2519322" y="2355977"/>
            <a:ext cx="407976" cy="179144"/>
          </a:xfrm>
          <a:prstGeom prst="rect">
            <a:avLst/>
          </a:prstGeom>
          <a:solidFill>
            <a:srgbClr val="FFFF00">
              <a:alpha val="16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744651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2"/>
          <a:stretch>
            <a:fillRect/>
          </a:stretch>
        </p:blipFill>
        <p:spPr>
          <a:xfrm>
            <a:off x="7857460" y="4383990"/>
            <a:ext cx="1114537" cy="685082"/>
          </a:xfrm>
          <a:prstGeom prst="rect">
            <a:avLst/>
          </a:prstGeom>
        </p:spPr>
      </p:pic>
      <p:sp>
        <p:nvSpPr>
          <p:cNvPr id="12" name="Rectangle 11">
            <a:extLst>
              <a:ext uri="{FF2B5EF4-FFF2-40B4-BE49-F238E27FC236}">
                <a16:creationId xmlns:a16="http://schemas.microsoft.com/office/drawing/2014/main" id="{16175CED-B5A2-4DAD-A47C-6C46403B3710}"/>
              </a:ext>
            </a:extLst>
          </p:cNvPr>
          <p:cNvSpPr/>
          <p:nvPr/>
        </p:nvSpPr>
        <p:spPr>
          <a:xfrm>
            <a:off x="4364954" y="650874"/>
            <a:ext cx="2535582" cy="625700"/>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13" name="TextBox 12">
            <a:extLst>
              <a:ext uri="{FF2B5EF4-FFF2-40B4-BE49-F238E27FC236}">
                <a16:creationId xmlns:a16="http://schemas.microsoft.com/office/drawing/2014/main" id="{A294A398-6638-49EB-ACF5-1279CF6AC97B}"/>
              </a:ext>
            </a:extLst>
          </p:cNvPr>
          <p:cNvSpPr txBox="1"/>
          <p:nvPr/>
        </p:nvSpPr>
        <p:spPr>
          <a:xfrm>
            <a:off x="4407477" y="640559"/>
            <a:ext cx="2493053" cy="600164"/>
          </a:xfrm>
          <a:prstGeom prst="rect">
            <a:avLst/>
          </a:prstGeom>
          <a:noFill/>
        </p:spPr>
        <p:txBody>
          <a:bodyPr wrap="square" rtlCol="0">
            <a:spAutoFit/>
          </a:bodyPr>
          <a:lstStyle>
            <a:defPPr>
              <a:defRPr lang="es-ES"/>
            </a:defPPr>
            <a:lvl1pPr algn="ctr">
              <a:defRPr sz="1100"/>
            </a:lvl1pPr>
          </a:lstStyle>
          <a:p>
            <a:r>
              <a:rPr lang="es-MX" dirty="0"/>
              <a:t>En caso de que la tarjeta sea de </a:t>
            </a:r>
            <a:r>
              <a:rPr lang="es-MX" b="1" dirty="0"/>
              <a:t>débito</a:t>
            </a:r>
            <a:r>
              <a:rPr lang="es-MX" dirty="0"/>
              <a:t>, es posible que se acredite el pago entre 3 a 10 días</a:t>
            </a:r>
          </a:p>
        </p:txBody>
      </p:sp>
      <p:sp>
        <p:nvSpPr>
          <p:cNvPr id="20" name="Rectangle 19">
            <a:extLst>
              <a:ext uri="{FF2B5EF4-FFF2-40B4-BE49-F238E27FC236}">
                <a16:creationId xmlns:a16="http://schemas.microsoft.com/office/drawing/2014/main" id="{0F04F3B7-660C-4A36-9BE6-591268B72BC3}"/>
              </a:ext>
            </a:extLst>
          </p:cNvPr>
          <p:cNvSpPr/>
          <p:nvPr/>
        </p:nvSpPr>
        <p:spPr>
          <a:xfrm>
            <a:off x="2556112" y="1582056"/>
            <a:ext cx="5042983" cy="774374"/>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21" name="TextBox 20">
            <a:extLst>
              <a:ext uri="{FF2B5EF4-FFF2-40B4-BE49-F238E27FC236}">
                <a16:creationId xmlns:a16="http://schemas.microsoft.com/office/drawing/2014/main" id="{DD89FC77-EEA9-474A-85E7-4B3CD78389EE}"/>
              </a:ext>
            </a:extLst>
          </p:cNvPr>
          <p:cNvSpPr txBox="1"/>
          <p:nvPr/>
        </p:nvSpPr>
        <p:spPr>
          <a:xfrm>
            <a:off x="2486449" y="1686251"/>
            <a:ext cx="5042984" cy="600164"/>
          </a:xfrm>
          <a:prstGeom prst="rect">
            <a:avLst/>
          </a:prstGeom>
          <a:noFill/>
        </p:spPr>
        <p:txBody>
          <a:bodyPr wrap="square" rtlCol="0">
            <a:spAutoFit/>
          </a:bodyPr>
          <a:lstStyle/>
          <a:p>
            <a:pPr algn="ctr"/>
            <a:r>
              <a:rPr lang="es-MX" sz="1100" dirty="0"/>
              <a:t>Si ya se envió la solicitud de pago a tarjeta de débito y se intenta el cobro manual, aparecerá un mensaje en rojo indicando que se encuentra </a:t>
            </a:r>
            <a:r>
              <a:rPr lang="es-MX" sz="1100" b="1" dirty="0"/>
              <a:t>PENDING</a:t>
            </a:r>
            <a:r>
              <a:rPr lang="es-MX" sz="1100" dirty="0"/>
              <a:t>. Esto es un bloqueo para evitar que el cobro se duplique</a:t>
            </a:r>
          </a:p>
        </p:txBody>
      </p:sp>
      <p:sp>
        <p:nvSpPr>
          <p:cNvPr id="22" name="Rectangle 21">
            <a:extLst>
              <a:ext uri="{FF2B5EF4-FFF2-40B4-BE49-F238E27FC236}">
                <a16:creationId xmlns:a16="http://schemas.microsoft.com/office/drawing/2014/main" id="{842D7CAF-DC64-40B7-B54E-A5E8993F74E6}"/>
              </a:ext>
            </a:extLst>
          </p:cNvPr>
          <p:cNvSpPr/>
          <p:nvPr/>
        </p:nvSpPr>
        <p:spPr>
          <a:xfrm>
            <a:off x="4485370" y="2428329"/>
            <a:ext cx="2730671" cy="625700"/>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26" name="TextBox 25">
            <a:extLst>
              <a:ext uri="{FF2B5EF4-FFF2-40B4-BE49-F238E27FC236}">
                <a16:creationId xmlns:a16="http://schemas.microsoft.com/office/drawing/2014/main" id="{2584DB42-C4A2-4BB8-B07B-A124FA0F810C}"/>
              </a:ext>
            </a:extLst>
          </p:cNvPr>
          <p:cNvSpPr txBox="1"/>
          <p:nvPr/>
        </p:nvSpPr>
        <p:spPr>
          <a:xfrm>
            <a:off x="4439368" y="2492605"/>
            <a:ext cx="2776673" cy="430887"/>
          </a:xfrm>
          <a:prstGeom prst="rect">
            <a:avLst/>
          </a:prstGeom>
          <a:noFill/>
        </p:spPr>
        <p:txBody>
          <a:bodyPr wrap="square" rtlCol="0">
            <a:spAutoFit/>
          </a:bodyPr>
          <a:lstStyle/>
          <a:p>
            <a:pPr algn="ctr"/>
            <a:r>
              <a:rPr lang="es-MX" sz="1100" i="1" dirty="0"/>
              <a:t>Si se tiene este caso, se debe esperar a que pase el proceso normal de cobro a débito</a:t>
            </a:r>
          </a:p>
        </p:txBody>
      </p:sp>
      <p:sp>
        <p:nvSpPr>
          <p:cNvPr id="27" name="Rectangle 26">
            <a:extLst>
              <a:ext uri="{FF2B5EF4-FFF2-40B4-BE49-F238E27FC236}">
                <a16:creationId xmlns:a16="http://schemas.microsoft.com/office/drawing/2014/main" id="{56EDBA8B-5720-4414-ABF7-CA33BB99D68A}"/>
              </a:ext>
            </a:extLst>
          </p:cNvPr>
          <p:cNvSpPr/>
          <p:nvPr/>
        </p:nvSpPr>
        <p:spPr>
          <a:xfrm>
            <a:off x="5392088" y="3420875"/>
            <a:ext cx="2236124" cy="945572"/>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28" name="TextBox 27">
            <a:extLst>
              <a:ext uri="{FF2B5EF4-FFF2-40B4-BE49-F238E27FC236}">
                <a16:creationId xmlns:a16="http://schemas.microsoft.com/office/drawing/2014/main" id="{7DBE176C-0098-41B8-BADF-3685BF7CA19C}"/>
              </a:ext>
            </a:extLst>
          </p:cNvPr>
          <p:cNvSpPr txBox="1"/>
          <p:nvPr/>
        </p:nvSpPr>
        <p:spPr>
          <a:xfrm>
            <a:off x="5392087" y="3495160"/>
            <a:ext cx="2236125" cy="769441"/>
          </a:xfrm>
          <a:prstGeom prst="rect">
            <a:avLst/>
          </a:prstGeom>
          <a:noFill/>
        </p:spPr>
        <p:txBody>
          <a:bodyPr wrap="square" rtlCol="0">
            <a:spAutoFit/>
          </a:bodyPr>
          <a:lstStyle/>
          <a:p>
            <a:pPr algn="ctr"/>
            <a:r>
              <a:rPr lang="es-MX" sz="1100" dirty="0"/>
              <a:t>Se podrá visualizar el envío de la solicitud así como la respuesta del cobro, ingresando la tarjeta encriptada a </a:t>
            </a:r>
            <a:r>
              <a:rPr lang="es-MX" sz="1100" b="1" dirty="0" err="1"/>
              <a:t>Netpay</a:t>
            </a:r>
            <a:endParaRPr lang="es-MX" sz="1100" b="1" dirty="0"/>
          </a:p>
        </p:txBody>
      </p:sp>
      <p:pic>
        <p:nvPicPr>
          <p:cNvPr id="2" name="Picture 1">
            <a:extLst>
              <a:ext uri="{FF2B5EF4-FFF2-40B4-BE49-F238E27FC236}">
                <a16:creationId xmlns:a16="http://schemas.microsoft.com/office/drawing/2014/main" id="{7ED0510D-4A4B-4D23-8373-BF14D968339F}"/>
              </a:ext>
            </a:extLst>
          </p:cNvPr>
          <p:cNvPicPr>
            <a:picLocks noChangeAspect="1"/>
          </p:cNvPicPr>
          <p:nvPr/>
        </p:nvPicPr>
        <p:blipFill>
          <a:blip r:embed="rId3"/>
          <a:stretch>
            <a:fillRect/>
          </a:stretch>
        </p:blipFill>
        <p:spPr>
          <a:xfrm>
            <a:off x="771174" y="723591"/>
            <a:ext cx="3381135" cy="507896"/>
          </a:xfrm>
          <a:prstGeom prst="rect">
            <a:avLst/>
          </a:prstGeom>
        </p:spPr>
      </p:pic>
      <p:pic>
        <p:nvPicPr>
          <p:cNvPr id="3" name="Picture 2">
            <a:extLst>
              <a:ext uri="{FF2B5EF4-FFF2-40B4-BE49-F238E27FC236}">
                <a16:creationId xmlns:a16="http://schemas.microsoft.com/office/drawing/2014/main" id="{088E9A6D-2541-4034-9D17-DA233B9F815F}"/>
              </a:ext>
            </a:extLst>
          </p:cNvPr>
          <p:cNvPicPr>
            <a:picLocks noChangeAspect="1"/>
          </p:cNvPicPr>
          <p:nvPr/>
        </p:nvPicPr>
        <p:blipFill>
          <a:blip r:embed="rId4"/>
          <a:stretch>
            <a:fillRect/>
          </a:stretch>
        </p:blipFill>
        <p:spPr>
          <a:xfrm>
            <a:off x="1008869" y="3207665"/>
            <a:ext cx="3255132" cy="1144909"/>
          </a:xfrm>
          <a:prstGeom prst="rect">
            <a:avLst/>
          </a:prstGeom>
        </p:spPr>
      </p:pic>
      <p:sp>
        <p:nvSpPr>
          <p:cNvPr id="29" name="Rectangle 28">
            <a:extLst>
              <a:ext uri="{FF2B5EF4-FFF2-40B4-BE49-F238E27FC236}">
                <a16:creationId xmlns:a16="http://schemas.microsoft.com/office/drawing/2014/main" id="{E8EE3CF6-358D-494C-848B-FA107586EFEF}"/>
              </a:ext>
            </a:extLst>
          </p:cNvPr>
          <p:cNvSpPr/>
          <p:nvPr/>
        </p:nvSpPr>
        <p:spPr>
          <a:xfrm>
            <a:off x="1127255" y="3233583"/>
            <a:ext cx="2151130" cy="507147"/>
          </a:xfrm>
          <a:prstGeom prst="rect">
            <a:avLst/>
          </a:prstGeom>
          <a:solidFill>
            <a:srgbClr val="FFFF00">
              <a:alpha val="16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dirty="0"/>
          </a:p>
        </p:txBody>
      </p:sp>
      <p:sp>
        <p:nvSpPr>
          <p:cNvPr id="30" name="Rectangle 29">
            <a:extLst>
              <a:ext uri="{FF2B5EF4-FFF2-40B4-BE49-F238E27FC236}">
                <a16:creationId xmlns:a16="http://schemas.microsoft.com/office/drawing/2014/main" id="{C0FA827D-5F4C-4B6F-813F-EEB7F564FEA0}"/>
              </a:ext>
            </a:extLst>
          </p:cNvPr>
          <p:cNvSpPr/>
          <p:nvPr/>
        </p:nvSpPr>
        <p:spPr>
          <a:xfrm>
            <a:off x="3278385" y="922845"/>
            <a:ext cx="916417" cy="240220"/>
          </a:xfrm>
          <a:prstGeom prst="rect">
            <a:avLst/>
          </a:prstGeom>
          <a:solidFill>
            <a:srgbClr val="FFFF00">
              <a:alpha val="16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cxnSp>
        <p:nvCxnSpPr>
          <p:cNvPr id="14" name="Straight Arrow Connector 13">
            <a:extLst>
              <a:ext uri="{FF2B5EF4-FFF2-40B4-BE49-F238E27FC236}">
                <a16:creationId xmlns:a16="http://schemas.microsoft.com/office/drawing/2014/main" id="{94108255-9BBF-4B6D-A2D9-20A94FFE01DB}"/>
              </a:ext>
            </a:extLst>
          </p:cNvPr>
          <p:cNvCxnSpPr>
            <a:cxnSpLocks/>
            <a:stCxn id="28" idx="1"/>
          </p:cNvCxnSpPr>
          <p:nvPr/>
        </p:nvCxnSpPr>
        <p:spPr>
          <a:xfrm flipH="1">
            <a:off x="3155962" y="3879881"/>
            <a:ext cx="2236125" cy="138207"/>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4257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2"/>
          <a:stretch>
            <a:fillRect/>
          </a:stretch>
        </p:blipFill>
        <p:spPr>
          <a:xfrm>
            <a:off x="7857460" y="4383990"/>
            <a:ext cx="1114537" cy="685082"/>
          </a:xfrm>
          <a:prstGeom prst="rect">
            <a:avLst/>
          </a:prstGeom>
        </p:spPr>
      </p:pic>
      <p:sp>
        <p:nvSpPr>
          <p:cNvPr id="16" name="TextBox 15">
            <a:extLst>
              <a:ext uri="{FF2B5EF4-FFF2-40B4-BE49-F238E27FC236}">
                <a16:creationId xmlns:a16="http://schemas.microsoft.com/office/drawing/2014/main" id="{98415E8A-614B-4D9A-9ABA-4A4852417E8B}"/>
              </a:ext>
            </a:extLst>
          </p:cNvPr>
          <p:cNvSpPr txBox="1"/>
          <p:nvPr/>
        </p:nvSpPr>
        <p:spPr>
          <a:xfrm>
            <a:off x="584185" y="451105"/>
            <a:ext cx="5272644" cy="646331"/>
          </a:xfrm>
          <a:prstGeom prst="rect">
            <a:avLst/>
          </a:prstGeom>
          <a:noFill/>
        </p:spPr>
        <p:txBody>
          <a:bodyPr wrap="square" rtlCol="0">
            <a:spAutoFit/>
          </a:bodyPr>
          <a:lstStyle/>
          <a:p>
            <a:pPr algn="just"/>
            <a:r>
              <a:rPr lang="es-MX" sz="1200" dirty="0"/>
              <a:t>Es posible que un socio tenga 1 mensualidad pendiente por pagar y aún no entre en asignación. En este caso el ejecutivo de servicio se deberá de encargar de cobrar dicha mensualidad.</a:t>
            </a:r>
          </a:p>
        </p:txBody>
      </p:sp>
      <p:pic>
        <p:nvPicPr>
          <p:cNvPr id="5" name="Picture 4">
            <a:extLst>
              <a:ext uri="{FF2B5EF4-FFF2-40B4-BE49-F238E27FC236}">
                <a16:creationId xmlns:a16="http://schemas.microsoft.com/office/drawing/2014/main" id="{CABB9B4B-9E49-490D-98D3-6472B43A821C}"/>
              </a:ext>
            </a:extLst>
          </p:cNvPr>
          <p:cNvPicPr>
            <a:picLocks noChangeAspect="1"/>
          </p:cNvPicPr>
          <p:nvPr/>
        </p:nvPicPr>
        <p:blipFill>
          <a:blip r:embed="rId3"/>
          <a:stretch>
            <a:fillRect/>
          </a:stretch>
        </p:blipFill>
        <p:spPr>
          <a:xfrm>
            <a:off x="1347322" y="1349721"/>
            <a:ext cx="6449353" cy="740957"/>
          </a:xfrm>
          <a:prstGeom prst="rect">
            <a:avLst/>
          </a:prstGeom>
        </p:spPr>
      </p:pic>
      <p:pic>
        <p:nvPicPr>
          <p:cNvPr id="6" name="Picture 5">
            <a:extLst>
              <a:ext uri="{FF2B5EF4-FFF2-40B4-BE49-F238E27FC236}">
                <a16:creationId xmlns:a16="http://schemas.microsoft.com/office/drawing/2014/main" id="{593A0D42-B348-423E-842B-2B43FF0EB3ED}"/>
              </a:ext>
            </a:extLst>
          </p:cNvPr>
          <p:cNvPicPr>
            <a:picLocks noChangeAspect="1"/>
          </p:cNvPicPr>
          <p:nvPr/>
        </p:nvPicPr>
        <p:blipFill>
          <a:blip r:embed="rId4"/>
          <a:stretch>
            <a:fillRect/>
          </a:stretch>
        </p:blipFill>
        <p:spPr>
          <a:xfrm>
            <a:off x="1347323" y="2371665"/>
            <a:ext cx="6449353" cy="2454249"/>
          </a:xfrm>
          <a:prstGeom prst="rect">
            <a:avLst/>
          </a:prstGeom>
        </p:spPr>
      </p:pic>
      <p:sp>
        <p:nvSpPr>
          <p:cNvPr id="19" name="Rectangle: Rounded Corners 18">
            <a:extLst>
              <a:ext uri="{FF2B5EF4-FFF2-40B4-BE49-F238E27FC236}">
                <a16:creationId xmlns:a16="http://schemas.microsoft.com/office/drawing/2014/main" id="{A4BC20C2-85B2-48A4-979C-267961FD61DC}"/>
              </a:ext>
            </a:extLst>
          </p:cNvPr>
          <p:cNvSpPr/>
          <p:nvPr/>
        </p:nvSpPr>
        <p:spPr>
          <a:xfrm>
            <a:off x="3140727" y="2689794"/>
            <a:ext cx="1336270" cy="2136120"/>
          </a:xfrm>
          <a:prstGeom prst="roundRect">
            <a:avLst/>
          </a:prstGeom>
          <a:no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23" name="Rectangle 22">
            <a:extLst>
              <a:ext uri="{FF2B5EF4-FFF2-40B4-BE49-F238E27FC236}">
                <a16:creationId xmlns:a16="http://schemas.microsoft.com/office/drawing/2014/main" id="{6E378E9C-5028-44C7-BB73-D4577D0FBD4C}"/>
              </a:ext>
            </a:extLst>
          </p:cNvPr>
          <p:cNvSpPr/>
          <p:nvPr/>
        </p:nvSpPr>
        <p:spPr>
          <a:xfrm>
            <a:off x="4476997" y="2383431"/>
            <a:ext cx="2671949" cy="337909"/>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24" name="TextBox 23">
            <a:extLst>
              <a:ext uri="{FF2B5EF4-FFF2-40B4-BE49-F238E27FC236}">
                <a16:creationId xmlns:a16="http://schemas.microsoft.com/office/drawing/2014/main" id="{8DD26CB5-4578-4D67-BB9F-CA2EF2073E91}"/>
              </a:ext>
            </a:extLst>
          </p:cNvPr>
          <p:cNvSpPr txBox="1"/>
          <p:nvPr/>
        </p:nvSpPr>
        <p:spPr>
          <a:xfrm>
            <a:off x="4481730" y="2428184"/>
            <a:ext cx="2667216" cy="261610"/>
          </a:xfrm>
          <a:prstGeom prst="rect">
            <a:avLst/>
          </a:prstGeom>
          <a:noFill/>
        </p:spPr>
        <p:txBody>
          <a:bodyPr wrap="square" rtlCol="0">
            <a:spAutoFit/>
          </a:bodyPr>
          <a:lstStyle/>
          <a:p>
            <a:r>
              <a:rPr lang="es-MX" sz="1100" dirty="0"/>
              <a:t>Dispersión del pago a aplicar con el late </a:t>
            </a:r>
            <a:r>
              <a:rPr lang="es-MX" sz="1100" dirty="0" err="1"/>
              <a:t>fee</a:t>
            </a:r>
            <a:endParaRPr lang="es-MX" sz="1100" dirty="0"/>
          </a:p>
        </p:txBody>
      </p:sp>
      <p:cxnSp>
        <p:nvCxnSpPr>
          <p:cNvPr id="25" name="Straight Arrow Connector 24">
            <a:extLst>
              <a:ext uri="{FF2B5EF4-FFF2-40B4-BE49-F238E27FC236}">
                <a16:creationId xmlns:a16="http://schemas.microsoft.com/office/drawing/2014/main" id="{DC1D0417-5E9D-4B78-9281-8C56BC079F11}"/>
              </a:ext>
            </a:extLst>
          </p:cNvPr>
          <p:cNvCxnSpPr>
            <a:cxnSpLocks/>
          </p:cNvCxnSpPr>
          <p:nvPr/>
        </p:nvCxnSpPr>
        <p:spPr>
          <a:xfrm flipH="1">
            <a:off x="4623169" y="2749238"/>
            <a:ext cx="467834" cy="511229"/>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0B0AFE0B-DE77-43CF-851B-896CD376427C}"/>
              </a:ext>
            </a:extLst>
          </p:cNvPr>
          <p:cNvSpPr/>
          <p:nvPr/>
        </p:nvSpPr>
        <p:spPr>
          <a:xfrm>
            <a:off x="6836012" y="277622"/>
            <a:ext cx="1881741" cy="511229"/>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32" name="TextBox 31">
            <a:extLst>
              <a:ext uri="{FF2B5EF4-FFF2-40B4-BE49-F238E27FC236}">
                <a16:creationId xmlns:a16="http://schemas.microsoft.com/office/drawing/2014/main" id="{EEB160DD-780C-4240-8608-73AD1F596DFD}"/>
              </a:ext>
            </a:extLst>
          </p:cNvPr>
          <p:cNvSpPr txBox="1"/>
          <p:nvPr/>
        </p:nvSpPr>
        <p:spPr>
          <a:xfrm>
            <a:off x="6836012" y="317586"/>
            <a:ext cx="1881742" cy="430887"/>
          </a:xfrm>
          <a:prstGeom prst="rect">
            <a:avLst/>
          </a:prstGeom>
          <a:noFill/>
        </p:spPr>
        <p:txBody>
          <a:bodyPr wrap="square" rtlCol="0">
            <a:spAutoFit/>
          </a:bodyPr>
          <a:lstStyle/>
          <a:p>
            <a:pPr algn="ctr"/>
            <a:r>
              <a:rPr lang="es-MX" sz="1100" dirty="0"/>
              <a:t>En esta sección se pueden visualizar los meses vencidos</a:t>
            </a:r>
          </a:p>
        </p:txBody>
      </p:sp>
      <p:cxnSp>
        <p:nvCxnSpPr>
          <p:cNvPr id="33" name="Straight Arrow Connector 32">
            <a:extLst>
              <a:ext uri="{FF2B5EF4-FFF2-40B4-BE49-F238E27FC236}">
                <a16:creationId xmlns:a16="http://schemas.microsoft.com/office/drawing/2014/main" id="{F3EBC254-7F10-4DBD-BBBD-61B749FC1532}"/>
              </a:ext>
            </a:extLst>
          </p:cNvPr>
          <p:cNvCxnSpPr>
            <a:cxnSpLocks/>
          </p:cNvCxnSpPr>
          <p:nvPr/>
        </p:nvCxnSpPr>
        <p:spPr>
          <a:xfrm flipH="1">
            <a:off x="6613319" y="772675"/>
            <a:ext cx="1183358" cy="1007191"/>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0245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2"/>
          <a:stretch>
            <a:fillRect/>
          </a:stretch>
        </p:blipFill>
        <p:spPr>
          <a:xfrm>
            <a:off x="7857460" y="4383990"/>
            <a:ext cx="1114537" cy="685082"/>
          </a:xfrm>
          <a:prstGeom prst="rect">
            <a:avLst/>
          </a:prstGeom>
        </p:spPr>
      </p:pic>
      <p:sp>
        <p:nvSpPr>
          <p:cNvPr id="10" name="TextBox 9">
            <a:extLst>
              <a:ext uri="{FF2B5EF4-FFF2-40B4-BE49-F238E27FC236}">
                <a16:creationId xmlns:a16="http://schemas.microsoft.com/office/drawing/2014/main" id="{6E4D76A1-FD6A-4B8B-94AC-C259D36AD82B}"/>
              </a:ext>
            </a:extLst>
          </p:cNvPr>
          <p:cNvSpPr txBox="1"/>
          <p:nvPr/>
        </p:nvSpPr>
        <p:spPr>
          <a:xfrm>
            <a:off x="1636464" y="1253262"/>
            <a:ext cx="5806365" cy="1015663"/>
          </a:xfrm>
          <a:prstGeom prst="rect">
            <a:avLst/>
          </a:prstGeom>
          <a:noFill/>
        </p:spPr>
        <p:txBody>
          <a:bodyPr wrap="square" rtlCol="0">
            <a:spAutoFit/>
          </a:bodyPr>
          <a:lstStyle/>
          <a:p>
            <a:r>
              <a:rPr lang="es-MX" sz="1200" dirty="0"/>
              <a:t>Esta opción es para cambiar el estatus de </a:t>
            </a:r>
            <a:r>
              <a:rPr lang="es-MX" sz="1200" b="1" dirty="0"/>
              <a:t>HOLD</a:t>
            </a:r>
            <a:r>
              <a:rPr lang="es-MX" sz="1200" dirty="0"/>
              <a:t> a </a:t>
            </a:r>
            <a:r>
              <a:rPr lang="es-MX" sz="1200" b="1" dirty="0"/>
              <a:t>ACTIVE</a:t>
            </a:r>
            <a:r>
              <a:rPr lang="es-MX" sz="1200" dirty="0"/>
              <a:t> únicamente en los casos en que el socio está al corriente, sin negociación de sala de ventas o con un acuerdo de pago.</a:t>
            </a:r>
          </a:p>
          <a:p>
            <a:endParaRPr lang="es-MX" sz="1200" dirty="0"/>
          </a:p>
          <a:p>
            <a:r>
              <a:rPr lang="es-MX" sz="1200" dirty="0"/>
              <a:t>Para ello, es necesario verificar la solicitud de servicio y pedir al ejecutivo asignado realizar el cambio a </a:t>
            </a:r>
            <a:r>
              <a:rPr lang="es-MX" sz="1200" b="1" dirty="0"/>
              <a:t>ACTIVE</a:t>
            </a:r>
            <a:r>
              <a:rPr lang="es-MX" sz="1200" dirty="0"/>
              <a:t> en caso de que aplique.</a:t>
            </a:r>
          </a:p>
        </p:txBody>
      </p:sp>
      <p:sp>
        <p:nvSpPr>
          <p:cNvPr id="21" name="TextBox 20">
            <a:extLst>
              <a:ext uri="{FF2B5EF4-FFF2-40B4-BE49-F238E27FC236}">
                <a16:creationId xmlns:a16="http://schemas.microsoft.com/office/drawing/2014/main" id="{4509EEA4-BF24-4799-BE4D-7840AD5AE9CD}"/>
              </a:ext>
            </a:extLst>
          </p:cNvPr>
          <p:cNvSpPr txBox="1"/>
          <p:nvPr/>
        </p:nvSpPr>
        <p:spPr>
          <a:xfrm>
            <a:off x="5339473" y="78772"/>
            <a:ext cx="3505198" cy="276999"/>
          </a:xfrm>
          <a:prstGeom prst="rect">
            <a:avLst/>
          </a:prstGeom>
          <a:noFill/>
        </p:spPr>
        <p:txBody>
          <a:bodyPr wrap="square">
            <a:spAutoFit/>
          </a:bodyPr>
          <a:lstStyle/>
          <a:p>
            <a:pPr marL="0" indent="0" algn="ctr">
              <a:buNone/>
            </a:pPr>
            <a:r>
              <a:rPr lang="es-MX" sz="1200" spc="300" dirty="0">
                <a:latin typeface="Trebuchet MS"/>
                <a:ea typeface="+mj-ea"/>
              </a:rPr>
              <a:t>CAMBIO DE ESTATUS</a:t>
            </a:r>
          </a:p>
        </p:txBody>
      </p:sp>
      <p:cxnSp>
        <p:nvCxnSpPr>
          <p:cNvPr id="22" name="Straight Connector 21">
            <a:extLst>
              <a:ext uri="{FF2B5EF4-FFF2-40B4-BE49-F238E27FC236}">
                <a16:creationId xmlns:a16="http://schemas.microsoft.com/office/drawing/2014/main" id="{58FB68EB-8DFA-49C1-AB3E-0ADAF3D6612D}"/>
              </a:ext>
            </a:extLst>
          </p:cNvPr>
          <p:cNvCxnSpPr>
            <a:cxnSpLocks/>
          </p:cNvCxnSpPr>
          <p:nvPr/>
        </p:nvCxnSpPr>
        <p:spPr>
          <a:xfrm flipH="1">
            <a:off x="5339472" y="399778"/>
            <a:ext cx="3505198" cy="0"/>
          </a:xfrm>
          <a:prstGeom prst="line">
            <a:avLst/>
          </a:prstGeom>
          <a:ln w="12700">
            <a:solidFill>
              <a:srgbClr val="F7994B"/>
            </a:solidFill>
          </a:ln>
        </p:spPr>
        <p:style>
          <a:lnRef idx="1">
            <a:schemeClr val="accent6"/>
          </a:lnRef>
          <a:fillRef idx="0">
            <a:schemeClr val="accent6"/>
          </a:fillRef>
          <a:effectRef idx="0">
            <a:schemeClr val="accent6"/>
          </a:effectRef>
          <a:fontRef idx="minor">
            <a:schemeClr val="tx1"/>
          </a:fontRef>
        </p:style>
      </p:cxnSp>
      <p:sp>
        <p:nvSpPr>
          <p:cNvPr id="26" name="Rectangle: Rounded Corners 25">
            <a:extLst>
              <a:ext uri="{FF2B5EF4-FFF2-40B4-BE49-F238E27FC236}">
                <a16:creationId xmlns:a16="http://schemas.microsoft.com/office/drawing/2014/main" id="{755BECA8-B46F-4771-8AFD-0DE985581362}"/>
              </a:ext>
            </a:extLst>
          </p:cNvPr>
          <p:cNvSpPr/>
          <p:nvPr/>
        </p:nvSpPr>
        <p:spPr>
          <a:xfrm>
            <a:off x="1571759" y="985647"/>
            <a:ext cx="5871070" cy="1543787"/>
          </a:xfrm>
          <a:prstGeom prst="roundRect">
            <a:avLst/>
          </a:prstGeom>
          <a:no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s-MX" dirty="0"/>
          </a:p>
        </p:txBody>
      </p:sp>
    </p:spTree>
    <p:extLst>
      <p:ext uri="{BB962C8B-B14F-4D97-AF65-F5344CB8AC3E}">
        <p14:creationId xmlns:p14="http://schemas.microsoft.com/office/powerpoint/2010/main" val="1321049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2"/>
          <a:stretch>
            <a:fillRect/>
          </a:stretch>
        </p:blipFill>
        <p:spPr>
          <a:xfrm>
            <a:off x="7857460" y="4383990"/>
            <a:ext cx="1114537" cy="685082"/>
          </a:xfrm>
          <a:prstGeom prst="rect">
            <a:avLst/>
          </a:prstGeom>
        </p:spPr>
      </p:pic>
      <p:sp>
        <p:nvSpPr>
          <p:cNvPr id="12" name="TextBox 11">
            <a:extLst>
              <a:ext uri="{FF2B5EF4-FFF2-40B4-BE49-F238E27FC236}">
                <a16:creationId xmlns:a16="http://schemas.microsoft.com/office/drawing/2014/main" id="{493A45B6-481D-4116-9446-FF2312D34DDA}"/>
              </a:ext>
            </a:extLst>
          </p:cNvPr>
          <p:cNvSpPr txBox="1"/>
          <p:nvPr/>
        </p:nvSpPr>
        <p:spPr>
          <a:xfrm>
            <a:off x="1711842" y="802606"/>
            <a:ext cx="5613992" cy="461665"/>
          </a:xfrm>
          <a:prstGeom prst="rect">
            <a:avLst/>
          </a:prstGeom>
          <a:noFill/>
        </p:spPr>
        <p:txBody>
          <a:bodyPr wrap="square" rtlCol="0">
            <a:spAutoFit/>
          </a:bodyPr>
          <a:lstStyle/>
          <a:p>
            <a:pPr algn="ctr"/>
            <a:r>
              <a:rPr lang="es-MX" sz="1200" dirty="0"/>
              <a:t>Para verificar si una cuenta se encuentra asignada a un ejecutivo en específico, se debe buscar la asignación de la siguiente manera:</a:t>
            </a:r>
          </a:p>
        </p:txBody>
      </p:sp>
      <p:pic>
        <p:nvPicPr>
          <p:cNvPr id="2" name="Picture 1">
            <a:extLst>
              <a:ext uri="{FF2B5EF4-FFF2-40B4-BE49-F238E27FC236}">
                <a16:creationId xmlns:a16="http://schemas.microsoft.com/office/drawing/2014/main" id="{59DF3DC1-9E1A-4C0B-B623-A08B14C8E2AB}"/>
              </a:ext>
            </a:extLst>
          </p:cNvPr>
          <p:cNvPicPr>
            <a:picLocks noChangeAspect="1"/>
          </p:cNvPicPr>
          <p:nvPr/>
        </p:nvPicPr>
        <p:blipFill>
          <a:blip r:embed="rId3"/>
          <a:stretch>
            <a:fillRect/>
          </a:stretch>
        </p:blipFill>
        <p:spPr>
          <a:xfrm>
            <a:off x="372141" y="1642076"/>
            <a:ext cx="8133905" cy="973028"/>
          </a:xfrm>
          <a:prstGeom prst="rect">
            <a:avLst/>
          </a:prstGeom>
        </p:spPr>
      </p:pic>
      <p:sp>
        <p:nvSpPr>
          <p:cNvPr id="13" name="Rectangle 12">
            <a:extLst>
              <a:ext uri="{FF2B5EF4-FFF2-40B4-BE49-F238E27FC236}">
                <a16:creationId xmlns:a16="http://schemas.microsoft.com/office/drawing/2014/main" id="{C7D8CD00-447C-434B-A642-16C1796BDA0C}"/>
              </a:ext>
            </a:extLst>
          </p:cNvPr>
          <p:cNvSpPr/>
          <p:nvPr/>
        </p:nvSpPr>
        <p:spPr>
          <a:xfrm>
            <a:off x="2322811" y="1684147"/>
            <a:ext cx="4052347" cy="336048"/>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14" name="TextBox 13">
            <a:extLst>
              <a:ext uri="{FF2B5EF4-FFF2-40B4-BE49-F238E27FC236}">
                <a16:creationId xmlns:a16="http://schemas.microsoft.com/office/drawing/2014/main" id="{31797886-97B0-42E8-A2DA-E73F8B369A08}"/>
              </a:ext>
            </a:extLst>
          </p:cNvPr>
          <p:cNvSpPr txBox="1"/>
          <p:nvPr/>
        </p:nvSpPr>
        <p:spPr>
          <a:xfrm>
            <a:off x="2322811" y="1732423"/>
            <a:ext cx="4052347" cy="261610"/>
          </a:xfrm>
          <a:prstGeom prst="rect">
            <a:avLst/>
          </a:prstGeom>
          <a:noFill/>
        </p:spPr>
        <p:txBody>
          <a:bodyPr wrap="square" rtlCol="0">
            <a:spAutoFit/>
          </a:bodyPr>
          <a:lstStyle/>
          <a:p>
            <a:pPr algn="ctr"/>
            <a:r>
              <a:rPr lang="es-MX" sz="1100" dirty="0"/>
              <a:t>Desde </a:t>
            </a:r>
            <a:r>
              <a:rPr lang="es-MX" sz="1100" b="1" dirty="0"/>
              <a:t>Membresías</a:t>
            </a:r>
            <a:r>
              <a:rPr lang="es-MX" sz="1100" dirty="0"/>
              <a:t> o </a:t>
            </a:r>
            <a:r>
              <a:rPr lang="es-MX" sz="1100" b="1" dirty="0"/>
              <a:t>Cobranza</a:t>
            </a:r>
            <a:r>
              <a:rPr lang="es-MX" sz="1100" dirty="0"/>
              <a:t>, ingresar a </a:t>
            </a:r>
            <a:r>
              <a:rPr lang="es-MX" sz="1100" b="1" dirty="0"/>
              <a:t>Solicitudes de Servicio</a:t>
            </a:r>
          </a:p>
        </p:txBody>
      </p:sp>
      <p:cxnSp>
        <p:nvCxnSpPr>
          <p:cNvPr id="15" name="Straight Arrow Connector 14">
            <a:extLst>
              <a:ext uri="{FF2B5EF4-FFF2-40B4-BE49-F238E27FC236}">
                <a16:creationId xmlns:a16="http://schemas.microsoft.com/office/drawing/2014/main" id="{B4F0BCC5-B3DC-4F15-AFC0-5A280A8756E1}"/>
              </a:ext>
            </a:extLst>
          </p:cNvPr>
          <p:cNvCxnSpPr>
            <a:cxnSpLocks/>
            <a:stCxn id="13" idx="3"/>
          </p:cNvCxnSpPr>
          <p:nvPr/>
        </p:nvCxnSpPr>
        <p:spPr>
          <a:xfrm>
            <a:off x="6375158" y="1852171"/>
            <a:ext cx="648527" cy="406559"/>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pic>
        <p:nvPicPr>
          <p:cNvPr id="16" name="Picture 15">
            <a:extLst>
              <a:ext uri="{FF2B5EF4-FFF2-40B4-BE49-F238E27FC236}">
                <a16:creationId xmlns:a16="http://schemas.microsoft.com/office/drawing/2014/main" id="{C0E1BF69-178D-4185-B379-F556916E025E}"/>
              </a:ext>
            </a:extLst>
          </p:cNvPr>
          <p:cNvPicPr>
            <a:picLocks noChangeAspect="1"/>
          </p:cNvPicPr>
          <p:nvPr/>
        </p:nvPicPr>
        <p:blipFill>
          <a:blip r:embed="rId4"/>
          <a:stretch>
            <a:fillRect/>
          </a:stretch>
        </p:blipFill>
        <p:spPr>
          <a:xfrm>
            <a:off x="2583705" y="2736011"/>
            <a:ext cx="5297025" cy="2194575"/>
          </a:xfrm>
          <a:prstGeom prst="rect">
            <a:avLst/>
          </a:prstGeom>
        </p:spPr>
      </p:pic>
      <p:sp>
        <p:nvSpPr>
          <p:cNvPr id="17" name="Rectangle 16">
            <a:extLst>
              <a:ext uri="{FF2B5EF4-FFF2-40B4-BE49-F238E27FC236}">
                <a16:creationId xmlns:a16="http://schemas.microsoft.com/office/drawing/2014/main" id="{AD84A026-335E-4FA3-ABBC-61222F5D969D}"/>
              </a:ext>
            </a:extLst>
          </p:cNvPr>
          <p:cNvSpPr/>
          <p:nvPr/>
        </p:nvSpPr>
        <p:spPr>
          <a:xfrm>
            <a:off x="372141" y="3063857"/>
            <a:ext cx="2126510" cy="973028"/>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18" name="TextBox 17">
            <a:extLst>
              <a:ext uri="{FF2B5EF4-FFF2-40B4-BE49-F238E27FC236}">
                <a16:creationId xmlns:a16="http://schemas.microsoft.com/office/drawing/2014/main" id="{9F6CF08C-5AF9-4CCD-8484-E4BEAC3B47E0}"/>
              </a:ext>
            </a:extLst>
          </p:cNvPr>
          <p:cNvSpPr txBox="1"/>
          <p:nvPr/>
        </p:nvSpPr>
        <p:spPr>
          <a:xfrm>
            <a:off x="451946" y="3148921"/>
            <a:ext cx="1945759" cy="769441"/>
          </a:xfrm>
          <a:prstGeom prst="rect">
            <a:avLst/>
          </a:prstGeom>
          <a:noFill/>
        </p:spPr>
        <p:txBody>
          <a:bodyPr wrap="square" rtlCol="0">
            <a:spAutoFit/>
          </a:bodyPr>
          <a:lstStyle/>
          <a:p>
            <a:pPr algn="ctr"/>
            <a:r>
              <a:rPr lang="es-MX" sz="1100" dirty="0"/>
              <a:t>Las asignaciones vigentes tienen el estatus </a:t>
            </a:r>
            <a:r>
              <a:rPr lang="es-MX" sz="1100" b="1" dirty="0"/>
              <a:t>En Progreso </a:t>
            </a:r>
            <a:r>
              <a:rPr lang="es-MX" sz="1100" dirty="0"/>
              <a:t>las demás son asignaciones anteriores ya resueltas</a:t>
            </a:r>
          </a:p>
        </p:txBody>
      </p:sp>
      <p:cxnSp>
        <p:nvCxnSpPr>
          <p:cNvPr id="19" name="Straight Arrow Connector 18">
            <a:extLst>
              <a:ext uri="{FF2B5EF4-FFF2-40B4-BE49-F238E27FC236}">
                <a16:creationId xmlns:a16="http://schemas.microsoft.com/office/drawing/2014/main" id="{950C17BB-35CD-40B8-ABDF-C72159E04E34}"/>
              </a:ext>
            </a:extLst>
          </p:cNvPr>
          <p:cNvCxnSpPr>
            <a:cxnSpLocks/>
          </p:cNvCxnSpPr>
          <p:nvPr/>
        </p:nvCxnSpPr>
        <p:spPr>
          <a:xfrm flipV="1">
            <a:off x="2482759" y="3148921"/>
            <a:ext cx="1866225" cy="512224"/>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3F4B7CDB-350E-4CB3-B923-E905CB2AFCB3}"/>
              </a:ext>
            </a:extLst>
          </p:cNvPr>
          <p:cNvSpPr txBox="1"/>
          <p:nvPr/>
        </p:nvSpPr>
        <p:spPr>
          <a:xfrm>
            <a:off x="5339473" y="78772"/>
            <a:ext cx="3505198" cy="276999"/>
          </a:xfrm>
          <a:prstGeom prst="rect">
            <a:avLst/>
          </a:prstGeom>
          <a:noFill/>
        </p:spPr>
        <p:txBody>
          <a:bodyPr wrap="square">
            <a:spAutoFit/>
          </a:bodyPr>
          <a:lstStyle/>
          <a:p>
            <a:pPr marL="0" indent="0" algn="ctr">
              <a:buNone/>
            </a:pPr>
            <a:r>
              <a:rPr lang="es-MX" sz="1200" spc="300" dirty="0">
                <a:latin typeface="Trebuchet MS"/>
                <a:ea typeface="+mj-ea"/>
              </a:rPr>
              <a:t>CUENTAS ASIGNADAS</a:t>
            </a:r>
          </a:p>
        </p:txBody>
      </p:sp>
      <p:cxnSp>
        <p:nvCxnSpPr>
          <p:cNvPr id="21" name="Straight Connector 20">
            <a:extLst>
              <a:ext uri="{FF2B5EF4-FFF2-40B4-BE49-F238E27FC236}">
                <a16:creationId xmlns:a16="http://schemas.microsoft.com/office/drawing/2014/main" id="{4A904121-A25A-4036-AD23-76BEDC8FCB55}"/>
              </a:ext>
            </a:extLst>
          </p:cNvPr>
          <p:cNvCxnSpPr>
            <a:cxnSpLocks/>
          </p:cNvCxnSpPr>
          <p:nvPr/>
        </p:nvCxnSpPr>
        <p:spPr>
          <a:xfrm flipH="1">
            <a:off x="5339472" y="399778"/>
            <a:ext cx="3505198" cy="0"/>
          </a:xfrm>
          <a:prstGeom prst="line">
            <a:avLst/>
          </a:prstGeom>
          <a:ln w="12700">
            <a:solidFill>
              <a:srgbClr val="F7994B"/>
            </a:solidFill>
          </a:ln>
        </p:spPr>
        <p:style>
          <a:lnRef idx="1">
            <a:schemeClr val="accent6"/>
          </a:lnRef>
          <a:fillRef idx="0">
            <a:schemeClr val="accent6"/>
          </a:fillRef>
          <a:effectRef idx="0">
            <a:schemeClr val="accent6"/>
          </a:effectRef>
          <a:fontRef idx="minor">
            <a:schemeClr val="tx1"/>
          </a:fontRef>
        </p:style>
      </p:cxnSp>
      <p:sp>
        <p:nvSpPr>
          <p:cNvPr id="22" name="Rectangle: Rounded Corners 21">
            <a:extLst>
              <a:ext uri="{FF2B5EF4-FFF2-40B4-BE49-F238E27FC236}">
                <a16:creationId xmlns:a16="http://schemas.microsoft.com/office/drawing/2014/main" id="{D1D1DB04-FF5F-4A58-94AF-2B6FBE09E665}"/>
              </a:ext>
            </a:extLst>
          </p:cNvPr>
          <p:cNvSpPr/>
          <p:nvPr/>
        </p:nvSpPr>
        <p:spPr>
          <a:xfrm>
            <a:off x="1636464" y="685822"/>
            <a:ext cx="5871070" cy="712282"/>
          </a:xfrm>
          <a:prstGeom prst="roundRect">
            <a:avLst/>
          </a:prstGeom>
          <a:no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s-MX" dirty="0"/>
          </a:p>
        </p:txBody>
      </p:sp>
    </p:spTree>
    <p:extLst>
      <p:ext uri="{BB962C8B-B14F-4D97-AF65-F5344CB8AC3E}">
        <p14:creationId xmlns:p14="http://schemas.microsoft.com/office/powerpoint/2010/main" val="811384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C66247E-CF24-4A62-9B60-3C7230F1453D}"/>
              </a:ext>
            </a:extLst>
          </p:cNvPr>
          <p:cNvSpPr/>
          <p:nvPr/>
        </p:nvSpPr>
        <p:spPr>
          <a:xfrm>
            <a:off x="2198059" y="3311064"/>
            <a:ext cx="4747880" cy="1218405"/>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2"/>
          <a:stretch>
            <a:fillRect/>
          </a:stretch>
        </p:blipFill>
        <p:spPr>
          <a:xfrm>
            <a:off x="7857460" y="4383990"/>
            <a:ext cx="1114537" cy="685082"/>
          </a:xfrm>
          <a:prstGeom prst="rect">
            <a:avLst/>
          </a:prstGeom>
        </p:spPr>
      </p:pic>
      <p:sp>
        <p:nvSpPr>
          <p:cNvPr id="17" name="Rectangle 16">
            <a:extLst>
              <a:ext uri="{FF2B5EF4-FFF2-40B4-BE49-F238E27FC236}">
                <a16:creationId xmlns:a16="http://schemas.microsoft.com/office/drawing/2014/main" id="{AD84A026-335E-4FA3-ABBC-61222F5D969D}"/>
              </a:ext>
            </a:extLst>
          </p:cNvPr>
          <p:cNvSpPr/>
          <p:nvPr/>
        </p:nvSpPr>
        <p:spPr>
          <a:xfrm>
            <a:off x="2283120" y="904511"/>
            <a:ext cx="4577759" cy="764667"/>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18" name="TextBox 17">
            <a:extLst>
              <a:ext uri="{FF2B5EF4-FFF2-40B4-BE49-F238E27FC236}">
                <a16:creationId xmlns:a16="http://schemas.microsoft.com/office/drawing/2014/main" id="{9F6CF08C-5AF9-4CCD-8484-E4BEAC3B47E0}"/>
              </a:ext>
            </a:extLst>
          </p:cNvPr>
          <p:cNvSpPr txBox="1"/>
          <p:nvPr/>
        </p:nvSpPr>
        <p:spPr>
          <a:xfrm>
            <a:off x="2283120" y="1044071"/>
            <a:ext cx="4577759" cy="461665"/>
          </a:xfrm>
          <a:prstGeom prst="rect">
            <a:avLst/>
          </a:prstGeom>
          <a:noFill/>
        </p:spPr>
        <p:txBody>
          <a:bodyPr wrap="square" rtlCol="0">
            <a:spAutoFit/>
          </a:bodyPr>
          <a:lstStyle/>
          <a:p>
            <a:pPr algn="ctr"/>
            <a:r>
              <a:rPr lang="es-MX" sz="1200" dirty="0"/>
              <a:t>Sobre la misma línea de asignación </a:t>
            </a:r>
            <a:r>
              <a:rPr lang="es-MX" sz="1200" b="1" dirty="0"/>
              <a:t>en progreso</a:t>
            </a:r>
            <a:r>
              <a:rPr lang="es-MX" sz="1200" dirty="0"/>
              <a:t>, se verifica el nombre del usuario asignado para el seguimiento del adeudo o negociación.</a:t>
            </a:r>
          </a:p>
        </p:txBody>
      </p:sp>
      <p:pic>
        <p:nvPicPr>
          <p:cNvPr id="3" name="Picture 2">
            <a:extLst>
              <a:ext uri="{FF2B5EF4-FFF2-40B4-BE49-F238E27FC236}">
                <a16:creationId xmlns:a16="http://schemas.microsoft.com/office/drawing/2014/main" id="{644D10C9-BEB8-4CC8-A0D8-E37D484EC54A}"/>
              </a:ext>
            </a:extLst>
          </p:cNvPr>
          <p:cNvPicPr>
            <a:picLocks noChangeAspect="1"/>
          </p:cNvPicPr>
          <p:nvPr/>
        </p:nvPicPr>
        <p:blipFill>
          <a:blip r:embed="rId3"/>
          <a:stretch>
            <a:fillRect/>
          </a:stretch>
        </p:blipFill>
        <p:spPr>
          <a:xfrm>
            <a:off x="1660670" y="2185802"/>
            <a:ext cx="6667500" cy="866775"/>
          </a:xfrm>
          <a:prstGeom prst="rect">
            <a:avLst/>
          </a:prstGeom>
        </p:spPr>
      </p:pic>
      <p:cxnSp>
        <p:nvCxnSpPr>
          <p:cNvPr id="19" name="Straight Arrow Connector 18">
            <a:extLst>
              <a:ext uri="{FF2B5EF4-FFF2-40B4-BE49-F238E27FC236}">
                <a16:creationId xmlns:a16="http://schemas.microsoft.com/office/drawing/2014/main" id="{950C17BB-35CD-40B8-ABDF-C72159E04E34}"/>
              </a:ext>
            </a:extLst>
          </p:cNvPr>
          <p:cNvCxnSpPr>
            <a:cxnSpLocks/>
          </p:cNvCxnSpPr>
          <p:nvPr/>
        </p:nvCxnSpPr>
        <p:spPr>
          <a:xfrm>
            <a:off x="3197772" y="1681070"/>
            <a:ext cx="1512451" cy="908066"/>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266D5B16-FF33-4EB8-A45B-DC9F0454AF0E}"/>
              </a:ext>
            </a:extLst>
          </p:cNvPr>
          <p:cNvSpPr txBox="1"/>
          <p:nvPr/>
        </p:nvSpPr>
        <p:spPr>
          <a:xfrm>
            <a:off x="2198059" y="3407992"/>
            <a:ext cx="4747880" cy="1015663"/>
          </a:xfrm>
          <a:prstGeom prst="rect">
            <a:avLst/>
          </a:prstGeom>
          <a:noFill/>
        </p:spPr>
        <p:txBody>
          <a:bodyPr wrap="square" rtlCol="0">
            <a:spAutoFit/>
          </a:bodyPr>
          <a:lstStyle/>
          <a:p>
            <a:pPr algn="ctr"/>
            <a:r>
              <a:rPr lang="es-MX" sz="1200" dirty="0"/>
              <a:t>Es posible que una cuenta tenga 2 asignaciones al mismo tiempo, por ejemplo, que tenga adeudo de mensualidades y de mantenimiento.</a:t>
            </a:r>
          </a:p>
          <a:p>
            <a:pPr algn="ctr"/>
            <a:endParaRPr lang="es-MX" sz="1200" dirty="0"/>
          </a:p>
          <a:p>
            <a:pPr algn="ctr"/>
            <a:r>
              <a:rPr lang="es-MX" sz="1200" dirty="0"/>
              <a:t>En estos casos se da prioridad en contactar al ejecutivo asignado por el adeudo de mensualidades.</a:t>
            </a:r>
          </a:p>
        </p:txBody>
      </p:sp>
    </p:spTree>
    <p:extLst>
      <p:ext uri="{BB962C8B-B14F-4D97-AF65-F5344CB8AC3E}">
        <p14:creationId xmlns:p14="http://schemas.microsoft.com/office/powerpoint/2010/main" val="4192084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3"/>
          <a:stretch>
            <a:fillRect/>
          </a:stretch>
        </p:blipFill>
        <p:spPr>
          <a:xfrm>
            <a:off x="7857460" y="4383990"/>
            <a:ext cx="1114537" cy="685082"/>
          </a:xfrm>
          <a:prstGeom prst="rect">
            <a:avLst/>
          </a:prstGeom>
        </p:spPr>
      </p:pic>
      <p:sp>
        <p:nvSpPr>
          <p:cNvPr id="10" name="TextBox 9">
            <a:extLst>
              <a:ext uri="{FF2B5EF4-FFF2-40B4-BE49-F238E27FC236}">
                <a16:creationId xmlns:a16="http://schemas.microsoft.com/office/drawing/2014/main" id="{D744D932-85BE-4D68-BCA8-BEE975B935AE}"/>
              </a:ext>
            </a:extLst>
          </p:cNvPr>
          <p:cNvSpPr txBox="1"/>
          <p:nvPr/>
        </p:nvSpPr>
        <p:spPr>
          <a:xfrm>
            <a:off x="2720263" y="1145389"/>
            <a:ext cx="6051596" cy="3046988"/>
          </a:xfrm>
          <a:prstGeom prst="rect">
            <a:avLst/>
          </a:prstGeom>
          <a:noFill/>
        </p:spPr>
        <p:txBody>
          <a:bodyPr wrap="square" rtlCol="0">
            <a:spAutoFit/>
          </a:bodyPr>
          <a:lstStyle/>
          <a:p>
            <a:pPr marL="285750" indent="-285750">
              <a:buFont typeface="Arial" panose="020B0604020202020204" pitchFamily="34" charset="0"/>
              <a:buChar char="•"/>
            </a:pPr>
            <a:r>
              <a:rPr lang="es-MX" sz="1200" dirty="0"/>
              <a:t>Los complementos de enganche (</a:t>
            </a:r>
            <a:r>
              <a:rPr lang="es-MX" sz="1200" b="1" dirty="0"/>
              <a:t>ADP</a:t>
            </a:r>
            <a:r>
              <a:rPr lang="es-MX" sz="1200" dirty="0"/>
              <a:t>: </a:t>
            </a:r>
            <a:r>
              <a:rPr lang="es-MX" sz="1200" dirty="0" err="1"/>
              <a:t>Additional</a:t>
            </a:r>
            <a:r>
              <a:rPr lang="es-MX" sz="1200" dirty="0"/>
              <a:t> Down </a:t>
            </a:r>
            <a:r>
              <a:rPr lang="es-MX" sz="1200" dirty="0" err="1"/>
              <a:t>Payment</a:t>
            </a:r>
            <a:r>
              <a:rPr lang="es-MX" sz="1200" dirty="0"/>
              <a:t>) son ofrecidos en sala de venta para mejorar el financiamiento inicial.</a:t>
            </a:r>
          </a:p>
          <a:p>
            <a:endParaRPr lang="es-MX" sz="1200" dirty="0"/>
          </a:p>
          <a:p>
            <a:pPr marL="285750" indent="-285750">
              <a:buFont typeface="Arial" panose="020B0604020202020204" pitchFamily="34" charset="0"/>
              <a:buChar char="•"/>
            </a:pPr>
            <a:r>
              <a:rPr lang="es-MX" sz="1200" dirty="0"/>
              <a:t>Para poder aplicar un ADP, es necesario que el socio se encuentre al corriente en sus pagos.</a:t>
            </a:r>
          </a:p>
          <a:p>
            <a:pPr marL="285750" indent="-285750">
              <a:buFont typeface="Arial" panose="020B0604020202020204" pitchFamily="34" charset="0"/>
              <a:buChar char="•"/>
            </a:pPr>
            <a:endParaRPr lang="es-MX" sz="1200" dirty="0"/>
          </a:p>
          <a:p>
            <a:pPr marL="285750" indent="-285750">
              <a:buFont typeface="Arial" panose="020B0604020202020204" pitchFamily="34" charset="0"/>
              <a:buChar char="•"/>
            </a:pPr>
            <a:r>
              <a:rPr lang="es-MX" sz="1200" dirty="0"/>
              <a:t>Para determinar el monto a cobrar se deberá de utilizar la calculadora diseñada para cambio de financiamientos. El monto a pagar es el que arroje la calculadora.</a:t>
            </a:r>
          </a:p>
          <a:p>
            <a:endParaRPr lang="es-MX" sz="1200" dirty="0"/>
          </a:p>
          <a:p>
            <a:pPr algn="ctr">
              <a:spcAft>
                <a:spcPts val="0"/>
              </a:spcAft>
            </a:pPr>
            <a:r>
              <a:rPr lang="es-MX" sz="1200" i="1" dirty="0"/>
              <a:t>*Sólo en caso de que el socio confirme le habían comentado una cantidad menor, verificar y enviar respaldo de las notas en OMS a Eréndira Hernández para su autorización.</a:t>
            </a:r>
          </a:p>
          <a:p>
            <a:endParaRPr lang="es-MX" sz="1200" dirty="0"/>
          </a:p>
          <a:p>
            <a:pPr marL="285750" indent="-285750">
              <a:buFont typeface="Arial" panose="020B0604020202020204" pitchFamily="34" charset="0"/>
              <a:buChar char="•"/>
            </a:pPr>
            <a:r>
              <a:rPr lang="es-MX" sz="1200" dirty="0"/>
              <a:t>Una vez aplicado el pago, se tiene que realizar un refinanciamiento con las condiciones ofrecidas por la misma sala.</a:t>
            </a:r>
          </a:p>
          <a:p>
            <a:pPr marL="285750" indent="-285750">
              <a:buFont typeface="Arial" panose="020B0604020202020204" pitchFamily="34" charset="0"/>
              <a:buChar char="•"/>
            </a:pPr>
            <a:endParaRPr lang="es-MX" sz="1200" dirty="0"/>
          </a:p>
          <a:p>
            <a:pPr marL="285750" indent="-285750">
              <a:buFont typeface="Arial" panose="020B0604020202020204" pitchFamily="34" charset="0"/>
              <a:buChar char="•"/>
            </a:pPr>
            <a:r>
              <a:rPr lang="es-MX" sz="1200" dirty="0"/>
              <a:t>El complemento de enganche es el único cobro en el que no se carga </a:t>
            </a:r>
            <a:r>
              <a:rPr lang="es-MX" sz="1200" dirty="0" err="1"/>
              <a:t>processing</a:t>
            </a:r>
            <a:r>
              <a:rPr lang="es-MX" sz="1200" dirty="0"/>
              <a:t> </a:t>
            </a:r>
            <a:r>
              <a:rPr lang="es-MX" sz="1200" dirty="0" err="1"/>
              <a:t>fee</a:t>
            </a:r>
            <a:r>
              <a:rPr lang="es-MX" sz="1200" dirty="0"/>
              <a:t>.</a:t>
            </a:r>
          </a:p>
        </p:txBody>
      </p:sp>
      <p:pic>
        <p:nvPicPr>
          <p:cNvPr id="3" name="Picture 2">
            <a:extLst>
              <a:ext uri="{FF2B5EF4-FFF2-40B4-BE49-F238E27FC236}">
                <a16:creationId xmlns:a16="http://schemas.microsoft.com/office/drawing/2014/main" id="{F85168B2-E858-4502-B180-A22E0EAB513D}"/>
              </a:ext>
            </a:extLst>
          </p:cNvPr>
          <p:cNvPicPr>
            <a:picLocks noChangeAspect="1"/>
          </p:cNvPicPr>
          <p:nvPr/>
        </p:nvPicPr>
        <p:blipFill>
          <a:blip r:embed="rId4"/>
          <a:stretch>
            <a:fillRect/>
          </a:stretch>
        </p:blipFill>
        <p:spPr>
          <a:xfrm>
            <a:off x="260087" y="341519"/>
            <a:ext cx="2047875" cy="4629150"/>
          </a:xfrm>
          <a:prstGeom prst="rect">
            <a:avLst/>
          </a:prstGeom>
        </p:spPr>
      </p:pic>
      <p:sp>
        <p:nvSpPr>
          <p:cNvPr id="12" name="Rectangle 11">
            <a:extLst>
              <a:ext uri="{FF2B5EF4-FFF2-40B4-BE49-F238E27FC236}">
                <a16:creationId xmlns:a16="http://schemas.microsoft.com/office/drawing/2014/main" id="{75089B14-E5B3-451B-BC06-D4E34EAEA49B}"/>
              </a:ext>
            </a:extLst>
          </p:cNvPr>
          <p:cNvSpPr/>
          <p:nvPr/>
        </p:nvSpPr>
        <p:spPr>
          <a:xfrm>
            <a:off x="372141" y="1582450"/>
            <a:ext cx="1706041" cy="665018"/>
          </a:xfrm>
          <a:prstGeom prst="rect">
            <a:avLst/>
          </a:prstGeom>
          <a:noFill/>
          <a:ln w="12700">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11" name="TextBox 10">
            <a:extLst>
              <a:ext uri="{FF2B5EF4-FFF2-40B4-BE49-F238E27FC236}">
                <a16:creationId xmlns:a16="http://schemas.microsoft.com/office/drawing/2014/main" id="{E823102B-F909-4002-8CDD-9AB2E6AC2E06}"/>
              </a:ext>
            </a:extLst>
          </p:cNvPr>
          <p:cNvSpPr txBox="1"/>
          <p:nvPr/>
        </p:nvSpPr>
        <p:spPr>
          <a:xfrm>
            <a:off x="5339473" y="78772"/>
            <a:ext cx="3505198" cy="276999"/>
          </a:xfrm>
          <a:prstGeom prst="rect">
            <a:avLst/>
          </a:prstGeom>
          <a:noFill/>
        </p:spPr>
        <p:txBody>
          <a:bodyPr wrap="square">
            <a:spAutoFit/>
          </a:bodyPr>
          <a:lstStyle/>
          <a:p>
            <a:pPr marL="0" indent="0" algn="ctr">
              <a:buNone/>
            </a:pPr>
            <a:r>
              <a:rPr lang="es-MX" sz="1200" spc="300" dirty="0">
                <a:latin typeface="Trebuchet MS"/>
                <a:ea typeface="+mj-ea"/>
              </a:rPr>
              <a:t>COMPLEMENTO DE ENGANCHE</a:t>
            </a:r>
          </a:p>
        </p:txBody>
      </p:sp>
      <p:cxnSp>
        <p:nvCxnSpPr>
          <p:cNvPr id="13" name="Straight Connector 12">
            <a:extLst>
              <a:ext uri="{FF2B5EF4-FFF2-40B4-BE49-F238E27FC236}">
                <a16:creationId xmlns:a16="http://schemas.microsoft.com/office/drawing/2014/main" id="{14756458-CC63-4C5A-BD1F-A4BF19488934}"/>
              </a:ext>
            </a:extLst>
          </p:cNvPr>
          <p:cNvCxnSpPr>
            <a:cxnSpLocks/>
          </p:cNvCxnSpPr>
          <p:nvPr/>
        </p:nvCxnSpPr>
        <p:spPr>
          <a:xfrm flipH="1">
            <a:off x="5339472" y="399778"/>
            <a:ext cx="3505198" cy="0"/>
          </a:xfrm>
          <a:prstGeom prst="line">
            <a:avLst/>
          </a:prstGeom>
          <a:ln w="12700">
            <a:solidFill>
              <a:srgbClr val="F7994B"/>
            </a:solidFill>
          </a:ln>
        </p:spPr>
        <p:style>
          <a:lnRef idx="1">
            <a:schemeClr val="accent6"/>
          </a:lnRef>
          <a:fillRef idx="0">
            <a:schemeClr val="accent6"/>
          </a:fillRef>
          <a:effectRef idx="0">
            <a:schemeClr val="accent6"/>
          </a:effectRef>
          <a:fontRef idx="minor">
            <a:schemeClr val="tx1"/>
          </a:fontRef>
        </p:style>
      </p:cxnSp>
      <p:sp>
        <p:nvSpPr>
          <p:cNvPr id="8" name="Rectangle: Rounded Corners 7">
            <a:extLst>
              <a:ext uri="{FF2B5EF4-FFF2-40B4-BE49-F238E27FC236}">
                <a16:creationId xmlns:a16="http://schemas.microsoft.com/office/drawing/2014/main" id="{99E97438-69FA-471D-A898-5D1C1D3327DE}"/>
              </a:ext>
            </a:extLst>
          </p:cNvPr>
          <p:cNvSpPr/>
          <p:nvPr/>
        </p:nvSpPr>
        <p:spPr>
          <a:xfrm>
            <a:off x="2534254" y="925040"/>
            <a:ext cx="6237605" cy="3458950"/>
          </a:xfrm>
          <a:prstGeom prst="roundRect">
            <a:avLst/>
          </a:prstGeom>
          <a:no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s-MX" dirty="0"/>
          </a:p>
        </p:txBody>
      </p:sp>
    </p:spTree>
    <p:extLst>
      <p:ext uri="{BB962C8B-B14F-4D97-AF65-F5344CB8AC3E}">
        <p14:creationId xmlns:p14="http://schemas.microsoft.com/office/powerpoint/2010/main" val="169416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3"/>
          <a:stretch>
            <a:fillRect/>
          </a:stretch>
        </p:blipFill>
        <p:spPr>
          <a:xfrm>
            <a:off x="7857460" y="4383990"/>
            <a:ext cx="1114537" cy="685082"/>
          </a:xfrm>
          <a:prstGeom prst="rect">
            <a:avLst/>
          </a:prstGeom>
        </p:spPr>
      </p:pic>
      <p:sp>
        <p:nvSpPr>
          <p:cNvPr id="10" name="TextBox 9">
            <a:extLst>
              <a:ext uri="{FF2B5EF4-FFF2-40B4-BE49-F238E27FC236}">
                <a16:creationId xmlns:a16="http://schemas.microsoft.com/office/drawing/2014/main" id="{D744D932-85BE-4D68-BCA8-BEE975B935AE}"/>
              </a:ext>
            </a:extLst>
          </p:cNvPr>
          <p:cNvSpPr txBox="1"/>
          <p:nvPr/>
        </p:nvSpPr>
        <p:spPr>
          <a:xfrm>
            <a:off x="1695056" y="493217"/>
            <a:ext cx="5753887" cy="276999"/>
          </a:xfrm>
          <a:prstGeom prst="rect">
            <a:avLst/>
          </a:prstGeom>
          <a:noFill/>
        </p:spPr>
        <p:txBody>
          <a:bodyPr wrap="square" rtlCol="0">
            <a:spAutoFit/>
          </a:bodyPr>
          <a:lstStyle/>
          <a:p>
            <a:pPr algn="ctr"/>
            <a:r>
              <a:rPr lang="es-MX" sz="1200" dirty="0"/>
              <a:t>Para este pago, se debe utilizar la calculadora para determinar el monto a cobrar: </a:t>
            </a:r>
          </a:p>
        </p:txBody>
      </p:sp>
      <p:pic>
        <p:nvPicPr>
          <p:cNvPr id="2" name="Picture 1">
            <a:extLst>
              <a:ext uri="{FF2B5EF4-FFF2-40B4-BE49-F238E27FC236}">
                <a16:creationId xmlns:a16="http://schemas.microsoft.com/office/drawing/2014/main" id="{7DADE518-1D44-4530-916C-E32BE7FA104F}"/>
              </a:ext>
            </a:extLst>
          </p:cNvPr>
          <p:cNvPicPr>
            <a:picLocks noChangeAspect="1"/>
          </p:cNvPicPr>
          <p:nvPr/>
        </p:nvPicPr>
        <p:blipFill>
          <a:blip r:embed="rId4"/>
          <a:stretch>
            <a:fillRect/>
          </a:stretch>
        </p:blipFill>
        <p:spPr>
          <a:xfrm>
            <a:off x="516053" y="1092553"/>
            <a:ext cx="8111894" cy="2585758"/>
          </a:xfrm>
          <a:prstGeom prst="rect">
            <a:avLst/>
          </a:prstGeom>
        </p:spPr>
      </p:pic>
      <p:sp>
        <p:nvSpPr>
          <p:cNvPr id="14" name="TextBox 13">
            <a:extLst>
              <a:ext uri="{FF2B5EF4-FFF2-40B4-BE49-F238E27FC236}">
                <a16:creationId xmlns:a16="http://schemas.microsoft.com/office/drawing/2014/main" id="{B6FFDDC1-8F28-49CC-8EB5-7AF8E25FC0FC}"/>
              </a:ext>
            </a:extLst>
          </p:cNvPr>
          <p:cNvSpPr txBox="1"/>
          <p:nvPr/>
        </p:nvSpPr>
        <p:spPr>
          <a:xfrm>
            <a:off x="2084938" y="4050947"/>
            <a:ext cx="4974121" cy="276999"/>
          </a:xfrm>
          <a:prstGeom prst="rect">
            <a:avLst/>
          </a:prstGeom>
          <a:noFill/>
        </p:spPr>
        <p:txBody>
          <a:bodyPr wrap="square" rtlCol="0">
            <a:spAutoFit/>
          </a:bodyPr>
          <a:lstStyle/>
          <a:p>
            <a:r>
              <a:rPr lang="es-MX" sz="1200" dirty="0"/>
              <a:t>Se deben llenar los datos del contrato actual e ingresar la propuesta ofrecida.</a:t>
            </a:r>
          </a:p>
        </p:txBody>
      </p:sp>
    </p:spTree>
    <p:extLst>
      <p:ext uri="{BB962C8B-B14F-4D97-AF65-F5344CB8AC3E}">
        <p14:creationId xmlns:p14="http://schemas.microsoft.com/office/powerpoint/2010/main" val="4161471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B1DFEF-D2B4-4AE8-996E-DDE9637DC3C8}"/>
              </a:ext>
            </a:extLst>
          </p:cNvPr>
          <p:cNvPicPr>
            <a:picLocks noChangeAspect="1"/>
          </p:cNvPicPr>
          <p:nvPr/>
        </p:nvPicPr>
        <p:blipFill>
          <a:blip r:embed="rId2"/>
          <a:stretch>
            <a:fillRect/>
          </a:stretch>
        </p:blipFill>
        <p:spPr>
          <a:xfrm>
            <a:off x="961458" y="702209"/>
            <a:ext cx="7667625" cy="3276600"/>
          </a:xfrm>
          <a:prstGeom prst="rect">
            <a:avLst/>
          </a:prstGeom>
        </p:spPr>
      </p:pic>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3"/>
          <a:stretch>
            <a:fillRect/>
          </a:stretch>
        </p:blipFill>
        <p:spPr>
          <a:xfrm>
            <a:off x="7857460" y="4383990"/>
            <a:ext cx="1114537" cy="685082"/>
          </a:xfrm>
          <a:prstGeom prst="rect">
            <a:avLst/>
          </a:prstGeom>
        </p:spPr>
      </p:pic>
      <p:sp>
        <p:nvSpPr>
          <p:cNvPr id="10" name="Rectangle 9">
            <a:extLst>
              <a:ext uri="{FF2B5EF4-FFF2-40B4-BE49-F238E27FC236}">
                <a16:creationId xmlns:a16="http://schemas.microsoft.com/office/drawing/2014/main" id="{6BFF22B7-2F7D-4A28-A319-344BC9674D91}"/>
              </a:ext>
            </a:extLst>
          </p:cNvPr>
          <p:cNvSpPr/>
          <p:nvPr/>
        </p:nvSpPr>
        <p:spPr>
          <a:xfrm>
            <a:off x="2612203" y="3464757"/>
            <a:ext cx="2568976" cy="584776"/>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11" name="TextBox 10">
            <a:extLst>
              <a:ext uri="{FF2B5EF4-FFF2-40B4-BE49-F238E27FC236}">
                <a16:creationId xmlns:a16="http://schemas.microsoft.com/office/drawing/2014/main" id="{C06E726A-A6FA-496F-B3EC-3CF517B513D0}"/>
              </a:ext>
            </a:extLst>
          </p:cNvPr>
          <p:cNvSpPr txBox="1"/>
          <p:nvPr/>
        </p:nvSpPr>
        <p:spPr>
          <a:xfrm>
            <a:off x="2541182" y="3536419"/>
            <a:ext cx="2747265" cy="461665"/>
          </a:xfrm>
          <a:prstGeom prst="rect">
            <a:avLst/>
          </a:prstGeom>
          <a:noFill/>
        </p:spPr>
        <p:txBody>
          <a:bodyPr wrap="square" rtlCol="0">
            <a:spAutoFit/>
          </a:bodyPr>
          <a:lstStyle/>
          <a:p>
            <a:pPr algn="ctr"/>
            <a:r>
              <a:rPr lang="es-MX" sz="1200" dirty="0"/>
              <a:t>Este es el monto total a cobrar según nota de sala</a:t>
            </a:r>
          </a:p>
        </p:txBody>
      </p:sp>
      <p:cxnSp>
        <p:nvCxnSpPr>
          <p:cNvPr id="12" name="Straight Arrow Connector 11">
            <a:extLst>
              <a:ext uri="{FF2B5EF4-FFF2-40B4-BE49-F238E27FC236}">
                <a16:creationId xmlns:a16="http://schemas.microsoft.com/office/drawing/2014/main" id="{4373DA1F-A30D-4B8B-A612-E469879284CD}"/>
              </a:ext>
            </a:extLst>
          </p:cNvPr>
          <p:cNvCxnSpPr>
            <a:cxnSpLocks/>
          </p:cNvCxnSpPr>
          <p:nvPr/>
        </p:nvCxnSpPr>
        <p:spPr>
          <a:xfrm flipV="1">
            <a:off x="3704076" y="3120404"/>
            <a:ext cx="405812" cy="325077"/>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DB872227-BF0A-4390-881F-944261549897}"/>
              </a:ext>
            </a:extLst>
          </p:cNvPr>
          <p:cNvSpPr/>
          <p:nvPr/>
        </p:nvSpPr>
        <p:spPr>
          <a:xfrm>
            <a:off x="3211038" y="702209"/>
            <a:ext cx="2408220" cy="646331"/>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14" name="TextBox 13">
            <a:extLst>
              <a:ext uri="{FF2B5EF4-FFF2-40B4-BE49-F238E27FC236}">
                <a16:creationId xmlns:a16="http://schemas.microsoft.com/office/drawing/2014/main" id="{25F70982-5DFD-43BD-9C40-FB5A802C48D6}"/>
              </a:ext>
            </a:extLst>
          </p:cNvPr>
          <p:cNvSpPr txBox="1"/>
          <p:nvPr/>
        </p:nvSpPr>
        <p:spPr>
          <a:xfrm>
            <a:off x="3211038" y="780234"/>
            <a:ext cx="2408220" cy="461665"/>
          </a:xfrm>
          <a:prstGeom prst="rect">
            <a:avLst/>
          </a:prstGeom>
          <a:noFill/>
        </p:spPr>
        <p:txBody>
          <a:bodyPr wrap="square" rtlCol="0">
            <a:spAutoFit/>
          </a:bodyPr>
          <a:lstStyle/>
          <a:p>
            <a:pPr algn="ctr"/>
            <a:r>
              <a:rPr lang="es-MX" sz="1200" dirty="0"/>
              <a:t>Se ingresa la condonación total del </a:t>
            </a:r>
            <a:r>
              <a:rPr lang="es-MX" sz="1200" dirty="0" err="1"/>
              <a:t>processing</a:t>
            </a:r>
            <a:r>
              <a:rPr lang="es-MX" sz="1200" dirty="0"/>
              <a:t> </a:t>
            </a:r>
            <a:r>
              <a:rPr lang="es-MX" sz="1200" dirty="0" err="1"/>
              <a:t>fee</a:t>
            </a:r>
            <a:endParaRPr lang="es-MX" sz="1200" dirty="0"/>
          </a:p>
        </p:txBody>
      </p:sp>
      <p:cxnSp>
        <p:nvCxnSpPr>
          <p:cNvPr id="15" name="Straight Arrow Connector 14">
            <a:extLst>
              <a:ext uri="{FF2B5EF4-FFF2-40B4-BE49-F238E27FC236}">
                <a16:creationId xmlns:a16="http://schemas.microsoft.com/office/drawing/2014/main" id="{34A0AC0B-3FA3-4FFC-AA21-69B70D5B59E7}"/>
              </a:ext>
            </a:extLst>
          </p:cNvPr>
          <p:cNvCxnSpPr>
            <a:cxnSpLocks/>
          </p:cNvCxnSpPr>
          <p:nvPr/>
        </p:nvCxnSpPr>
        <p:spPr>
          <a:xfrm>
            <a:off x="4207559" y="1375081"/>
            <a:ext cx="60799" cy="613881"/>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01BC2D11-E50F-4277-9548-0BF3CFF5EF67}"/>
              </a:ext>
            </a:extLst>
          </p:cNvPr>
          <p:cNvCxnSpPr>
            <a:cxnSpLocks/>
          </p:cNvCxnSpPr>
          <p:nvPr/>
        </p:nvCxnSpPr>
        <p:spPr>
          <a:xfrm>
            <a:off x="4268358" y="1368042"/>
            <a:ext cx="501979" cy="613881"/>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5D578243-2BFC-4CF6-97AB-40298FBD5316}"/>
              </a:ext>
            </a:extLst>
          </p:cNvPr>
          <p:cNvCxnSpPr>
            <a:cxnSpLocks/>
            <a:stCxn id="13" idx="3"/>
          </p:cNvCxnSpPr>
          <p:nvPr/>
        </p:nvCxnSpPr>
        <p:spPr>
          <a:xfrm>
            <a:off x="5619258" y="1025375"/>
            <a:ext cx="768483" cy="980198"/>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26" name="Rectangle 25">
            <a:extLst>
              <a:ext uri="{FF2B5EF4-FFF2-40B4-BE49-F238E27FC236}">
                <a16:creationId xmlns:a16="http://schemas.microsoft.com/office/drawing/2014/main" id="{B03AE5EE-B578-4F10-9B6B-8E942D0FA374}"/>
              </a:ext>
            </a:extLst>
          </p:cNvPr>
          <p:cNvSpPr/>
          <p:nvPr/>
        </p:nvSpPr>
        <p:spPr>
          <a:xfrm>
            <a:off x="1114943" y="3558646"/>
            <a:ext cx="1236664" cy="396781"/>
          </a:xfrm>
          <a:prstGeom prst="rect">
            <a:avLst/>
          </a:prstGeom>
          <a:solidFill>
            <a:srgbClr val="FFFF00">
              <a:alpha val="16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27" name="Rectangle 26">
            <a:extLst>
              <a:ext uri="{FF2B5EF4-FFF2-40B4-BE49-F238E27FC236}">
                <a16:creationId xmlns:a16="http://schemas.microsoft.com/office/drawing/2014/main" id="{FB01B5BE-AE81-4782-BC07-38A483B9B5B7}"/>
              </a:ext>
            </a:extLst>
          </p:cNvPr>
          <p:cNvSpPr/>
          <p:nvPr/>
        </p:nvSpPr>
        <p:spPr>
          <a:xfrm>
            <a:off x="45424" y="2794157"/>
            <a:ext cx="1089252" cy="1012300"/>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28" name="TextBox 27">
            <a:extLst>
              <a:ext uri="{FF2B5EF4-FFF2-40B4-BE49-F238E27FC236}">
                <a16:creationId xmlns:a16="http://schemas.microsoft.com/office/drawing/2014/main" id="{69FC2A9A-974A-4BA5-AA4C-54A4317EAB8B}"/>
              </a:ext>
            </a:extLst>
          </p:cNvPr>
          <p:cNvSpPr txBox="1"/>
          <p:nvPr/>
        </p:nvSpPr>
        <p:spPr>
          <a:xfrm>
            <a:off x="4873" y="2849382"/>
            <a:ext cx="1155901" cy="830997"/>
          </a:xfrm>
          <a:prstGeom prst="rect">
            <a:avLst/>
          </a:prstGeom>
          <a:noFill/>
        </p:spPr>
        <p:txBody>
          <a:bodyPr wrap="square" rtlCol="0">
            <a:spAutoFit/>
          </a:bodyPr>
          <a:lstStyle/>
          <a:p>
            <a:pPr algn="ctr"/>
            <a:r>
              <a:rPr lang="es-MX" sz="1200" dirty="0"/>
              <a:t>Al final, seleccionar Guardar para aplicar el pago</a:t>
            </a:r>
          </a:p>
        </p:txBody>
      </p:sp>
      <p:cxnSp>
        <p:nvCxnSpPr>
          <p:cNvPr id="29" name="Straight Arrow Connector 28">
            <a:extLst>
              <a:ext uri="{FF2B5EF4-FFF2-40B4-BE49-F238E27FC236}">
                <a16:creationId xmlns:a16="http://schemas.microsoft.com/office/drawing/2014/main" id="{67E7D688-30F4-493C-A513-624C8DE7AE76}"/>
              </a:ext>
            </a:extLst>
          </p:cNvPr>
          <p:cNvCxnSpPr>
            <a:cxnSpLocks/>
            <a:stCxn id="28" idx="3"/>
            <a:endCxn id="26" idx="0"/>
          </p:cNvCxnSpPr>
          <p:nvPr/>
        </p:nvCxnSpPr>
        <p:spPr>
          <a:xfrm>
            <a:off x="1160774" y="3264881"/>
            <a:ext cx="572501" cy="293765"/>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6D13E0D0-71F4-4DD3-B48A-B2E0FD7E8EF7}"/>
              </a:ext>
            </a:extLst>
          </p:cNvPr>
          <p:cNvSpPr txBox="1"/>
          <p:nvPr/>
        </p:nvSpPr>
        <p:spPr>
          <a:xfrm>
            <a:off x="1831272" y="4279965"/>
            <a:ext cx="5929100" cy="461665"/>
          </a:xfrm>
          <a:prstGeom prst="rect">
            <a:avLst/>
          </a:prstGeom>
          <a:noFill/>
        </p:spPr>
        <p:txBody>
          <a:bodyPr wrap="square" rtlCol="0">
            <a:spAutoFit/>
          </a:bodyPr>
          <a:lstStyle/>
          <a:p>
            <a:pPr algn="ctr"/>
            <a:r>
              <a:rPr lang="es-MX" sz="1200" i="1" dirty="0"/>
              <a:t>*Aplicar el refinanciamiento con las condiciones propuestas en sala </a:t>
            </a:r>
            <a:br>
              <a:rPr lang="es-MX" sz="1200" i="1" dirty="0"/>
            </a:br>
            <a:r>
              <a:rPr lang="es-MX" sz="1200" i="1" dirty="0"/>
              <a:t>(eje. 36 meses 0% de interés). Con la siguiente fecha de pago correspondiente.</a:t>
            </a:r>
          </a:p>
        </p:txBody>
      </p:sp>
    </p:spTree>
    <p:extLst>
      <p:ext uri="{BB962C8B-B14F-4D97-AF65-F5344CB8AC3E}">
        <p14:creationId xmlns:p14="http://schemas.microsoft.com/office/powerpoint/2010/main" val="94920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2"/>
          <a:stretch>
            <a:fillRect/>
          </a:stretch>
        </p:blipFill>
        <p:spPr>
          <a:xfrm>
            <a:off x="7857460" y="4383990"/>
            <a:ext cx="1114537" cy="685082"/>
          </a:xfrm>
          <a:prstGeom prst="rect">
            <a:avLst/>
          </a:prstGeom>
        </p:spPr>
      </p:pic>
      <p:cxnSp>
        <p:nvCxnSpPr>
          <p:cNvPr id="5" name="Straight Connector 4">
            <a:extLst>
              <a:ext uri="{FF2B5EF4-FFF2-40B4-BE49-F238E27FC236}">
                <a16:creationId xmlns:a16="http://schemas.microsoft.com/office/drawing/2014/main" id="{E5F2FC00-FF94-4C64-A07F-94D524FC422C}"/>
              </a:ext>
            </a:extLst>
          </p:cNvPr>
          <p:cNvCxnSpPr>
            <a:cxnSpLocks/>
          </p:cNvCxnSpPr>
          <p:nvPr/>
        </p:nvCxnSpPr>
        <p:spPr>
          <a:xfrm>
            <a:off x="1467301" y="0"/>
            <a:ext cx="0" cy="5143500"/>
          </a:xfrm>
          <a:prstGeom prst="line">
            <a:avLst/>
          </a:prstGeom>
          <a:ln w="12700">
            <a:solidFill>
              <a:srgbClr val="F7994B"/>
            </a:solidFill>
          </a:ln>
        </p:spPr>
        <p:style>
          <a:lnRef idx="1">
            <a:schemeClr val="accent6"/>
          </a:lnRef>
          <a:fillRef idx="0">
            <a:schemeClr val="accent6"/>
          </a:fillRef>
          <a:effectRef idx="0">
            <a:schemeClr val="accent6"/>
          </a:effectRef>
          <a:fontRef idx="minor">
            <a:schemeClr val="tx1"/>
          </a:fontRef>
        </p:style>
      </p:cxnSp>
      <p:sp>
        <p:nvSpPr>
          <p:cNvPr id="7" name="Título 1">
            <a:extLst>
              <a:ext uri="{FF2B5EF4-FFF2-40B4-BE49-F238E27FC236}">
                <a16:creationId xmlns:a16="http://schemas.microsoft.com/office/drawing/2014/main" id="{3E421EA0-3A2C-4369-BF3D-3356A121288A}"/>
              </a:ext>
            </a:extLst>
          </p:cNvPr>
          <p:cNvSpPr>
            <a:spLocks noGrp="1"/>
          </p:cNvSpPr>
          <p:nvPr>
            <p:ph type="title"/>
          </p:nvPr>
        </p:nvSpPr>
        <p:spPr>
          <a:xfrm>
            <a:off x="372140" y="-10636"/>
            <a:ext cx="4423131" cy="434517"/>
          </a:xfrm>
        </p:spPr>
        <p:txBody>
          <a:bodyPr>
            <a:normAutofit/>
          </a:bodyPr>
          <a:lstStyle/>
          <a:p>
            <a:pPr algn="r"/>
            <a:r>
              <a:rPr lang="es-ES" sz="1400" spc="300" dirty="0">
                <a:latin typeface="Trebuchet MS"/>
                <a:cs typeface="Trebuchet MS"/>
              </a:rPr>
              <a:t>TEMARIO</a:t>
            </a:r>
            <a:r>
              <a:rPr lang="es-ES" sz="1400" spc="300" dirty="0">
                <a:solidFill>
                  <a:srgbClr val="EE7607"/>
                </a:solidFill>
                <a:latin typeface="Trebuchet MS"/>
                <a:cs typeface="Trebuchet MS"/>
              </a:rPr>
              <a:t> </a:t>
            </a:r>
          </a:p>
        </p:txBody>
      </p:sp>
      <p:cxnSp>
        <p:nvCxnSpPr>
          <p:cNvPr id="8" name="Straight Connector 7">
            <a:extLst>
              <a:ext uri="{FF2B5EF4-FFF2-40B4-BE49-F238E27FC236}">
                <a16:creationId xmlns:a16="http://schemas.microsoft.com/office/drawing/2014/main" id="{B4147609-C2B3-44D7-B5C4-73489B8666CA}"/>
              </a:ext>
            </a:extLst>
          </p:cNvPr>
          <p:cNvCxnSpPr>
            <a:cxnSpLocks/>
          </p:cNvCxnSpPr>
          <p:nvPr/>
        </p:nvCxnSpPr>
        <p:spPr>
          <a:xfrm flipH="1">
            <a:off x="372141" y="401201"/>
            <a:ext cx="4338082" cy="0"/>
          </a:xfrm>
          <a:prstGeom prst="line">
            <a:avLst/>
          </a:prstGeom>
          <a:ln w="12700">
            <a:solidFill>
              <a:srgbClr val="F7994B"/>
            </a:solidFill>
          </a:ln>
        </p:spPr>
        <p:style>
          <a:lnRef idx="1">
            <a:schemeClr val="accent6"/>
          </a:lnRef>
          <a:fillRef idx="0">
            <a:schemeClr val="accent6"/>
          </a:fillRef>
          <a:effectRef idx="0">
            <a:schemeClr val="accent6"/>
          </a:effectRef>
          <a:fontRef idx="minor">
            <a:schemeClr val="tx1"/>
          </a:fontRef>
        </p:style>
      </p:cxnSp>
      <p:pic>
        <p:nvPicPr>
          <p:cNvPr id="2" name="Picture 1">
            <a:extLst>
              <a:ext uri="{FF2B5EF4-FFF2-40B4-BE49-F238E27FC236}">
                <a16:creationId xmlns:a16="http://schemas.microsoft.com/office/drawing/2014/main" id="{71715053-301E-4545-BE75-33980D0BF0C9}"/>
              </a:ext>
            </a:extLst>
          </p:cNvPr>
          <p:cNvPicPr>
            <a:picLocks noChangeAspect="1"/>
          </p:cNvPicPr>
          <p:nvPr/>
        </p:nvPicPr>
        <p:blipFill>
          <a:blip r:embed="rId3"/>
          <a:stretch>
            <a:fillRect/>
          </a:stretch>
        </p:blipFill>
        <p:spPr>
          <a:xfrm>
            <a:off x="1627976" y="1093334"/>
            <a:ext cx="7147890" cy="2590080"/>
          </a:xfrm>
          <a:prstGeom prst="rect">
            <a:avLst/>
          </a:prstGeom>
        </p:spPr>
      </p:pic>
    </p:spTree>
    <p:extLst>
      <p:ext uri="{BB962C8B-B14F-4D97-AF65-F5344CB8AC3E}">
        <p14:creationId xmlns:p14="http://schemas.microsoft.com/office/powerpoint/2010/main" val="2234023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2"/>
          <a:stretch>
            <a:fillRect/>
          </a:stretch>
        </p:blipFill>
        <p:spPr>
          <a:xfrm>
            <a:off x="7857460" y="4383990"/>
            <a:ext cx="1114537" cy="685082"/>
          </a:xfrm>
          <a:prstGeom prst="rect">
            <a:avLst/>
          </a:prstGeom>
        </p:spPr>
      </p:pic>
      <p:sp>
        <p:nvSpPr>
          <p:cNvPr id="10" name="TextBox 9">
            <a:extLst>
              <a:ext uri="{FF2B5EF4-FFF2-40B4-BE49-F238E27FC236}">
                <a16:creationId xmlns:a16="http://schemas.microsoft.com/office/drawing/2014/main" id="{90C46DB7-DEB6-4F33-9393-9AAEA724D3EF}"/>
              </a:ext>
            </a:extLst>
          </p:cNvPr>
          <p:cNvSpPr txBox="1"/>
          <p:nvPr/>
        </p:nvSpPr>
        <p:spPr>
          <a:xfrm>
            <a:off x="1492288" y="1311518"/>
            <a:ext cx="6159421" cy="1754326"/>
          </a:xfrm>
          <a:prstGeom prst="rect">
            <a:avLst/>
          </a:prstGeom>
          <a:noFill/>
        </p:spPr>
        <p:txBody>
          <a:bodyPr wrap="square" rtlCol="0">
            <a:spAutoFit/>
          </a:bodyPr>
          <a:lstStyle/>
          <a:p>
            <a:pPr marL="285750" indent="-285750">
              <a:buFont typeface="Arial" panose="020B0604020202020204" pitchFamily="34" charset="0"/>
              <a:buChar char="•"/>
            </a:pPr>
            <a:r>
              <a:rPr lang="es-MX" sz="1200" dirty="0"/>
              <a:t>Los socios pueden llegar a depositar o transferir sus pagos sin incluir la referencia bancaria.</a:t>
            </a:r>
          </a:p>
          <a:p>
            <a:endParaRPr lang="es-MX" sz="1200" dirty="0"/>
          </a:p>
          <a:p>
            <a:pPr marL="285750" indent="-285750">
              <a:buFont typeface="Arial" panose="020B0604020202020204" pitchFamily="34" charset="0"/>
              <a:buChar char="•"/>
            </a:pPr>
            <a:endParaRPr lang="es-MX" sz="1200" dirty="0"/>
          </a:p>
          <a:p>
            <a:pPr marL="285750" indent="-285750">
              <a:buFont typeface="Arial" panose="020B0604020202020204" pitchFamily="34" charset="0"/>
              <a:buChar char="•"/>
            </a:pPr>
            <a:r>
              <a:rPr lang="es-MX" sz="1200" dirty="0"/>
              <a:t>En estos casos, es necesario solicitar al socio el comprobante de pago con el fin de reportarlo y solicitar su posteo.</a:t>
            </a:r>
          </a:p>
          <a:p>
            <a:endParaRPr lang="es-MX" sz="1200" dirty="0"/>
          </a:p>
          <a:p>
            <a:pPr marL="285750" indent="-285750">
              <a:buFont typeface="Arial" panose="020B0604020202020204" pitchFamily="34" charset="0"/>
              <a:buChar char="•"/>
            </a:pPr>
            <a:endParaRPr lang="es-MX" sz="1200" dirty="0"/>
          </a:p>
          <a:p>
            <a:pPr marL="285750" indent="-285750">
              <a:buFont typeface="Arial" panose="020B0604020202020204" pitchFamily="34" charset="0"/>
              <a:buChar char="•"/>
            </a:pPr>
            <a:r>
              <a:rPr lang="es-MX" sz="1200" dirty="0"/>
              <a:t>Una vez que se tenga el comprobante de pago, enviarlo por correo a: </a:t>
            </a:r>
            <a:r>
              <a:rPr lang="es-MX" sz="1200" b="1" dirty="0">
                <a:hlinkClick r:id="rId3">
                  <a:extLst>
                    <a:ext uri="{A12FA001-AC4F-418D-AE19-62706E023703}">
                      <ahyp:hlinkClr xmlns:ahyp="http://schemas.microsoft.com/office/drawing/2018/hyperlinkcolor" val="tx"/>
                    </a:ext>
                  </a:extLst>
                </a:hlinkClick>
              </a:rPr>
              <a:t>operacioncobranza@posadas.com</a:t>
            </a:r>
            <a:r>
              <a:rPr lang="es-MX" sz="1200" b="1" dirty="0"/>
              <a:t> </a:t>
            </a:r>
            <a:r>
              <a:rPr lang="es-MX" sz="1200" dirty="0"/>
              <a:t>con la información del socio para que se postee su pago.</a:t>
            </a:r>
          </a:p>
        </p:txBody>
      </p:sp>
      <p:sp>
        <p:nvSpPr>
          <p:cNvPr id="11" name="TextBox 10">
            <a:extLst>
              <a:ext uri="{FF2B5EF4-FFF2-40B4-BE49-F238E27FC236}">
                <a16:creationId xmlns:a16="http://schemas.microsoft.com/office/drawing/2014/main" id="{E0E22757-D964-4E47-836C-3E63BFB381DE}"/>
              </a:ext>
            </a:extLst>
          </p:cNvPr>
          <p:cNvSpPr txBox="1"/>
          <p:nvPr/>
        </p:nvSpPr>
        <p:spPr>
          <a:xfrm>
            <a:off x="5339473" y="78772"/>
            <a:ext cx="3505198" cy="276999"/>
          </a:xfrm>
          <a:prstGeom prst="rect">
            <a:avLst/>
          </a:prstGeom>
          <a:noFill/>
        </p:spPr>
        <p:txBody>
          <a:bodyPr wrap="square">
            <a:spAutoFit/>
          </a:bodyPr>
          <a:lstStyle/>
          <a:p>
            <a:pPr marL="0" indent="0" algn="ctr">
              <a:buNone/>
            </a:pPr>
            <a:r>
              <a:rPr lang="es-MX" sz="1200" spc="300" dirty="0">
                <a:latin typeface="Trebuchet MS"/>
                <a:ea typeface="+mj-ea"/>
              </a:rPr>
              <a:t>PAGOS NO REFERENCIADOS</a:t>
            </a:r>
          </a:p>
        </p:txBody>
      </p:sp>
      <p:cxnSp>
        <p:nvCxnSpPr>
          <p:cNvPr id="12" name="Straight Connector 11">
            <a:extLst>
              <a:ext uri="{FF2B5EF4-FFF2-40B4-BE49-F238E27FC236}">
                <a16:creationId xmlns:a16="http://schemas.microsoft.com/office/drawing/2014/main" id="{F5994AF4-3B2C-4000-A768-8B8E44DA78BB}"/>
              </a:ext>
            </a:extLst>
          </p:cNvPr>
          <p:cNvCxnSpPr>
            <a:cxnSpLocks/>
          </p:cNvCxnSpPr>
          <p:nvPr/>
        </p:nvCxnSpPr>
        <p:spPr>
          <a:xfrm flipH="1">
            <a:off x="5339472" y="399778"/>
            <a:ext cx="3505198" cy="0"/>
          </a:xfrm>
          <a:prstGeom prst="line">
            <a:avLst/>
          </a:prstGeom>
          <a:ln w="12700">
            <a:solidFill>
              <a:srgbClr val="F7994B"/>
            </a:solidFill>
          </a:ln>
        </p:spPr>
        <p:style>
          <a:lnRef idx="1">
            <a:schemeClr val="accent6"/>
          </a:lnRef>
          <a:fillRef idx="0">
            <a:schemeClr val="accent6"/>
          </a:fillRef>
          <a:effectRef idx="0">
            <a:schemeClr val="accent6"/>
          </a:effectRef>
          <a:fontRef idx="minor">
            <a:schemeClr val="tx1"/>
          </a:fontRef>
        </p:style>
      </p:cxnSp>
      <p:sp>
        <p:nvSpPr>
          <p:cNvPr id="14" name="Rectangle: Rounded Corners 13">
            <a:extLst>
              <a:ext uri="{FF2B5EF4-FFF2-40B4-BE49-F238E27FC236}">
                <a16:creationId xmlns:a16="http://schemas.microsoft.com/office/drawing/2014/main" id="{133C9794-B716-4033-ACFA-65DB55440204}"/>
              </a:ext>
            </a:extLst>
          </p:cNvPr>
          <p:cNvSpPr/>
          <p:nvPr/>
        </p:nvSpPr>
        <p:spPr>
          <a:xfrm>
            <a:off x="1360967" y="876009"/>
            <a:ext cx="6411433" cy="2824116"/>
          </a:xfrm>
          <a:prstGeom prst="roundRect">
            <a:avLst/>
          </a:prstGeom>
          <a:no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s-MX" dirty="0"/>
          </a:p>
        </p:txBody>
      </p:sp>
    </p:spTree>
    <p:extLst>
      <p:ext uri="{BB962C8B-B14F-4D97-AF65-F5344CB8AC3E}">
        <p14:creationId xmlns:p14="http://schemas.microsoft.com/office/powerpoint/2010/main" val="2187761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2"/>
          <a:stretch>
            <a:fillRect/>
          </a:stretch>
        </p:blipFill>
        <p:spPr>
          <a:xfrm>
            <a:off x="7857460" y="4383990"/>
            <a:ext cx="1114537" cy="685082"/>
          </a:xfrm>
          <a:prstGeom prst="rect">
            <a:avLst/>
          </a:prstGeom>
        </p:spPr>
      </p:pic>
      <p:pic>
        <p:nvPicPr>
          <p:cNvPr id="2" name="Picture 1">
            <a:extLst>
              <a:ext uri="{FF2B5EF4-FFF2-40B4-BE49-F238E27FC236}">
                <a16:creationId xmlns:a16="http://schemas.microsoft.com/office/drawing/2014/main" id="{3CBC6DAA-D16A-482E-9904-D2DBBA34EFA3}"/>
              </a:ext>
            </a:extLst>
          </p:cNvPr>
          <p:cNvPicPr>
            <a:picLocks noChangeAspect="1"/>
          </p:cNvPicPr>
          <p:nvPr/>
        </p:nvPicPr>
        <p:blipFill>
          <a:blip r:embed="rId3"/>
          <a:stretch>
            <a:fillRect/>
          </a:stretch>
        </p:blipFill>
        <p:spPr>
          <a:xfrm>
            <a:off x="1010012" y="954573"/>
            <a:ext cx="7570518" cy="3234353"/>
          </a:xfrm>
          <a:prstGeom prst="rect">
            <a:avLst/>
          </a:prstGeom>
        </p:spPr>
      </p:pic>
      <p:sp>
        <p:nvSpPr>
          <p:cNvPr id="10" name="Oval 9">
            <a:extLst>
              <a:ext uri="{FF2B5EF4-FFF2-40B4-BE49-F238E27FC236}">
                <a16:creationId xmlns:a16="http://schemas.microsoft.com/office/drawing/2014/main" id="{D333030A-0B91-4101-B71E-BC333CF17D1C}"/>
              </a:ext>
            </a:extLst>
          </p:cNvPr>
          <p:cNvSpPr/>
          <p:nvPr/>
        </p:nvSpPr>
        <p:spPr>
          <a:xfrm>
            <a:off x="823238" y="2101273"/>
            <a:ext cx="1288126" cy="434517"/>
          </a:xfrm>
          <a:prstGeom prst="ellipse">
            <a:avLst/>
          </a:prstGeom>
          <a:no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11" name="Rectangle 10">
            <a:extLst>
              <a:ext uri="{FF2B5EF4-FFF2-40B4-BE49-F238E27FC236}">
                <a16:creationId xmlns:a16="http://schemas.microsoft.com/office/drawing/2014/main" id="{9D51D585-6E2C-48F0-9E4B-AB1CD20E2212}"/>
              </a:ext>
            </a:extLst>
          </p:cNvPr>
          <p:cNvSpPr/>
          <p:nvPr/>
        </p:nvSpPr>
        <p:spPr>
          <a:xfrm>
            <a:off x="2881424" y="946627"/>
            <a:ext cx="3646968" cy="684031"/>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12" name="TextBox 11">
            <a:extLst>
              <a:ext uri="{FF2B5EF4-FFF2-40B4-BE49-F238E27FC236}">
                <a16:creationId xmlns:a16="http://schemas.microsoft.com/office/drawing/2014/main" id="{DC5DE44A-2576-4019-8EC7-CC97D82E1ED8}"/>
              </a:ext>
            </a:extLst>
          </p:cNvPr>
          <p:cNvSpPr txBox="1"/>
          <p:nvPr/>
        </p:nvSpPr>
        <p:spPr>
          <a:xfrm>
            <a:off x="2805673" y="1039637"/>
            <a:ext cx="3722718" cy="461665"/>
          </a:xfrm>
          <a:prstGeom prst="rect">
            <a:avLst/>
          </a:prstGeom>
          <a:noFill/>
        </p:spPr>
        <p:txBody>
          <a:bodyPr wrap="square" rtlCol="0">
            <a:spAutoFit/>
          </a:bodyPr>
          <a:lstStyle/>
          <a:p>
            <a:pPr algn="ctr"/>
            <a:r>
              <a:rPr lang="es-MX" sz="1200" dirty="0"/>
              <a:t>Desde </a:t>
            </a:r>
            <a:r>
              <a:rPr lang="es-MX" sz="1200" b="1" dirty="0"/>
              <a:t>Cobranza</a:t>
            </a:r>
            <a:r>
              <a:rPr lang="es-MX" sz="1200" dirty="0"/>
              <a:t>, se ingresa un </a:t>
            </a:r>
            <a:r>
              <a:rPr lang="es-MX" sz="1200" b="1" dirty="0" err="1"/>
              <a:t>Payment</a:t>
            </a:r>
            <a:r>
              <a:rPr lang="es-MX" sz="1200" b="1" dirty="0"/>
              <a:t> </a:t>
            </a:r>
            <a:r>
              <a:rPr lang="es-MX" sz="1200" b="1" dirty="0" err="1"/>
              <a:t>Profile</a:t>
            </a:r>
            <a:r>
              <a:rPr lang="es-MX" sz="1200" dirty="0"/>
              <a:t> con la nueva tarjeta a domiciliar</a:t>
            </a:r>
          </a:p>
        </p:txBody>
      </p:sp>
      <p:sp>
        <p:nvSpPr>
          <p:cNvPr id="13" name="Oval 12">
            <a:extLst>
              <a:ext uri="{FF2B5EF4-FFF2-40B4-BE49-F238E27FC236}">
                <a16:creationId xmlns:a16="http://schemas.microsoft.com/office/drawing/2014/main" id="{6007EA63-1C8E-492D-A09D-7526ADC9771F}"/>
              </a:ext>
            </a:extLst>
          </p:cNvPr>
          <p:cNvSpPr/>
          <p:nvPr/>
        </p:nvSpPr>
        <p:spPr>
          <a:xfrm>
            <a:off x="4497218" y="3512842"/>
            <a:ext cx="1505661" cy="637394"/>
          </a:xfrm>
          <a:prstGeom prst="ellipse">
            <a:avLst/>
          </a:prstGeom>
          <a:no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cxnSp>
        <p:nvCxnSpPr>
          <p:cNvPr id="14" name="Straight Arrow Connector 13">
            <a:extLst>
              <a:ext uri="{FF2B5EF4-FFF2-40B4-BE49-F238E27FC236}">
                <a16:creationId xmlns:a16="http://schemas.microsoft.com/office/drawing/2014/main" id="{0AADBF6C-1161-4877-8385-6DA14B971C4A}"/>
              </a:ext>
            </a:extLst>
          </p:cNvPr>
          <p:cNvCxnSpPr>
            <a:cxnSpLocks/>
            <a:endCxn id="10" idx="7"/>
          </p:cNvCxnSpPr>
          <p:nvPr/>
        </p:nvCxnSpPr>
        <p:spPr>
          <a:xfrm flipH="1">
            <a:off x="1922722" y="1329070"/>
            <a:ext cx="958702" cy="835837"/>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9DF16C87-AAFB-4DA1-9E7E-768AC4BC7850}"/>
              </a:ext>
            </a:extLst>
          </p:cNvPr>
          <p:cNvCxnSpPr>
            <a:cxnSpLocks/>
          </p:cNvCxnSpPr>
          <p:nvPr/>
        </p:nvCxnSpPr>
        <p:spPr>
          <a:xfrm>
            <a:off x="4260133" y="1638604"/>
            <a:ext cx="450090" cy="1969626"/>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4A74E085-5E02-47AE-8B7C-CFF11BE7F6F9}"/>
              </a:ext>
            </a:extLst>
          </p:cNvPr>
          <p:cNvSpPr txBox="1"/>
          <p:nvPr/>
        </p:nvSpPr>
        <p:spPr>
          <a:xfrm>
            <a:off x="5339473" y="78772"/>
            <a:ext cx="3505198" cy="276999"/>
          </a:xfrm>
          <a:prstGeom prst="rect">
            <a:avLst/>
          </a:prstGeom>
          <a:noFill/>
        </p:spPr>
        <p:txBody>
          <a:bodyPr wrap="square">
            <a:spAutoFit/>
          </a:bodyPr>
          <a:lstStyle/>
          <a:p>
            <a:pPr marL="0" indent="0" algn="ctr">
              <a:buNone/>
            </a:pPr>
            <a:r>
              <a:rPr lang="es-MX" sz="1200" spc="300" dirty="0">
                <a:latin typeface="Trebuchet MS"/>
                <a:ea typeface="+mj-ea"/>
              </a:rPr>
              <a:t>DOMICILIACIÓN DE TARJETA</a:t>
            </a:r>
          </a:p>
        </p:txBody>
      </p:sp>
      <p:cxnSp>
        <p:nvCxnSpPr>
          <p:cNvPr id="17" name="Straight Connector 16">
            <a:extLst>
              <a:ext uri="{FF2B5EF4-FFF2-40B4-BE49-F238E27FC236}">
                <a16:creationId xmlns:a16="http://schemas.microsoft.com/office/drawing/2014/main" id="{F7231742-D45D-48D0-B389-C7712462EEC8}"/>
              </a:ext>
            </a:extLst>
          </p:cNvPr>
          <p:cNvCxnSpPr>
            <a:cxnSpLocks/>
          </p:cNvCxnSpPr>
          <p:nvPr/>
        </p:nvCxnSpPr>
        <p:spPr>
          <a:xfrm flipH="1">
            <a:off x="5339472" y="399778"/>
            <a:ext cx="3505198" cy="0"/>
          </a:xfrm>
          <a:prstGeom prst="line">
            <a:avLst/>
          </a:prstGeom>
          <a:ln w="12700">
            <a:solidFill>
              <a:srgbClr val="F7994B"/>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435052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DC9CFC-BB6F-46BE-BBD5-EB01603A9701}"/>
              </a:ext>
            </a:extLst>
          </p:cNvPr>
          <p:cNvPicPr>
            <a:picLocks noChangeAspect="1"/>
          </p:cNvPicPr>
          <p:nvPr/>
        </p:nvPicPr>
        <p:blipFill>
          <a:blip r:embed="rId2"/>
          <a:stretch>
            <a:fillRect/>
          </a:stretch>
        </p:blipFill>
        <p:spPr>
          <a:xfrm>
            <a:off x="719248" y="234161"/>
            <a:ext cx="7981950" cy="2590800"/>
          </a:xfrm>
          <a:prstGeom prst="rect">
            <a:avLst/>
          </a:prstGeom>
        </p:spPr>
      </p:pic>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3"/>
          <a:stretch>
            <a:fillRect/>
          </a:stretch>
        </p:blipFill>
        <p:spPr>
          <a:xfrm>
            <a:off x="7857460" y="4383990"/>
            <a:ext cx="1114537" cy="685082"/>
          </a:xfrm>
          <a:prstGeom prst="rect">
            <a:avLst/>
          </a:prstGeom>
        </p:spPr>
      </p:pic>
      <p:sp>
        <p:nvSpPr>
          <p:cNvPr id="10" name="Oval 9">
            <a:extLst>
              <a:ext uri="{FF2B5EF4-FFF2-40B4-BE49-F238E27FC236}">
                <a16:creationId xmlns:a16="http://schemas.microsoft.com/office/drawing/2014/main" id="{D333030A-0B91-4101-B71E-BC333CF17D1C}"/>
              </a:ext>
            </a:extLst>
          </p:cNvPr>
          <p:cNvSpPr/>
          <p:nvPr/>
        </p:nvSpPr>
        <p:spPr>
          <a:xfrm>
            <a:off x="634596" y="1440940"/>
            <a:ext cx="2069928" cy="340362"/>
          </a:xfrm>
          <a:prstGeom prst="ellipse">
            <a:avLst/>
          </a:prstGeom>
          <a:no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11" name="Rectangle 10">
            <a:extLst>
              <a:ext uri="{FF2B5EF4-FFF2-40B4-BE49-F238E27FC236}">
                <a16:creationId xmlns:a16="http://schemas.microsoft.com/office/drawing/2014/main" id="{9D51D585-6E2C-48F0-9E4B-AB1CD20E2212}"/>
              </a:ext>
            </a:extLst>
          </p:cNvPr>
          <p:cNvSpPr/>
          <p:nvPr/>
        </p:nvSpPr>
        <p:spPr>
          <a:xfrm>
            <a:off x="2704524" y="352863"/>
            <a:ext cx="2533800" cy="684031"/>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12" name="TextBox 11">
            <a:extLst>
              <a:ext uri="{FF2B5EF4-FFF2-40B4-BE49-F238E27FC236}">
                <a16:creationId xmlns:a16="http://schemas.microsoft.com/office/drawing/2014/main" id="{DC5DE44A-2576-4019-8EC7-CC97D82E1ED8}"/>
              </a:ext>
            </a:extLst>
          </p:cNvPr>
          <p:cNvSpPr txBox="1"/>
          <p:nvPr/>
        </p:nvSpPr>
        <p:spPr>
          <a:xfrm>
            <a:off x="2704524" y="437162"/>
            <a:ext cx="2533800" cy="461665"/>
          </a:xfrm>
          <a:prstGeom prst="rect">
            <a:avLst/>
          </a:prstGeom>
          <a:noFill/>
        </p:spPr>
        <p:txBody>
          <a:bodyPr wrap="square" rtlCol="0">
            <a:spAutoFit/>
          </a:bodyPr>
          <a:lstStyle/>
          <a:p>
            <a:pPr algn="ctr"/>
            <a:r>
              <a:rPr lang="es-MX" sz="1200" dirty="0"/>
              <a:t>Desde el botón </a:t>
            </a:r>
            <a:r>
              <a:rPr lang="es-MX" sz="1200" b="1" dirty="0"/>
              <a:t>Imprimir</a:t>
            </a:r>
            <a:r>
              <a:rPr lang="es-MX" sz="1200" dirty="0"/>
              <a:t> seleccionar </a:t>
            </a:r>
            <a:r>
              <a:rPr lang="es-MX" sz="1200" b="1" dirty="0"/>
              <a:t>Domiciliación de pago</a:t>
            </a:r>
          </a:p>
        </p:txBody>
      </p:sp>
      <p:cxnSp>
        <p:nvCxnSpPr>
          <p:cNvPr id="14" name="Straight Arrow Connector 13">
            <a:extLst>
              <a:ext uri="{FF2B5EF4-FFF2-40B4-BE49-F238E27FC236}">
                <a16:creationId xmlns:a16="http://schemas.microsoft.com/office/drawing/2014/main" id="{0AADBF6C-1161-4877-8385-6DA14B971C4A}"/>
              </a:ext>
            </a:extLst>
          </p:cNvPr>
          <p:cNvCxnSpPr>
            <a:cxnSpLocks/>
            <a:endCxn id="10" idx="7"/>
          </p:cNvCxnSpPr>
          <p:nvPr/>
        </p:nvCxnSpPr>
        <p:spPr>
          <a:xfrm flipH="1">
            <a:off x="2401390" y="1044840"/>
            <a:ext cx="450090" cy="445945"/>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pic>
        <p:nvPicPr>
          <p:cNvPr id="21" name="Picture 20">
            <a:extLst>
              <a:ext uri="{FF2B5EF4-FFF2-40B4-BE49-F238E27FC236}">
                <a16:creationId xmlns:a16="http://schemas.microsoft.com/office/drawing/2014/main" id="{BE2585C6-E0D4-4DEC-A1CB-AE74B8583A8C}"/>
              </a:ext>
            </a:extLst>
          </p:cNvPr>
          <p:cNvPicPr>
            <a:picLocks noChangeAspect="1"/>
          </p:cNvPicPr>
          <p:nvPr/>
        </p:nvPicPr>
        <p:blipFill>
          <a:blip r:embed="rId4"/>
          <a:stretch>
            <a:fillRect/>
          </a:stretch>
        </p:blipFill>
        <p:spPr>
          <a:xfrm>
            <a:off x="2851480" y="1676316"/>
            <a:ext cx="5158362" cy="2705681"/>
          </a:xfrm>
          <a:prstGeom prst="rect">
            <a:avLst/>
          </a:prstGeom>
        </p:spPr>
      </p:pic>
      <p:sp>
        <p:nvSpPr>
          <p:cNvPr id="15" name="Rectangle 14">
            <a:extLst>
              <a:ext uri="{FF2B5EF4-FFF2-40B4-BE49-F238E27FC236}">
                <a16:creationId xmlns:a16="http://schemas.microsoft.com/office/drawing/2014/main" id="{399909E8-3C32-4A53-9037-05AD159E2646}"/>
              </a:ext>
            </a:extLst>
          </p:cNvPr>
          <p:cNvSpPr/>
          <p:nvPr/>
        </p:nvSpPr>
        <p:spPr>
          <a:xfrm>
            <a:off x="124357" y="2393985"/>
            <a:ext cx="2479008" cy="1637755"/>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16" name="TextBox 15">
            <a:extLst>
              <a:ext uri="{FF2B5EF4-FFF2-40B4-BE49-F238E27FC236}">
                <a16:creationId xmlns:a16="http://schemas.microsoft.com/office/drawing/2014/main" id="{F6EDFFC3-D1B8-42B4-8045-02F1F18319D3}"/>
              </a:ext>
            </a:extLst>
          </p:cNvPr>
          <p:cNvSpPr txBox="1"/>
          <p:nvPr/>
        </p:nvSpPr>
        <p:spPr>
          <a:xfrm>
            <a:off x="124347" y="2528563"/>
            <a:ext cx="2479018" cy="1384995"/>
          </a:xfrm>
          <a:prstGeom prst="rect">
            <a:avLst/>
          </a:prstGeom>
          <a:noFill/>
        </p:spPr>
        <p:txBody>
          <a:bodyPr wrap="square" rtlCol="0">
            <a:spAutoFit/>
          </a:bodyPr>
          <a:lstStyle/>
          <a:p>
            <a:pPr algn="ctr"/>
            <a:r>
              <a:rPr lang="es-MX" sz="1200" dirty="0"/>
              <a:t>Se abrirá una nueva pestaña con el documento. Verificar que la información sea correcta antes de guardarlo y enviarlo al socio para firma.</a:t>
            </a:r>
          </a:p>
          <a:p>
            <a:pPr algn="ctr"/>
            <a:r>
              <a:rPr lang="es-MX" sz="1200" dirty="0"/>
              <a:t>(La tarjeta viene encriptada por seguridad)</a:t>
            </a:r>
          </a:p>
        </p:txBody>
      </p:sp>
      <p:cxnSp>
        <p:nvCxnSpPr>
          <p:cNvPr id="17" name="Straight Arrow Connector 16">
            <a:extLst>
              <a:ext uri="{FF2B5EF4-FFF2-40B4-BE49-F238E27FC236}">
                <a16:creationId xmlns:a16="http://schemas.microsoft.com/office/drawing/2014/main" id="{4604162F-3665-461A-A36E-C75D3FAA982E}"/>
              </a:ext>
            </a:extLst>
          </p:cNvPr>
          <p:cNvCxnSpPr>
            <a:cxnSpLocks/>
          </p:cNvCxnSpPr>
          <p:nvPr/>
        </p:nvCxnSpPr>
        <p:spPr>
          <a:xfrm>
            <a:off x="2603375" y="3297956"/>
            <a:ext cx="403864" cy="597777"/>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4C58699B-9D11-488B-B42F-B0AA5F02EB25}"/>
              </a:ext>
            </a:extLst>
          </p:cNvPr>
          <p:cNvSpPr txBox="1"/>
          <p:nvPr/>
        </p:nvSpPr>
        <p:spPr>
          <a:xfrm>
            <a:off x="1831272" y="4469965"/>
            <a:ext cx="5929100" cy="461665"/>
          </a:xfrm>
          <a:prstGeom prst="rect">
            <a:avLst/>
          </a:prstGeom>
          <a:noFill/>
        </p:spPr>
        <p:txBody>
          <a:bodyPr wrap="square" rtlCol="0">
            <a:spAutoFit/>
          </a:bodyPr>
          <a:lstStyle/>
          <a:p>
            <a:pPr algn="ctr"/>
            <a:r>
              <a:rPr lang="es-MX" sz="1200" dirty="0"/>
              <a:t>Una vez que el socio regrese el documento firmado, se deberá de enviar al ejecutivo del área administrativa correspondiente con el fin de realizar el registro en sistema.</a:t>
            </a:r>
          </a:p>
        </p:txBody>
      </p:sp>
    </p:spTree>
    <p:extLst>
      <p:ext uri="{BB962C8B-B14F-4D97-AF65-F5344CB8AC3E}">
        <p14:creationId xmlns:p14="http://schemas.microsoft.com/office/powerpoint/2010/main" val="3032640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2"/>
          <a:stretch>
            <a:fillRect/>
          </a:stretch>
        </p:blipFill>
        <p:spPr>
          <a:xfrm>
            <a:off x="7857460" y="4383990"/>
            <a:ext cx="1114537" cy="685082"/>
          </a:xfrm>
          <a:prstGeom prst="rect">
            <a:avLst/>
          </a:prstGeom>
        </p:spPr>
      </p:pic>
      <p:pic>
        <p:nvPicPr>
          <p:cNvPr id="2" name="Picture 1">
            <a:extLst>
              <a:ext uri="{FF2B5EF4-FFF2-40B4-BE49-F238E27FC236}">
                <a16:creationId xmlns:a16="http://schemas.microsoft.com/office/drawing/2014/main" id="{9AA3DFEA-FE34-49B6-A036-FD4931F63EF8}"/>
              </a:ext>
            </a:extLst>
          </p:cNvPr>
          <p:cNvPicPr>
            <a:picLocks noChangeAspect="1"/>
          </p:cNvPicPr>
          <p:nvPr/>
        </p:nvPicPr>
        <p:blipFill>
          <a:blip r:embed="rId3"/>
          <a:stretch>
            <a:fillRect/>
          </a:stretch>
        </p:blipFill>
        <p:spPr>
          <a:xfrm>
            <a:off x="3672669" y="1469735"/>
            <a:ext cx="5278012" cy="2151466"/>
          </a:xfrm>
          <a:prstGeom prst="rect">
            <a:avLst/>
          </a:prstGeom>
        </p:spPr>
      </p:pic>
      <p:sp>
        <p:nvSpPr>
          <p:cNvPr id="10" name="TextBox 9">
            <a:extLst>
              <a:ext uri="{FF2B5EF4-FFF2-40B4-BE49-F238E27FC236}">
                <a16:creationId xmlns:a16="http://schemas.microsoft.com/office/drawing/2014/main" id="{838DC6BD-5898-400C-AE67-6F0D07513C4D}"/>
              </a:ext>
            </a:extLst>
          </p:cNvPr>
          <p:cNvSpPr txBox="1"/>
          <p:nvPr/>
        </p:nvSpPr>
        <p:spPr>
          <a:xfrm>
            <a:off x="1366257" y="681920"/>
            <a:ext cx="6411486" cy="461665"/>
          </a:xfrm>
          <a:prstGeom prst="rect">
            <a:avLst/>
          </a:prstGeom>
          <a:noFill/>
        </p:spPr>
        <p:txBody>
          <a:bodyPr wrap="square" rtlCol="0">
            <a:spAutoFit/>
          </a:bodyPr>
          <a:lstStyle/>
          <a:p>
            <a:pPr algn="ctr"/>
            <a:r>
              <a:rPr lang="es-MX" sz="1200" dirty="0"/>
              <a:t>Para verificar que una tarjeta se encuentre correctamente registrada en OMS, es necesario cerciorarnos de que se despliegue en automático al momento de ingresar un pago.</a:t>
            </a:r>
          </a:p>
        </p:txBody>
      </p:sp>
      <p:sp>
        <p:nvSpPr>
          <p:cNvPr id="11" name="Oval 10">
            <a:extLst>
              <a:ext uri="{FF2B5EF4-FFF2-40B4-BE49-F238E27FC236}">
                <a16:creationId xmlns:a16="http://schemas.microsoft.com/office/drawing/2014/main" id="{8B45ED2D-F8F0-4D5A-B3D6-18CB5B6B3276}"/>
              </a:ext>
            </a:extLst>
          </p:cNvPr>
          <p:cNvSpPr/>
          <p:nvPr/>
        </p:nvSpPr>
        <p:spPr>
          <a:xfrm>
            <a:off x="3672669" y="3153369"/>
            <a:ext cx="1288126" cy="515580"/>
          </a:xfrm>
          <a:prstGeom prst="ellipse">
            <a:avLst/>
          </a:prstGeom>
          <a:no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pic>
        <p:nvPicPr>
          <p:cNvPr id="3" name="Picture 2">
            <a:extLst>
              <a:ext uri="{FF2B5EF4-FFF2-40B4-BE49-F238E27FC236}">
                <a16:creationId xmlns:a16="http://schemas.microsoft.com/office/drawing/2014/main" id="{6507D24A-21D2-4A80-8ECA-A45BB7E74445}"/>
              </a:ext>
            </a:extLst>
          </p:cNvPr>
          <p:cNvPicPr>
            <a:picLocks noChangeAspect="1"/>
          </p:cNvPicPr>
          <p:nvPr/>
        </p:nvPicPr>
        <p:blipFill>
          <a:blip r:embed="rId4"/>
          <a:stretch>
            <a:fillRect/>
          </a:stretch>
        </p:blipFill>
        <p:spPr>
          <a:xfrm>
            <a:off x="1589528" y="3707556"/>
            <a:ext cx="5554454" cy="1280258"/>
          </a:xfrm>
          <a:prstGeom prst="rect">
            <a:avLst/>
          </a:prstGeom>
        </p:spPr>
      </p:pic>
      <p:sp>
        <p:nvSpPr>
          <p:cNvPr id="12" name="Rectangle 11">
            <a:extLst>
              <a:ext uri="{FF2B5EF4-FFF2-40B4-BE49-F238E27FC236}">
                <a16:creationId xmlns:a16="http://schemas.microsoft.com/office/drawing/2014/main" id="{44692D6F-3A29-4395-B190-398E7EEE7DED}"/>
              </a:ext>
            </a:extLst>
          </p:cNvPr>
          <p:cNvSpPr/>
          <p:nvPr/>
        </p:nvSpPr>
        <p:spPr>
          <a:xfrm>
            <a:off x="1105793" y="2062716"/>
            <a:ext cx="2099895" cy="726582"/>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13" name="TextBox 12">
            <a:extLst>
              <a:ext uri="{FF2B5EF4-FFF2-40B4-BE49-F238E27FC236}">
                <a16:creationId xmlns:a16="http://schemas.microsoft.com/office/drawing/2014/main" id="{9871B7C3-40D8-4DE4-B122-2FB41DAEF216}"/>
              </a:ext>
            </a:extLst>
          </p:cNvPr>
          <p:cNvSpPr txBox="1"/>
          <p:nvPr/>
        </p:nvSpPr>
        <p:spPr>
          <a:xfrm>
            <a:off x="1105793" y="2194738"/>
            <a:ext cx="2099895" cy="461665"/>
          </a:xfrm>
          <a:prstGeom prst="rect">
            <a:avLst/>
          </a:prstGeom>
          <a:noFill/>
        </p:spPr>
        <p:txBody>
          <a:bodyPr wrap="square" rtlCol="0">
            <a:spAutoFit/>
          </a:bodyPr>
          <a:lstStyle/>
          <a:p>
            <a:pPr algn="ctr"/>
            <a:r>
              <a:rPr lang="es-MX" sz="1200" dirty="0"/>
              <a:t>También debe encontrarse activa en </a:t>
            </a:r>
            <a:r>
              <a:rPr lang="es-MX" sz="1200" b="1" dirty="0" err="1"/>
              <a:t>Payment</a:t>
            </a:r>
            <a:r>
              <a:rPr lang="es-MX" sz="1200" b="1" dirty="0"/>
              <a:t> </a:t>
            </a:r>
            <a:r>
              <a:rPr lang="es-MX" sz="1200" b="1" dirty="0" err="1"/>
              <a:t>Profiles</a:t>
            </a:r>
            <a:endParaRPr lang="es-MX" sz="1200" b="1" dirty="0"/>
          </a:p>
        </p:txBody>
      </p:sp>
      <p:cxnSp>
        <p:nvCxnSpPr>
          <p:cNvPr id="14" name="Straight Arrow Connector 13">
            <a:extLst>
              <a:ext uri="{FF2B5EF4-FFF2-40B4-BE49-F238E27FC236}">
                <a16:creationId xmlns:a16="http://schemas.microsoft.com/office/drawing/2014/main" id="{2B55A8B7-356E-46F5-9A6A-D5EC6F32319E}"/>
              </a:ext>
            </a:extLst>
          </p:cNvPr>
          <p:cNvCxnSpPr>
            <a:cxnSpLocks/>
          </p:cNvCxnSpPr>
          <p:nvPr/>
        </p:nvCxnSpPr>
        <p:spPr>
          <a:xfrm>
            <a:off x="1934283" y="2796391"/>
            <a:ext cx="221457" cy="864262"/>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863A4D3F-8DC5-4AC8-80BD-AF29DC1CFFD0}"/>
              </a:ext>
            </a:extLst>
          </p:cNvPr>
          <p:cNvSpPr/>
          <p:nvPr/>
        </p:nvSpPr>
        <p:spPr>
          <a:xfrm>
            <a:off x="4176939" y="4383990"/>
            <a:ext cx="618332" cy="506987"/>
          </a:xfrm>
          <a:prstGeom prst="rect">
            <a:avLst/>
          </a:prstGeom>
          <a:solidFill>
            <a:srgbClr val="FFFF00">
              <a:alpha val="16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16" name="TextBox 15">
            <a:extLst>
              <a:ext uri="{FF2B5EF4-FFF2-40B4-BE49-F238E27FC236}">
                <a16:creationId xmlns:a16="http://schemas.microsoft.com/office/drawing/2014/main" id="{BB65F206-8536-4059-AE21-650D62BC4DFC}"/>
              </a:ext>
            </a:extLst>
          </p:cNvPr>
          <p:cNvSpPr txBox="1"/>
          <p:nvPr/>
        </p:nvSpPr>
        <p:spPr>
          <a:xfrm>
            <a:off x="5263120" y="78772"/>
            <a:ext cx="3581551" cy="276999"/>
          </a:xfrm>
          <a:prstGeom prst="rect">
            <a:avLst/>
          </a:prstGeom>
          <a:noFill/>
        </p:spPr>
        <p:txBody>
          <a:bodyPr wrap="square">
            <a:spAutoFit/>
          </a:bodyPr>
          <a:lstStyle/>
          <a:p>
            <a:pPr marL="0" indent="0" algn="ctr">
              <a:buNone/>
            </a:pPr>
            <a:r>
              <a:rPr lang="es-MX" sz="1200" spc="300" dirty="0">
                <a:latin typeface="Trebuchet MS"/>
                <a:ea typeface="+mj-ea"/>
              </a:rPr>
              <a:t>VERIFICACIÓN DE DOMICILIACIÓN</a:t>
            </a:r>
          </a:p>
        </p:txBody>
      </p:sp>
      <p:cxnSp>
        <p:nvCxnSpPr>
          <p:cNvPr id="18" name="Straight Connector 17">
            <a:extLst>
              <a:ext uri="{FF2B5EF4-FFF2-40B4-BE49-F238E27FC236}">
                <a16:creationId xmlns:a16="http://schemas.microsoft.com/office/drawing/2014/main" id="{3286AC90-2127-4440-9418-B825EF07445B}"/>
              </a:ext>
            </a:extLst>
          </p:cNvPr>
          <p:cNvCxnSpPr>
            <a:cxnSpLocks/>
          </p:cNvCxnSpPr>
          <p:nvPr/>
        </p:nvCxnSpPr>
        <p:spPr>
          <a:xfrm flipH="1">
            <a:off x="5339472" y="399778"/>
            <a:ext cx="3505198" cy="0"/>
          </a:xfrm>
          <a:prstGeom prst="line">
            <a:avLst/>
          </a:prstGeom>
          <a:ln w="12700">
            <a:solidFill>
              <a:srgbClr val="F7994B"/>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688615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2"/>
          <a:stretch>
            <a:fillRect/>
          </a:stretch>
        </p:blipFill>
        <p:spPr>
          <a:xfrm>
            <a:off x="7857460" y="4383990"/>
            <a:ext cx="1114537" cy="685082"/>
          </a:xfrm>
          <a:prstGeom prst="rect">
            <a:avLst/>
          </a:prstGeom>
        </p:spPr>
      </p:pic>
      <p:sp>
        <p:nvSpPr>
          <p:cNvPr id="10" name="TextBox 9">
            <a:extLst>
              <a:ext uri="{FF2B5EF4-FFF2-40B4-BE49-F238E27FC236}">
                <a16:creationId xmlns:a16="http://schemas.microsoft.com/office/drawing/2014/main" id="{838DC6BD-5898-400C-AE67-6F0D07513C4D}"/>
              </a:ext>
            </a:extLst>
          </p:cNvPr>
          <p:cNvSpPr txBox="1"/>
          <p:nvPr/>
        </p:nvSpPr>
        <p:spPr>
          <a:xfrm>
            <a:off x="1852703" y="249447"/>
            <a:ext cx="5438593" cy="461665"/>
          </a:xfrm>
          <a:prstGeom prst="rect">
            <a:avLst/>
          </a:prstGeom>
          <a:noFill/>
        </p:spPr>
        <p:txBody>
          <a:bodyPr wrap="square" rtlCol="0">
            <a:spAutoFit/>
          </a:bodyPr>
          <a:lstStyle/>
          <a:p>
            <a:pPr algn="ctr"/>
            <a:r>
              <a:rPr lang="es-MX" sz="1200" dirty="0"/>
              <a:t>En caso  de que no se encuentre </a:t>
            </a:r>
            <a:r>
              <a:rPr lang="es-MX" sz="1200" b="1" dirty="0"/>
              <a:t>en </a:t>
            </a:r>
            <a:r>
              <a:rPr lang="es-MX" sz="1200" b="1" dirty="0" err="1"/>
              <a:t>Payment</a:t>
            </a:r>
            <a:r>
              <a:rPr lang="es-MX" sz="1200" b="1" dirty="0"/>
              <a:t> </a:t>
            </a:r>
            <a:r>
              <a:rPr lang="es-MX" sz="1200" b="1" dirty="0" err="1"/>
              <a:t>Profiles</a:t>
            </a:r>
            <a:r>
              <a:rPr lang="es-MX" sz="1200" dirty="0"/>
              <a:t>, se puede agregar en el botón </a:t>
            </a:r>
            <a:r>
              <a:rPr lang="es-MX" sz="1200" b="1" dirty="0"/>
              <a:t>Pick </a:t>
            </a:r>
            <a:r>
              <a:rPr lang="es-MX" sz="1200" b="1" dirty="0" err="1"/>
              <a:t>Payment</a:t>
            </a:r>
            <a:r>
              <a:rPr lang="es-MX" sz="1200" b="1" dirty="0"/>
              <a:t> </a:t>
            </a:r>
            <a:r>
              <a:rPr lang="es-MX" sz="1200" b="1" dirty="0" err="1"/>
              <a:t>Profile</a:t>
            </a:r>
            <a:endParaRPr lang="es-MX" sz="1200" b="1" dirty="0"/>
          </a:p>
        </p:txBody>
      </p:sp>
      <p:pic>
        <p:nvPicPr>
          <p:cNvPr id="3" name="Picture 2">
            <a:extLst>
              <a:ext uri="{FF2B5EF4-FFF2-40B4-BE49-F238E27FC236}">
                <a16:creationId xmlns:a16="http://schemas.microsoft.com/office/drawing/2014/main" id="{6507D24A-21D2-4A80-8ECA-A45BB7E74445}"/>
              </a:ext>
            </a:extLst>
          </p:cNvPr>
          <p:cNvPicPr>
            <a:picLocks noChangeAspect="1"/>
          </p:cNvPicPr>
          <p:nvPr/>
        </p:nvPicPr>
        <p:blipFill>
          <a:blip r:embed="rId3"/>
          <a:stretch>
            <a:fillRect/>
          </a:stretch>
        </p:blipFill>
        <p:spPr>
          <a:xfrm>
            <a:off x="3279599" y="1007601"/>
            <a:ext cx="5554454" cy="1280258"/>
          </a:xfrm>
          <a:prstGeom prst="rect">
            <a:avLst/>
          </a:prstGeom>
        </p:spPr>
      </p:pic>
      <p:pic>
        <p:nvPicPr>
          <p:cNvPr id="15" name="Picture 14">
            <a:extLst>
              <a:ext uri="{FF2B5EF4-FFF2-40B4-BE49-F238E27FC236}">
                <a16:creationId xmlns:a16="http://schemas.microsoft.com/office/drawing/2014/main" id="{76C511C7-1996-4B8B-BA0D-47AD3FF59169}"/>
              </a:ext>
            </a:extLst>
          </p:cNvPr>
          <p:cNvPicPr>
            <a:picLocks noChangeAspect="1"/>
          </p:cNvPicPr>
          <p:nvPr/>
        </p:nvPicPr>
        <p:blipFill>
          <a:blip r:embed="rId4"/>
          <a:stretch>
            <a:fillRect/>
          </a:stretch>
        </p:blipFill>
        <p:spPr>
          <a:xfrm>
            <a:off x="3753293" y="2534784"/>
            <a:ext cx="5080760" cy="1611704"/>
          </a:xfrm>
          <a:prstGeom prst="rect">
            <a:avLst/>
          </a:prstGeom>
        </p:spPr>
      </p:pic>
      <p:sp>
        <p:nvSpPr>
          <p:cNvPr id="20" name="Rectangle 19">
            <a:extLst>
              <a:ext uri="{FF2B5EF4-FFF2-40B4-BE49-F238E27FC236}">
                <a16:creationId xmlns:a16="http://schemas.microsoft.com/office/drawing/2014/main" id="{873EF7D9-AA49-4EDE-8659-4117849699F1}"/>
              </a:ext>
            </a:extLst>
          </p:cNvPr>
          <p:cNvSpPr/>
          <p:nvPr/>
        </p:nvSpPr>
        <p:spPr>
          <a:xfrm>
            <a:off x="3304583" y="1339314"/>
            <a:ext cx="1405640" cy="355336"/>
          </a:xfrm>
          <a:prstGeom prst="rect">
            <a:avLst/>
          </a:prstGeom>
          <a:solidFill>
            <a:srgbClr val="FFFF00">
              <a:alpha val="16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pic>
        <p:nvPicPr>
          <p:cNvPr id="21" name="Picture 20">
            <a:extLst>
              <a:ext uri="{FF2B5EF4-FFF2-40B4-BE49-F238E27FC236}">
                <a16:creationId xmlns:a16="http://schemas.microsoft.com/office/drawing/2014/main" id="{3962DA94-433C-4753-BBAF-716C27FAFA63}"/>
              </a:ext>
            </a:extLst>
          </p:cNvPr>
          <p:cNvPicPr>
            <a:picLocks noChangeAspect="1"/>
          </p:cNvPicPr>
          <p:nvPr/>
        </p:nvPicPr>
        <p:blipFill>
          <a:blip r:embed="rId5"/>
          <a:stretch>
            <a:fillRect/>
          </a:stretch>
        </p:blipFill>
        <p:spPr>
          <a:xfrm>
            <a:off x="372140" y="3131760"/>
            <a:ext cx="3434819" cy="1523940"/>
          </a:xfrm>
          <a:prstGeom prst="rect">
            <a:avLst/>
          </a:prstGeom>
        </p:spPr>
      </p:pic>
      <p:cxnSp>
        <p:nvCxnSpPr>
          <p:cNvPr id="14" name="Straight Arrow Connector 13">
            <a:extLst>
              <a:ext uri="{FF2B5EF4-FFF2-40B4-BE49-F238E27FC236}">
                <a16:creationId xmlns:a16="http://schemas.microsoft.com/office/drawing/2014/main" id="{2B55A8B7-356E-46F5-9A6A-D5EC6F32319E}"/>
              </a:ext>
            </a:extLst>
          </p:cNvPr>
          <p:cNvCxnSpPr>
            <a:cxnSpLocks/>
          </p:cNvCxnSpPr>
          <p:nvPr/>
        </p:nvCxnSpPr>
        <p:spPr>
          <a:xfrm flipV="1">
            <a:off x="4572000" y="3898397"/>
            <a:ext cx="659219" cy="435763"/>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980A4766-BFCB-43CB-ADB9-D579D0B73C33}"/>
              </a:ext>
            </a:extLst>
          </p:cNvPr>
          <p:cNvSpPr/>
          <p:nvPr/>
        </p:nvSpPr>
        <p:spPr>
          <a:xfrm>
            <a:off x="210464" y="1793317"/>
            <a:ext cx="2687048" cy="948072"/>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25" name="TextBox 24">
            <a:extLst>
              <a:ext uri="{FF2B5EF4-FFF2-40B4-BE49-F238E27FC236}">
                <a16:creationId xmlns:a16="http://schemas.microsoft.com/office/drawing/2014/main" id="{C4FD149F-871B-4E15-A12E-A9D7AB3B0BB6}"/>
              </a:ext>
            </a:extLst>
          </p:cNvPr>
          <p:cNvSpPr txBox="1"/>
          <p:nvPr/>
        </p:nvSpPr>
        <p:spPr>
          <a:xfrm>
            <a:off x="235448" y="1902040"/>
            <a:ext cx="2687048" cy="830997"/>
          </a:xfrm>
          <a:prstGeom prst="rect">
            <a:avLst/>
          </a:prstGeom>
          <a:noFill/>
        </p:spPr>
        <p:txBody>
          <a:bodyPr wrap="square" rtlCol="0">
            <a:spAutoFit/>
          </a:bodyPr>
          <a:lstStyle/>
          <a:p>
            <a:pPr algn="ctr"/>
            <a:r>
              <a:rPr lang="es-MX" sz="1200" dirty="0"/>
              <a:t>De ser necesario, se puede eliminar del </a:t>
            </a:r>
            <a:r>
              <a:rPr lang="es-MX" sz="1200" b="1" dirty="0" err="1"/>
              <a:t>Payment</a:t>
            </a:r>
            <a:r>
              <a:rPr lang="es-MX" sz="1200" b="1" dirty="0"/>
              <a:t> </a:t>
            </a:r>
            <a:r>
              <a:rPr lang="es-MX" sz="1200" b="1" dirty="0" err="1"/>
              <a:t>Profile</a:t>
            </a:r>
            <a:r>
              <a:rPr lang="es-MX" sz="1200" b="1" dirty="0"/>
              <a:t> </a:t>
            </a:r>
            <a:r>
              <a:rPr lang="es-MX" sz="1200" dirty="0"/>
              <a:t>la tarjeta anterior con el fin de que no se cobre en la recurrente</a:t>
            </a:r>
          </a:p>
        </p:txBody>
      </p:sp>
      <p:sp>
        <p:nvSpPr>
          <p:cNvPr id="12" name="Rectangle 11">
            <a:extLst>
              <a:ext uri="{FF2B5EF4-FFF2-40B4-BE49-F238E27FC236}">
                <a16:creationId xmlns:a16="http://schemas.microsoft.com/office/drawing/2014/main" id="{44692D6F-3A29-4395-B190-398E7EEE7DED}"/>
              </a:ext>
            </a:extLst>
          </p:cNvPr>
          <p:cNvSpPr/>
          <p:nvPr/>
        </p:nvSpPr>
        <p:spPr>
          <a:xfrm>
            <a:off x="3984508" y="4125251"/>
            <a:ext cx="3022348" cy="435764"/>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13" name="TextBox 12">
            <a:extLst>
              <a:ext uri="{FF2B5EF4-FFF2-40B4-BE49-F238E27FC236}">
                <a16:creationId xmlns:a16="http://schemas.microsoft.com/office/drawing/2014/main" id="{9871B7C3-40D8-4DE4-B122-2FB41DAEF216}"/>
              </a:ext>
            </a:extLst>
          </p:cNvPr>
          <p:cNvSpPr txBox="1"/>
          <p:nvPr/>
        </p:nvSpPr>
        <p:spPr>
          <a:xfrm>
            <a:off x="3402660" y="4178358"/>
            <a:ext cx="4218907" cy="276999"/>
          </a:xfrm>
          <a:prstGeom prst="rect">
            <a:avLst/>
          </a:prstGeom>
          <a:noFill/>
        </p:spPr>
        <p:txBody>
          <a:bodyPr wrap="square" rtlCol="0">
            <a:spAutoFit/>
          </a:bodyPr>
          <a:lstStyle/>
          <a:p>
            <a:pPr algn="ctr"/>
            <a:r>
              <a:rPr lang="es-MX" sz="1200" dirty="0"/>
              <a:t>Seleccionar hasta el lado izquierdo la tarjeta</a:t>
            </a:r>
          </a:p>
        </p:txBody>
      </p:sp>
      <p:cxnSp>
        <p:nvCxnSpPr>
          <p:cNvPr id="28" name="Straight Arrow Connector 27">
            <a:extLst>
              <a:ext uri="{FF2B5EF4-FFF2-40B4-BE49-F238E27FC236}">
                <a16:creationId xmlns:a16="http://schemas.microsoft.com/office/drawing/2014/main" id="{55EC0D33-C9FC-42A2-A2C5-DA98D7562108}"/>
              </a:ext>
            </a:extLst>
          </p:cNvPr>
          <p:cNvCxnSpPr>
            <a:cxnSpLocks/>
          </p:cNvCxnSpPr>
          <p:nvPr/>
        </p:nvCxnSpPr>
        <p:spPr>
          <a:xfrm>
            <a:off x="674694" y="2741389"/>
            <a:ext cx="0" cy="1242235"/>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8091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2"/>
          <a:stretch>
            <a:fillRect/>
          </a:stretch>
        </p:blipFill>
        <p:spPr>
          <a:xfrm>
            <a:off x="7857460" y="4383990"/>
            <a:ext cx="1114537" cy="685082"/>
          </a:xfrm>
          <a:prstGeom prst="rect">
            <a:avLst/>
          </a:prstGeom>
        </p:spPr>
      </p:pic>
      <p:pic>
        <p:nvPicPr>
          <p:cNvPr id="10" name="Picture 9">
            <a:extLst>
              <a:ext uri="{FF2B5EF4-FFF2-40B4-BE49-F238E27FC236}">
                <a16:creationId xmlns:a16="http://schemas.microsoft.com/office/drawing/2014/main" id="{C6C0DD04-0EE5-4938-B48B-F012508AE6A4}"/>
              </a:ext>
            </a:extLst>
          </p:cNvPr>
          <p:cNvPicPr>
            <a:picLocks noChangeAspect="1"/>
          </p:cNvPicPr>
          <p:nvPr/>
        </p:nvPicPr>
        <p:blipFill>
          <a:blip r:embed="rId3"/>
          <a:stretch>
            <a:fillRect/>
          </a:stretch>
        </p:blipFill>
        <p:spPr>
          <a:xfrm>
            <a:off x="719248" y="827925"/>
            <a:ext cx="7981950" cy="2590800"/>
          </a:xfrm>
          <a:prstGeom prst="rect">
            <a:avLst/>
          </a:prstGeom>
        </p:spPr>
      </p:pic>
      <p:sp>
        <p:nvSpPr>
          <p:cNvPr id="11" name="Oval 10">
            <a:extLst>
              <a:ext uri="{FF2B5EF4-FFF2-40B4-BE49-F238E27FC236}">
                <a16:creationId xmlns:a16="http://schemas.microsoft.com/office/drawing/2014/main" id="{C6FA51CD-2400-42CC-AC19-B18DA282B371}"/>
              </a:ext>
            </a:extLst>
          </p:cNvPr>
          <p:cNvSpPr/>
          <p:nvPr/>
        </p:nvSpPr>
        <p:spPr>
          <a:xfrm>
            <a:off x="634596" y="1191876"/>
            <a:ext cx="2069928" cy="340362"/>
          </a:xfrm>
          <a:prstGeom prst="ellipse">
            <a:avLst/>
          </a:prstGeom>
          <a:no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12" name="Rectangle 11">
            <a:extLst>
              <a:ext uri="{FF2B5EF4-FFF2-40B4-BE49-F238E27FC236}">
                <a16:creationId xmlns:a16="http://schemas.microsoft.com/office/drawing/2014/main" id="{D53B8A7C-95F7-4BFE-8394-C3DB05D56E35}"/>
              </a:ext>
            </a:extLst>
          </p:cNvPr>
          <p:cNvSpPr/>
          <p:nvPr/>
        </p:nvSpPr>
        <p:spPr>
          <a:xfrm>
            <a:off x="3044766" y="841451"/>
            <a:ext cx="2845666" cy="684031"/>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13" name="TextBox 12">
            <a:extLst>
              <a:ext uri="{FF2B5EF4-FFF2-40B4-BE49-F238E27FC236}">
                <a16:creationId xmlns:a16="http://schemas.microsoft.com/office/drawing/2014/main" id="{186D0A60-0A72-4814-89C8-B2C2C49A1260}"/>
              </a:ext>
            </a:extLst>
          </p:cNvPr>
          <p:cNvSpPr txBox="1"/>
          <p:nvPr/>
        </p:nvSpPr>
        <p:spPr>
          <a:xfrm>
            <a:off x="3044766" y="923828"/>
            <a:ext cx="2845665" cy="461665"/>
          </a:xfrm>
          <a:prstGeom prst="rect">
            <a:avLst/>
          </a:prstGeom>
          <a:noFill/>
        </p:spPr>
        <p:txBody>
          <a:bodyPr wrap="square" rtlCol="0">
            <a:spAutoFit/>
          </a:bodyPr>
          <a:lstStyle/>
          <a:p>
            <a:pPr algn="ctr"/>
            <a:r>
              <a:rPr lang="es-MX" sz="1200" dirty="0"/>
              <a:t>Desde </a:t>
            </a:r>
            <a:r>
              <a:rPr lang="es-MX" sz="1200" b="1" dirty="0"/>
              <a:t>cobranza</a:t>
            </a:r>
            <a:r>
              <a:rPr lang="es-MX" sz="1200" dirty="0"/>
              <a:t>, seleccionar el botón </a:t>
            </a:r>
            <a:r>
              <a:rPr lang="es-MX" sz="1200" b="1" dirty="0"/>
              <a:t>Imprimir</a:t>
            </a:r>
            <a:r>
              <a:rPr lang="es-MX" sz="1200" dirty="0"/>
              <a:t> y seleccionar </a:t>
            </a:r>
            <a:r>
              <a:rPr lang="es-MX" sz="1200" b="1" dirty="0"/>
              <a:t>Estado de Cuenta</a:t>
            </a:r>
          </a:p>
        </p:txBody>
      </p:sp>
      <p:cxnSp>
        <p:nvCxnSpPr>
          <p:cNvPr id="14" name="Straight Arrow Connector 13">
            <a:extLst>
              <a:ext uri="{FF2B5EF4-FFF2-40B4-BE49-F238E27FC236}">
                <a16:creationId xmlns:a16="http://schemas.microsoft.com/office/drawing/2014/main" id="{CA456204-B3AB-42AD-9B9D-65C92E1B7F53}"/>
              </a:ext>
            </a:extLst>
          </p:cNvPr>
          <p:cNvCxnSpPr>
            <a:cxnSpLocks/>
            <a:endCxn id="11" idx="7"/>
          </p:cNvCxnSpPr>
          <p:nvPr/>
        </p:nvCxnSpPr>
        <p:spPr>
          <a:xfrm flipH="1">
            <a:off x="2401390" y="827925"/>
            <a:ext cx="643376" cy="413796"/>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875E3B75-3644-4D07-9FF7-75A66D36A647}"/>
              </a:ext>
            </a:extLst>
          </p:cNvPr>
          <p:cNvPicPr>
            <a:picLocks noChangeAspect="1"/>
          </p:cNvPicPr>
          <p:nvPr/>
        </p:nvPicPr>
        <p:blipFill>
          <a:blip r:embed="rId4"/>
          <a:stretch>
            <a:fillRect/>
          </a:stretch>
        </p:blipFill>
        <p:spPr>
          <a:xfrm>
            <a:off x="2651339" y="1630380"/>
            <a:ext cx="5252840" cy="3303126"/>
          </a:xfrm>
          <a:prstGeom prst="rect">
            <a:avLst/>
          </a:prstGeom>
        </p:spPr>
      </p:pic>
      <p:sp>
        <p:nvSpPr>
          <p:cNvPr id="15" name="Rectangle 14">
            <a:extLst>
              <a:ext uri="{FF2B5EF4-FFF2-40B4-BE49-F238E27FC236}">
                <a16:creationId xmlns:a16="http://schemas.microsoft.com/office/drawing/2014/main" id="{01A73022-29F0-4AE1-86B7-28CB08ABF8B2}"/>
              </a:ext>
            </a:extLst>
          </p:cNvPr>
          <p:cNvSpPr/>
          <p:nvPr/>
        </p:nvSpPr>
        <p:spPr>
          <a:xfrm>
            <a:off x="124357" y="3095790"/>
            <a:ext cx="2479008" cy="1010902"/>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16" name="TextBox 15">
            <a:extLst>
              <a:ext uri="{FF2B5EF4-FFF2-40B4-BE49-F238E27FC236}">
                <a16:creationId xmlns:a16="http://schemas.microsoft.com/office/drawing/2014/main" id="{8E7A70ED-AFFB-4D8D-9D38-A93BF05E22C3}"/>
              </a:ext>
            </a:extLst>
          </p:cNvPr>
          <p:cNvSpPr txBox="1"/>
          <p:nvPr/>
        </p:nvSpPr>
        <p:spPr>
          <a:xfrm>
            <a:off x="172003" y="3166794"/>
            <a:ext cx="2479018" cy="830997"/>
          </a:xfrm>
          <a:prstGeom prst="rect">
            <a:avLst/>
          </a:prstGeom>
          <a:noFill/>
        </p:spPr>
        <p:txBody>
          <a:bodyPr wrap="square" rtlCol="0">
            <a:spAutoFit/>
          </a:bodyPr>
          <a:lstStyle/>
          <a:p>
            <a:pPr algn="ctr"/>
            <a:r>
              <a:rPr lang="es-MX" sz="1200" dirty="0"/>
              <a:t>Se abrirá una nueva pestaña con el documento. Verificar que la información sea correcta antes de guardarlo y enviarlo al socio</a:t>
            </a:r>
          </a:p>
        </p:txBody>
      </p:sp>
      <p:cxnSp>
        <p:nvCxnSpPr>
          <p:cNvPr id="17" name="Straight Arrow Connector 16">
            <a:extLst>
              <a:ext uri="{FF2B5EF4-FFF2-40B4-BE49-F238E27FC236}">
                <a16:creationId xmlns:a16="http://schemas.microsoft.com/office/drawing/2014/main" id="{F6B2DC0B-4354-4486-8800-645E6CE157D3}"/>
              </a:ext>
            </a:extLst>
          </p:cNvPr>
          <p:cNvCxnSpPr>
            <a:cxnSpLocks/>
          </p:cNvCxnSpPr>
          <p:nvPr/>
        </p:nvCxnSpPr>
        <p:spPr>
          <a:xfrm flipV="1">
            <a:off x="1512876" y="2663962"/>
            <a:ext cx="1432343" cy="409148"/>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EEC4A221-EC7C-45A6-8B52-5D414EE6F76C}"/>
              </a:ext>
            </a:extLst>
          </p:cNvPr>
          <p:cNvSpPr txBox="1"/>
          <p:nvPr/>
        </p:nvSpPr>
        <p:spPr>
          <a:xfrm>
            <a:off x="5263120" y="78772"/>
            <a:ext cx="3581551" cy="276999"/>
          </a:xfrm>
          <a:prstGeom prst="rect">
            <a:avLst/>
          </a:prstGeom>
          <a:noFill/>
        </p:spPr>
        <p:txBody>
          <a:bodyPr wrap="square">
            <a:spAutoFit/>
          </a:bodyPr>
          <a:lstStyle/>
          <a:p>
            <a:pPr marL="0" indent="0" algn="ctr">
              <a:buNone/>
            </a:pPr>
            <a:r>
              <a:rPr lang="es-MX" sz="1200" spc="300" dirty="0">
                <a:latin typeface="Trebuchet MS"/>
                <a:ea typeface="+mj-ea"/>
              </a:rPr>
              <a:t>ESTADO DE CUENTA</a:t>
            </a:r>
          </a:p>
        </p:txBody>
      </p:sp>
      <p:cxnSp>
        <p:nvCxnSpPr>
          <p:cNvPr id="20" name="Straight Connector 19">
            <a:extLst>
              <a:ext uri="{FF2B5EF4-FFF2-40B4-BE49-F238E27FC236}">
                <a16:creationId xmlns:a16="http://schemas.microsoft.com/office/drawing/2014/main" id="{3ABA59A6-5AA1-4A72-9C5A-2236ACCB24C1}"/>
              </a:ext>
            </a:extLst>
          </p:cNvPr>
          <p:cNvCxnSpPr>
            <a:cxnSpLocks/>
          </p:cNvCxnSpPr>
          <p:nvPr/>
        </p:nvCxnSpPr>
        <p:spPr>
          <a:xfrm flipH="1">
            <a:off x="5339472" y="399778"/>
            <a:ext cx="3505198" cy="0"/>
          </a:xfrm>
          <a:prstGeom prst="line">
            <a:avLst/>
          </a:prstGeom>
          <a:ln w="12700">
            <a:solidFill>
              <a:srgbClr val="F7994B"/>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4649022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2"/>
          <a:stretch>
            <a:fillRect/>
          </a:stretch>
        </p:blipFill>
        <p:spPr>
          <a:xfrm>
            <a:off x="7857460" y="4383990"/>
            <a:ext cx="1114537" cy="685082"/>
          </a:xfrm>
          <a:prstGeom prst="rect">
            <a:avLst/>
          </a:prstGeom>
        </p:spPr>
      </p:pic>
      <p:pic>
        <p:nvPicPr>
          <p:cNvPr id="2" name="Picture 1">
            <a:extLst>
              <a:ext uri="{FF2B5EF4-FFF2-40B4-BE49-F238E27FC236}">
                <a16:creationId xmlns:a16="http://schemas.microsoft.com/office/drawing/2014/main" id="{75EF789D-9965-488F-ACAE-46C5129F3227}"/>
              </a:ext>
            </a:extLst>
          </p:cNvPr>
          <p:cNvPicPr>
            <a:picLocks noChangeAspect="1"/>
          </p:cNvPicPr>
          <p:nvPr/>
        </p:nvPicPr>
        <p:blipFill>
          <a:blip r:embed="rId3"/>
          <a:stretch>
            <a:fillRect/>
          </a:stretch>
        </p:blipFill>
        <p:spPr>
          <a:xfrm>
            <a:off x="1874218" y="1379908"/>
            <a:ext cx="5395563" cy="3506469"/>
          </a:xfrm>
          <a:prstGeom prst="rect">
            <a:avLst/>
          </a:prstGeom>
        </p:spPr>
      </p:pic>
      <p:sp>
        <p:nvSpPr>
          <p:cNvPr id="10" name="TextBox 9">
            <a:extLst>
              <a:ext uri="{FF2B5EF4-FFF2-40B4-BE49-F238E27FC236}">
                <a16:creationId xmlns:a16="http://schemas.microsoft.com/office/drawing/2014/main" id="{DC90A9F8-6752-4821-A21B-0EF2BAF546A6}"/>
              </a:ext>
            </a:extLst>
          </p:cNvPr>
          <p:cNvSpPr txBox="1"/>
          <p:nvPr/>
        </p:nvSpPr>
        <p:spPr>
          <a:xfrm>
            <a:off x="1083182" y="702842"/>
            <a:ext cx="6977636" cy="461665"/>
          </a:xfrm>
          <a:prstGeom prst="rect">
            <a:avLst/>
          </a:prstGeom>
          <a:noFill/>
        </p:spPr>
        <p:txBody>
          <a:bodyPr wrap="square" rtlCol="0">
            <a:spAutoFit/>
          </a:bodyPr>
          <a:lstStyle/>
          <a:p>
            <a:pPr algn="ctr"/>
            <a:r>
              <a:rPr lang="es-MX" sz="1200" dirty="0"/>
              <a:t>De momento OMS no genera un historial de pagos para descargar.</a:t>
            </a:r>
          </a:p>
          <a:p>
            <a:pPr algn="ctr"/>
            <a:r>
              <a:rPr lang="es-MX" sz="1200" dirty="0"/>
              <a:t>Se puede verificar el histórico de todos los pagos aplicados en la pestaña de </a:t>
            </a:r>
            <a:r>
              <a:rPr lang="es-MX" sz="1200" b="1" dirty="0"/>
              <a:t>Pagos</a:t>
            </a:r>
            <a:r>
              <a:rPr lang="es-MX" sz="1200" dirty="0"/>
              <a:t> para cualquier aclaración.</a:t>
            </a:r>
          </a:p>
        </p:txBody>
      </p:sp>
      <p:sp>
        <p:nvSpPr>
          <p:cNvPr id="11" name="TextBox 10">
            <a:extLst>
              <a:ext uri="{FF2B5EF4-FFF2-40B4-BE49-F238E27FC236}">
                <a16:creationId xmlns:a16="http://schemas.microsoft.com/office/drawing/2014/main" id="{11DC2913-9033-445F-94DB-3AC9B8A1F369}"/>
              </a:ext>
            </a:extLst>
          </p:cNvPr>
          <p:cNvSpPr txBox="1"/>
          <p:nvPr/>
        </p:nvSpPr>
        <p:spPr>
          <a:xfrm>
            <a:off x="5263120" y="78772"/>
            <a:ext cx="3581551" cy="276999"/>
          </a:xfrm>
          <a:prstGeom prst="rect">
            <a:avLst/>
          </a:prstGeom>
          <a:noFill/>
        </p:spPr>
        <p:txBody>
          <a:bodyPr wrap="square">
            <a:spAutoFit/>
          </a:bodyPr>
          <a:lstStyle/>
          <a:p>
            <a:pPr marL="0" indent="0" algn="ctr">
              <a:buNone/>
            </a:pPr>
            <a:r>
              <a:rPr lang="es-MX" sz="1200" spc="300" dirty="0">
                <a:latin typeface="Trebuchet MS"/>
                <a:ea typeface="+mj-ea"/>
              </a:rPr>
              <a:t>HISTORIAL DE PAGO</a:t>
            </a:r>
          </a:p>
        </p:txBody>
      </p:sp>
      <p:cxnSp>
        <p:nvCxnSpPr>
          <p:cNvPr id="12" name="Straight Connector 11">
            <a:extLst>
              <a:ext uri="{FF2B5EF4-FFF2-40B4-BE49-F238E27FC236}">
                <a16:creationId xmlns:a16="http://schemas.microsoft.com/office/drawing/2014/main" id="{8CDB6EB6-E1DE-45A5-94F8-92E2A641EC9D}"/>
              </a:ext>
            </a:extLst>
          </p:cNvPr>
          <p:cNvCxnSpPr>
            <a:cxnSpLocks/>
          </p:cNvCxnSpPr>
          <p:nvPr/>
        </p:nvCxnSpPr>
        <p:spPr>
          <a:xfrm flipH="1">
            <a:off x="5339472" y="399778"/>
            <a:ext cx="3505198" cy="0"/>
          </a:xfrm>
          <a:prstGeom prst="line">
            <a:avLst/>
          </a:prstGeom>
          <a:ln w="12700">
            <a:solidFill>
              <a:srgbClr val="F7994B"/>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019511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2"/>
          <a:stretch>
            <a:fillRect/>
          </a:stretch>
        </p:blipFill>
        <p:spPr>
          <a:xfrm>
            <a:off x="7857460" y="4383990"/>
            <a:ext cx="1114537" cy="685082"/>
          </a:xfrm>
          <a:prstGeom prst="rect">
            <a:avLst/>
          </a:prstGeom>
        </p:spPr>
      </p:pic>
      <p:pic>
        <p:nvPicPr>
          <p:cNvPr id="2" name="Picture 1">
            <a:extLst>
              <a:ext uri="{FF2B5EF4-FFF2-40B4-BE49-F238E27FC236}">
                <a16:creationId xmlns:a16="http://schemas.microsoft.com/office/drawing/2014/main" id="{D49E5571-6AF3-45F4-900C-497CC5A8F521}"/>
              </a:ext>
            </a:extLst>
          </p:cNvPr>
          <p:cNvPicPr>
            <a:picLocks noChangeAspect="1"/>
          </p:cNvPicPr>
          <p:nvPr/>
        </p:nvPicPr>
        <p:blipFill>
          <a:blip r:embed="rId3"/>
          <a:stretch>
            <a:fillRect/>
          </a:stretch>
        </p:blipFill>
        <p:spPr>
          <a:xfrm>
            <a:off x="643270" y="1286543"/>
            <a:ext cx="7857460" cy="1000575"/>
          </a:xfrm>
          <a:prstGeom prst="rect">
            <a:avLst/>
          </a:prstGeom>
        </p:spPr>
      </p:pic>
      <p:sp>
        <p:nvSpPr>
          <p:cNvPr id="10" name="Rectangle 9">
            <a:extLst>
              <a:ext uri="{FF2B5EF4-FFF2-40B4-BE49-F238E27FC236}">
                <a16:creationId xmlns:a16="http://schemas.microsoft.com/office/drawing/2014/main" id="{F0989732-901E-4228-A31C-690A67BDD407}"/>
              </a:ext>
            </a:extLst>
          </p:cNvPr>
          <p:cNvSpPr/>
          <p:nvPr/>
        </p:nvSpPr>
        <p:spPr>
          <a:xfrm>
            <a:off x="5707542" y="1929661"/>
            <a:ext cx="767682" cy="278870"/>
          </a:xfrm>
          <a:prstGeom prst="rect">
            <a:avLst/>
          </a:prstGeom>
          <a:solidFill>
            <a:srgbClr val="FFFF00">
              <a:alpha val="16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11" name="TextBox 10">
            <a:extLst>
              <a:ext uri="{FF2B5EF4-FFF2-40B4-BE49-F238E27FC236}">
                <a16:creationId xmlns:a16="http://schemas.microsoft.com/office/drawing/2014/main" id="{78F6181E-2B07-46CF-A2D7-B55DFB613BD6}"/>
              </a:ext>
            </a:extLst>
          </p:cNvPr>
          <p:cNvSpPr txBox="1"/>
          <p:nvPr/>
        </p:nvSpPr>
        <p:spPr>
          <a:xfrm>
            <a:off x="2129152" y="739727"/>
            <a:ext cx="4885696" cy="276999"/>
          </a:xfrm>
          <a:prstGeom prst="rect">
            <a:avLst/>
          </a:prstGeom>
          <a:noFill/>
        </p:spPr>
        <p:txBody>
          <a:bodyPr wrap="square" rtlCol="0">
            <a:spAutoFit/>
          </a:bodyPr>
          <a:lstStyle/>
          <a:p>
            <a:r>
              <a:rPr lang="es-MX" sz="1200" dirty="0"/>
              <a:t>Para verificar un contrato, ingresar desde </a:t>
            </a:r>
            <a:r>
              <a:rPr lang="es-MX" sz="1200" b="1" dirty="0"/>
              <a:t>Contactos</a:t>
            </a:r>
            <a:r>
              <a:rPr lang="es-MX" sz="1200" dirty="0"/>
              <a:t> a la pestaña </a:t>
            </a:r>
            <a:r>
              <a:rPr lang="es-MX" sz="1200" b="1" dirty="0"/>
              <a:t>Contratos</a:t>
            </a:r>
            <a:r>
              <a:rPr lang="es-MX" sz="1200" dirty="0"/>
              <a:t>.</a:t>
            </a:r>
          </a:p>
        </p:txBody>
      </p:sp>
      <p:pic>
        <p:nvPicPr>
          <p:cNvPr id="3" name="Picture 2">
            <a:extLst>
              <a:ext uri="{FF2B5EF4-FFF2-40B4-BE49-F238E27FC236}">
                <a16:creationId xmlns:a16="http://schemas.microsoft.com/office/drawing/2014/main" id="{C8D69449-07CD-427A-9419-C17CDBF54FEB}"/>
              </a:ext>
            </a:extLst>
          </p:cNvPr>
          <p:cNvPicPr>
            <a:picLocks noChangeAspect="1"/>
          </p:cNvPicPr>
          <p:nvPr/>
        </p:nvPicPr>
        <p:blipFill>
          <a:blip r:embed="rId4"/>
          <a:stretch>
            <a:fillRect/>
          </a:stretch>
        </p:blipFill>
        <p:spPr>
          <a:xfrm>
            <a:off x="704744" y="3184655"/>
            <a:ext cx="7915275" cy="1771650"/>
          </a:xfrm>
          <a:prstGeom prst="rect">
            <a:avLst/>
          </a:prstGeom>
        </p:spPr>
      </p:pic>
      <p:cxnSp>
        <p:nvCxnSpPr>
          <p:cNvPr id="12" name="Straight Arrow Connector 11">
            <a:extLst>
              <a:ext uri="{FF2B5EF4-FFF2-40B4-BE49-F238E27FC236}">
                <a16:creationId xmlns:a16="http://schemas.microsoft.com/office/drawing/2014/main" id="{EB9EAC56-7800-461C-BD57-CDAAC5E3CA68}"/>
              </a:ext>
            </a:extLst>
          </p:cNvPr>
          <p:cNvCxnSpPr>
            <a:cxnSpLocks/>
          </p:cNvCxnSpPr>
          <p:nvPr/>
        </p:nvCxnSpPr>
        <p:spPr>
          <a:xfrm>
            <a:off x="3009017" y="3067611"/>
            <a:ext cx="1685263" cy="1316379"/>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1DE46DBD-1101-47EF-8623-2A20D578976F}"/>
              </a:ext>
            </a:extLst>
          </p:cNvPr>
          <p:cNvSpPr/>
          <p:nvPr/>
        </p:nvSpPr>
        <p:spPr>
          <a:xfrm>
            <a:off x="1456661" y="2571750"/>
            <a:ext cx="2200940" cy="495861"/>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14" name="TextBox 13">
            <a:extLst>
              <a:ext uri="{FF2B5EF4-FFF2-40B4-BE49-F238E27FC236}">
                <a16:creationId xmlns:a16="http://schemas.microsoft.com/office/drawing/2014/main" id="{D4045213-DA62-48B0-BC64-19835ED0E381}"/>
              </a:ext>
            </a:extLst>
          </p:cNvPr>
          <p:cNvSpPr txBox="1"/>
          <p:nvPr/>
        </p:nvSpPr>
        <p:spPr>
          <a:xfrm>
            <a:off x="1456661" y="2673249"/>
            <a:ext cx="2200940" cy="276999"/>
          </a:xfrm>
          <a:prstGeom prst="rect">
            <a:avLst/>
          </a:prstGeom>
          <a:noFill/>
        </p:spPr>
        <p:txBody>
          <a:bodyPr wrap="square" rtlCol="0">
            <a:spAutoFit/>
          </a:bodyPr>
          <a:lstStyle/>
          <a:p>
            <a:pPr algn="ctr"/>
            <a:r>
              <a:rPr lang="es-MX" sz="1200" dirty="0"/>
              <a:t>Seleccionar el contrato vigente</a:t>
            </a:r>
          </a:p>
        </p:txBody>
      </p:sp>
      <p:sp>
        <p:nvSpPr>
          <p:cNvPr id="15" name="TextBox 14">
            <a:extLst>
              <a:ext uri="{FF2B5EF4-FFF2-40B4-BE49-F238E27FC236}">
                <a16:creationId xmlns:a16="http://schemas.microsoft.com/office/drawing/2014/main" id="{1A5D26E5-002D-40DD-9BFF-10ECFAF78C27}"/>
              </a:ext>
            </a:extLst>
          </p:cNvPr>
          <p:cNvSpPr txBox="1"/>
          <p:nvPr/>
        </p:nvSpPr>
        <p:spPr>
          <a:xfrm>
            <a:off x="5263120" y="78772"/>
            <a:ext cx="3581551" cy="276999"/>
          </a:xfrm>
          <a:prstGeom prst="rect">
            <a:avLst/>
          </a:prstGeom>
          <a:noFill/>
        </p:spPr>
        <p:txBody>
          <a:bodyPr wrap="square">
            <a:spAutoFit/>
          </a:bodyPr>
          <a:lstStyle/>
          <a:p>
            <a:pPr marL="0" indent="0" algn="ctr">
              <a:buNone/>
            </a:pPr>
            <a:r>
              <a:rPr lang="es-MX" sz="1200" spc="300" dirty="0">
                <a:latin typeface="Trebuchet MS"/>
                <a:ea typeface="+mj-ea"/>
              </a:rPr>
              <a:t>COPIA DE CONTRATO</a:t>
            </a:r>
          </a:p>
        </p:txBody>
      </p:sp>
      <p:cxnSp>
        <p:nvCxnSpPr>
          <p:cNvPr id="16" name="Straight Connector 15">
            <a:extLst>
              <a:ext uri="{FF2B5EF4-FFF2-40B4-BE49-F238E27FC236}">
                <a16:creationId xmlns:a16="http://schemas.microsoft.com/office/drawing/2014/main" id="{EE26715F-D34C-4EA3-AF26-76C969922BA3}"/>
              </a:ext>
            </a:extLst>
          </p:cNvPr>
          <p:cNvCxnSpPr>
            <a:cxnSpLocks/>
          </p:cNvCxnSpPr>
          <p:nvPr/>
        </p:nvCxnSpPr>
        <p:spPr>
          <a:xfrm flipH="1">
            <a:off x="5339472" y="399778"/>
            <a:ext cx="3505198" cy="0"/>
          </a:xfrm>
          <a:prstGeom prst="line">
            <a:avLst/>
          </a:prstGeom>
          <a:ln w="12700">
            <a:solidFill>
              <a:srgbClr val="F7994B"/>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6244385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17AF01-52CE-4BDF-ABF3-91F7B17EFCAB}"/>
              </a:ext>
            </a:extLst>
          </p:cNvPr>
          <p:cNvPicPr>
            <a:picLocks noChangeAspect="1"/>
          </p:cNvPicPr>
          <p:nvPr/>
        </p:nvPicPr>
        <p:blipFill>
          <a:blip r:embed="rId2"/>
          <a:stretch>
            <a:fillRect/>
          </a:stretch>
        </p:blipFill>
        <p:spPr>
          <a:xfrm>
            <a:off x="648586" y="1484787"/>
            <a:ext cx="7846827" cy="2031900"/>
          </a:xfrm>
          <a:prstGeom prst="rect">
            <a:avLst/>
          </a:prstGeom>
        </p:spPr>
      </p:pic>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3"/>
          <a:stretch>
            <a:fillRect/>
          </a:stretch>
        </p:blipFill>
        <p:spPr>
          <a:xfrm>
            <a:off x="7857460" y="4383990"/>
            <a:ext cx="1114537" cy="685082"/>
          </a:xfrm>
          <a:prstGeom prst="rect">
            <a:avLst/>
          </a:prstGeom>
        </p:spPr>
      </p:pic>
      <p:sp>
        <p:nvSpPr>
          <p:cNvPr id="11" name="TextBox 10">
            <a:extLst>
              <a:ext uri="{FF2B5EF4-FFF2-40B4-BE49-F238E27FC236}">
                <a16:creationId xmlns:a16="http://schemas.microsoft.com/office/drawing/2014/main" id="{78F6181E-2B07-46CF-A2D7-B55DFB613BD6}"/>
              </a:ext>
            </a:extLst>
          </p:cNvPr>
          <p:cNvSpPr txBox="1"/>
          <p:nvPr/>
        </p:nvSpPr>
        <p:spPr>
          <a:xfrm>
            <a:off x="2315219" y="692480"/>
            <a:ext cx="4513560" cy="461665"/>
          </a:xfrm>
          <a:prstGeom prst="rect">
            <a:avLst/>
          </a:prstGeom>
          <a:noFill/>
        </p:spPr>
        <p:txBody>
          <a:bodyPr wrap="square" rtlCol="0">
            <a:spAutoFit/>
          </a:bodyPr>
          <a:lstStyle/>
          <a:p>
            <a:pPr algn="ctr"/>
            <a:r>
              <a:rPr lang="es-MX" sz="1200" dirty="0"/>
              <a:t>En caso de que no se encuentre cargado en los </a:t>
            </a:r>
            <a:r>
              <a:rPr lang="es-MX" sz="1200" b="1" dirty="0"/>
              <a:t>Documentos</a:t>
            </a:r>
            <a:r>
              <a:rPr lang="es-MX" sz="1200" dirty="0"/>
              <a:t> de contrato, revisar en </a:t>
            </a:r>
            <a:r>
              <a:rPr lang="es-MX" sz="1200" b="1" dirty="0"/>
              <a:t>Documentos</a:t>
            </a:r>
            <a:r>
              <a:rPr lang="es-MX" sz="1200" dirty="0"/>
              <a:t> del Loan.</a:t>
            </a:r>
          </a:p>
        </p:txBody>
      </p:sp>
      <p:sp>
        <p:nvSpPr>
          <p:cNvPr id="15" name="Rectangle 14">
            <a:extLst>
              <a:ext uri="{FF2B5EF4-FFF2-40B4-BE49-F238E27FC236}">
                <a16:creationId xmlns:a16="http://schemas.microsoft.com/office/drawing/2014/main" id="{8F3E6A31-1D24-47D2-8FDE-77CAAB3C3C52}"/>
              </a:ext>
            </a:extLst>
          </p:cNvPr>
          <p:cNvSpPr/>
          <p:nvPr/>
        </p:nvSpPr>
        <p:spPr>
          <a:xfrm>
            <a:off x="4027588" y="1680537"/>
            <a:ext cx="916545" cy="339656"/>
          </a:xfrm>
          <a:prstGeom prst="rect">
            <a:avLst/>
          </a:prstGeom>
          <a:solidFill>
            <a:srgbClr val="FFFF00">
              <a:alpha val="16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16" name="Rectangle 15">
            <a:extLst>
              <a:ext uri="{FF2B5EF4-FFF2-40B4-BE49-F238E27FC236}">
                <a16:creationId xmlns:a16="http://schemas.microsoft.com/office/drawing/2014/main" id="{6CCA3BEF-BD96-433C-BBB8-64840C43473E}"/>
              </a:ext>
            </a:extLst>
          </p:cNvPr>
          <p:cNvSpPr/>
          <p:nvPr/>
        </p:nvSpPr>
        <p:spPr>
          <a:xfrm>
            <a:off x="4825044" y="2662316"/>
            <a:ext cx="1809663" cy="278870"/>
          </a:xfrm>
          <a:prstGeom prst="rect">
            <a:avLst/>
          </a:prstGeom>
          <a:solidFill>
            <a:srgbClr val="FFFF00">
              <a:alpha val="16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17" name="TextBox 16">
            <a:extLst>
              <a:ext uri="{FF2B5EF4-FFF2-40B4-BE49-F238E27FC236}">
                <a16:creationId xmlns:a16="http://schemas.microsoft.com/office/drawing/2014/main" id="{5B8AF092-02BF-4179-A9BC-7CDD3C744FD1}"/>
              </a:ext>
            </a:extLst>
          </p:cNvPr>
          <p:cNvSpPr txBox="1"/>
          <p:nvPr/>
        </p:nvSpPr>
        <p:spPr>
          <a:xfrm>
            <a:off x="1619301" y="3878317"/>
            <a:ext cx="6411486" cy="461665"/>
          </a:xfrm>
          <a:prstGeom prst="rect">
            <a:avLst/>
          </a:prstGeom>
          <a:noFill/>
        </p:spPr>
        <p:txBody>
          <a:bodyPr wrap="square" rtlCol="0">
            <a:spAutoFit/>
          </a:bodyPr>
          <a:lstStyle/>
          <a:p>
            <a:pPr algn="ctr"/>
            <a:r>
              <a:rPr lang="es-MX" sz="1200" dirty="0"/>
              <a:t>Si no se encuentra cargado, solicitar la copia de contrato al ejecutivo a cargo en el departamento administrativo o a: </a:t>
            </a:r>
            <a:r>
              <a:rPr lang="es-MX" sz="1200" b="1" dirty="0"/>
              <a:t>operacioncobranza@posadas.com</a:t>
            </a:r>
          </a:p>
        </p:txBody>
      </p:sp>
    </p:spTree>
    <p:extLst>
      <p:ext uri="{BB962C8B-B14F-4D97-AF65-F5344CB8AC3E}">
        <p14:creationId xmlns:p14="http://schemas.microsoft.com/office/powerpoint/2010/main" val="12209418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2"/>
          <a:stretch>
            <a:fillRect/>
          </a:stretch>
        </p:blipFill>
        <p:spPr>
          <a:xfrm>
            <a:off x="7857460" y="4383990"/>
            <a:ext cx="1114537" cy="685082"/>
          </a:xfrm>
          <a:prstGeom prst="rect">
            <a:avLst/>
          </a:prstGeom>
        </p:spPr>
      </p:pic>
      <p:sp>
        <p:nvSpPr>
          <p:cNvPr id="11" name="TextBox 10">
            <a:extLst>
              <a:ext uri="{FF2B5EF4-FFF2-40B4-BE49-F238E27FC236}">
                <a16:creationId xmlns:a16="http://schemas.microsoft.com/office/drawing/2014/main" id="{78F6181E-2B07-46CF-A2D7-B55DFB613BD6}"/>
              </a:ext>
            </a:extLst>
          </p:cNvPr>
          <p:cNvSpPr txBox="1"/>
          <p:nvPr/>
        </p:nvSpPr>
        <p:spPr>
          <a:xfrm>
            <a:off x="1959028" y="682089"/>
            <a:ext cx="5225942" cy="461665"/>
          </a:xfrm>
          <a:prstGeom prst="rect">
            <a:avLst/>
          </a:prstGeom>
          <a:noFill/>
        </p:spPr>
        <p:txBody>
          <a:bodyPr wrap="square" rtlCol="0">
            <a:spAutoFit/>
          </a:bodyPr>
          <a:lstStyle/>
          <a:p>
            <a:pPr algn="ctr"/>
            <a:r>
              <a:rPr lang="es-MX" sz="1200" dirty="0"/>
              <a:t>Si se encuentra cargado en OMS, será necesario descargar todas las hojas adjuntas y enviárselo al socio.</a:t>
            </a:r>
          </a:p>
        </p:txBody>
      </p:sp>
      <p:pic>
        <p:nvPicPr>
          <p:cNvPr id="2" name="Picture 1">
            <a:extLst>
              <a:ext uri="{FF2B5EF4-FFF2-40B4-BE49-F238E27FC236}">
                <a16:creationId xmlns:a16="http://schemas.microsoft.com/office/drawing/2014/main" id="{BF6DC5B3-25F5-458A-955D-71988E4C952B}"/>
              </a:ext>
            </a:extLst>
          </p:cNvPr>
          <p:cNvPicPr>
            <a:picLocks noChangeAspect="1"/>
          </p:cNvPicPr>
          <p:nvPr/>
        </p:nvPicPr>
        <p:blipFill>
          <a:blip r:embed="rId3"/>
          <a:stretch>
            <a:fillRect/>
          </a:stretch>
        </p:blipFill>
        <p:spPr>
          <a:xfrm>
            <a:off x="487824" y="1364519"/>
            <a:ext cx="7926904" cy="2816850"/>
          </a:xfrm>
          <a:prstGeom prst="rect">
            <a:avLst/>
          </a:prstGeom>
        </p:spPr>
      </p:pic>
      <p:cxnSp>
        <p:nvCxnSpPr>
          <p:cNvPr id="14" name="Straight Arrow Connector 13">
            <a:extLst>
              <a:ext uri="{FF2B5EF4-FFF2-40B4-BE49-F238E27FC236}">
                <a16:creationId xmlns:a16="http://schemas.microsoft.com/office/drawing/2014/main" id="{23497007-3A05-4E88-A248-D54F8B93C97B}"/>
              </a:ext>
            </a:extLst>
          </p:cNvPr>
          <p:cNvCxnSpPr>
            <a:cxnSpLocks/>
          </p:cNvCxnSpPr>
          <p:nvPr/>
        </p:nvCxnSpPr>
        <p:spPr>
          <a:xfrm flipV="1">
            <a:off x="4571999" y="3732029"/>
            <a:ext cx="2115880" cy="1010270"/>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F9CB191D-0E9F-4A2F-A3C9-0F966F378BF3}"/>
              </a:ext>
            </a:extLst>
          </p:cNvPr>
          <p:cNvSpPr/>
          <p:nvPr/>
        </p:nvSpPr>
        <p:spPr>
          <a:xfrm>
            <a:off x="2562447" y="4335805"/>
            <a:ext cx="2009552" cy="495861"/>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19" name="TextBox 18">
            <a:extLst>
              <a:ext uri="{FF2B5EF4-FFF2-40B4-BE49-F238E27FC236}">
                <a16:creationId xmlns:a16="http://schemas.microsoft.com/office/drawing/2014/main" id="{BB8CAF2D-1105-45C0-8E5A-BCC3515996E0}"/>
              </a:ext>
            </a:extLst>
          </p:cNvPr>
          <p:cNvSpPr txBox="1"/>
          <p:nvPr/>
        </p:nvSpPr>
        <p:spPr>
          <a:xfrm>
            <a:off x="2562447" y="4437304"/>
            <a:ext cx="2009552" cy="276999"/>
          </a:xfrm>
          <a:prstGeom prst="rect">
            <a:avLst/>
          </a:prstGeom>
          <a:noFill/>
        </p:spPr>
        <p:txBody>
          <a:bodyPr wrap="square" rtlCol="0">
            <a:spAutoFit/>
          </a:bodyPr>
          <a:lstStyle/>
          <a:p>
            <a:pPr algn="ctr"/>
            <a:r>
              <a:rPr lang="es-MX" sz="1200" dirty="0"/>
              <a:t>Hojas adjuntas del contrato</a:t>
            </a:r>
          </a:p>
        </p:txBody>
      </p:sp>
    </p:spTree>
    <p:extLst>
      <p:ext uri="{BB962C8B-B14F-4D97-AF65-F5344CB8AC3E}">
        <p14:creationId xmlns:p14="http://schemas.microsoft.com/office/powerpoint/2010/main" val="3798997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2"/>
          <a:stretch>
            <a:fillRect/>
          </a:stretch>
        </p:blipFill>
        <p:spPr>
          <a:xfrm>
            <a:off x="7857460" y="4383990"/>
            <a:ext cx="1114537" cy="685082"/>
          </a:xfrm>
          <a:prstGeom prst="rect">
            <a:avLst/>
          </a:prstGeom>
        </p:spPr>
      </p:pic>
      <p:sp>
        <p:nvSpPr>
          <p:cNvPr id="6" name="TextBox 5">
            <a:extLst>
              <a:ext uri="{FF2B5EF4-FFF2-40B4-BE49-F238E27FC236}">
                <a16:creationId xmlns:a16="http://schemas.microsoft.com/office/drawing/2014/main" id="{DB87A69F-9194-496F-AD4F-9D0124DA0405}"/>
              </a:ext>
            </a:extLst>
          </p:cNvPr>
          <p:cNvSpPr txBox="1"/>
          <p:nvPr/>
        </p:nvSpPr>
        <p:spPr>
          <a:xfrm>
            <a:off x="5784111" y="52733"/>
            <a:ext cx="2987749" cy="307777"/>
          </a:xfrm>
          <a:prstGeom prst="rect">
            <a:avLst/>
          </a:prstGeom>
          <a:noFill/>
        </p:spPr>
        <p:txBody>
          <a:bodyPr wrap="square">
            <a:spAutoFit/>
          </a:bodyPr>
          <a:lstStyle/>
          <a:p>
            <a:pPr marL="0" indent="0">
              <a:buNone/>
            </a:pPr>
            <a:r>
              <a:rPr lang="es-MX" sz="1400" spc="300" dirty="0">
                <a:latin typeface="Trebuchet MS"/>
                <a:ea typeface="+mj-ea"/>
              </a:rPr>
              <a:t>VALIDACIÓN DE CUENTA</a:t>
            </a:r>
          </a:p>
        </p:txBody>
      </p:sp>
      <p:cxnSp>
        <p:nvCxnSpPr>
          <p:cNvPr id="9" name="Straight Connector 8">
            <a:extLst>
              <a:ext uri="{FF2B5EF4-FFF2-40B4-BE49-F238E27FC236}">
                <a16:creationId xmlns:a16="http://schemas.microsoft.com/office/drawing/2014/main" id="{64987BCC-E6A8-496F-80A4-77D47003FD97}"/>
              </a:ext>
            </a:extLst>
          </p:cNvPr>
          <p:cNvCxnSpPr>
            <a:cxnSpLocks/>
          </p:cNvCxnSpPr>
          <p:nvPr/>
        </p:nvCxnSpPr>
        <p:spPr>
          <a:xfrm flipH="1">
            <a:off x="5592727" y="401201"/>
            <a:ext cx="3241326" cy="0"/>
          </a:xfrm>
          <a:prstGeom prst="line">
            <a:avLst/>
          </a:prstGeom>
          <a:ln w="12700">
            <a:solidFill>
              <a:srgbClr val="F7994B"/>
            </a:solidFill>
          </a:ln>
        </p:spPr>
        <p:style>
          <a:lnRef idx="1">
            <a:schemeClr val="accent6"/>
          </a:lnRef>
          <a:fillRef idx="0">
            <a:schemeClr val="accent6"/>
          </a:fillRef>
          <a:effectRef idx="0">
            <a:schemeClr val="accent6"/>
          </a:effectRef>
          <a:fontRef idx="minor">
            <a:schemeClr val="tx1"/>
          </a:fontRef>
        </p:style>
      </p:cxnSp>
      <p:sp>
        <p:nvSpPr>
          <p:cNvPr id="10" name="TextBox 9">
            <a:extLst>
              <a:ext uri="{FF2B5EF4-FFF2-40B4-BE49-F238E27FC236}">
                <a16:creationId xmlns:a16="http://schemas.microsoft.com/office/drawing/2014/main" id="{8F79AD09-A5A3-406A-ADAB-61BC3042CAC8}"/>
              </a:ext>
            </a:extLst>
          </p:cNvPr>
          <p:cNvSpPr txBox="1"/>
          <p:nvPr/>
        </p:nvSpPr>
        <p:spPr>
          <a:xfrm>
            <a:off x="1143451" y="479025"/>
            <a:ext cx="7219495" cy="646331"/>
          </a:xfrm>
          <a:prstGeom prst="rect">
            <a:avLst/>
          </a:prstGeom>
          <a:noFill/>
        </p:spPr>
        <p:txBody>
          <a:bodyPr wrap="square" rtlCol="0">
            <a:spAutoFit/>
          </a:bodyPr>
          <a:lstStyle/>
          <a:p>
            <a:r>
              <a:rPr lang="es-MX" sz="1200" dirty="0"/>
              <a:t>Al momento de recibir una llamada para tema de cobranza, es necesario validar los siguientes datos</a:t>
            </a:r>
          </a:p>
          <a:p>
            <a:pPr marL="285750" indent="-285750" algn="ctr">
              <a:buFont typeface="Wingdings" panose="05000000000000000000" pitchFamily="2" charset="2"/>
              <a:buChar char="ü"/>
            </a:pPr>
            <a:r>
              <a:rPr lang="es-MX" sz="1200" dirty="0"/>
              <a:t>Calle y número del domicilio registrado</a:t>
            </a:r>
          </a:p>
          <a:p>
            <a:pPr marL="285750" indent="-285750" algn="ctr">
              <a:buFont typeface="Wingdings" panose="05000000000000000000" pitchFamily="2" charset="2"/>
              <a:buChar char="ü"/>
            </a:pPr>
            <a:r>
              <a:rPr lang="es-MX" sz="1200" dirty="0"/>
              <a:t>Correo electrónico o teléfono registrado</a:t>
            </a:r>
          </a:p>
        </p:txBody>
      </p:sp>
      <p:pic>
        <p:nvPicPr>
          <p:cNvPr id="3" name="Picture 2">
            <a:extLst>
              <a:ext uri="{FF2B5EF4-FFF2-40B4-BE49-F238E27FC236}">
                <a16:creationId xmlns:a16="http://schemas.microsoft.com/office/drawing/2014/main" id="{406951CE-0475-497A-B1F7-FF54E1AE1221}"/>
              </a:ext>
            </a:extLst>
          </p:cNvPr>
          <p:cNvPicPr>
            <a:picLocks noChangeAspect="1"/>
          </p:cNvPicPr>
          <p:nvPr/>
        </p:nvPicPr>
        <p:blipFill>
          <a:blip r:embed="rId3"/>
          <a:stretch>
            <a:fillRect/>
          </a:stretch>
        </p:blipFill>
        <p:spPr>
          <a:xfrm>
            <a:off x="2450659" y="2289084"/>
            <a:ext cx="5406802" cy="2705978"/>
          </a:xfrm>
          <a:prstGeom prst="rect">
            <a:avLst/>
          </a:prstGeom>
        </p:spPr>
      </p:pic>
      <p:pic>
        <p:nvPicPr>
          <p:cNvPr id="11" name="Picture 10">
            <a:extLst>
              <a:ext uri="{FF2B5EF4-FFF2-40B4-BE49-F238E27FC236}">
                <a16:creationId xmlns:a16="http://schemas.microsoft.com/office/drawing/2014/main" id="{58446D0B-FC77-41C6-B8F2-A8B680CC9CAB}"/>
              </a:ext>
            </a:extLst>
          </p:cNvPr>
          <p:cNvPicPr>
            <a:picLocks noChangeAspect="1"/>
          </p:cNvPicPr>
          <p:nvPr/>
        </p:nvPicPr>
        <p:blipFill>
          <a:blip r:embed="rId4"/>
          <a:stretch>
            <a:fillRect/>
          </a:stretch>
        </p:blipFill>
        <p:spPr>
          <a:xfrm>
            <a:off x="2450659" y="1338916"/>
            <a:ext cx="5406802" cy="689903"/>
          </a:xfrm>
          <a:prstGeom prst="rect">
            <a:avLst/>
          </a:prstGeom>
        </p:spPr>
      </p:pic>
      <p:sp>
        <p:nvSpPr>
          <p:cNvPr id="12" name="TextBox 11">
            <a:extLst>
              <a:ext uri="{FF2B5EF4-FFF2-40B4-BE49-F238E27FC236}">
                <a16:creationId xmlns:a16="http://schemas.microsoft.com/office/drawing/2014/main" id="{B3AB6332-C553-45CC-B932-C9545E95FBD1}"/>
              </a:ext>
            </a:extLst>
          </p:cNvPr>
          <p:cNvSpPr txBox="1"/>
          <p:nvPr/>
        </p:nvSpPr>
        <p:spPr>
          <a:xfrm>
            <a:off x="327369" y="1262353"/>
            <a:ext cx="1967024" cy="600164"/>
          </a:xfrm>
          <a:prstGeom prst="rect">
            <a:avLst/>
          </a:prstGeom>
          <a:ln w="12700">
            <a:solidFill>
              <a:schemeClr val="tx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s-MX" sz="1100" dirty="0"/>
              <a:t>Desde </a:t>
            </a:r>
            <a:r>
              <a:rPr lang="es-MX" sz="1100" b="1" dirty="0"/>
              <a:t>Membresías</a:t>
            </a:r>
            <a:r>
              <a:rPr lang="es-MX" sz="1100" dirty="0"/>
              <a:t> ingresar a </a:t>
            </a:r>
            <a:r>
              <a:rPr lang="es-MX" sz="1100" b="1" dirty="0"/>
              <a:t>Contactos</a:t>
            </a:r>
            <a:r>
              <a:rPr lang="es-MX" sz="1100" dirty="0"/>
              <a:t> desde el nombre del socio</a:t>
            </a:r>
          </a:p>
        </p:txBody>
      </p:sp>
      <p:cxnSp>
        <p:nvCxnSpPr>
          <p:cNvPr id="14" name="Straight Arrow Connector 13">
            <a:extLst>
              <a:ext uri="{FF2B5EF4-FFF2-40B4-BE49-F238E27FC236}">
                <a16:creationId xmlns:a16="http://schemas.microsoft.com/office/drawing/2014/main" id="{44AE27BC-4D3F-47FE-B339-22133316BFAB}"/>
              </a:ext>
            </a:extLst>
          </p:cNvPr>
          <p:cNvCxnSpPr>
            <a:cxnSpLocks/>
          </p:cNvCxnSpPr>
          <p:nvPr/>
        </p:nvCxnSpPr>
        <p:spPr>
          <a:xfrm>
            <a:off x="2291290" y="1536346"/>
            <a:ext cx="2839510" cy="35537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586A9E96-D22F-4854-800E-22F8D687CACC}"/>
              </a:ext>
            </a:extLst>
          </p:cNvPr>
          <p:cNvSpPr/>
          <p:nvPr/>
        </p:nvSpPr>
        <p:spPr>
          <a:xfrm>
            <a:off x="4877684" y="1601163"/>
            <a:ext cx="1430085" cy="548887"/>
          </a:xfrm>
          <a:prstGeom prst="ellipse">
            <a:avLst/>
          </a:prstGeom>
          <a:no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dirty="0"/>
          </a:p>
        </p:txBody>
      </p:sp>
      <p:sp>
        <p:nvSpPr>
          <p:cNvPr id="17" name="Rectangle 16">
            <a:extLst>
              <a:ext uri="{FF2B5EF4-FFF2-40B4-BE49-F238E27FC236}">
                <a16:creationId xmlns:a16="http://schemas.microsoft.com/office/drawing/2014/main" id="{DD38A7D3-953D-47D7-B941-13A115B434E3}"/>
              </a:ext>
            </a:extLst>
          </p:cNvPr>
          <p:cNvSpPr/>
          <p:nvPr/>
        </p:nvSpPr>
        <p:spPr>
          <a:xfrm>
            <a:off x="317572" y="3247258"/>
            <a:ext cx="1967018" cy="883219"/>
          </a:xfrm>
          <a:prstGeom prst="rect">
            <a:avLst/>
          </a:prstGeom>
          <a:solidFill>
            <a:schemeClr val="bg1"/>
          </a:solidFill>
          <a:ln w="9525">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dirty="0"/>
          </a:p>
        </p:txBody>
      </p:sp>
      <p:sp>
        <p:nvSpPr>
          <p:cNvPr id="18" name="TextBox 17">
            <a:extLst>
              <a:ext uri="{FF2B5EF4-FFF2-40B4-BE49-F238E27FC236}">
                <a16:creationId xmlns:a16="http://schemas.microsoft.com/office/drawing/2014/main" id="{C231AC23-B8D5-4F9A-9322-E209D1725C74}"/>
              </a:ext>
            </a:extLst>
          </p:cNvPr>
          <p:cNvSpPr txBox="1"/>
          <p:nvPr/>
        </p:nvSpPr>
        <p:spPr>
          <a:xfrm>
            <a:off x="317566" y="3298931"/>
            <a:ext cx="1967024" cy="769441"/>
          </a:xfrm>
          <a:prstGeom prst="rect">
            <a:avLst/>
          </a:prstGeom>
          <a:noFill/>
        </p:spPr>
        <p:txBody>
          <a:bodyPr wrap="square" rtlCol="0">
            <a:spAutoFit/>
          </a:bodyPr>
          <a:lstStyle/>
          <a:p>
            <a:pPr algn="just"/>
            <a:r>
              <a:rPr lang="es-MX" sz="1100" dirty="0"/>
              <a:t>Se desplegarán los datos de contacto del socio para poder validar la información y brindar el servicio</a:t>
            </a:r>
          </a:p>
        </p:txBody>
      </p:sp>
    </p:spTree>
    <p:extLst>
      <p:ext uri="{BB962C8B-B14F-4D97-AF65-F5344CB8AC3E}">
        <p14:creationId xmlns:p14="http://schemas.microsoft.com/office/powerpoint/2010/main" val="19527387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2"/>
          <a:stretch>
            <a:fillRect/>
          </a:stretch>
        </p:blipFill>
        <p:spPr>
          <a:xfrm>
            <a:off x="7857460" y="4383990"/>
            <a:ext cx="1114537" cy="685082"/>
          </a:xfrm>
          <a:prstGeom prst="rect">
            <a:avLst/>
          </a:prstGeom>
        </p:spPr>
      </p:pic>
      <p:sp>
        <p:nvSpPr>
          <p:cNvPr id="10" name="TextBox 9">
            <a:extLst>
              <a:ext uri="{FF2B5EF4-FFF2-40B4-BE49-F238E27FC236}">
                <a16:creationId xmlns:a16="http://schemas.microsoft.com/office/drawing/2014/main" id="{63C7F871-7DD1-44B3-8DD4-9122F8D968ED}"/>
              </a:ext>
            </a:extLst>
          </p:cNvPr>
          <p:cNvSpPr txBox="1"/>
          <p:nvPr/>
        </p:nvSpPr>
        <p:spPr>
          <a:xfrm>
            <a:off x="1691889" y="1083086"/>
            <a:ext cx="5749587" cy="3300904"/>
          </a:xfrm>
          <a:prstGeom prst="rect">
            <a:avLst/>
          </a:prstGeom>
          <a:noFill/>
        </p:spPr>
        <p:txBody>
          <a:bodyPr wrap="square" rtlCol="0">
            <a:spAutoFit/>
          </a:bodyPr>
          <a:lstStyle/>
          <a:p>
            <a:pPr marL="285750" indent="-285750">
              <a:buFont typeface="Arial" panose="020B0604020202020204" pitchFamily="34" charset="0"/>
              <a:buChar char="•"/>
            </a:pPr>
            <a:r>
              <a:rPr lang="es-MX" sz="1200" dirty="0"/>
              <a:t>Las prórrogas de pago se otorgan cuando el socio solicita suspender sus pagos de 1 a 3 meses como máximo.</a:t>
            </a:r>
          </a:p>
          <a:p>
            <a:pPr marL="285750" indent="-285750">
              <a:buFont typeface="Arial" panose="020B0604020202020204" pitchFamily="34" charset="0"/>
              <a:buChar char="•"/>
            </a:pPr>
            <a:endParaRPr lang="es-MX" sz="1200" dirty="0"/>
          </a:p>
          <a:p>
            <a:pPr marL="285750" indent="-285750">
              <a:buFont typeface="Arial" panose="020B0604020202020204" pitchFamily="34" charset="0"/>
              <a:buChar char="•"/>
            </a:pPr>
            <a:r>
              <a:rPr lang="es-MX" sz="1200" dirty="0"/>
              <a:t>Esto no le afecta en sus reservaciones o uso de la membresía, tampoco le genera recargos o intereses adicionales ya que se respetan las mismas condiciones de su financiamiento y únicamente se establece una nueva fecha de pago.</a:t>
            </a:r>
          </a:p>
          <a:p>
            <a:pPr marL="285750" indent="-285750">
              <a:buFont typeface="Arial" panose="020B0604020202020204" pitchFamily="34" charset="0"/>
              <a:buChar char="•"/>
            </a:pPr>
            <a:endParaRPr lang="es-MX" sz="1200" dirty="0"/>
          </a:p>
          <a:p>
            <a:pPr marL="285750" indent="-285750">
              <a:buFont typeface="Arial" panose="020B0604020202020204" pitchFamily="34" charset="0"/>
              <a:buChar char="•"/>
            </a:pPr>
            <a:r>
              <a:rPr lang="es-MX" sz="1200" dirty="0"/>
              <a:t>Un socio puede solicitar como máximo 12 meses de prórroga en un contrato </a:t>
            </a:r>
            <a:br>
              <a:rPr lang="es-MX" sz="1200" dirty="0"/>
            </a:br>
            <a:r>
              <a:rPr lang="es-MX" sz="1200" dirty="0"/>
              <a:t>(considerando que son 3 meses como máximo por prórroga de servicio) </a:t>
            </a:r>
          </a:p>
          <a:p>
            <a:pPr marL="285750" indent="-285750">
              <a:buFont typeface="Arial" panose="020B0604020202020204" pitchFamily="34" charset="0"/>
              <a:buChar char="•"/>
            </a:pPr>
            <a:endParaRPr lang="es-MX" sz="1200" dirty="0"/>
          </a:p>
          <a:p>
            <a:pPr marL="285750" indent="-285750">
              <a:buFont typeface="Arial" panose="020B0604020202020204" pitchFamily="34" charset="0"/>
              <a:buChar char="•"/>
            </a:pPr>
            <a:r>
              <a:rPr lang="es-MX" sz="1200" dirty="0"/>
              <a:t>Para poder otorgar esta opción, el socio debe de tener como mínimo 3 mensualidades pagadas en el financiamiento actual.</a:t>
            </a:r>
          </a:p>
          <a:p>
            <a:pPr marL="285750" indent="-285750">
              <a:buFont typeface="Arial" panose="020B0604020202020204" pitchFamily="34" charset="0"/>
              <a:buChar char="•"/>
            </a:pPr>
            <a:endParaRPr lang="es-MX" sz="1200" dirty="0"/>
          </a:p>
          <a:p>
            <a:pPr marL="285750" indent="-285750">
              <a:buFont typeface="Arial" panose="020B0604020202020204" pitchFamily="34" charset="0"/>
              <a:buChar char="•"/>
            </a:pPr>
            <a:r>
              <a:rPr lang="es-MX" sz="1200" dirty="0"/>
              <a:t>Este proceso de refinanciamiento también aplica si el socio quiere cambiar sus fechas de pago (05 o 20).</a:t>
            </a:r>
          </a:p>
          <a:p>
            <a:endParaRPr lang="es-MX" sz="1200" dirty="0"/>
          </a:p>
          <a:p>
            <a:endParaRPr lang="es-MX" sz="1650" dirty="0"/>
          </a:p>
        </p:txBody>
      </p:sp>
      <p:sp>
        <p:nvSpPr>
          <p:cNvPr id="12" name="TextBox 11">
            <a:extLst>
              <a:ext uri="{FF2B5EF4-FFF2-40B4-BE49-F238E27FC236}">
                <a16:creationId xmlns:a16="http://schemas.microsoft.com/office/drawing/2014/main" id="{A5B7BE26-304D-487F-9F1E-4D875AD83C38}"/>
              </a:ext>
            </a:extLst>
          </p:cNvPr>
          <p:cNvSpPr txBox="1"/>
          <p:nvPr/>
        </p:nvSpPr>
        <p:spPr>
          <a:xfrm>
            <a:off x="5263120" y="78772"/>
            <a:ext cx="3581551" cy="276999"/>
          </a:xfrm>
          <a:prstGeom prst="rect">
            <a:avLst/>
          </a:prstGeom>
          <a:noFill/>
        </p:spPr>
        <p:txBody>
          <a:bodyPr wrap="square">
            <a:spAutoFit/>
          </a:bodyPr>
          <a:lstStyle/>
          <a:p>
            <a:pPr marL="0" indent="0" algn="ctr">
              <a:buNone/>
            </a:pPr>
            <a:r>
              <a:rPr lang="es-MX" sz="1200" spc="300" dirty="0">
                <a:latin typeface="Trebuchet MS"/>
                <a:ea typeface="+mj-ea"/>
              </a:rPr>
              <a:t>PRÓRROGA DE PAGO</a:t>
            </a:r>
          </a:p>
        </p:txBody>
      </p:sp>
      <p:cxnSp>
        <p:nvCxnSpPr>
          <p:cNvPr id="13" name="Straight Connector 12">
            <a:extLst>
              <a:ext uri="{FF2B5EF4-FFF2-40B4-BE49-F238E27FC236}">
                <a16:creationId xmlns:a16="http://schemas.microsoft.com/office/drawing/2014/main" id="{386EB860-AFD2-4581-91CB-3D7EB01E2C97}"/>
              </a:ext>
            </a:extLst>
          </p:cNvPr>
          <p:cNvCxnSpPr>
            <a:cxnSpLocks/>
          </p:cNvCxnSpPr>
          <p:nvPr/>
        </p:nvCxnSpPr>
        <p:spPr>
          <a:xfrm flipH="1">
            <a:off x="5339472" y="399778"/>
            <a:ext cx="3505198" cy="0"/>
          </a:xfrm>
          <a:prstGeom prst="line">
            <a:avLst/>
          </a:prstGeom>
          <a:ln w="12700">
            <a:solidFill>
              <a:srgbClr val="F7994B"/>
            </a:solidFill>
          </a:ln>
        </p:spPr>
        <p:style>
          <a:lnRef idx="1">
            <a:schemeClr val="accent6"/>
          </a:lnRef>
          <a:fillRef idx="0">
            <a:schemeClr val="accent6"/>
          </a:fillRef>
          <a:effectRef idx="0">
            <a:schemeClr val="accent6"/>
          </a:effectRef>
          <a:fontRef idx="minor">
            <a:schemeClr val="tx1"/>
          </a:fontRef>
        </p:style>
      </p:cxnSp>
      <p:sp>
        <p:nvSpPr>
          <p:cNvPr id="14" name="Rectangle: Rounded Corners 13">
            <a:extLst>
              <a:ext uri="{FF2B5EF4-FFF2-40B4-BE49-F238E27FC236}">
                <a16:creationId xmlns:a16="http://schemas.microsoft.com/office/drawing/2014/main" id="{DE760FDB-7060-4FA2-982F-88299945C260}"/>
              </a:ext>
            </a:extLst>
          </p:cNvPr>
          <p:cNvSpPr/>
          <p:nvPr/>
        </p:nvSpPr>
        <p:spPr>
          <a:xfrm>
            <a:off x="1446027" y="956936"/>
            <a:ext cx="6411433" cy="3103466"/>
          </a:xfrm>
          <a:prstGeom prst="roundRect">
            <a:avLst/>
          </a:prstGeom>
          <a:no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s-MX" dirty="0"/>
          </a:p>
        </p:txBody>
      </p:sp>
    </p:spTree>
    <p:extLst>
      <p:ext uri="{BB962C8B-B14F-4D97-AF65-F5344CB8AC3E}">
        <p14:creationId xmlns:p14="http://schemas.microsoft.com/office/powerpoint/2010/main" val="32405298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8A3E494-8EE9-4884-87CF-F8B110107EB6}"/>
              </a:ext>
            </a:extLst>
          </p:cNvPr>
          <p:cNvSpPr/>
          <p:nvPr/>
        </p:nvSpPr>
        <p:spPr>
          <a:xfrm>
            <a:off x="2267373" y="554472"/>
            <a:ext cx="4526832" cy="495861"/>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2"/>
          <a:stretch>
            <a:fillRect/>
          </a:stretch>
        </p:blipFill>
        <p:spPr>
          <a:xfrm>
            <a:off x="7857460" y="4383990"/>
            <a:ext cx="1114537" cy="685082"/>
          </a:xfrm>
          <a:prstGeom prst="rect">
            <a:avLst/>
          </a:prstGeom>
        </p:spPr>
      </p:pic>
      <p:pic>
        <p:nvPicPr>
          <p:cNvPr id="2" name="Picture 1">
            <a:extLst>
              <a:ext uri="{FF2B5EF4-FFF2-40B4-BE49-F238E27FC236}">
                <a16:creationId xmlns:a16="http://schemas.microsoft.com/office/drawing/2014/main" id="{AC739E8D-1039-4F9D-A329-9F8968FE4765}"/>
              </a:ext>
            </a:extLst>
          </p:cNvPr>
          <p:cNvPicPr>
            <a:picLocks noChangeAspect="1"/>
          </p:cNvPicPr>
          <p:nvPr/>
        </p:nvPicPr>
        <p:blipFill>
          <a:blip r:embed="rId3"/>
          <a:stretch>
            <a:fillRect/>
          </a:stretch>
        </p:blipFill>
        <p:spPr>
          <a:xfrm>
            <a:off x="2493014" y="2104449"/>
            <a:ext cx="5364446" cy="2818494"/>
          </a:xfrm>
          <a:prstGeom prst="rect">
            <a:avLst/>
          </a:prstGeom>
        </p:spPr>
      </p:pic>
      <p:pic>
        <p:nvPicPr>
          <p:cNvPr id="11" name="Picture 10">
            <a:extLst>
              <a:ext uri="{FF2B5EF4-FFF2-40B4-BE49-F238E27FC236}">
                <a16:creationId xmlns:a16="http://schemas.microsoft.com/office/drawing/2014/main" id="{2EA7EE9C-36C0-4796-993E-3D2C6CDCB897}"/>
              </a:ext>
            </a:extLst>
          </p:cNvPr>
          <p:cNvPicPr>
            <a:picLocks noChangeAspect="1"/>
          </p:cNvPicPr>
          <p:nvPr/>
        </p:nvPicPr>
        <p:blipFill>
          <a:blip r:embed="rId4"/>
          <a:stretch>
            <a:fillRect/>
          </a:stretch>
        </p:blipFill>
        <p:spPr>
          <a:xfrm>
            <a:off x="1249314" y="1242052"/>
            <a:ext cx="7091914" cy="670678"/>
          </a:xfrm>
          <a:prstGeom prst="rect">
            <a:avLst/>
          </a:prstGeom>
        </p:spPr>
      </p:pic>
      <p:sp>
        <p:nvSpPr>
          <p:cNvPr id="12" name="TextBox 11">
            <a:extLst>
              <a:ext uri="{FF2B5EF4-FFF2-40B4-BE49-F238E27FC236}">
                <a16:creationId xmlns:a16="http://schemas.microsoft.com/office/drawing/2014/main" id="{B640F802-0931-4ACF-97AC-435C18BFAADF}"/>
              </a:ext>
            </a:extLst>
          </p:cNvPr>
          <p:cNvSpPr txBox="1"/>
          <p:nvPr/>
        </p:nvSpPr>
        <p:spPr>
          <a:xfrm>
            <a:off x="2267373" y="657582"/>
            <a:ext cx="4609253" cy="276999"/>
          </a:xfrm>
          <a:prstGeom prst="rect">
            <a:avLst/>
          </a:prstGeom>
          <a:noFill/>
        </p:spPr>
        <p:txBody>
          <a:bodyPr wrap="square" rtlCol="0">
            <a:spAutoFit/>
          </a:bodyPr>
          <a:lstStyle/>
          <a:p>
            <a:pPr algn="ctr"/>
            <a:r>
              <a:rPr lang="es-MX" sz="1200" dirty="0"/>
              <a:t>Desde </a:t>
            </a:r>
            <a:r>
              <a:rPr lang="es-MX" sz="1200" b="1" dirty="0"/>
              <a:t>Cobranza</a:t>
            </a:r>
            <a:r>
              <a:rPr lang="es-MX" sz="1200" dirty="0"/>
              <a:t>, ingresar a la pestaña de </a:t>
            </a:r>
            <a:r>
              <a:rPr lang="es-MX" sz="1200" b="1" dirty="0" err="1"/>
              <a:t>Loans</a:t>
            </a:r>
            <a:r>
              <a:rPr lang="es-MX" sz="1200" dirty="0"/>
              <a:t> y seleccionar </a:t>
            </a:r>
            <a:r>
              <a:rPr lang="es-MX" sz="1200" b="1" dirty="0"/>
              <a:t>Agregar</a:t>
            </a:r>
          </a:p>
        </p:txBody>
      </p:sp>
      <p:cxnSp>
        <p:nvCxnSpPr>
          <p:cNvPr id="13" name="Straight Arrow Connector 12">
            <a:extLst>
              <a:ext uri="{FF2B5EF4-FFF2-40B4-BE49-F238E27FC236}">
                <a16:creationId xmlns:a16="http://schemas.microsoft.com/office/drawing/2014/main" id="{3A4097B5-D928-4802-B7DD-460055E15679}"/>
              </a:ext>
            </a:extLst>
          </p:cNvPr>
          <p:cNvCxnSpPr>
            <a:cxnSpLocks/>
          </p:cNvCxnSpPr>
          <p:nvPr/>
        </p:nvCxnSpPr>
        <p:spPr>
          <a:xfrm flipH="1">
            <a:off x="3423684" y="1050333"/>
            <a:ext cx="1052624" cy="527058"/>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F9AF78A9-7D95-43A7-BEFB-C971ADD2F7B5}"/>
              </a:ext>
            </a:extLst>
          </p:cNvPr>
          <p:cNvSpPr/>
          <p:nvPr/>
        </p:nvSpPr>
        <p:spPr>
          <a:xfrm>
            <a:off x="4301222" y="2490096"/>
            <a:ext cx="1706173" cy="423912"/>
          </a:xfrm>
          <a:prstGeom prst="rect">
            <a:avLst/>
          </a:prstGeom>
          <a:solidFill>
            <a:srgbClr val="FFFF00">
              <a:alpha val="16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26" name="Rectangle 25">
            <a:extLst>
              <a:ext uri="{FF2B5EF4-FFF2-40B4-BE49-F238E27FC236}">
                <a16:creationId xmlns:a16="http://schemas.microsoft.com/office/drawing/2014/main" id="{BAFA5C24-38B1-4631-A2FE-97ACCE72A678}"/>
              </a:ext>
            </a:extLst>
          </p:cNvPr>
          <p:cNvSpPr/>
          <p:nvPr/>
        </p:nvSpPr>
        <p:spPr>
          <a:xfrm>
            <a:off x="6106391" y="2532224"/>
            <a:ext cx="1706173" cy="381784"/>
          </a:xfrm>
          <a:prstGeom prst="rect">
            <a:avLst/>
          </a:prstGeom>
          <a:solidFill>
            <a:srgbClr val="FFFF00">
              <a:alpha val="16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27" name="Rectangle 26">
            <a:extLst>
              <a:ext uri="{FF2B5EF4-FFF2-40B4-BE49-F238E27FC236}">
                <a16:creationId xmlns:a16="http://schemas.microsoft.com/office/drawing/2014/main" id="{2C173E2B-D3AB-4BD2-A661-65E207C02284}"/>
              </a:ext>
            </a:extLst>
          </p:cNvPr>
          <p:cNvSpPr/>
          <p:nvPr/>
        </p:nvSpPr>
        <p:spPr>
          <a:xfrm>
            <a:off x="4301222" y="2960582"/>
            <a:ext cx="1706173" cy="339073"/>
          </a:xfrm>
          <a:prstGeom prst="rect">
            <a:avLst/>
          </a:prstGeom>
          <a:solidFill>
            <a:srgbClr val="FFFF00">
              <a:alpha val="16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28" name="Rectangle 27">
            <a:extLst>
              <a:ext uri="{FF2B5EF4-FFF2-40B4-BE49-F238E27FC236}">
                <a16:creationId xmlns:a16="http://schemas.microsoft.com/office/drawing/2014/main" id="{A4C44091-57BB-44BB-81E5-586EB035230B}"/>
              </a:ext>
            </a:extLst>
          </p:cNvPr>
          <p:cNvSpPr/>
          <p:nvPr/>
        </p:nvSpPr>
        <p:spPr>
          <a:xfrm>
            <a:off x="2541182" y="3731619"/>
            <a:ext cx="1760040" cy="423911"/>
          </a:xfrm>
          <a:prstGeom prst="rect">
            <a:avLst/>
          </a:prstGeom>
          <a:solidFill>
            <a:srgbClr val="FFFF00">
              <a:alpha val="16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29" name="Rectangle 28">
            <a:extLst>
              <a:ext uri="{FF2B5EF4-FFF2-40B4-BE49-F238E27FC236}">
                <a16:creationId xmlns:a16="http://schemas.microsoft.com/office/drawing/2014/main" id="{8AC2787C-7162-4E23-812F-2C7F98024B31}"/>
              </a:ext>
            </a:extLst>
          </p:cNvPr>
          <p:cNvSpPr/>
          <p:nvPr/>
        </p:nvSpPr>
        <p:spPr>
          <a:xfrm>
            <a:off x="4258693" y="4537792"/>
            <a:ext cx="1760040" cy="339656"/>
          </a:xfrm>
          <a:prstGeom prst="rect">
            <a:avLst/>
          </a:prstGeom>
          <a:solidFill>
            <a:srgbClr val="FFFF00">
              <a:alpha val="16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30" name="Rectangle 29">
            <a:extLst>
              <a:ext uri="{FF2B5EF4-FFF2-40B4-BE49-F238E27FC236}">
                <a16:creationId xmlns:a16="http://schemas.microsoft.com/office/drawing/2014/main" id="{615C9257-B3E9-462F-BDEB-BC869ECA2B69}"/>
              </a:ext>
            </a:extLst>
          </p:cNvPr>
          <p:cNvSpPr/>
          <p:nvPr/>
        </p:nvSpPr>
        <p:spPr>
          <a:xfrm>
            <a:off x="2471750" y="4537792"/>
            <a:ext cx="916545" cy="339656"/>
          </a:xfrm>
          <a:prstGeom prst="rect">
            <a:avLst/>
          </a:prstGeom>
          <a:solidFill>
            <a:srgbClr val="FFFF00">
              <a:alpha val="16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31" name="Rectangle 30">
            <a:extLst>
              <a:ext uri="{FF2B5EF4-FFF2-40B4-BE49-F238E27FC236}">
                <a16:creationId xmlns:a16="http://schemas.microsoft.com/office/drawing/2014/main" id="{391453E7-6BE6-4B86-A465-A9845D471B07}"/>
              </a:ext>
            </a:extLst>
          </p:cNvPr>
          <p:cNvSpPr/>
          <p:nvPr/>
        </p:nvSpPr>
        <p:spPr>
          <a:xfrm>
            <a:off x="224976" y="2384409"/>
            <a:ext cx="1904134" cy="1049907"/>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32" name="TextBox 31">
            <a:extLst>
              <a:ext uri="{FF2B5EF4-FFF2-40B4-BE49-F238E27FC236}">
                <a16:creationId xmlns:a16="http://schemas.microsoft.com/office/drawing/2014/main" id="{F6EA8B61-EC6A-43E9-B098-9DA49510303D}"/>
              </a:ext>
            </a:extLst>
          </p:cNvPr>
          <p:cNvSpPr txBox="1"/>
          <p:nvPr/>
        </p:nvSpPr>
        <p:spPr>
          <a:xfrm>
            <a:off x="224977" y="2479126"/>
            <a:ext cx="1904134" cy="830997"/>
          </a:xfrm>
          <a:prstGeom prst="rect">
            <a:avLst/>
          </a:prstGeom>
          <a:noFill/>
        </p:spPr>
        <p:txBody>
          <a:bodyPr wrap="square" rtlCol="0">
            <a:spAutoFit/>
          </a:bodyPr>
          <a:lstStyle/>
          <a:p>
            <a:pPr algn="ctr"/>
            <a:r>
              <a:rPr lang="es-MX" sz="1200" dirty="0"/>
              <a:t>Se deben de llenar los siguientes campos con la información correspondiente</a:t>
            </a:r>
          </a:p>
        </p:txBody>
      </p:sp>
      <p:cxnSp>
        <p:nvCxnSpPr>
          <p:cNvPr id="33" name="Straight Arrow Connector 32">
            <a:extLst>
              <a:ext uri="{FF2B5EF4-FFF2-40B4-BE49-F238E27FC236}">
                <a16:creationId xmlns:a16="http://schemas.microsoft.com/office/drawing/2014/main" id="{25EFA40F-DEE9-451F-A13B-42A87937B06E}"/>
              </a:ext>
            </a:extLst>
          </p:cNvPr>
          <p:cNvCxnSpPr>
            <a:cxnSpLocks/>
            <a:stCxn id="32" idx="3"/>
          </p:cNvCxnSpPr>
          <p:nvPr/>
        </p:nvCxnSpPr>
        <p:spPr>
          <a:xfrm>
            <a:off x="2129111" y="2894625"/>
            <a:ext cx="363903" cy="265457"/>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19108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2"/>
          <a:stretch>
            <a:fillRect/>
          </a:stretch>
        </p:blipFill>
        <p:spPr>
          <a:xfrm>
            <a:off x="7857460" y="4383990"/>
            <a:ext cx="1114537" cy="685082"/>
          </a:xfrm>
          <a:prstGeom prst="rect">
            <a:avLst/>
          </a:prstGeom>
        </p:spPr>
      </p:pic>
      <p:pic>
        <p:nvPicPr>
          <p:cNvPr id="2" name="Picture 1">
            <a:extLst>
              <a:ext uri="{FF2B5EF4-FFF2-40B4-BE49-F238E27FC236}">
                <a16:creationId xmlns:a16="http://schemas.microsoft.com/office/drawing/2014/main" id="{4F0B1C56-BE51-4B95-BE8B-09DC5AD45098}"/>
              </a:ext>
            </a:extLst>
          </p:cNvPr>
          <p:cNvPicPr>
            <a:picLocks noChangeAspect="1"/>
          </p:cNvPicPr>
          <p:nvPr/>
        </p:nvPicPr>
        <p:blipFill>
          <a:blip r:embed="rId3"/>
          <a:stretch>
            <a:fillRect/>
          </a:stretch>
        </p:blipFill>
        <p:spPr>
          <a:xfrm>
            <a:off x="372140" y="578256"/>
            <a:ext cx="2571750" cy="733425"/>
          </a:xfrm>
          <a:prstGeom prst="rect">
            <a:avLst/>
          </a:prstGeom>
        </p:spPr>
      </p:pic>
      <p:pic>
        <p:nvPicPr>
          <p:cNvPr id="3" name="Picture 2">
            <a:extLst>
              <a:ext uri="{FF2B5EF4-FFF2-40B4-BE49-F238E27FC236}">
                <a16:creationId xmlns:a16="http://schemas.microsoft.com/office/drawing/2014/main" id="{BCFE1EAA-F16A-41CB-A692-0706AE5045BF}"/>
              </a:ext>
            </a:extLst>
          </p:cNvPr>
          <p:cNvPicPr>
            <a:picLocks noChangeAspect="1"/>
          </p:cNvPicPr>
          <p:nvPr/>
        </p:nvPicPr>
        <p:blipFill>
          <a:blip r:embed="rId4"/>
          <a:stretch>
            <a:fillRect/>
          </a:stretch>
        </p:blipFill>
        <p:spPr>
          <a:xfrm>
            <a:off x="372141" y="1396185"/>
            <a:ext cx="2466975" cy="704850"/>
          </a:xfrm>
          <a:prstGeom prst="rect">
            <a:avLst/>
          </a:prstGeom>
        </p:spPr>
      </p:pic>
      <p:pic>
        <p:nvPicPr>
          <p:cNvPr id="11" name="Picture 10">
            <a:extLst>
              <a:ext uri="{FF2B5EF4-FFF2-40B4-BE49-F238E27FC236}">
                <a16:creationId xmlns:a16="http://schemas.microsoft.com/office/drawing/2014/main" id="{1DD20A71-ED08-4995-8737-F4D16C5496B7}"/>
              </a:ext>
            </a:extLst>
          </p:cNvPr>
          <p:cNvPicPr>
            <a:picLocks noChangeAspect="1"/>
          </p:cNvPicPr>
          <p:nvPr/>
        </p:nvPicPr>
        <p:blipFill>
          <a:blip r:embed="rId5"/>
          <a:stretch>
            <a:fillRect/>
          </a:stretch>
        </p:blipFill>
        <p:spPr>
          <a:xfrm>
            <a:off x="372140" y="2193847"/>
            <a:ext cx="2419350" cy="657225"/>
          </a:xfrm>
          <a:prstGeom prst="rect">
            <a:avLst/>
          </a:prstGeom>
        </p:spPr>
      </p:pic>
      <p:pic>
        <p:nvPicPr>
          <p:cNvPr id="12" name="Picture 11">
            <a:extLst>
              <a:ext uri="{FF2B5EF4-FFF2-40B4-BE49-F238E27FC236}">
                <a16:creationId xmlns:a16="http://schemas.microsoft.com/office/drawing/2014/main" id="{27EEA39B-53B3-4E37-81D9-13C48522A96D}"/>
              </a:ext>
            </a:extLst>
          </p:cNvPr>
          <p:cNvPicPr>
            <a:picLocks noChangeAspect="1"/>
          </p:cNvPicPr>
          <p:nvPr/>
        </p:nvPicPr>
        <p:blipFill>
          <a:blip r:embed="rId6"/>
          <a:stretch>
            <a:fillRect/>
          </a:stretch>
        </p:blipFill>
        <p:spPr>
          <a:xfrm>
            <a:off x="372140" y="2911993"/>
            <a:ext cx="2419350" cy="638175"/>
          </a:xfrm>
          <a:prstGeom prst="rect">
            <a:avLst/>
          </a:prstGeom>
        </p:spPr>
      </p:pic>
      <p:pic>
        <p:nvPicPr>
          <p:cNvPr id="13" name="Picture 12">
            <a:extLst>
              <a:ext uri="{FF2B5EF4-FFF2-40B4-BE49-F238E27FC236}">
                <a16:creationId xmlns:a16="http://schemas.microsoft.com/office/drawing/2014/main" id="{9C7BB250-DBB9-44D8-A923-E42B490828AB}"/>
              </a:ext>
            </a:extLst>
          </p:cNvPr>
          <p:cNvPicPr>
            <a:picLocks noChangeAspect="1"/>
          </p:cNvPicPr>
          <p:nvPr/>
        </p:nvPicPr>
        <p:blipFill>
          <a:blip r:embed="rId7"/>
          <a:stretch>
            <a:fillRect/>
          </a:stretch>
        </p:blipFill>
        <p:spPr>
          <a:xfrm>
            <a:off x="386427" y="3632341"/>
            <a:ext cx="2390775" cy="638175"/>
          </a:xfrm>
          <a:prstGeom prst="rect">
            <a:avLst/>
          </a:prstGeom>
        </p:spPr>
      </p:pic>
      <p:pic>
        <p:nvPicPr>
          <p:cNvPr id="14" name="Picture 13">
            <a:extLst>
              <a:ext uri="{FF2B5EF4-FFF2-40B4-BE49-F238E27FC236}">
                <a16:creationId xmlns:a16="http://schemas.microsoft.com/office/drawing/2014/main" id="{624F6CDA-B032-4349-99E8-5FDE23A1C66C}"/>
              </a:ext>
            </a:extLst>
          </p:cNvPr>
          <p:cNvPicPr>
            <a:picLocks noChangeAspect="1"/>
          </p:cNvPicPr>
          <p:nvPr/>
        </p:nvPicPr>
        <p:blipFill>
          <a:blip r:embed="rId8"/>
          <a:stretch>
            <a:fillRect/>
          </a:stretch>
        </p:blipFill>
        <p:spPr>
          <a:xfrm>
            <a:off x="1021390" y="4348049"/>
            <a:ext cx="742950" cy="657225"/>
          </a:xfrm>
          <a:prstGeom prst="rect">
            <a:avLst/>
          </a:prstGeom>
        </p:spPr>
      </p:pic>
      <p:sp>
        <p:nvSpPr>
          <p:cNvPr id="15" name="Rectangle 14">
            <a:extLst>
              <a:ext uri="{FF2B5EF4-FFF2-40B4-BE49-F238E27FC236}">
                <a16:creationId xmlns:a16="http://schemas.microsoft.com/office/drawing/2014/main" id="{C8A2DC2E-A778-4E96-8678-BF05E9A28A38}"/>
              </a:ext>
            </a:extLst>
          </p:cNvPr>
          <p:cNvSpPr/>
          <p:nvPr/>
        </p:nvSpPr>
        <p:spPr>
          <a:xfrm>
            <a:off x="3205496" y="578257"/>
            <a:ext cx="1738645" cy="496104"/>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16" name="TextBox 15">
            <a:extLst>
              <a:ext uri="{FF2B5EF4-FFF2-40B4-BE49-F238E27FC236}">
                <a16:creationId xmlns:a16="http://schemas.microsoft.com/office/drawing/2014/main" id="{80A8D1F2-43EB-40D5-960D-B1FAD818674A}"/>
              </a:ext>
            </a:extLst>
          </p:cNvPr>
          <p:cNvSpPr txBox="1"/>
          <p:nvPr/>
        </p:nvSpPr>
        <p:spPr>
          <a:xfrm>
            <a:off x="3260359" y="614525"/>
            <a:ext cx="1683782" cy="276999"/>
          </a:xfrm>
          <a:prstGeom prst="rect">
            <a:avLst/>
          </a:prstGeom>
          <a:noFill/>
        </p:spPr>
        <p:txBody>
          <a:bodyPr wrap="square" rtlCol="0">
            <a:spAutoFit/>
          </a:bodyPr>
          <a:lstStyle/>
          <a:p>
            <a:r>
              <a:rPr lang="es-MX" sz="1200" dirty="0"/>
              <a:t>Fecha de pago (05 o 20)</a:t>
            </a:r>
          </a:p>
        </p:txBody>
      </p:sp>
      <p:cxnSp>
        <p:nvCxnSpPr>
          <p:cNvPr id="17" name="Straight Arrow Connector 16">
            <a:extLst>
              <a:ext uri="{FF2B5EF4-FFF2-40B4-BE49-F238E27FC236}">
                <a16:creationId xmlns:a16="http://schemas.microsoft.com/office/drawing/2014/main" id="{BA2BA378-8D58-4554-8C88-B4A333B15E54}"/>
              </a:ext>
            </a:extLst>
          </p:cNvPr>
          <p:cNvCxnSpPr>
            <a:cxnSpLocks/>
          </p:cNvCxnSpPr>
          <p:nvPr/>
        </p:nvCxnSpPr>
        <p:spPr>
          <a:xfrm flipH="1">
            <a:off x="2690037" y="779857"/>
            <a:ext cx="501655" cy="0"/>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DBC47D2A-BBB6-4B5B-97E9-0925FF62F711}"/>
              </a:ext>
            </a:extLst>
          </p:cNvPr>
          <p:cNvSpPr/>
          <p:nvPr/>
        </p:nvSpPr>
        <p:spPr>
          <a:xfrm>
            <a:off x="3191694" y="1376917"/>
            <a:ext cx="1986362" cy="704845"/>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21" name="TextBox 20">
            <a:extLst>
              <a:ext uri="{FF2B5EF4-FFF2-40B4-BE49-F238E27FC236}">
                <a16:creationId xmlns:a16="http://schemas.microsoft.com/office/drawing/2014/main" id="{0C4D939B-E119-4A90-8AE3-07B7811DACED}"/>
              </a:ext>
            </a:extLst>
          </p:cNvPr>
          <p:cNvSpPr txBox="1"/>
          <p:nvPr/>
        </p:nvSpPr>
        <p:spPr>
          <a:xfrm>
            <a:off x="3246556" y="1413186"/>
            <a:ext cx="1995295" cy="461665"/>
          </a:xfrm>
          <a:prstGeom prst="rect">
            <a:avLst/>
          </a:prstGeom>
          <a:noFill/>
        </p:spPr>
        <p:txBody>
          <a:bodyPr wrap="square" rtlCol="0">
            <a:spAutoFit/>
          </a:bodyPr>
          <a:lstStyle/>
          <a:p>
            <a:r>
              <a:rPr lang="es-MX" sz="1200" dirty="0"/>
              <a:t>Número de mensualidades </a:t>
            </a:r>
            <a:br>
              <a:rPr lang="es-MX" sz="1200" dirty="0"/>
            </a:br>
            <a:r>
              <a:rPr lang="es-MX" sz="1200" dirty="0"/>
              <a:t>pendientes por pagar</a:t>
            </a:r>
          </a:p>
        </p:txBody>
      </p:sp>
      <p:cxnSp>
        <p:nvCxnSpPr>
          <p:cNvPr id="22" name="Straight Arrow Connector 21">
            <a:extLst>
              <a:ext uri="{FF2B5EF4-FFF2-40B4-BE49-F238E27FC236}">
                <a16:creationId xmlns:a16="http://schemas.microsoft.com/office/drawing/2014/main" id="{D50659C1-7117-45B7-BE4D-0ACF725A23FA}"/>
              </a:ext>
            </a:extLst>
          </p:cNvPr>
          <p:cNvCxnSpPr>
            <a:cxnSpLocks/>
          </p:cNvCxnSpPr>
          <p:nvPr/>
        </p:nvCxnSpPr>
        <p:spPr>
          <a:xfrm flipH="1">
            <a:off x="2676234" y="1578518"/>
            <a:ext cx="501655" cy="0"/>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pic>
        <p:nvPicPr>
          <p:cNvPr id="24" name="Picture 23">
            <a:extLst>
              <a:ext uri="{FF2B5EF4-FFF2-40B4-BE49-F238E27FC236}">
                <a16:creationId xmlns:a16="http://schemas.microsoft.com/office/drawing/2014/main" id="{89B52B33-AAF6-4434-B57B-A0BC1E807D57}"/>
              </a:ext>
            </a:extLst>
          </p:cNvPr>
          <p:cNvPicPr>
            <a:picLocks noChangeAspect="1"/>
          </p:cNvPicPr>
          <p:nvPr/>
        </p:nvPicPr>
        <p:blipFill>
          <a:blip r:embed="rId9"/>
          <a:stretch>
            <a:fillRect/>
          </a:stretch>
        </p:blipFill>
        <p:spPr>
          <a:xfrm>
            <a:off x="6142028" y="1425857"/>
            <a:ext cx="1200150" cy="533400"/>
          </a:xfrm>
          <a:prstGeom prst="rect">
            <a:avLst/>
          </a:prstGeom>
        </p:spPr>
      </p:pic>
      <p:cxnSp>
        <p:nvCxnSpPr>
          <p:cNvPr id="25" name="Straight Arrow Connector 24">
            <a:extLst>
              <a:ext uri="{FF2B5EF4-FFF2-40B4-BE49-F238E27FC236}">
                <a16:creationId xmlns:a16="http://schemas.microsoft.com/office/drawing/2014/main" id="{ED53103D-FC73-4D8E-8873-E2928961324F}"/>
              </a:ext>
            </a:extLst>
          </p:cNvPr>
          <p:cNvCxnSpPr>
            <a:cxnSpLocks/>
          </p:cNvCxnSpPr>
          <p:nvPr/>
        </p:nvCxnSpPr>
        <p:spPr>
          <a:xfrm>
            <a:off x="5178056" y="1748610"/>
            <a:ext cx="922411" cy="0"/>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B691524C-01D8-4404-86C4-E6ADC727472D}"/>
              </a:ext>
            </a:extLst>
          </p:cNvPr>
          <p:cNvSpPr/>
          <p:nvPr/>
        </p:nvSpPr>
        <p:spPr>
          <a:xfrm>
            <a:off x="3177889" y="2249853"/>
            <a:ext cx="2572624" cy="496104"/>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29" name="TextBox 28">
            <a:extLst>
              <a:ext uri="{FF2B5EF4-FFF2-40B4-BE49-F238E27FC236}">
                <a16:creationId xmlns:a16="http://schemas.microsoft.com/office/drawing/2014/main" id="{0249C49D-9BA3-47EB-A0F7-052288EF0887}"/>
              </a:ext>
            </a:extLst>
          </p:cNvPr>
          <p:cNvSpPr txBox="1"/>
          <p:nvPr/>
        </p:nvSpPr>
        <p:spPr>
          <a:xfrm>
            <a:off x="3205496" y="2286121"/>
            <a:ext cx="2545017" cy="276999"/>
          </a:xfrm>
          <a:prstGeom prst="rect">
            <a:avLst/>
          </a:prstGeom>
          <a:noFill/>
        </p:spPr>
        <p:txBody>
          <a:bodyPr wrap="square" rtlCol="0">
            <a:spAutoFit/>
          </a:bodyPr>
          <a:lstStyle/>
          <a:p>
            <a:r>
              <a:rPr lang="es-MX" sz="1200" dirty="0"/>
              <a:t>Fecha acordada para el siguiente pago</a:t>
            </a:r>
          </a:p>
        </p:txBody>
      </p:sp>
      <p:cxnSp>
        <p:nvCxnSpPr>
          <p:cNvPr id="30" name="Straight Arrow Connector 29">
            <a:extLst>
              <a:ext uri="{FF2B5EF4-FFF2-40B4-BE49-F238E27FC236}">
                <a16:creationId xmlns:a16="http://schemas.microsoft.com/office/drawing/2014/main" id="{F0C641F4-65FA-46DE-A908-19DE7388847A}"/>
              </a:ext>
            </a:extLst>
          </p:cNvPr>
          <p:cNvCxnSpPr>
            <a:cxnSpLocks/>
          </p:cNvCxnSpPr>
          <p:nvPr/>
        </p:nvCxnSpPr>
        <p:spPr>
          <a:xfrm flipH="1">
            <a:off x="2662430" y="2451453"/>
            <a:ext cx="501655" cy="0"/>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4FCAABE4-F1DF-43A2-902A-66F7217291F1}"/>
              </a:ext>
            </a:extLst>
          </p:cNvPr>
          <p:cNvSpPr/>
          <p:nvPr/>
        </p:nvSpPr>
        <p:spPr>
          <a:xfrm>
            <a:off x="3164085" y="2849744"/>
            <a:ext cx="2698739" cy="496104"/>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32" name="TextBox 31">
            <a:extLst>
              <a:ext uri="{FF2B5EF4-FFF2-40B4-BE49-F238E27FC236}">
                <a16:creationId xmlns:a16="http://schemas.microsoft.com/office/drawing/2014/main" id="{676E90F9-9871-46A1-B275-1D023EAB36A5}"/>
              </a:ext>
            </a:extLst>
          </p:cNvPr>
          <p:cNvSpPr txBox="1"/>
          <p:nvPr/>
        </p:nvSpPr>
        <p:spPr>
          <a:xfrm>
            <a:off x="3191692" y="2886012"/>
            <a:ext cx="2698739" cy="276999"/>
          </a:xfrm>
          <a:prstGeom prst="rect">
            <a:avLst/>
          </a:prstGeom>
          <a:noFill/>
        </p:spPr>
        <p:txBody>
          <a:bodyPr wrap="square" rtlCol="0">
            <a:spAutoFit/>
          </a:bodyPr>
          <a:lstStyle/>
          <a:p>
            <a:r>
              <a:rPr lang="es-MX" sz="1200" dirty="0"/>
              <a:t>Tasa de interés anual del financiamiento </a:t>
            </a:r>
          </a:p>
        </p:txBody>
      </p:sp>
      <p:cxnSp>
        <p:nvCxnSpPr>
          <p:cNvPr id="33" name="Straight Arrow Connector 32">
            <a:extLst>
              <a:ext uri="{FF2B5EF4-FFF2-40B4-BE49-F238E27FC236}">
                <a16:creationId xmlns:a16="http://schemas.microsoft.com/office/drawing/2014/main" id="{35ED1702-479C-443A-8BDA-AF81D1AD4CA3}"/>
              </a:ext>
            </a:extLst>
          </p:cNvPr>
          <p:cNvCxnSpPr>
            <a:cxnSpLocks/>
          </p:cNvCxnSpPr>
          <p:nvPr/>
        </p:nvCxnSpPr>
        <p:spPr>
          <a:xfrm flipH="1">
            <a:off x="2648626" y="3051344"/>
            <a:ext cx="501655" cy="0"/>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pic>
        <p:nvPicPr>
          <p:cNvPr id="34" name="Picture 33">
            <a:extLst>
              <a:ext uri="{FF2B5EF4-FFF2-40B4-BE49-F238E27FC236}">
                <a16:creationId xmlns:a16="http://schemas.microsoft.com/office/drawing/2014/main" id="{0B9A9304-EE50-4356-88DB-7DD56DC98676}"/>
              </a:ext>
            </a:extLst>
          </p:cNvPr>
          <p:cNvPicPr>
            <a:picLocks noChangeAspect="1"/>
          </p:cNvPicPr>
          <p:nvPr/>
        </p:nvPicPr>
        <p:blipFill>
          <a:blip r:embed="rId10"/>
          <a:stretch>
            <a:fillRect/>
          </a:stretch>
        </p:blipFill>
        <p:spPr>
          <a:xfrm>
            <a:off x="6563031" y="2733998"/>
            <a:ext cx="1476375" cy="581025"/>
          </a:xfrm>
          <a:prstGeom prst="rect">
            <a:avLst/>
          </a:prstGeom>
        </p:spPr>
      </p:pic>
      <p:cxnSp>
        <p:nvCxnSpPr>
          <p:cNvPr id="35" name="Straight Arrow Connector 34">
            <a:extLst>
              <a:ext uri="{FF2B5EF4-FFF2-40B4-BE49-F238E27FC236}">
                <a16:creationId xmlns:a16="http://schemas.microsoft.com/office/drawing/2014/main" id="{BA89520A-225E-4DBA-90EA-D5194B263049}"/>
              </a:ext>
            </a:extLst>
          </p:cNvPr>
          <p:cNvCxnSpPr>
            <a:cxnSpLocks/>
          </p:cNvCxnSpPr>
          <p:nvPr/>
        </p:nvCxnSpPr>
        <p:spPr>
          <a:xfrm flipV="1">
            <a:off x="5876628" y="3096019"/>
            <a:ext cx="686403" cy="1"/>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99F66D57-320F-454F-BF8F-C4F662598122}"/>
              </a:ext>
            </a:extLst>
          </p:cNvPr>
          <p:cNvSpPr/>
          <p:nvPr/>
        </p:nvSpPr>
        <p:spPr>
          <a:xfrm>
            <a:off x="3147513" y="3594732"/>
            <a:ext cx="4071993" cy="561213"/>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38" name="TextBox 37">
            <a:extLst>
              <a:ext uri="{FF2B5EF4-FFF2-40B4-BE49-F238E27FC236}">
                <a16:creationId xmlns:a16="http://schemas.microsoft.com/office/drawing/2014/main" id="{91AB12F4-506B-4826-9690-7389722F484F}"/>
              </a:ext>
            </a:extLst>
          </p:cNvPr>
          <p:cNvSpPr txBox="1"/>
          <p:nvPr/>
        </p:nvSpPr>
        <p:spPr>
          <a:xfrm>
            <a:off x="3175121" y="3631000"/>
            <a:ext cx="3685261" cy="461665"/>
          </a:xfrm>
          <a:prstGeom prst="rect">
            <a:avLst/>
          </a:prstGeom>
          <a:noFill/>
        </p:spPr>
        <p:txBody>
          <a:bodyPr wrap="square" rtlCol="0">
            <a:spAutoFit/>
          </a:bodyPr>
          <a:lstStyle/>
          <a:p>
            <a:r>
              <a:rPr lang="es-MX" sz="1200" dirty="0"/>
              <a:t>Tipo de cambio del financiamiento, se tiene que ingresar independientemente si es en USD o en MXN</a:t>
            </a:r>
          </a:p>
        </p:txBody>
      </p:sp>
      <p:cxnSp>
        <p:nvCxnSpPr>
          <p:cNvPr id="39" name="Straight Arrow Connector 38">
            <a:extLst>
              <a:ext uri="{FF2B5EF4-FFF2-40B4-BE49-F238E27FC236}">
                <a16:creationId xmlns:a16="http://schemas.microsoft.com/office/drawing/2014/main" id="{260D7559-35A9-424B-B217-13CC56D7A535}"/>
              </a:ext>
            </a:extLst>
          </p:cNvPr>
          <p:cNvCxnSpPr>
            <a:cxnSpLocks/>
          </p:cNvCxnSpPr>
          <p:nvPr/>
        </p:nvCxnSpPr>
        <p:spPr>
          <a:xfrm flipH="1">
            <a:off x="2632055" y="3785699"/>
            <a:ext cx="501655" cy="0"/>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pic>
        <p:nvPicPr>
          <p:cNvPr id="40" name="Picture 39">
            <a:extLst>
              <a:ext uri="{FF2B5EF4-FFF2-40B4-BE49-F238E27FC236}">
                <a16:creationId xmlns:a16="http://schemas.microsoft.com/office/drawing/2014/main" id="{D336A79A-78EC-4E32-BE33-DC41E164A7C9}"/>
              </a:ext>
            </a:extLst>
          </p:cNvPr>
          <p:cNvPicPr>
            <a:picLocks noChangeAspect="1"/>
          </p:cNvPicPr>
          <p:nvPr/>
        </p:nvPicPr>
        <p:blipFill>
          <a:blip r:embed="rId11"/>
          <a:stretch>
            <a:fillRect/>
          </a:stretch>
        </p:blipFill>
        <p:spPr>
          <a:xfrm>
            <a:off x="7676699" y="3594732"/>
            <a:ext cx="1028700" cy="561975"/>
          </a:xfrm>
          <a:prstGeom prst="rect">
            <a:avLst/>
          </a:prstGeom>
        </p:spPr>
      </p:pic>
      <p:cxnSp>
        <p:nvCxnSpPr>
          <p:cNvPr id="41" name="Straight Arrow Connector 40">
            <a:extLst>
              <a:ext uri="{FF2B5EF4-FFF2-40B4-BE49-F238E27FC236}">
                <a16:creationId xmlns:a16="http://schemas.microsoft.com/office/drawing/2014/main" id="{C7363F3B-D26A-4423-8019-C8EEF3441D1B}"/>
              </a:ext>
            </a:extLst>
          </p:cNvPr>
          <p:cNvCxnSpPr>
            <a:cxnSpLocks/>
          </p:cNvCxnSpPr>
          <p:nvPr/>
        </p:nvCxnSpPr>
        <p:spPr>
          <a:xfrm flipV="1">
            <a:off x="7216405" y="3842927"/>
            <a:ext cx="460294" cy="1"/>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42" name="Rectangle 41">
            <a:extLst>
              <a:ext uri="{FF2B5EF4-FFF2-40B4-BE49-F238E27FC236}">
                <a16:creationId xmlns:a16="http://schemas.microsoft.com/office/drawing/2014/main" id="{9A263980-17F6-474B-A031-D895D48D8C49}"/>
              </a:ext>
            </a:extLst>
          </p:cNvPr>
          <p:cNvSpPr/>
          <p:nvPr/>
        </p:nvSpPr>
        <p:spPr>
          <a:xfrm>
            <a:off x="2234038" y="4446936"/>
            <a:ext cx="2880223" cy="496104"/>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43" name="TextBox 42">
            <a:extLst>
              <a:ext uri="{FF2B5EF4-FFF2-40B4-BE49-F238E27FC236}">
                <a16:creationId xmlns:a16="http://schemas.microsoft.com/office/drawing/2014/main" id="{022E7C2D-EB3A-4EDA-BA85-4EE4534098EB}"/>
              </a:ext>
            </a:extLst>
          </p:cNvPr>
          <p:cNvSpPr txBox="1"/>
          <p:nvPr/>
        </p:nvSpPr>
        <p:spPr>
          <a:xfrm>
            <a:off x="2261647" y="4483204"/>
            <a:ext cx="2852614" cy="276999"/>
          </a:xfrm>
          <a:prstGeom prst="rect">
            <a:avLst/>
          </a:prstGeom>
          <a:noFill/>
        </p:spPr>
        <p:txBody>
          <a:bodyPr wrap="square" rtlCol="0">
            <a:spAutoFit/>
          </a:bodyPr>
          <a:lstStyle/>
          <a:p>
            <a:r>
              <a:rPr lang="es-MX" sz="1200" dirty="0"/>
              <a:t>Seleccionar la casilla solo si tiene el FIX fijo </a:t>
            </a:r>
          </a:p>
        </p:txBody>
      </p:sp>
      <p:cxnSp>
        <p:nvCxnSpPr>
          <p:cNvPr id="44" name="Straight Arrow Connector 43">
            <a:extLst>
              <a:ext uri="{FF2B5EF4-FFF2-40B4-BE49-F238E27FC236}">
                <a16:creationId xmlns:a16="http://schemas.microsoft.com/office/drawing/2014/main" id="{E4688894-D8E1-42E3-9EC3-DAD69344F3A1}"/>
              </a:ext>
            </a:extLst>
          </p:cNvPr>
          <p:cNvCxnSpPr>
            <a:cxnSpLocks/>
          </p:cNvCxnSpPr>
          <p:nvPr/>
        </p:nvCxnSpPr>
        <p:spPr>
          <a:xfrm flipH="1">
            <a:off x="1467301" y="4765495"/>
            <a:ext cx="752935" cy="0"/>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pic>
        <p:nvPicPr>
          <p:cNvPr id="46" name="Picture 45">
            <a:extLst>
              <a:ext uri="{FF2B5EF4-FFF2-40B4-BE49-F238E27FC236}">
                <a16:creationId xmlns:a16="http://schemas.microsoft.com/office/drawing/2014/main" id="{285F9BDF-B282-4A65-A7B1-B47E512F0DA3}"/>
              </a:ext>
            </a:extLst>
          </p:cNvPr>
          <p:cNvPicPr>
            <a:picLocks noChangeAspect="1"/>
          </p:cNvPicPr>
          <p:nvPr/>
        </p:nvPicPr>
        <p:blipFill>
          <a:blip r:embed="rId12"/>
          <a:stretch>
            <a:fillRect/>
          </a:stretch>
        </p:blipFill>
        <p:spPr>
          <a:xfrm>
            <a:off x="5839131" y="4420711"/>
            <a:ext cx="723900" cy="466725"/>
          </a:xfrm>
          <a:prstGeom prst="rect">
            <a:avLst/>
          </a:prstGeom>
        </p:spPr>
      </p:pic>
      <p:cxnSp>
        <p:nvCxnSpPr>
          <p:cNvPr id="47" name="Straight Arrow Connector 46">
            <a:extLst>
              <a:ext uri="{FF2B5EF4-FFF2-40B4-BE49-F238E27FC236}">
                <a16:creationId xmlns:a16="http://schemas.microsoft.com/office/drawing/2014/main" id="{BB6F4084-AD29-4055-9952-9988443F59A6}"/>
              </a:ext>
            </a:extLst>
          </p:cNvPr>
          <p:cNvCxnSpPr>
            <a:cxnSpLocks/>
          </p:cNvCxnSpPr>
          <p:nvPr/>
        </p:nvCxnSpPr>
        <p:spPr>
          <a:xfrm>
            <a:off x="5114261" y="4732920"/>
            <a:ext cx="672393" cy="0"/>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32608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2"/>
          <a:stretch>
            <a:fillRect/>
          </a:stretch>
        </p:blipFill>
        <p:spPr>
          <a:xfrm>
            <a:off x="7857460" y="4383990"/>
            <a:ext cx="1114537" cy="685082"/>
          </a:xfrm>
          <a:prstGeom prst="rect">
            <a:avLst/>
          </a:prstGeom>
        </p:spPr>
      </p:pic>
      <p:pic>
        <p:nvPicPr>
          <p:cNvPr id="3" name="Picture 2">
            <a:extLst>
              <a:ext uri="{FF2B5EF4-FFF2-40B4-BE49-F238E27FC236}">
                <a16:creationId xmlns:a16="http://schemas.microsoft.com/office/drawing/2014/main" id="{6EC0AF5B-180B-47C9-A020-DC66EC7FBEB7}"/>
              </a:ext>
            </a:extLst>
          </p:cNvPr>
          <p:cNvPicPr>
            <a:picLocks noChangeAspect="1"/>
          </p:cNvPicPr>
          <p:nvPr/>
        </p:nvPicPr>
        <p:blipFill>
          <a:blip r:embed="rId3"/>
          <a:stretch>
            <a:fillRect/>
          </a:stretch>
        </p:blipFill>
        <p:spPr>
          <a:xfrm>
            <a:off x="372140" y="557213"/>
            <a:ext cx="4079021" cy="2154090"/>
          </a:xfrm>
          <a:prstGeom prst="rect">
            <a:avLst/>
          </a:prstGeom>
        </p:spPr>
      </p:pic>
      <p:sp>
        <p:nvSpPr>
          <p:cNvPr id="12" name="Rectangle 11">
            <a:extLst>
              <a:ext uri="{FF2B5EF4-FFF2-40B4-BE49-F238E27FC236}">
                <a16:creationId xmlns:a16="http://schemas.microsoft.com/office/drawing/2014/main" id="{83AD4E93-3BFB-4027-8455-435BD9BD171B}"/>
              </a:ext>
            </a:extLst>
          </p:cNvPr>
          <p:cNvSpPr/>
          <p:nvPr/>
        </p:nvSpPr>
        <p:spPr>
          <a:xfrm>
            <a:off x="4636248" y="812402"/>
            <a:ext cx="3028983" cy="704845"/>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13" name="TextBox 12">
            <a:extLst>
              <a:ext uri="{FF2B5EF4-FFF2-40B4-BE49-F238E27FC236}">
                <a16:creationId xmlns:a16="http://schemas.microsoft.com/office/drawing/2014/main" id="{B9E6EEEE-D8AF-427B-9AFB-15B5962714F5}"/>
              </a:ext>
            </a:extLst>
          </p:cNvPr>
          <p:cNvSpPr txBox="1"/>
          <p:nvPr/>
        </p:nvSpPr>
        <p:spPr>
          <a:xfrm>
            <a:off x="4691111" y="909689"/>
            <a:ext cx="2974120" cy="461665"/>
          </a:xfrm>
          <a:prstGeom prst="rect">
            <a:avLst/>
          </a:prstGeom>
          <a:noFill/>
        </p:spPr>
        <p:txBody>
          <a:bodyPr wrap="square" rtlCol="0">
            <a:spAutoFit/>
          </a:bodyPr>
          <a:lstStyle/>
          <a:p>
            <a:pPr algn="ctr"/>
            <a:r>
              <a:rPr lang="es-MX" sz="1200" dirty="0"/>
              <a:t>Una vez que ya se ingresaron todos los datos correspondientes, seleccionar </a:t>
            </a:r>
            <a:r>
              <a:rPr lang="es-MX" sz="1200" b="1" dirty="0"/>
              <a:t>Guardar</a:t>
            </a:r>
          </a:p>
        </p:txBody>
      </p:sp>
      <p:pic>
        <p:nvPicPr>
          <p:cNvPr id="14" name="Picture 13">
            <a:extLst>
              <a:ext uri="{FF2B5EF4-FFF2-40B4-BE49-F238E27FC236}">
                <a16:creationId xmlns:a16="http://schemas.microsoft.com/office/drawing/2014/main" id="{491E9013-382E-4EF9-B953-3EF4AF6F0FBC}"/>
              </a:ext>
            </a:extLst>
          </p:cNvPr>
          <p:cNvPicPr>
            <a:picLocks noChangeAspect="1"/>
          </p:cNvPicPr>
          <p:nvPr/>
        </p:nvPicPr>
        <p:blipFill>
          <a:blip r:embed="rId4"/>
          <a:stretch>
            <a:fillRect/>
          </a:stretch>
        </p:blipFill>
        <p:spPr>
          <a:xfrm>
            <a:off x="7665231" y="1612596"/>
            <a:ext cx="1104900" cy="428625"/>
          </a:xfrm>
          <a:prstGeom prst="rect">
            <a:avLst/>
          </a:prstGeom>
        </p:spPr>
      </p:pic>
      <p:pic>
        <p:nvPicPr>
          <p:cNvPr id="15" name="Picture 14">
            <a:extLst>
              <a:ext uri="{FF2B5EF4-FFF2-40B4-BE49-F238E27FC236}">
                <a16:creationId xmlns:a16="http://schemas.microsoft.com/office/drawing/2014/main" id="{2C4F7471-CF6C-4C50-8F35-AF18DF8A39E4}"/>
              </a:ext>
            </a:extLst>
          </p:cNvPr>
          <p:cNvPicPr>
            <a:picLocks noChangeAspect="1"/>
          </p:cNvPicPr>
          <p:nvPr/>
        </p:nvPicPr>
        <p:blipFill>
          <a:blip r:embed="rId5"/>
          <a:stretch>
            <a:fillRect/>
          </a:stretch>
        </p:blipFill>
        <p:spPr>
          <a:xfrm>
            <a:off x="214521" y="3581407"/>
            <a:ext cx="5535686" cy="1183816"/>
          </a:xfrm>
          <a:prstGeom prst="rect">
            <a:avLst/>
          </a:prstGeom>
        </p:spPr>
      </p:pic>
      <p:sp>
        <p:nvSpPr>
          <p:cNvPr id="16" name="Rectangle 15">
            <a:extLst>
              <a:ext uri="{FF2B5EF4-FFF2-40B4-BE49-F238E27FC236}">
                <a16:creationId xmlns:a16="http://schemas.microsoft.com/office/drawing/2014/main" id="{DBF6A982-0A7A-4649-8A2D-FB59CAF929D9}"/>
              </a:ext>
            </a:extLst>
          </p:cNvPr>
          <p:cNvSpPr/>
          <p:nvPr/>
        </p:nvSpPr>
        <p:spPr>
          <a:xfrm>
            <a:off x="4636247" y="2488023"/>
            <a:ext cx="4208423" cy="1024972"/>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17" name="TextBox 16">
            <a:extLst>
              <a:ext uri="{FF2B5EF4-FFF2-40B4-BE49-F238E27FC236}">
                <a16:creationId xmlns:a16="http://schemas.microsoft.com/office/drawing/2014/main" id="{B0BB6488-22DC-4508-BCC6-2FD55791739A}"/>
              </a:ext>
            </a:extLst>
          </p:cNvPr>
          <p:cNvSpPr txBox="1"/>
          <p:nvPr/>
        </p:nvSpPr>
        <p:spPr>
          <a:xfrm>
            <a:off x="4691111" y="2594038"/>
            <a:ext cx="4079020" cy="830997"/>
          </a:xfrm>
          <a:prstGeom prst="rect">
            <a:avLst/>
          </a:prstGeom>
          <a:noFill/>
        </p:spPr>
        <p:txBody>
          <a:bodyPr wrap="square" rtlCol="0">
            <a:spAutoFit/>
          </a:bodyPr>
          <a:lstStyle/>
          <a:p>
            <a:pPr algn="ctr"/>
            <a:r>
              <a:rPr lang="es-MX" sz="1200" dirty="0"/>
              <a:t>Se guardará la propuesta de la prórroga en la pestaña de </a:t>
            </a:r>
            <a:r>
              <a:rPr lang="es-MX" sz="1200" b="1" dirty="0" err="1"/>
              <a:t>Loans</a:t>
            </a:r>
            <a:r>
              <a:rPr lang="es-MX" sz="1200" dirty="0"/>
              <a:t> y desde aquí se activará una vez que el socio acepte la propuesta. Si el socio no la acepta, se debe eliminar la propuesta</a:t>
            </a:r>
          </a:p>
        </p:txBody>
      </p:sp>
      <p:cxnSp>
        <p:nvCxnSpPr>
          <p:cNvPr id="18" name="Straight Arrow Connector 17">
            <a:extLst>
              <a:ext uri="{FF2B5EF4-FFF2-40B4-BE49-F238E27FC236}">
                <a16:creationId xmlns:a16="http://schemas.microsoft.com/office/drawing/2014/main" id="{29B6F363-D44D-49C6-AE44-D3C09B95AC85}"/>
              </a:ext>
            </a:extLst>
          </p:cNvPr>
          <p:cNvCxnSpPr>
            <a:cxnSpLocks/>
            <a:stCxn id="16" idx="2"/>
          </p:cNvCxnSpPr>
          <p:nvPr/>
        </p:nvCxnSpPr>
        <p:spPr>
          <a:xfrm flipH="1">
            <a:off x="5231221" y="3512995"/>
            <a:ext cx="1509238" cy="952679"/>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499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2"/>
          <a:stretch>
            <a:fillRect/>
          </a:stretch>
        </p:blipFill>
        <p:spPr>
          <a:xfrm>
            <a:off x="7857460" y="4383990"/>
            <a:ext cx="1114537" cy="685082"/>
          </a:xfrm>
          <a:prstGeom prst="rect">
            <a:avLst/>
          </a:prstGeom>
        </p:spPr>
      </p:pic>
      <p:sp>
        <p:nvSpPr>
          <p:cNvPr id="10" name="TextBox 9">
            <a:extLst>
              <a:ext uri="{FF2B5EF4-FFF2-40B4-BE49-F238E27FC236}">
                <a16:creationId xmlns:a16="http://schemas.microsoft.com/office/drawing/2014/main" id="{91738454-F820-407B-B590-196B662AB530}"/>
              </a:ext>
            </a:extLst>
          </p:cNvPr>
          <p:cNvSpPr txBox="1"/>
          <p:nvPr/>
        </p:nvSpPr>
        <p:spPr>
          <a:xfrm>
            <a:off x="2432183" y="839354"/>
            <a:ext cx="4279633" cy="461665"/>
          </a:xfrm>
          <a:prstGeom prst="rect">
            <a:avLst/>
          </a:prstGeom>
          <a:noFill/>
        </p:spPr>
        <p:txBody>
          <a:bodyPr wrap="square" rtlCol="0">
            <a:spAutoFit/>
          </a:bodyPr>
          <a:lstStyle/>
          <a:p>
            <a:pPr algn="ctr"/>
            <a:r>
              <a:rPr lang="es-MX" sz="1200" dirty="0"/>
              <a:t>Se debe enviar al socio por correo electrónico el formato de refinanciamiento con la información establecida en la propuesta:</a:t>
            </a:r>
          </a:p>
        </p:txBody>
      </p:sp>
      <p:pic>
        <p:nvPicPr>
          <p:cNvPr id="2" name="Picture 1">
            <a:extLst>
              <a:ext uri="{FF2B5EF4-FFF2-40B4-BE49-F238E27FC236}">
                <a16:creationId xmlns:a16="http://schemas.microsoft.com/office/drawing/2014/main" id="{FFEC6891-E754-40D2-8BC0-061AAC0A79AF}"/>
              </a:ext>
            </a:extLst>
          </p:cNvPr>
          <p:cNvPicPr>
            <a:picLocks noChangeAspect="1"/>
          </p:cNvPicPr>
          <p:nvPr/>
        </p:nvPicPr>
        <p:blipFill>
          <a:blip r:embed="rId3"/>
          <a:stretch>
            <a:fillRect/>
          </a:stretch>
        </p:blipFill>
        <p:spPr>
          <a:xfrm>
            <a:off x="4126531" y="1797578"/>
            <a:ext cx="4845466" cy="2285198"/>
          </a:xfrm>
          <a:prstGeom prst="rect">
            <a:avLst/>
          </a:prstGeom>
        </p:spPr>
      </p:pic>
      <p:sp>
        <p:nvSpPr>
          <p:cNvPr id="11" name="Rectangle 10">
            <a:extLst>
              <a:ext uri="{FF2B5EF4-FFF2-40B4-BE49-F238E27FC236}">
                <a16:creationId xmlns:a16="http://schemas.microsoft.com/office/drawing/2014/main" id="{3AD61EF6-0998-4F60-AF88-5C53D79AB721}"/>
              </a:ext>
            </a:extLst>
          </p:cNvPr>
          <p:cNvSpPr/>
          <p:nvPr/>
        </p:nvSpPr>
        <p:spPr>
          <a:xfrm>
            <a:off x="172003" y="1828378"/>
            <a:ext cx="3826519" cy="600164"/>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12" name="TextBox 11">
            <a:extLst>
              <a:ext uri="{FF2B5EF4-FFF2-40B4-BE49-F238E27FC236}">
                <a16:creationId xmlns:a16="http://schemas.microsoft.com/office/drawing/2014/main" id="{6330D84C-B85D-4570-A7B4-8759CA818489}"/>
              </a:ext>
            </a:extLst>
          </p:cNvPr>
          <p:cNvSpPr txBox="1"/>
          <p:nvPr/>
        </p:nvSpPr>
        <p:spPr>
          <a:xfrm>
            <a:off x="199612" y="1875276"/>
            <a:ext cx="3826518" cy="461665"/>
          </a:xfrm>
          <a:prstGeom prst="rect">
            <a:avLst/>
          </a:prstGeom>
          <a:noFill/>
        </p:spPr>
        <p:txBody>
          <a:bodyPr wrap="square" rtlCol="0">
            <a:spAutoFit/>
          </a:bodyPr>
          <a:lstStyle/>
          <a:p>
            <a:pPr algn="ctr"/>
            <a:r>
              <a:rPr lang="es-MX" sz="1200" dirty="0"/>
              <a:t>Ingresar el número de socio, el documento jalará de forma automática el nombre del titular y el número de contrato</a:t>
            </a:r>
          </a:p>
        </p:txBody>
      </p:sp>
      <p:cxnSp>
        <p:nvCxnSpPr>
          <p:cNvPr id="13" name="Straight Arrow Connector 12">
            <a:extLst>
              <a:ext uri="{FF2B5EF4-FFF2-40B4-BE49-F238E27FC236}">
                <a16:creationId xmlns:a16="http://schemas.microsoft.com/office/drawing/2014/main" id="{7133D7F3-4458-49A2-9C7E-8310471B60EE}"/>
              </a:ext>
            </a:extLst>
          </p:cNvPr>
          <p:cNvCxnSpPr>
            <a:cxnSpLocks/>
            <a:stCxn id="12" idx="3"/>
          </p:cNvCxnSpPr>
          <p:nvPr/>
        </p:nvCxnSpPr>
        <p:spPr>
          <a:xfrm>
            <a:off x="4026130" y="2106109"/>
            <a:ext cx="3990819" cy="858495"/>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5A6E8295-BA3C-4C58-8F35-60E5E540E01C}"/>
              </a:ext>
            </a:extLst>
          </p:cNvPr>
          <p:cNvSpPr/>
          <p:nvPr/>
        </p:nvSpPr>
        <p:spPr>
          <a:xfrm>
            <a:off x="194595" y="3227551"/>
            <a:ext cx="3826519" cy="600164"/>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15" name="TextBox 14">
            <a:extLst>
              <a:ext uri="{FF2B5EF4-FFF2-40B4-BE49-F238E27FC236}">
                <a16:creationId xmlns:a16="http://schemas.microsoft.com/office/drawing/2014/main" id="{843A2200-1FBE-47F2-8959-343F9DBF15B3}"/>
              </a:ext>
            </a:extLst>
          </p:cNvPr>
          <p:cNvSpPr txBox="1"/>
          <p:nvPr/>
        </p:nvSpPr>
        <p:spPr>
          <a:xfrm>
            <a:off x="222204" y="3347926"/>
            <a:ext cx="3826518" cy="461665"/>
          </a:xfrm>
          <a:prstGeom prst="rect">
            <a:avLst/>
          </a:prstGeom>
          <a:noFill/>
        </p:spPr>
        <p:txBody>
          <a:bodyPr wrap="square" rtlCol="0">
            <a:spAutoFit/>
          </a:bodyPr>
          <a:lstStyle/>
          <a:p>
            <a:pPr algn="ctr"/>
            <a:r>
              <a:rPr lang="es-MX" sz="1200" dirty="0"/>
              <a:t>Se debe ingresar de forma manual el nombre del </a:t>
            </a:r>
            <a:r>
              <a:rPr lang="es-MX" sz="1200" dirty="0" err="1"/>
              <a:t>co-titular</a:t>
            </a:r>
            <a:r>
              <a:rPr lang="es-MX" sz="1200" dirty="0"/>
              <a:t> en caso de tenerlo</a:t>
            </a:r>
          </a:p>
        </p:txBody>
      </p:sp>
      <p:cxnSp>
        <p:nvCxnSpPr>
          <p:cNvPr id="16" name="Straight Arrow Connector 15">
            <a:extLst>
              <a:ext uri="{FF2B5EF4-FFF2-40B4-BE49-F238E27FC236}">
                <a16:creationId xmlns:a16="http://schemas.microsoft.com/office/drawing/2014/main" id="{4FDC5DA1-AC2E-4325-B7A6-0478CB5980EF}"/>
              </a:ext>
            </a:extLst>
          </p:cNvPr>
          <p:cNvCxnSpPr>
            <a:cxnSpLocks/>
            <a:stCxn id="15" idx="3"/>
          </p:cNvCxnSpPr>
          <p:nvPr/>
        </p:nvCxnSpPr>
        <p:spPr>
          <a:xfrm flipV="1">
            <a:off x="4048722" y="3338617"/>
            <a:ext cx="3298376" cy="240142"/>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99469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A67C04B6-D455-4486-B9D5-82611C424E8E}"/>
              </a:ext>
            </a:extLst>
          </p:cNvPr>
          <p:cNvPicPr>
            <a:picLocks noChangeAspect="1"/>
          </p:cNvPicPr>
          <p:nvPr/>
        </p:nvPicPr>
        <p:blipFill>
          <a:blip r:embed="rId3"/>
          <a:stretch>
            <a:fillRect/>
          </a:stretch>
        </p:blipFill>
        <p:spPr>
          <a:xfrm>
            <a:off x="1900291" y="1181423"/>
            <a:ext cx="6017470" cy="3142086"/>
          </a:xfrm>
          <a:prstGeom prst="rect">
            <a:avLst/>
          </a:prstGeom>
        </p:spPr>
      </p:pic>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4"/>
          <a:stretch>
            <a:fillRect/>
          </a:stretch>
        </p:blipFill>
        <p:spPr>
          <a:xfrm>
            <a:off x="7857460" y="4383990"/>
            <a:ext cx="1114537" cy="685082"/>
          </a:xfrm>
          <a:prstGeom prst="rect">
            <a:avLst/>
          </a:prstGeom>
        </p:spPr>
      </p:pic>
      <p:sp>
        <p:nvSpPr>
          <p:cNvPr id="10" name="Rectangle 9">
            <a:extLst>
              <a:ext uri="{FF2B5EF4-FFF2-40B4-BE49-F238E27FC236}">
                <a16:creationId xmlns:a16="http://schemas.microsoft.com/office/drawing/2014/main" id="{3D1CDD2F-AF0C-49E5-94C4-03464EFCF65E}"/>
              </a:ext>
            </a:extLst>
          </p:cNvPr>
          <p:cNvSpPr/>
          <p:nvPr/>
        </p:nvSpPr>
        <p:spPr>
          <a:xfrm>
            <a:off x="1900291" y="605699"/>
            <a:ext cx="1318436" cy="434518"/>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11" name="TextBox 10">
            <a:extLst>
              <a:ext uri="{FF2B5EF4-FFF2-40B4-BE49-F238E27FC236}">
                <a16:creationId xmlns:a16="http://schemas.microsoft.com/office/drawing/2014/main" id="{36C29997-7F07-473B-9364-BEE55A3D46FB}"/>
              </a:ext>
            </a:extLst>
          </p:cNvPr>
          <p:cNvSpPr txBox="1"/>
          <p:nvPr/>
        </p:nvSpPr>
        <p:spPr>
          <a:xfrm>
            <a:off x="1900291" y="683039"/>
            <a:ext cx="1352020" cy="276999"/>
          </a:xfrm>
          <a:prstGeom prst="rect">
            <a:avLst/>
          </a:prstGeom>
          <a:noFill/>
        </p:spPr>
        <p:txBody>
          <a:bodyPr wrap="square" rtlCol="0">
            <a:spAutoFit/>
          </a:bodyPr>
          <a:lstStyle/>
          <a:p>
            <a:pPr algn="ctr"/>
            <a:r>
              <a:rPr lang="es-MX" sz="1200" dirty="0"/>
              <a:t>Balance actual</a:t>
            </a:r>
          </a:p>
        </p:txBody>
      </p:sp>
      <p:cxnSp>
        <p:nvCxnSpPr>
          <p:cNvPr id="12" name="Straight Arrow Connector 11">
            <a:extLst>
              <a:ext uri="{FF2B5EF4-FFF2-40B4-BE49-F238E27FC236}">
                <a16:creationId xmlns:a16="http://schemas.microsoft.com/office/drawing/2014/main" id="{C0748821-CF68-4A84-8C8E-9D6CA761022A}"/>
              </a:ext>
            </a:extLst>
          </p:cNvPr>
          <p:cNvCxnSpPr>
            <a:cxnSpLocks/>
          </p:cNvCxnSpPr>
          <p:nvPr/>
        </p:nvCxnSpPr>
        <p:spPr>
          <a:xfrm>
            <a:off x="3225930" y="835718"/>
            <a:ext cx="686851" cy="306978"/>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7621D2CA-99A5-44A0-A0E6-0D82989EEDDA}"/>
              </a:ext>
            </a:extLst>
          </p:cNvPr>
          <p:cNvSpPr/>
          <p:nvPr/>
        </p:nvSpPr>
        <p:spPr>
          <a:xfrm>
            <a:off x="581864" y="1321878"/>
            <a:ext cx="1257424" cy="793114"/>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14" name="TextBox 13">
            <a:extLst>
              <a:ext uri="{FF2B5EF4-FFF2-40B4-BE49-F238E27FC236}">
                <a16:creationId xmlns:a16="http://schemas.microsoft.com/office/drawing/2014/main" id="{FB9B3B92-C6BE-444C-980D-1F7BD45CB0DC}"/>
              </a:ext>
            </a:extLst>
          </p:cNvPr>
          <p:cNvSpPr txBox="1"/>
          <p:nvPr/>
        </p:nvSpPr>
        <p:spPr>
          <a:xfrm>
            <a:off x="581865" y="1393957"/>
            <a:ext cx="1257423" cy="646331"/>
          </a:xfrm>
          <a:prstGeom prst="rect">
            <a:avLst/>
          </a:prstGeom>
          <a:noFill/>
        </p:spPr>
        <p:txBody>
          <a:bodyPr wrap="square" rtlCol="0">
            <a:spAutoFit/>
          </a:bodyPr>
          <a:lstStyle/>
          <a:p>
            <a:pPr algn="ctr"/>
            <a:r>
              <a:rPr lang="es-MX" sz="1200" dirty="0"/>
              <a:t>Ingresar saldo original financiado </a:t>
            </a:r>
          </a:p>
        </p:txBody>
      </p:sp>
      <p:cxnSp>
        <p:nvCxnSpPr>
          <p:cNvPr id="15" name="Straight Arrow Connector 14">
            <a:extLst>
              <a:ext uri="{FF2B5EF4-FFF2-40B4-BE49-F238E27FC236}">
                <a16:creationId xmlns:a16="http://schemas.microsoft.com/office/drawing/2014/main" id="{F01ACD8B-9944-4464-BAEB-07FB9DDB62D9}"/>
              </a:ext>
            </a:extLst>
          </p:cNvPr>
          <p:cNvCxnSpPr>
            <a:cxnSpLocks/>
          </p:cNvCxnSpPr>
          <p:nvPr/>
        </p:nvCxnSpPr>
        <p:spPr>
          <a:xfrm>
            <a:off x="1839288" y="1347195"/>
            <a:ext cx="1156157" cy="707465"/>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AAEFC407-6A92-473A-B8C6-87851C633FB7}"/>
              </a:ext>
            </a:extLst>
          </p:cNvPr>
          <p:cNvSpPr/>
          <p:nvPr/>
        </p:nvSpPr>
        <p:spPr>
          <a:xfrm>
            <a:off x="163795" y="2269744"/>
            <a:ext cx="1499159" cy="1026349"/>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20" name="TextBox 19">
            <a:extLst>
              <a:ext uri="{FF2B5EF4-FFF2-40B4-BE49-F238E27FC236}">
                <a16:creationId xmlns:a16="http://schemas.microsoft.com/office/drawing/2014/main" id="{107874C7-22FE-4EA5-8FF3-D88DA63B4487}"/>
              </a:ext>
            </a:extLst>
          </p:cNvPr>
          <p:cNvSpPr txBox="1"/>
          <p:nvPr/>
        </p:nvSpPr>
        <p:spPr>
          <a:xfrm>
            <a:off x="163796" y="2341822"/>
            <a:ext cx="1499169" cy="830997"/>
          </a:xfrm>
          <a:prstGeom prst="rect">
            <a:avLst/>
          </a:prstGeom>
          <a:noFill/>
        </p:spPr>
        <p:txBody>
          <a:bodyPr wrap="square" rtlCol="0">
            <a:spAutoFit/>
          </a:bodyPr>
          <a:lstStyle/>
          <a:p>
            <a:pPr algn="ctr"/>
            <a:r>
              <a:rPr lang="es-MX" sz="1200" dirty="0"/>
              <a:t>Verificar que esta información del financiamiento original sea correcta</a:t>
            </a:r>
          </a:p>
        </p:txBody>
      </p:sp>
      <p:sp>
        <p:nvSpPr>
          <p:cNvPr id="21" name="Rectangle 20">
            <a:extLst>
              <a:ext uri="{FF2B5EF4-FFF2-40B4-BE49-F238E27FC236}">
                <a16:creationId xmlns:a16="http://schemas.microsoft.com/office/drawing/2014/main" id="{AAD020A7-E0C8-4A7B-8EC5-2D3B2B50D3AD}"/>
              </a:ext>
            </a:extLst>
          </p:cNvPr>
          <p:cNvSpPr/>
          <p:nvPr/>
        </p:nvSpPr>
        <p:spPr>
          <a:xfrm>
            <a:off x="2995446" y="2291011"/>
            <a:ext cx="1374536" cy="1132674"/>
          </a:xfrm>
          <a:prstGeom prst="rect">
            <a:avLst/>
          </a:prstGeom>
          <a:solidFill>
            <a:srgbClr val="FFFF00">
              <a:alpha val="16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23" name="Rectangle 22">
            <a:extLst>
              <a:ext uri="{FF2B5EF4-FFF2-40B4-BE49-F238E27FC236}">
                <a16:creationId xmlns:a16="http://schemas.microsoft.com/office/drawing/2014/main" id="{E63C5748-C935-4B7B-8404-B30A86F083AF}"/>
              </a:ext>
            </a:extLst>
          </p:cNvPr>
          <p:cNvSpPr/>
          <p:nvPr/>
        </p:nvSpPr>
        <p:spPr>
          <a:xfrm>
            <a:off x="5964865" y="2291011"/>
            <a:ext cx="1374536" cy="1132674"/>
          </a:xfrm>
          <a:prstGeom prst="rect">
            <a:avLst/>
          </a:prstGeom>
          <a:solidFill>
            <a:srgbClr val="FFFF00">
              <a:alpha val="16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cxnSp>
        <p:nvCxnSpPr>
          <p:cNvPr id="27" name="Straight Arrow Connector 26">
            <a:extLst>
              <a:ext uri="{FF2B5EF4-FFF2-40B4-BE49-F238E27FC236}">
                <a16:creationId xmlns:a16="http://schemas.microsoft.com/office/drawing/2014/main" id="{A7469B4E-1CD0-4067-857A-484A4248D9AE}"/>
              </a:ext>
            </a:extLst>
          </p:cNvPr>
          <p:cNvCxnSpPr>
            <a:cxnSpLocks/>
          </p:cNvCxnSpPr>
          <p:nvPr/>
        </p:nvCxnSpPr>
        <p:spPr>
          <a:xfrm>
            <a:off x="1662954" y="2646268"/>
            <a:ext cx="1303505" cy="392877"/>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FC69068F-1C8F-4C68-B3EA-1B5A08349398}"/>
              </a:ext>
            </a:extLst>
          </p:cNvPr>
          <p:cNvCxnSpPr>
            <a:cxnSpLocks/>
          </p:cNvCxnSpPr>
          <p:nvPr/>
        </p:nvCxnSpPr>
        <p:spPr>
          <a:xfrm flipH="1">
            <a:off x="7452812" y="1735041"/>
            <a:ext cx="702275" cy="1107665"/>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30" name="Rectangle 29">
            <a:extLst>
              <a:ext uri="{FF2B5EF4-FFF2-40B4-BE49-F238E27FC236}">
                <a16:creationId xmlns:a16="http://schemas.microsoft.com/office/drawing/2014/main" id="{BE4A379B-B1E6-40D4-A658-E76F63729616}"/>
              </a:ext>
            </a:extLst>
          </p:cNvPr>
          <p:cNvSpPr/>
          <p:nvPr/>
        </p:nvSpPr>
        <p:spPr>
          <a:xfrm>
            <a:off x="7183593" y="726925"/>
            <a:ext cx="1590341" cy="1008116"/>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31" name="TextBox 30">
            <a:extLst>
              <a:ext uri="{FF2B5EF4-FFF2-40B4-BE49-F238E27FC236}">
                <a16:creationId xmlns:a16="http://schemas.microsoft.com/office/drawing/2014/main" id="{5F5E4088-9CE6-4ABD-862C-A146E3A2A17A}"/>
              </a:ext>
            </a:extLst>
          </p:cNvPr>
          <p:cNvSpPr txBox="1"/>
          <p:nvPr/>
        </p:nvSpPr>
        <p:spPr>
          <a:xfrm>
            <a:off x="7217177" y="790724"/>
            <a:ext cx="1530226" cy="830997"/>
          </a:xfrm>
          <a:prstGeom prst="rect">
            <a:avLst/>
          </a:prstGeom>
          <a:noFill/>
        </p:spPr>
        <p:txBody>
          <a:bodyPr wrap="square" rtlCol="0">
            <a:spAutoFit/>
          </a:bodyPr>
          <a:lstStyle/>
          <a:p>
            <a:pPr algn="ctr"/>
            <a:r>
              <a:rPr lang="es-MX" sz="1200" dirty="0"/>
              <a:t>Ingresar la información de la propuesta y verificar que sea correcta</a:t>
            </a:r>
          </a:p>
        </p:txBody>
      </p:sp>
      <p:sp>
        <p:nvSpPr>
          <p:cNvPr id="33" name="Rectangle 32">
            <a:extLst>
              <a:ext uri="{FF2B5EF4-FFF2-40B4-BE49-F238E27FC236}">
                <a16:creationId xmlns:a16="http://schemas.microsoft.com/office/drawing/2014/main" id="{F99E4B27-FB7F-43AC-8733-F895F0331CE1}"/>
              </a:ext>
            </a:extLst>
          </p:cNvPr>
          <p:cNvSpPr/>
          <p:nvPr/>
        </p:nvSpPr>
        <p:spPr>
          <a:xfrm>
            <a:off x="6364255" y="3750831"/>
            <a:ext cx="1703735" cy="713884"/>
          </a:xfrm>
          <a:prstGeom prst="rect">
            <a:avLst/>
          </a:prstGeom>
          <a:solidFill>
            <a:srgbClr val="FFFF00">
              <a:alpha val="16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34" name="Rectangle 33">
            <a:extLst>
              <a:ext uri="{FF2B5EF4-FFF2-40B4-BE49-F238E27FC236}">
                <a16:creationId xmlns:a16="http://schemas.microsoft.com/office/drawing/2014/main" id="{F93D9883-8E86-438C-8174-D359CAC91D7E}"/>
              </a:ext>
            </a:extLst>
          </p:cNvPr>
          <p:cNvSpPr/>
          <p:nvPr/>
        </p:nvSpPr>
        <p:spPr>
          <a:xfrm>
            <a:off x="3091426" y="3750830"/>
            <a:ext cx="2940833" cy="821453"/>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35" name="TextBox 34">
            <a:extLst>
              <a:ext uri="{FF2B5EF4-FFF2-40B4-BE49-F238E27FC236}">
                <a16:creationId xmlns:a16="http://schemas.microsoft.com/office/drawing/2014/main" id="{68668CEC-ABA2-4F48-A08E-2506C4E04387}"/>
              </a:ext>
            </a:extLst>
          </p:cNvPr>
          <p:cNvSpPr txBox="1"/>
          <p:nvPr/>
        </p:nvSpPr>
        <p:spPr>
          <a:xfrm>
            <a:off x="3091426" y="3849740"/>
            <a:ext cx="2873439" cy="646331"/>
          </a:xfrm>
          <a:prstGeom prst="rect">
            <a:avLst/>
          </a:prstGeom>
          <a:noFill/>
        </p:spPr>
        <p:txBody>
          <a:bodyPr wrap="square" rtlCol="0">
            <a:spAutoFit/>
          </a:bodyPr>
          <a:lstStyle/>
          <a:p>
            <a:pPr algn="ctr"/>
            <a:r>
              <a:rPr lang="es-MX" sz="1200" dirty="0"/>
              <a:t>Colocar el nombre del ejecutivo que envía la propuesta e indicar que es un refinanciamiento</a:t>
            </a:r>
          </a:p>
        </p:txBody>
      </p:sp>
      <p:cxnSp>
        <p:nvCxnSpPr>
          <p:cNvPr id="36" name="Straight Arrow Connector 35">
            <a:extLst>
              <a:ext uri="{FF2B5EF4-FFF2-40B4-BE49-F238E27FC236}">
                <a16:creationId xmlns:a16="http://schemas.microsoft.com/office/drawing/2014/main" id="{851E7ED7-4FC1-4F8B-B1EA-733B17A84FF3}"/>
              </a:ext>
            </a:extLst>
          </p:cNvPr>
          <p:cNvCxnSpPr>
            <a:cxnSpLocks/>
          </p:cNvCxnSpPr>
          <p:nvPr/>
        </p:nvCxnSpPr>
        <p:spPr>
          <a:xfrm>
            <a:off x="6035717" y="4177286"/>
            <a:ext cx="418569" cy="3941"/>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2234BF24-8F3D-4AFC-AF33-55F8666964D9}"/>
              </a:ext>
            </a:extLst>
          </p:cNvPr>
          <p:cNvSpPr txBox="1"/>
          <p:nvPr/>
        </p:nvSpPr>
        <p:spPr>
          <a:xfrm>
            <a:off x="1719799" y="4617233"/>
            <a:ext cx="6137662" cy="461665"/>
          </a:xfrm>
          <a:prstGeom prst="rect">
            <a:avLst/>
          </a:prstGeom>
          <a:noFill/>
        </p:spPr>
        <p:txBody>
          <a:bodyPr wrap="square" rtlCol="0">
            <a:spAutoFit/>
          </a:bodyPr>
          <a:lstStyle/>
          <a:p>
            <a:pPr algn="ctr"/>
            <a:r>
              <a:rPr lang="es-MX" sz="1200" i="1" dirty="0"/>
              <a:t>*Guardar en formato en PDF con la tabla de amortización que se encuentra en el mismo documento.</a:t>
            </a:r>
          </a:p>
        </p:txBody>
      </p:sp>
    </p:spTree>
    <p:extLst>
      <p:ext uri="{BB962C8B-B14F-4D97-AF65-F5344CB8AC3E}">
        <p14:creationId xmlns:p14="http://schemas.microsoft.com/office/powerpoint/2010/main" val="14859088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2"/>
          <a:stretch>
            <a:fillRect/>
          </a:stretch>
        </p:blipFill>
        <p:spPr>
          <a:xfrm>
            <a:off x="7857460" y="4383990"/>
            <a:ext cx="1114537" cy="685082"/>
          </a:xfrm>
          <a:prstGeom prst="rect">
            <a:avLst/>
          </a:prstGeom>
        </p:spPr>
      </p:pic>
      <p:pic>
        <p:nvPicPr>
          <p:cNvPr id="2" name="Picture 1">
            <a:extLst>
              <a:ext uri="{FF2B5EF4-FFF2-40B4-BE49-F238E27FC236}">
                <a16:creationId xmlns:a16="http://schemas.microsoft.com/office/drawing/2014/main" id="{596E320D-1F32-4F80-9B64-E86100BD99D5}"/>
              </a:ext>
            </a:extLst>
          </p:cNvPr>
          <p:cNvPicPr>
            <a:picLocks noChangeAspect="1"/>
          </p:cNvPicPr>
          <p:nvPr/>
        </p:nvPicPr>
        <p:blipFill>
          <a:blip r:embed="rId3"/>
          <a:stretch>
            <a:fillRect/>
          </a:stretch>
        </p:blipFill>
        <p:spPr>
          <a:xfrm>
            <a:off x="1603969" y="1397505"/>
            <a:ext cx="5936062" cy="1426623"/>
          </a:xfrm>
          <a:prstGeom prst="rect">
            <a:avLst/>
          </a:prstGeom>
        </p:spPr>
      </p:pic>
      <p:sp>
        <p:nvSpPr>
          <p:cNvPr id="10" name="TextBox 9">
            <a:extLst>
              <a:ext uri="{FF2B5EF4-FFF2-40B4-BE49-F238E27FC236}">
                <a16:creationId xmlns:a16="http://schemas.microsoft.com/office/drawing/2014/main" id="{5D55B439-FE3F-401A-826B-6774538CEA85}"/>
              </a:ext>
            </a:extLst>
          </p:cNvPr>
          <p:cNvSpPr txBox="1"/>
          <p:nvPr/>
        </p:nvSpPr>
        <p:spPr>
          <a:xfrm>
            <a:off x="1408819" y="623153"/>
            <a:ext cx="6326362" cy="646331"/>
          </a:xfrm>
          <a:prstGeom prst="rect">
            <a:avLst/>
          </a:prstGeom>
          <a:noFill/>
        </p:spPr>
        <p:txBody>
          <a:bodyPr wrap="square" rtlCol="0">
            <a:spAutoFit/>
          </a:bodyPr>
          <a:lstStyle/>
          <a:p>
            <a:pPr algn="ctr"/>
            <a:r>
              <a:rPr lang="es-MX" sz="1200" dirty="0"/>
              <a:t>En el documento vendrá la fecha límite para recibir la aceptación de la propuesta.</a:t>
            </a:r>
          </a:p>
          <a:p>
            <a:pPr algn="ctr"/>
            <a:r>
              <a:rPr lang="es-MX" sz="1200" dirty="0"/>
              <a:t>De preferencia, el socio deberá enviar el documento con su firma. En su defecto, se le pedirá que responda al correo electrónico confirmando que está de acuerdo con el refinanciamiento.</a:t>
            </a:r>
          </a:p>
        </p:txBody>
      </p:sp>
      <p:pic>
        <p:nvPicPr>
          <p:cNvPr id="3" name="Picture 2">
            <a:extLst>
              <a:ext uri="{FF2B5EF4-FFF2-40B4-BE49-F238E27FC236}">
                <a16:creationId xmlns:a16="http://schemas.microsoft.com/office/drawing/2014/main" id="{EB7A78C1-5FBE-4AAB-AAF1-90C9E712B9FB}"/>
              </a:ext>
            </a:extLst>
          </p:cNvPr>
          <p:cNvPicPr>
            <a:picLocks noChangeAspect="1"/>
          </p:cNvPicPr>
          <p:nvPr/>
        </p:nvPicPr>
        <p:blipFill>
          <a:blip r:embed="rId4"/>
          <a:stretch>
            <a:fillRect/>
          </a:stretch>
        </p:blipFill>
        <p:spPr>
          <a:xfrm>
            <a:off x="3838133" y="2980522"/>
            <a:ext cx="5133864" cy="2049785"/>
          </a:xfrm>
          <a:prstGeom prst="rect">
            <a:avLst/>
          </a:prstGeom>
        </p:spPr>
      </p:pic>
      <p:sp>
        <p:nvSpPr>
          <p:cNvPr id="12" name="Rectangle 11">
            <a:extLst>
              <a:ext uri="{FF2B5EF4-FFF2-40B4-BE49-F238E27FC236}">
                <a16:creationId xmlns:a16="http://schemas.microsoft.com/office/drawing/2014/main" id="{7A2F8A9E-3DAA-4714-A8DE-4A95296EA179}"/>
              </a:ext>
            </a:extLst>
          </p:cNvPr>
          <p:cNvSpPr/>
          <p:nvPr/>
        </p:nvSpPr>
        <p:spPr>
          <a:xfrm>
            <a:off x="264254" y="3493353"/>
            <a:ext cx="3179132" cy="780909"/>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11" name="TextBox 10">
            <a:extLst>
              <a:ext uri="{FF2B5EF4-FFF2-40B4-BE49-F238E27FC236}">
                <a16:creationId xmlns:a16="http://schemas.microsoft.com/office/drawing/2014/main" id="{7573E3C1-27BE-463B-8FE2-D3AC1A999383}"/>
              </a:ext>
            </a:extLst>
          </p:cNvPr>
          <p:cNvSpPr txBox="1"/>
          <p:nvPr/>
        </p:nvSpPr>
        <p:spPr>
          <a:xfrm>
            <a:off x="264254" y="3507085"/>
            <a:ext cx="3179131" cy="646331"/>
          </a:xfrm>
          <a:prstGeom prst="rect">
            <a:avLst/>
          </a:prstGeom>
          <a:noFill/>
        </p:spPr>
        <p:txBody>
          <a:bodyPr wrap="square" rtlCol="0">
            <a:spAutoFit/>
          </a:bodyPr>
          <a:lstStyle/>
          <a:p>
            <a:pPr algn="ctr"/>
            <a:r>
              <a:rPr lang="es-MX" sz="1200" dirty="0"/>
              <a:t>La confirmación del socio así como el documento de </a:t>
            </a:r>
            <a:r>
              <a:rPr lang="es-MX" sz="1200" dirty="0" err="1"/>
              <a:t>Refinananciamiento</a:t>
            </a:r>
            <a:r>
              <a:rPr lang="es-MX" sz="1200" dirty="0"/>
              <a:t> se tendrán que adjuntar y guardar en </a:t>
            </a:r>
            <a:r>
              <a:rPr lang="es-MX" sz="1200" b="1" dirty="0"/>
              <a:t>Documentos</a:t>
            </a:r>
            <a:r>
              <a:rPr lang="es-MX" sz="1200" dirty="0"/>
              <a:t> del Loan</a:t>
            </a:r>
          </a:p>
        </p:txBody>
      </p:sp>
      <p:cxnSp>
        <p:nvCxnSpPr>
          <p:cNvPr id="13" name="Straight Arrow Connector 12">
            <a:extLst>
              <a:ext uri="{FF2B5EF4-FFF2-40B4-BE49-F238E27FC236}">
                <a16:creationId xmlns:a16="http://schemas.microsoft.com/office/drawing/2014/main" id="{7318F01B-5E6E-4ECE-AC9B-C7B99F314A41}"/>
              </a:ext>
            </a:extLst>
          </p:cNvPr>
          <p:cNvCxnSpPr>
            <a:cxnSpLocks/>
          </p:cNvCxnSpPr>
          <p:nvPr/>
        </p:nvCxnSpPr>
        <p:spPr>
          <a:xfrm>
            <a:off x="1739897" y="4287377"/>
            <a:ext cx="1949601" cy="150915"/>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23867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2"/>
          <a:stretch>
            <a:fillRect/>
          </a:stretch>
        </p:blipFill>
        <p:spPr>
          <a:xfrm>
            <a:off x="7857460" y="4383990"/>
            <a:ext cx="1114537" cy="685082"/>
          </a:xfrm>
          <a:prstGeom prst="rect">
            <a:avLst/>
          </a:prstGeom>
        </p:spPr>
      </p:pic>
      <p:pic>
        <p:nvPicPr>
          <p:cNvPr id="2" name="Picture 1">
            <a:extLst>
              <a:ext uri="{FF2B5EF4-FFF2-40B4-BE49-F238E27FC236}">
                <a16:creationId xmlns:a16="http://schemas.microsoft.com/office/drawing/2014/main" id="{0E517C02-93F3-4ED3-A86C-55DD6C274406}"/>
              </a:ext>
            </a:extLst>
          </p:cNvPr>
          <p:cNvPicPr>
            <a:picLocks noChangeAspect="1"/>
          </p:cNvPicPr>
          <p:nvPr/>
        </p:nvPicPr>
        <p:blipFill>
          <a:blip r:embed="rId3"/>
          <a:stretch>
            <a:fillRect/>
          </a:stretch>
        </p:blipFill>
        <p:spPr>
          <a:xfrm>
            <a:off x="871873" y="2069587"/>
            <a:ext cx="7676699" cy="1805003"/>
          </a:xfrm>
          <a:prstGeom prst="rect">
            <a:avLst/>
          </a:prstGeom>
        </p:spPr>
      </p:pic>
      <p:sp>
        <p:nvSpPr>
          <p:cNvPr id="10" name="TextBox 9">
            <a:extLst>
              <a:ext uri="{FF2B5EF4-FFF2-40B4-BE49-F238E27FC236}">
                <a16:creationId xmlns:a16="http://schemas.microsoft.com/office/drawing/2014/main" id="{B4AC76F9-55D7-4F5F-99B8-A0635551A33B}"/>
              </a:ext>
            </a:extLst>
          </p:cNvPr>
          <p:cNvSpPr txBox="1"/>
          <p:nvPr/>
        </p:nvSpPr>
        <p:spPr>
          <a:xfrm>
            <a:off x="1044637" y="765556"/>
            <a:ext cx="7054725" cy="1015663"/>
          </a:xfrm>
          <a:prstGeom prst="rect">
            <a:avLst/>
          </a:prstGeom>
          <a:noFill/>
        </p:spPr>
        <p:txBody>
          <a:bodyPr wrap="square" rtlCol="0">
            <a:spAutoFit/>
          </a:bodyPr>
          <a:lstStyle/>
          <a:p>
            <a:pPr algn="ctr"/>
            <a:r>
              <a:rPr lang="es-MX" sz="1200" dirty="0"/>
              <a:t>Una vez que el socio confirme y que se haya adjuntado tanto el REF como la confirmación, se tendrá que activar la propuesta ingresada en OMS.</a:t>
            </a:r>
          </a:p>
          <a:p>
            <a:pPr algn="ctr"/>
            <a:endParaRPr lang="es-MX" sz="1200" dirty="0"/>
          </a:p>
          <a:p>
            <a:pPr algn="ctr"/>
            <a:r>
              <a:rPr lang="es-MX" sz="1200" dirty="0"/>
              <a:t>Para ello, ingresar a la propuesta y verificar nuevamente que la información sea correcta.</a:t>
            </a:r>
          </a:p>
          <a:p>
            <a:pPr algn="ctr"/>
            <a:r>
              <a:rPr lang="es-MX" sz="1200" dirty="0"/>
              <a:t>Al final de la propuesta, seleccionar </a:t>
            </a:r>
            <a:r>
              <a:rPr lang="es-MX" sz="1200" b="1" dirty="0" err="1"/>
              <a:t>Activate</a:t>
            </a:r>
            <a:r>
              <a:rPr lang="es-MX" sz="1200" dirty="0"/>
              <a:t> para activar el refinanciamiento. </a:t>
            </a:r>
          </a:p>
        </p:txBody>
      </p:sp>
      <p:sp>
        <p:nvSpPr>
          <p:cNvPr id="14" name="Rectangle 13">
            <a:extLst>
              <a:ext uri="{FF2B5EF4-FFF2-40B4-BE49-F238E27FC236}">
                <a16:creationId xmlns:a16="http://schemas.microsoft.com/office/drawing/2014/main" id="{AB8660E6-41AA-4CCC-A93A-1B59C52286F5}"/>
              </a:ext>
            </a:extLst>
          </p:cNvPr>
          <p:cNvSpPr/>
          <p:nvPr/>
        </p:nvSpPr>
        <p:spPr>
          <a:xfrm>
            <a:off x="2805343" y="3451027"/>
            <a:ext cx="950944" cy="490821"/>
          </a:xfrm>
          <a:prstGeom prst="rect">
            <a:avLst/>
          </a:prstGeom>
          <a:solidFill>
            <a:srgbClr val="FFFF00">
              <a:alpha val="16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15" name="TextBox 14">
            <a:extLst>
              <a:ext uri="{FF2B5EF4-FFF2-40B4-BE49-F238E27FC236}">
                <a16:creationId xmlns:a16="http://schemas.microsoft.com/office/drawing/2014/main" id="{9CC2A6A3-5456-4EA1-8CBA-514301023405}"/>
              </a:ext>
            </a:extLst>
          </p:cNvPr>
          <p:cNvSpPr txBox="1"/>
          <p:nvPr/>
        </p:nvSpPr>
        <p:spPr>
          <a:xfrm>
            <a:off x="1593550" y="4219079"/>
            <a:ext cx="6137662" cy="461665"/>
          </a:xfrm>
          <a:prstGeom prst="rect">
            <a:avLst/>
          </a:prstGeom>
          <a:noFill/>
        </p:spPr>
        <p:txBody>
          <a:bodyPr wrap="square" rtlCol="0">
            <a:spAutoFit/>
          </a:bodyPr>
          <a:lstStyle/>
          <a:p>
            <a:pPr algn="ctr"/>
            <a:r>
              <a:rPr lang="es-MX" sz="1200" i="1" dirty="0"/>
              <a:t>*Se recomienda verificar que el refinanciamiento se encuentre debidamente activo y que el financiamiento anterior ya no se encuentren con estatus active.</a:t>
            </a:r>
          </a:p>
        </p:txBody>
      </p:sp>
    </p:spTree>
    <p:extLst>
      <p:ext uri="{BB962C8B-B14F-4D97-AF65-F5344CB8AC3E}">
        <p14:creationId xmlns:p14="http://schemas.microsoft.com/office/powerpoint/2010/main" val="17153119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2"/>
          <a:stretch>
            <a:fillRect/>
          </a:stretch>
        </p:blipFill>
        <p:spPr>
          <a:xfrm>
            <a:off x="7857460" y="4383990"/>
            <a:ext cx="1114537" cy="685082"/>
          </a:xfrm>
          <a:prstGeom prst="rect">
            <a:avLst/>
          </a:prstGeom>
        </p:spPr>
      </p:pic>
      <p:sp>
        <p:nvSpPr>
          <p:cNvPr id="10" name="TextBox 9">
            <a:extLst>
              <a:ext uri="{FF2B5EF4-FFF2-40B4-BE49-F238E27FC236}">
                <a16:creationId xmlns:a16="http://schemas.microsoft.com/office/drawing/2014/main" id="{03CF0E86-5CCE-4D66-9171-2909E4A325CB}"/>
              </a:ext>
            </a:extLst>
          </p:cNvPr>
          <p:cNvSpPr txBox="1"/>
          <p:nvPr/>
        </p:nvSpPr>
        <p:spPr>
          <a:xfrm>
            <a:off x="1770324" y="1694587"/>
            <a:ext cx="5762837" cy="1754326"/>
          </a:xfrm>
          <a:prstGeom prst="rect">
            <a:avLst/>
          </a:prstGeom>
          <a:noFill/>
        </p:spPr>
        <p:txBody>
          <a:bodyPr wrap="square" rtlCol="0">
            <a:spAutoFit/>
          </a:bodyPr>
          <a:lstStyle/>
          <a:p>
            <a:r>
              <a:rPr lang="es-MX" sz="1200" dirty="0"/>
              <a:t>El documento </a:t>
            </a:r>
            <a:r>
              <a:rPr lang="es-MX" sz="1200" b="1" dirty="0"/>
              <a:t>PIF</a:t>
            </a:r>
            <a:r>
              <a:rPr lang="es-MX" sz="1200" dirty="0"/>
              <a:t> (</a:t>
            </a:r>
            <a:r>
              <a:rPr lang="es-MX" sz="1200" dirty="0" err="1"/>
              <a:t>Paid</a:t>
            </a:r>
            <a:r>
              <a:rPr lang="es-MX" sz="1200" dirty="0"/>
              <a:t> In Full) se otorga a los socios que ya han terminado de pagar su financiamiento.</a:t>
            </a:r>
          </a:p>
          <a:p>
            <a:endParaRPr lang="es-MX" sz="1200" dirty="0"/>
          </a:p>
          <a:p>
            <a:r>
              <a:rPr lang="es-MX" sz="1200" dirty="0"/>
              <a:t>Por lo regular el documento le estará llegando al socio entre 60 y 90 días hábiles a partir de la última fecha de pago. Se le envía en automático vía correo electrónico desde las oficinas corporativas.</a:t>
            </a:r>
          </a:p>
          <a:p>
            <a:endParaRPr lang="es-MX" sz="1200" dirty="0"/>
          </a:p>
          <a:p>
            <a:r>
              <a:rPr lang="es-MX" sz="1200" dirty="0"/>
              <a:t>En caso de que el socio no lo haya recibido pasando estos 90 días, se puede solicitar a:</a:t>
            </a:r>
          </a:p>
          <a:p>
            <a:r>
              <a:rPr lang="es-MX" sz="1200" b="1" dirty="0">
                <a:hlinkClick r:id="rId3">
                  <a:extLst>
                    <a:ext uri="{A12FA001-AC4F-418D-AE19-62706E023703}">
                      <ahyp:hlinkClr xmlns:ahyp="http://schemas.microsoft.com/office/drawing/2018/hyperlinkcolor" val="tx"/>
                    </a:ext>
                  </a:extLst>
                </a:hlinkClick>
              </a:rPr>
              <a:t>adriana.suarez@posadas.com</a:t>
            </a:r>
            <a:endParaRPr lang="es-MX" sz="1200" b="1" dirty="0"/>
          </a:p>
        </p:txBody>
      </p:sp>
      <p:sp>
        <p:nvSpPr>
          <p:cNvPr id="12" name="TextBox 11">
            <a:extLst>
              <a:ext uri="{FF2B5EF4-FFF2-40B4-BE49-F238E27FC236}">
                <a16:creationId xmlns:a16="http://schemas.microsoft.com/office/drawing/2014/main" id="{2AF53004-A4B6-4D68-869D-C87732DCD1CB}"/>
              </a:ext>
            </a:extLst>
          </p:cNvPr>
          <p:cNvSpPr txBox="1"/>
          <p:nvPr/>
        </p:nvSpPr>
        <p:spPr>
          <a:xfrm>
            <a:off x="5263119" y="99484"/>
            <a:ext cx="3581551" cy="276999"/>
          </a:xfrm>
          <a:prstGeom prst="rect">
            <a:avLst/>
          </a:prstGeom>
          <a:noFill/>
        </p:spPr>
        <p:txBody>
          <a:bodyPr wrap="square">
            <a:spAutoFit/>
          </a:bodyPr>
          <a:lstStyle/>
          <a:p>
            <a:pPr marL="0" indent="0" algn="ctr">
              <a:buNone/>
            </a:pPr>
            <a:r>
              <a:rPr lang="es-MX" sz="1200" spc="300" dirty="0">
                <a:latin typeface="Trebuchet MS"/>
                <a:ea typeface="+mj-ea"/>
              </a:rPr>
              <a:t>DOCUMENTOS PIF</a:t>
            </a:r>
          </a:p>
        </p:txBody>
      </p:sp>
      <p:cxnSp>
        <p:nvCxnSpPr>
          <p:cNvPr id="13" name="Straight Connector 12">
            <a:extLst>
              <a:ext uri="{FF2B5EF4-FFF2-40B4-BE49-F238E27FC236}">
                <a16:creationId xmlns:a16="http://schemas.microsoft.com/office/drawing/2014/main" id="{EB113DBB-7FFE-4442-A900-E55EEE8AC8E8}"/>
              </a:ext>
            </a:extLst>
          </p:cNvPr>
          <p:cNvCxnSpPr>
            <a:cxnSpLocks/>
          </p:cNvCxnSpPr>
          <p:nvPr/>
        </p:nvCxnSpPr>
        <p:spPr>
          <a:xfrm flipH="1">
            <a:off x="5339472" y="399778"/>
            <a:ext cx="3505198" cy="0"/>
          </a:xfrm>
          <a:prstGeom prst="line">
            <a:avLst/>
          </a:prstGeom>
          <a:ln w="12700">
            <a:solidFill>
              <a:srgbClr val="F7994B"/>
            </a:solidFill>
          </a:ln>
        </p:spPr>
        <p:style>
          <a:lnRef idx="1">
            <a:schemeClr val="accent6"/>
          </a:lnRef>
          <a:fillRef idx="0">
            <a:schemeClr val="accent6"/>
          </a:fillRef>
          <a:effectRef idx="0">
            <a:schemeClr val="accent6"/>
          </a:effectRef>
          <a:fontRef idx="minor">
            <a:schemeClr val="tx1"/>
          </a:fontRef>
        </p:style>
      </p:cxnSp>
      <p:sp>
        <p:nvSpPr>
          <p:cNvPr id="14" name="Rectangle: Rounded Corners 13">
            <a:extLst>
              <a:ext uri="{FF2B5EF4-FFF2-40B4-BE49-F238E27FC236}">
                <a16:creationId xmlns:a16="http://schemas.microsoft.com/office/drawing/2014/main" id="{B0459438-09ED-4DF4-93BA-0AE19523DE9C}"/>
              </a:ext>
            </a:extLst>
          </p:cNvPr>
          <p:cNvSpPr/>
          <p:nvPr/>
        </p:nvSpPr>
        <p:spPr>
          <a:xfrm>
            <a:off x="1446027" y="1275906"/>
            <a:ext cx="6411433" cy="2784495"/>
          </a:xfrm>
          <a:prstGeom prst="roundRect">
            <a:avLst/>
          </a:prstGeom>
          <a:no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s-MX" dirty="0"/>
          </a:p>
        </p:txBody>
      </p:sp>
    </p:spTree>
    <p:extLst>
      <p:ext uri="{BB962C8B-B14F-4D97-AF65-F5344CB8AC3E}">
        <p14:creationId xmlns:p14="http://schemas.microsoft.com/office/powerpoint/2010/main" val="15734980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2"/>
          <a:stretch>
            <a:fillRect/>
          </a:stretch>
        </p:blipFill>
        <p:spPr>
          <a:xfrm>
            <a:off x="7857460" y="4383990"/>
            <a:ext cx="1114537" cy="685082"/>
          </a:xfrm>
          <a:prstGeom prst="rect">
            <a:avLst/>
          </a:prstGeom>
        </p:spPr>
      </p:pic>
      <p:pic>
        <p:nvPicPr>
          <p:cNvPr id="3" name="Picture 2">
            <a:extLst>
              <a:ext uri="{FF2B5EF4-FFF2-40B4-BE49-F238E27FC236}">
                <a16:creationId xmlns:a16="http://schemas.microsoft.com/office/drawing/2014/main" id="{F49A5FD8-9850-4FC7-B97C-F484B0DAF3AD}"/>
              </a:ext>
            </a:extLst>
          </p:cNvPr>
          <p:cNvPicPr>
            <a:picLocks noChangeAspect="1"/>
          </p:cNvPicPr>
          <p:nvPr/>
        </p:nvPicPr>
        <p:blipFill>
          <a:blip r:embed="rId3"/>
          <a:stretch>
            <a:fillRect/>
          </a:stretch>
        </p:blipFill>
        <p:spPr>
          <a:xfrm>
            <a:off x="1109995" y="1667252"/>
            <a:ext cx="7753350" cy="1514475"/>
          </a:xfrm>
          <a:prstGeom prst="rect">
            <a:avLst/>
          </a:prstGeom>
        </p:spPr>
      </p:pic>
      <p:sp>
        <p:nvSpPr>
          <p:cNvPr id="14" name="Rectangle 13">
            <a:extLst>
              <a:ext uri="{FF2B5EF4-FFF2-40B4-BE49-F238E27FC236}">
                <a16:creationId xmlns:a16="http://schemas.microsoft.com/office/drawing/2014/main" id="{109FC2CF-8F6A-456A-9E3E-9449040A94E9}"/>
              </a:ext>
            </a:extLst>
          </p:cNvPr>
          <p:cNvSpPr/>
          <p:nvPr/>
        </p:nvSpPr>
        <p:spPr>
          <a:xfrm>
            <a:off x="1930084" y="689932"/>
            <a:ext cx="5283832" cy="662033"/>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15" name="Rectangle 14">
            <a:extLst>
              <a:ext uri="{FF2B5EF4-FFF2-40B4-BE49-F238E27FC236}">
                <a16:creationId xmlns:a16="http://schemas.microsoft.com/office/drawing/2014/main" id="{C2C37581-D356-40BC-960B-E8D4F3BCD3B0}"/>
              </a:ext>
            </a:extLst>
          </p:cNvPr>
          <p:cNvSpPr/>
          <p:nvPr/>
        </p:nvSpPr>
        <p:spPr>
          <a:xfrm>
            <a:off x="1930084" y="3421387"/>
            <a:ext cx="5283832" cy="1027813"/>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16" name="TextBox 15">
            <a:extLst>
              <a:ext uri="{FF2B5EF4-FFF2-40B4-BE49-F238E27FC236}">
                <a16:creationId xmlns:a16="http://schemas.microsoft.com/office/drawing/2014/main" id="{B53742A3-A2F6-4A24-B6D3-05DECC544306}"/>
              </a:ext>
            </a:extLst>
          </p:cNvPr>
          <p:cNvSpPr txBox="1"/>
          <p:nvPr/>
        </p:nvSpPr>
        <p:spPr>
          <a:xfrm>
            <a:off x="5263120" y="78772"/>
            <a:ext cx="3581551" cy="276999"/>
          </a:xfrm>
          <a:prstGeom prst="rect">
            <a:avLst/>
          </a:prstGeom>
          <a:noFill/>
        </p:spPr>
        <p:txBody>
          <a:bodyPr wrap="square">
            <a:spAutoFit/>
          </a:bodyPr>
          <a:lstStyle/>
          <a:p>
            <a:pPr marL="0" indent="0" algn="ctr">
              <a:buNone/>
            </a:pPr>
            <a:r>
              <a:rPr lang="es-MX" sz="1200" spc="300" dirty="0">
                <a:latin typeface="Trebuchet MS"/>
                <a:ea typeface="+mj-ea"/>
              </a:rPr>
              <a:t>ACTUALIZACIÓN DE DATOS</a:t>
            </a:r>
          </a:p>
        </p:txBody>
      </p:sp>
      <p:cxnSp>
        <p:nvCxnSpPr>
          <p:cNvPr id="17" name="Straight Connector 16">
            <a:extLst>
              <a:ext uri="{FF2B5EF4-FFF2-40B4-BE49-F238E27FC236}">
                <a16:creationId xmlns:a16="http://schemas.microsoft.com/office/drawing/2014/main" id="{002DD1A2-1C09-4C47-8D61-187D1A0FD753}"/>
              </a:ext>
            </a:extLst>
          </p:cNvPr>
          <p:cNvCxnSpPr>
            <a:cxnSpLocks/>
          </p:cNvCxnSpPr>
          <p:nvPr/>
        </p:nvCxnSpPr>
        <p:spPr>
          <a:xfrm flipH="1">
            <a:off x="5339472" y="399778"/>
            <a:ext cx="3505198" cy="0"/>
          </a:xfrm>
          <a:prstGeom prst="line">
            <a:avLst/>
          </a:prstGeom>
          <a:ln w="12700">
            <a:solidFill>
              <a:srgbClr val="F7994B"/>
            </a:solidFill>
          </a:ln>
        </p:spPr>
        <p:style>
          <a:lnRef idx="1">
            <a:schemeClr val="accent6"/>
          </a:lnRef>
          <a:fillRef idx="0">
            <a:schemeClr val="accent6"/>
          </a:fillRef>
          <a:effectRef idx="0">
            <a:schemeClr val="accent6"/>
          </a:effectRef>
          <a:fontRef idx="minor">
            <a:schemeClr val="tx1"/>
          </a:fontRef>
        </p:style>
      </p:cxnSp>
      <p:sp>
        <p:nvSpPr>
          <p:cNvPr id="12" name="TextBox 11">
            <a:extLst>
              <a:ext uri="{FF2B5EF4-FFF2-40B4-BE49-F238E27FC236}">
                <a16:creationId xmlns:a16="http://schemas.microsoft.com/office/drawing/2014/main" id="{EFE0274F-AA38-46E3-AD3D-6E78D1B0E1D8}"/>
              </a:ext>
            </a:extLst>
          </p:cNvPr>
          <p:cNvSpPr txBox="1"/>
          <p:nvPr/>
        </p:nvSpPr>
        <p:spPr>
          <a:xfrm>
            <a:off x="1930084" y="790117"/>
            <a:ext cx="5283832" cy="461665"/>
          </a:xfrm>
          <a:prstGeom prst="rect">
            <a:avLst/>
          </a:prstGeom>
          <a:noFill/>
        </p:spPr>
        <p:txBody>
          <a:bodyPr wrap="square" rtlCol="0">
            <a:spAutoFit/>
          </a:bodyPr>
          <a:lstStyle/>
          <a:p>
            <a:pPr algn="ctr"/>
            <a:r>
              <a:rPr lang="es-MX" sz="1200" dirty="0"/>
              <a:t>Al actualizar datos como teléfono, correo electrónico y domicilio, es necesario seleccionar en </a:t>
            </a:r>
            <a:r>
              <a:rPr lang="es-MX" sz="1200" b="1" dirty="0"/>
              <a:t>Fuente</a:t>
            </a:r>
            <a:r>
              <a:rPr lang="es-MX" sz="1200" dirty="0"/>
              <a:t> la opción de </a:t>
            </a:r>
            <a:r>
              <a:rPr lang="es-MX" sz="1200" b="1" dirty="0" err="1"/>
              <a:t>Ref</a:t>
            </a:r>
            <a:r>
              <a:rPr lang="es-MX" sz="1200" b="1" dirty="0"/>
              <a:t> Club FAVC IB</a:t>
            </a:r>
          </a:p>
        </p:txBody>
      </p:sp>
      <p:sp>
        <p:nvSpPr>
          <p:cNvPr id="13" name="TextBox 12">
            <a:extLst>
              <a:ext uri="{FF2B5EF4-FFF2-40B4-BE49-F238E27FC236}">
                <a16:creationId xmlns:a16="http://schemas.microsoft.com/office/drawing/2014/main" id="{86692639-2AF4-4726-8B91-DB72E7EA93F4}"/>
              </a:ext>
            </a:extLst>
          </p:cNvPr>
          <p:cNvSpPr txBox="1"/>
          <p:nvPr/>
        </p:nvSpPr>
        <p:spPr>
          <a:xfrm>
            <a:off x="1930084" y="3619599"/>
            <a:ext cx="5283832" cy="646331"/>
          </a:xfrm>
          <a:prstGeom prst="rect">
            <a:avLst/>
          </a:prstGeom>
          <a:noFill/>
        </p:spPr>
        <p:txBody>
          <a:bodyPr wrap="square" rtlCol="0">
            <a:spAutoFit/>
          </a:bodyPr>
          <a:lstStyle/>
          <a:p>
            <a:pPr algn="ctr"/>
            <a:r>
              <a:rPr lang="es-MX" sz="1200" dirty="0"/>
              <a:t>También es importante que todos los cuadros se encuentren en color verde. Si alguno se queda en rojo, copiar y pegar la información nuevamente. Si algún cuadro queda en rojo, no se guardarán los cambios.</a:t>
            </a:r>
          </a:p>
        </p:txBody>
      </p:sp>
    </p:spTree>
    <p:extLst>
      <p:ext uri="{BB962C8B-B14F-4D97-AF65-F5344CB8AC3E}">
        <p14:creationId xmlns:p14="http://schemas.microsoft.com/office/powerpoint/2010/main" val="3572444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2"/>
          <a:stretch>
            <a:fillRect/>
          </a:stretch>
        </p:blipFill>
        <p:spPr>
          <a:xfrm>
            <a:off x="7857460" y="4383990"/>
            <a:ext cx="1114537" cy="685082"/>
          </a:xfrm>
          <a:prstGeom prst="rect">
            <a:avLst/>
          </a:prstGeom>
        </p:spPr>
      </p:pic>
      <p:sp>
        <p:nvSpPr>
          <p:cNvPr id="19" name="Rectangle: Rounded Corners 18">
            <a:extLst>
              <a:ext uri="{FF2B5EF4-FFF2-40B4-BE49-F238E27FC236}">
                <a16:creationId xmlns:a16="http://schemas.microsoft.com/office/drawing/2014/main" id="{6C0FF8A9-C07A-4DF0-BBA9-4B8DA2AE2E4B}"/>
              </a:ext>
            </a:extLst>
          </p:cNvPr>
          <p:cNvSpPr/>
          <p:nvPr/>
        </p:nvSpPr>
        <p:spPr>
          <a:xfrm>
            <a:off x="1602706" y="920750"/>
            <a:ext cx="5938588" cy="2660647"/>
          </a:xfrm>
          <a:prstGeom prst="roundRect">
            <a:avLst/>
          </a:prstGeom>
          <a:no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s-MX" dirty="0"/>
          </a:p>
        </p:txBody>
      </p:sp>
      <p:sp>
        <p:nvSpPr>
          <p:cNvPr id="10" name="TextBox 9">
            <a:extLst>
              <a:ext uri="{FF2B5EF4-FFF2-40B4-BE49-F238E27FC236}">
                <a16:creationId xmlns:a16="http://schemas.microsoft.com/office/drawing/2014/main" id="{8F79AD09-A5A3-406A-ADAB-61BC3042CAC8}"/>
              </a:ext>
            </a:extLst>
          </p:cNvPr>
          <p:cNvSpPr txBox="1"/>
          <p:nvPr/>
        </p:nvSpPr>
        <p:spPr>
          <a:xfrm>
            <a:off x="1930627" y="1459604"/>
            <a:ext cx="5282746" cy="1384995"/>
          </a:xfrm>
          <a:prstGeom prst="rect">
            <a:avLst/>
          </a:prstGeom>
          <a:noFill/>
        </p:spPr>
        <p:txBody>
          <a:bodyPr wrap="square" rtlCol="0">
            <a:spAutoFit/>
          </a:bodyPr>
          <a:lstStyle/>
          <a:p>
            <a:pPr algn="just"/>
            <a:r>
              <a:rPr lang="es-MX" sz="1200" dirty="0"/>
              <a:t>Es importante hacer mención que para efectos de cobranza (información de pagos, realizar pagos, solicitar datos bancarios de depósito y transferencia, etc.) No es estrictamente necesario que hable el titular o el cotitular de la membresía.</a:t>
            </a:r>
          </a:p>
          <a:p>
            <a:pPr algn="just"/>
            <a:endParaRPr lang="es-MX" sz="1200" dirty="0"/>
          </a:p>
          <a:p>
            <a:pPr algn="just"/>
            <a:r>
              <a:rPr lang="es-MX" sz="1200" dirty="0"/>
              <a:t>Para estos temas, la persona que llame (sea un familiar, representante, asistente, etc.) mientras valide la cuenta, se le puede proporcionar la información solicitada o efectuar los pagos solicitados.</a:t>
            </a:r>
          </a:p>
        </p:txBody>
      </p:sp>
    </p:spTree>
    <p:extLst>
      <p:ext uri="{BB962C8B-B14F-4D97-AF65-F5344CB8AC3E}">
        <p14:creationId xmlns:p14="http://schemas.microsoft.com/office/powerpoint/2010/main" val="34371063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2"/>
          <a:stretch>
            <a:fillRect/>
          </a:stretch>
        </p:blipFill>
        <p:spPr>
          <a:xfrm>
            <a:off x="7857460" y="4383990"/>
            <a:ext cx="1114537" cy="685082"/>
          </a:xfrm>
          <a:prstGeom prst="rect">
            <a:avLst/>
          </a:prstGeom>
        </p:spPr>
      </p:pic>
      <p:pic>
        <p:nvPicPr>
          <p:cNvPr id="2" name="Picture 1">
            <a:extLst>
              <a:ext uri="{FF2B5EF4-FFF2-40B4-BE49-F238E27FC236}">
                <a16:creationId xmlns:a16="http://schemas.microsoft.com/office/drawing/2014/main" id="{C8C2DF44-7EC7-4FC1-A4E1-C0F24A433C6E}"/>
              </a:ext>
            </a:extLst>
          </p:cNvPr>
          <p:cNvPicPr>
            <a:picLocks noChangeAspect="1"/>
          </p:cNvPicPr>
          <p:nvPr/>
        </p:nvPicPr>
        <p:blipFill>
          <a:blip r:embed="rId3"/>
          <a:stretch>
            <a:fillRect/>
          </a:stretch>
        </p:blipFill>
        <p:spPr>
          <a:xfrm>
            <a:off x="5899857" y="551710"/>
            <a:ext cx="1776834" cy="1848990"/>
          </a:xfrm>
          <a:prstGeom prst="rect">
            <a:avLst/>
          </a:prstGeom>
        </p:spPr>
      </p:pic>
      <p:sp>
        <p:nvSpPr>
          <p:cNvPr id="10" name="Rectangle 9">
            <a:extLst>
              <a:ext uri="{FF2B5EF4-FFF2-40B4-BE49-F238E27FC236}">
                <a16:creationId xmlns:a16="http://schemas.microsoft.com/office/drawing/2014/main" id="{9001DA9E-AFEC-4FF6-82D9-E2384C9D4C6B}"/>
              </a:ext>
            </a:extLst>
          </p:cNvPr>
          <p:cNvSpPr/>
          <p:nvPr/>
        </p:nvSpPr>
        <p:spPr>
          <a:xfrm>
            <a:off x="1264910" y="744279"/>
            <a:ext cx="3179132" cy="847907"/>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11" name="TextBox 10">
            <a:extLst>
              <a:ext uri="{FF2B5EF4-FFF2-40B4-BE49-F238E27FC236}">
                <a16:creationId xmlns:a16="http://schemas.microsoft.com/office/drawing/2014/main" id="{750707EA-F53C-456D-83B4-F123BB917221}"/>
              </a:ext>
            </a:extLst>
          </p:cNvPr>
          <p:cNvSpPr txBox="1"/>
          <p:nvPr/>
        </p:nvSpPr>
        <p:spPr>
          <a:xfrm>
            <a:off x="1323086" y="844605"/>
            <a:ext cx="3104518" cy="646331"/>
          </a:xfrm>
          <a:prstGeom prst="rect">
            <a:avLst/>
          </a:prstGeom>
          <a:noFill/>
        </p:spPr>
        <p:txBody>
          <a:bodyPr wrap="square" rtlCol="0">
            <a:spAutoFit/>
          </a:bodyPr>
          <a:lstStyle/>
          <a:p>
            <a:pPr algn="ctr"/>
            <a:r>
              <a:rPr lang="es-MX" sz="1200" dirty="0"/>
              <a:t>Las facturas de un socio se pueden descargar desde la plataforma FACTO con el usuario y contraseña asignados</a:t>
            </a:r>
          </a:p>
        </p:txBody>
      </p:sp>
      <p:cxnSp>
        <p:nvCxnSpPr>
          <p:cNvPr id="12" name="Straight Arrow Connector 11">
            <a:extLst>
              <a:ext uri="{FF2B5EF4-FFF2-40B4-BE49-F238E27FC236}">
                <a16:creationId xmlns:a16="http://schemas.microsoft.com/office/drawing/2014/main" id="{989DFC59-B9A6-49B3-9C80-8E6FDD8EF42E}"/>
              </a:ext>
            </a:extLst>
          </p:cNvPr>
          <p:cNvCxnSpPr>
            <a:cxnSpLocks/>
          </p:cNvCxnSpPr>
          <p:nvPr/>
        </p:nvCxnSpPr>
        <p:spPr>
          <a:xfrm>
            <a:off x="4444042" y="1119706"/>
            <a:ext cx="1439376" cy="0"/>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pic>
        <p:nvPicPr>
          <p:cNvPr id="21" name="Picture 20">
            <a:extLst>
              <a:ext uri="{FF2B5EF4-FFF2-40B4-BE49-F238E27FC236}">
                <a16:creationId xmlns:a16="http://schemas.microsoft.com/office/drawing/2014/main" id="{4627CE00-8776-4945-8394-17820FF2C255}"/>
              </a:ext>
            </a:extLst>
          </p:cNvPr>
          <p:cNvPicPr>
            <a:picLocks noChangeAspect="1"/>
          </p:cNvPicPr>
          <p:nvPr/>
        </p:nvPicPr>
        <p:blipFill>
          <a:blip r:embed="rId4"/>
          <a:stretch>
            <a:fillRect/>
          </a:stretch>
        </p:blipFill>
        <p:spPr>
          <a:xfrm>
            <a:off x="213689" y="1815532"/>
            <a:ext cx="6399760" cy="2130684"/>
          </a:xfrm>
          <a:prstGeom prst="rect">
            <a:avLst/>
          </a:prstGeom>
        </p:spPr>
      </p:pic>
      <p:sp>
        <p:nvSpPr>
          <p:cNvPr id="19" name="Rectangle 18">
            <a:extLst>
              <a:ext uri="{FF2B5EF4-FFF2-40B4-BE49-F238E27FC236}">
                <a16:creationId xmlns:a16="http://schemas.microsoft.com/office/drawing/2014/main" id="{A22759A5-BA0E-4615-8BA0-7B898402C1CC}"/>
              </a:ext>
            </a:extLst>
          </p:cNvPr>
          <p:cNvSpPr/>
          <p:nvPr/>
        </p:nvSpPr>
        <p:spPr>
          <a:xfrm>
            <a:off x="444249" y="2420983"/>
            <a:ext cx="950944" cy="289337"/>
          </a:xfrm>
          <a:prstGeom prst="rect">
            <a:avLst/>
          </a:prstGeom>
          <a:solidFill>
            <a:srgbClr val="FFFF00">
              <a:alpha val="16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20" name="Rectangle 19">
            <a:extLst>
              <a:ext uri="{FF2B5EF4-FFF2-40B4-BE49-F238E27FC236}">
                <a16:creationId xmlns:a16="http://schemas.microsoft.com/office/drawing/2014/main" id="{20EDE94D-8229-42BD-958B-7C2ECFA5B7DD}"/>
              </a:ext>
            </a:extLst>
          </p:cNvPr>
          <p:cNvSpPr/>
          <p:nvPr/>
        </p:nvSpPr>
        <p:spPr>
          <a:xfrm>
            <a:off x="2562462" y="2420983"/>
            <a:ext cx="950944" cy="289337"/>
          </a:xfrm>
          <a:prstGeom prst="rect">
            <a:avLst/>
          </a:prstGeom>
          <a:solidFill>
            <a:srgbClr val="FFFF00">
              <a:alpha val="16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23" name="Rectangle 22">
            <a:extLst>
              <a:ext uri="{FF2B5EF4-FFF2-40B4-BE49-F238E27FC236}">
                <a16:creationId xmlns:a16="http://schemas.microsoft.com/office/drawing/2014/main" id="{600E4007-F2E1-4CE7-AF86-C932C69152A0}"/>
              </a:ext>
            </a:extLst>
          </p:cNvPr>
          <p:cNvSpPr/>
          <p:nvPr/>
        </p:nvSpPr>
        <p:spPr>
          <a:xfrm>
            <a:off x="4566194" y="2428714"/>
            <a:ext cx="950944" cy="289337"/>
          </a:xfrm>
          <a:prstGeom prst="rect">
            <a:avLst/>
          </a:prstGeom>
          <a:solidFill>
            <a:srgbClr val="FFFF00">
              <a:alpha val="16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24" name="Rectangle 23">
            <a:extLst>
              <a:ext uri="{FF2B5EF4-FFF2-40B4-BE49-F238E27FC236}">
                <a16:creationId xmlns:a16="http://schemas.microsoft.com/office/drawing/2014/main" id="{C9411FC1-9E38-42FE-A88F-7D601011949D}"/>
              </a:ext>
            </a:extLst>
          </p:cNvPr>
          <p:cNvSpPr/>
          <p:nvPr/>
        </p:nvSpPr>
        <p:spPr>
          <a:xfrm>
            <a:off x="372141" y="2894262"/>
            <a:ext cx="950944" cy="289337"/>
          </a:xfrm>
          <a:prstGeom prst="rect">
            <a:avLst/>
          </a:prstGeom>
          <a:solidFill>
            <a:srgbClr val="FFFF00">
              <a:alpha val="16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25" name="Rectangle 24">
            <a:extLst>
              <a:ext uri="{FF2B5EF4-FFF2-40B4-BE49-F238E27FC236}">
                <a16:creationId xmlns:a16="http://schemas.microsoft.com/office/drawing/2014/main" id="{D24E40EA-05FB-4BD1-8CD0-F73AF7BA6B75}"/>
              </a:ext>
            </a:extLst>
          </p:cNvPr>
          <p:cNvSpPr/>
          <p:nvPr/>
        </p:nvSpPr>
        <p:spPr>
          <a:xfrm>
            <a:off x="1500072" y="4135243"/>
            <a:ext cx="2124779" cy="702296"/>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26" name="TextBox 25">
            <a:extLst>
              <a:ext uri="{FF2B5EF4-FFF2-40B4-BE49-F238E27FC236}">
                <a16:creationId xmlns:a16="http://schemas.microsoft.com/office/drawing/2014/main" id="{733F6F4A-35E7-4671-B58A-1EE4E3C5831E}"/>
              </a:ext>
            </a:extLst>
          </p:cNvPr>
          <p:cNvSpPr txBox="1"/>
          <p:nvPr/>
        </p:nvSpPr>
        <p:spPr>
          <a:xfrm>
            <a:off x="1417656" y="4236492"/>
            <a:ext cx="2289611" cy="461665"/>
          </a:xfrm>
          <a:prstGeom prst="rect">
            <a:avLst/>
          </a:prstGeom>
          <a:noFill/>
        </p:spPr>
        <p:txBody>
          <a:bodyPr wrap="square" rtlCol="0">
            <a:spAutoFit/>
          </a:bodyPr>
          <a:lstStyle/>
          <a:p>
            <a:pPr algn="ctr"/>
            <a:r>
              <a:rPr lang="es-MX" sz="1200" dirty="0"/>
              <a:t>Deben de estar seleccionados estos campos</a:t>
            </a:r>
          </a:p>
        </p:txBody>
      </p:sp>
      <p:cxnSp>
        <p:nvCxnSpPr>
          <p:cNvPr id="27" name="Straight Arrow Connector 26">
            <a:extLst>
              <a:ext uri="{FF2B5EF4-FFF2-40B4-BE49-F238E27FC236}">
                <a16:creationId xmlns:a16="http://schemas.microsoft.com/office/drawing/2014/main" id="{3E2FCD28-64E1-4CAB-9F90-49456AE99A6E}"/>
              </a:ext>
            </a:extLst>
          </p:cNvPr>
          <p:cNvCxnSpPr>
            <a:cxnSpLocks/>
          </p:cNvCxnSpPr>
          <p:nvPr/>
        </p:nvCxnSpPr>
        <p:spPr>
          <a:xfrm flipH="1" flipV="1">
            <a:off x="847613" y="3226160"/>
            <a:ext cx="768536" cy="909083"/>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42B237F3-40A1-41A8-AA15-84E9719B36CA}"/>
              </a:ext>
            </a:extLst>
          </p:cNvPr>
          <p:cNvCxnSpPr>
            <a:cxnSpLocks/>
          </p:cNvCxnSpPr>
          <p:nvPr/>
        </p:nvCxnSpPr>
        <p:spPr>
          <a:xfrm flipH="1" flipV="1">
            <a:off x="1410474" y="2704845"/>
            <a:ext cx="839599" cy="1430398"/>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9A683D57-A115-48FD-AF5B-ED474E39D405}"/>
              </a:ext>
            </a:extLst>
          </p:cNvPr>
          <p:cNvCxnSpPr>
            <a:cxnSpLocks/>
          </p:cNvCxnSpPr>
          <p:nvPr/>
        </p:nvCxnSpPr>
        <p:spPr>
          <a:xfrm flipV="1">
            <a:off x="3001829" y="2718639"/>
            <a:ext cx="27472" cy="1397538"/>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D96C9B57-A71E-4BF3-A2E4-95F8B35F076F}"/>
              </a:ext>
            </a:extLst>
          </p:cNvPr>
          <p:cNvCxnSpPr>
            <a:cxnSpLocks/>
          </p:cNvCxnSpPr>
          <p:nvPr/>
        </p:nvCxnSpPr>
        <p:spPr>
          <a:xfrm flipV="1">
            <a:off x="3176654" y="2729058"/>
            <a:ext cx="1938228" cy="1403323"/>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37" name="Oval 36">
            <a:extLst>
              <a:ext uri="{FF2B5EF4-FFF2-40B4-BE49-F238E27FC236}">
                <a16:creationId xmlns:a16="http://schemas.microsoft.com/office/drawing/2014/main" id="{0F1D3A9A-7DC8-4BB6-BDA4-E227A0E257F1}"/>
              </a:ext>
            </a:extLst>
          </p:cNvPr>
          <p:cNvSpPr/>
          <p:nvPr/>
        </p:nvSpPr>
        <p:spPr>
          <a:xfrm>
            <a:off x="4986671" y="2819904"/>
            <a:ext cx="1212111" cy="393405"/>
          </a:xfrm>
          <a:prstGeom prst="ellipse">
            <a:avLst/>
          </a:prstGeom>
          <a:no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cxnSp>
        <p:nvCxnSpPr>
          <p:cNvPr id="38" name="Straight Arrow Connector 37">
            <a:extLst>
              <a:ext uri="{FF2B5EF4-FFF2-40B4-BE49-F238E27FC236}">
                <a16:creationId xmlns:a16="http://schemas.microsoft.com/office/drawing/2014/main" id="{761A9F99-8C3A-48CD-8EA4-0C162A5DAF17}"/>
              </a:ext>
            </a:extLst>
          </p:cNvPr>
          <p:cNvCxnSpPr>
            <a:cxnSpLocks/>
            <a:stCxn id="40" idx="1"/>
          </p:cNvCxnSpPr>
          <p:nvPr/>
        </p:nvCxnSpPr>
        <p:spPr>
          <a:xfrm flipH="1" flipV="1">
            <a:off x="5979926" y="3243085"/>
            <a:ext cx="779088" cy="210714"/>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40" name="Rectangle 39">
            <a:extLst>
              <a:ext uri="{FF2B5EF4-FFF2-40B4-BE49-F238E27FC236}">
                <a16:creationId xmlns:a16="http://schemas.microsoft.com/office/drawing/2014/main" id="{F3B83413-4A9D-4867-B75E-739D3296804E}"/>
              </a:ext>
            </a:extLst>
          </p:cNvPr>
          <p:cNvSpPr/>
          <p:nvPr/>
        </p:nvSpPr>
        <p:spPr>
          <a:xfrm>
            <a:off x="6759014" y="3113449"/>
            <a:ext cx="2085658" cy="680700"/>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28" name="TextBox 27">
            <a:extLst>
              <a:ext uri="{FF2B5EF4-FFF2-40B4-BE49-F238E27FC236}">
                <a16:creationId xmlns:a16="http://schemas.microsoft.com/office/drawing/2014/main" id="{5D66BE5D-2EFE-4F55-929B-FE7609935412}"/>
              </a:ext>
            </a:extLst>
          </p:cNvPr>
          <p:cNvSpPr txBox="1"/>
          <p:nvPr/>
        </p:nvSpPr>
        <p:spPr>
          <a:xfrm>
            <a:off x="5263120" y="78772"/>
            <a:ext cx="3581551" cy="276999"/>
          </a:xfrm>
          <a:prstGeom prst="rect">
            <a:avLst/>
          </a:prstGeom>
          <a:noFill/>
        </p:spPr>
        <p:txBody>
          <a:bodyPr wrap="square">
            <a:spAutoFit/>
          </a:bodyPr>
          <a:lstStyle/>
          <a:p>
            <a:pPr marL="0" indent="0" algn="ctr">
              <a:buNone/>
            </a:pPr>
            <a:r>
              <a:rPr lang="es-MX" sz="1200" spc="300" dirty="0">
                <a:latin typeface="Trebuchet MS"/>
                <a:ea typeface="+mj-ea"/>
              </a:rPr>
              <a:t>GENERACIÓN DE FACTURAS</a:t>
            </a:r>
          </a:p>
        </p:txBody>
      </p:sp>
      <p:cxnSp>
        <p:nvCxnSpPr>
          <p:cNvPr id="29" name="Straight Connector 28">
            <a:extLst>
              <a:ext uri="{FF2B5EF4-FFF2-40B4-BE49-F238E27FC236}">
                <a16:creationId xmlns:a16="http://schemas.microsoft.com/office/drawing/2014/main" id="{D2E763B5-FEBA-416C-AF1C-D0097488A5FE}"/>
              </a:ext>
            </a:extLst>
          </p:cNvPr>
          <p:cNvCxnSpPr>
            <a:cxnSpLocks/>
          </p:cNvCxnSpPr>
          <p:nvPr/>
        </p:nvCxnSpPr>
        <p:spPr>
          <a:xfrm flipH="1">
            <a:off x="5339472" y="399778"/>
            <a:ext cx="3505198" cy="0"/>
          </a:xfrm>
          <a:prstGeom prst="line">
            <a:avLst/>
          </a:prstGeom>
          <a:ln w="12700">
            <a:solidFill>
              <a:srgbClr val="F7994B"/>
            </a:solidFill>
          </a:ln>
        </p:spPr>
        <p:style>
          <a:lnRef idx="1">
            <a:schemeClr val="accent6"/>
          </a:lnRef>
          <a:fillRef idx="0">
            <a:schemeClr val="accent6"/>
          </a:fillRef>
          <a:effectRef idx="0">
            <a:schemeClr val="accent6"/>
          </a:effectRef>
          <a:fontRef idx="minor">
            <a:schemeClr val="tx1"/>
          </a:fontRef>
        </p:style>
      </p:cxnSp>
      <p:sp>
        <p:nvSpPr>
          <p:cNvPr id="39" name="TextBox 38">
            <a:extLst>
              <a:ext uri="{FF2B5EF4-FFF2-40B4-BE49-F238E27FC236}">
                <a16:creationId xmlns:a16="http://schemas.microsoft.com/office/drawing/2014/main" id="{9E3CEEC2-FCDC-4A49-8AF5-20FB25E7F67B}"/>
              </a:ext>
            </a:extLst>
          </p:cNvPr>
          <p:cNvSpPr txBox="1"/>
          <p:nvPr/>
        </p:nvSpPr>
        <p:spPr>
          <a:xfrm>
            <a:off x="6771901" y="3175476"/>
            <a:ext cx="2128995" cy="461665"/>
          </a:xfrm>
          <a:prstGeom prst="rect">
            <a:avLst/>
          </a:prstGeom>
          <a:noFill/>
        </p:spPr>
        <p:txBody>
          <a:bodyPr wrap="square" rtlCol="0">
            <a:spAutoFit/>
          </a:bodyPr>
          <a:lstStyle/>
          <a:p>
            <a:pPr algn="ctr"/>
            <a:r>
              <a:rPr lang="es-MX" sz="1200" dirty="0"/>
              <a:t>Ingresar el RFC del socio y seleccionar el botón Buscar</a:t>
            </a:r>
          </a:p>
        </p:txBody>
      </p:sp>
    </p:spTree>
    <p:extLst>
      <p:ext uri="{BB962C8B-B14F-4D97-AF65-F5344CB8AC3E}">
        <p14:creationId xmlns:p14="http://schemas.microsoft.com/office/powerpoint/2010/main" val="38628272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2"/>
          <a:stretch>
            <a:fillRect/>
          </a:stretch>
        </p:blipFill>
        <p:spPr>
          <a:xfrm>
            <a:off x="7857460" y="4383990"/>
            <a:ext cx="1114537" cy="685082"/>
          </a:xfrm>
          <a:prstGeom prst="rect">
            <a:avLst/>
          </a:prstGeom>
        </p:spPr>
      </p:pic>
      <p:pic>
        <p:nvPicPr>
          <p:cNvPr id="3" name="Picture 2">
            <a:extLst>
              <a:ext uri="{FF2B5EF4-FFF2-40B4-BE49-F238E27FC236}">
                <a16:creationId xmlns:a16="http://schemas.microsoft.com/office/drawing/2014/main" id="{8A3547BC-AB43-41C8-9A66-1E9AF9C29D70}"/>
              </a:ext>
            </a:extLst>
          </p:cNvPr>
          <p:cNvPicPr>
            <a:picLocks noChangeAspect="1"/>
          </p:cNvPicPr>
          <p:nvPr/>
        </p:nvPicPr>
        <p:blipFill>
          <a:blip r:embed="rId3"/>
          <a:stretch>
            <a:fillRect/>
          </a:stretch>
        </p:blipFill>
        <p:spPr>
          <a:xfrm>
            <a:off x="3436589" y="580635"/>
            <a:ext cx="5397464" cy="2096730"/>
          </a:xfrm>
          <a:prstGeom prst="rect">
            <a:avLst/>
          </a:prstGeom>
        </p:spPr>
      </p:pic>
      <p:pic>
        <p:nvPicPr>
          <p:cNvPr id="13" name="Picture 12">
            <a:extLst>
              <a:ext uri="{FF2B5EF4-FFF2-40B4-BE49-F238E27FC236}">
                <a16:creationId xmlns:a16="http://schemas.microsoft.com/office/drawing/2014/main" id="{983FE16E-EF2A-4FAB-9564-03FC6270F043}"/>
              </a:ext>
            </a:extLst>
          </p:cNvPr>
          <p:cNvPicPr>
            <a:picLocks noChangeAspect="1"/>
          </p:cNvPicPr>
          <p:nvPr/>
        </p:nvPicPr>
        <p:blipFill>
          <a:blip r:embed="rId4"/>
          <a:stretch>
            <a:fillRect/>
          </a:stretch>
        </p:blipFill>
        <p:spPr>
          <a:xfrm>
            <a:off x="372140" y="2826146"/>
            <a:ext cx="5150220" cy="2096730"/>
          </a:xfrm>
          <a:prstGeom prst="rect">
            <a:avLst/>
          </a:prstGeom>
        </p:spPr>
      </p:pic>
      <p:cxnSp>
        <p:nvCxnSpPr>
          <p:cNvPr id="50" name="Straight Arrow Connector 49">
            <a:extLst>
              <a:ext uri="{FF2B5EF4-FFF2-40B4-BE49-F238E27FC236}">
                <a16:creationId xmlns:a16="http://schemas.microsoft.com/office/drawing/2014/main" id="{2502D9A0-BFE2-4850-9D41-FDE6A51E8C4A}"/>
              </a:ext>
            </a:extLst>
          </p:cNvPr>
          <p:cNvCxnSpPr>
            <a:cxnSpLocks/>
            <a:stCxn id="53" idx="3"/>
          </p:cNvCxnSpPr>
          <p:nvPr/>
        </p:nvCxnSpPr>
        <p:spPr>
          <a:xfrm>
            <a:off x="3315951" y="1380147"/>
            <a:ext cx="5098777" cy="12721"/>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53" name="Rectangle 52">
            <a:extLst>
              <a:ext uri="{FF2B5EF4-FFF2-40B4-BE49-F238E27FC236}">
                <a16:creationId xmlns:a16="http://schemas.microsoft.com/office/drawing/2014/main" id="{C8DED180-BBAF-4821-B63E-8854E8ADDB22}"/>
              </a:ext>
            </a:extLst>
          </p:cNvPr>
          <p:cNvSpPr/>
          <p:nvPr/>
        </p:nvSpPr>
        <p:spPr>
          <a:xfrm>
            <a:off x="467468" y="878330"/>
            <a:ext cx="2848483" cy="1003634"/>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51" name="TextBox 50">
            <a:extLst>
              <a:ext uri="{FF2B5EF4-FFF2-40B4-BE49-F238E27FC236}">
                <a16:creationId xmlns:a16="http://schemas.microsoft.com/office/drawing/2014/main" id="{7CBEB464-22EE-43C3-A3EC-C3CB4CEFE684}"/>
              </a:ext>
            </a:extLst>
          </p:cNvPr>
          <p:cNvSpPr txBox="1"/>
          <p:nvPr/>
        </p:nvSpPr>
        <p:spPr>
          <a:xfrm>
            <a:off x="533870" y="936930"/>
            <a:ext cx="2715678" cy="830997"/>
          </a:xfrm>
          <a:prstGeom prst="rect">
            <a:avLst/>
          </a:prstGeom>
          <a:noFill/>
        </p:spPr>
        <p:txBody>
          <a:bodyPr wrap="square" rtlCol="0">
            <a:spAutoFit/>
          </a:bodyPr>
          <a:lstStyle/>
          <a:p>
            <a:pPr algn="ctr"/>
            <a:r>
              <a:rPr lang="es-MX" sz="1200" dirty="0"/>
              <a:t>Desde aquí se podrán descargar las facturas deseadas seleccionando el botón de la columna </a:t>
            </a:r>
            <a:r>
              <a:rPr lang="es-MX" sz="1200" b="1" dirty="0"/>
              <a:t>Opciones</a:t>
            </a:r>
            <a:r>
              <a:rPr lang="es-MX" sz="1200" dirty="0"/>
              <a:t> al lado de cada factura</a:t>
            </a:r>
          </a:p>
        </p:txBody>
      </p:sp>
      <p:sp>
        <p:nvSpPr>
          <p:cNvPr id="54" name="Rectangle 53">
            <a:extLst>
              <a:ext uri="{FF2B5EF4-FFF2-40B4-BE49-F238E27FC236}">
                <a16:creationId xmlns:a16="http://schemas.microsoft.com/office/drawing/2014/main" id="{8FF8B7C7-57F3-4987-96FF-B21BB34D539D}"/>
              </a:ext>
            </a:extLst>
          </p:cNvPr>
          <p:cNvSpPr/>
          <p:nvPr/>
        </p:nvSpPr>
        <p:spPr>
          <a:xfrm>
            <a:off x="5695701" y="3104707"/>
            <a:ext cx="2848483" cy="786809"/>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55" name="TextBox 54">
            <a:extLst>
              <a:ext uri="{FF2B5EF4-FFF2-40B4-BE49-F238E27FC236}">
                <a16:creationId xmlns:a16="http://schemas.microsoft.com/office/drawing/2014/main" id="{75AC823F-652A-45B8-82F8-A99AB1A77115}"/>
              </a:ext>
            </a:extLst>
          </p:cNvPr>
          <p:cNvSpPr txBox="1"/>
          <p:nvPr/>
        </p:nvSpPr>
        <p:spPr>
          <a:xfrm>
            <a:off x="5762103" y="3210627"/>
            <a:ext cx="2715678" cy="461665"/>
          </a:xfrm>
          <a:prstGeom prst="rect">
            <a:avLst/>
          </a:prstGeom>
          <a:noFill/>
        </p:spPr>
        <p:txBody>
          <a:bodyPr wrap="square" rtlCol="0">
            <a:spAutoFit/>
          </a:bodyPr>
          <a:lstStyle/>
          <a:p>
            <a:pPr algn="ctr"/>
            <a:r>
              <a:rPr lang="es-MX" sz="1200" dirty="0"/>
              <a:t>Se abrirá este recuadro desde el cual se descargará la factura para enviar al socio</a:t>
            </a:r>
          </a:p>
        </p:txBody>
      </p:sp>
      <p:cxnSp>
        <p:nvCxnSpPr>
          <p:cNvPr id="56" name="Straight Arrow Connector 55">
            <a:extLst>
              <a:ext uri="{FF2B5EF4-FFF2-40B4-BE49-F238E27FC236}">
                <a16:creationId xmlns:a16="http://schemas.microsoft.com/office/drawing/2014/main" id="{C71994AD-4F64-4819-B160-DD9B6C1BD455}"/>
              </a:ext>
            </a:extLst>
          </p:cNvPr>
          <p:cNvCxnSpPr>
            <a:cxnSpLocks/>
            <a:stCxn id="54" idx="1"/>
          </p:cNvCxnSpPr>
          <p:nvPr/>
        </p:nvCxnSpPr>
        <p:spPr>
          <a:xfrm flipH="1">
            <a:off x="2402959" y="3498112"/>
            <a:ext cx="3292742" cy="941958"/>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53151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2"/>
          <a:stretch>
            <a:fillRect/>
          </a:stretch>
        </p:blipFill>
        <p:spPr>
          <a:xfrm>
            <a:off x="7857460" y="4383990"/>
            <a:ext cx="1114537" cy="685082"/>
          </a:xfrm>
          <a:prstGeom prst="rect">
            <a:avLst/>
          </a:prstGeom>
        </p:spPr>
      </p:pic>
      <p:sp>
        <p:nvSpPr>
          <p:cNvPr id="10" name="TextBox 9">
            <a:extLst>
              <a:ext uri="{FF2B5EF4-FFF2-40B4-BE49-F238E27FC236}">
                <a16:creationId xmlns:a16="http://schemas.microsoft.com/office/drawing/2014/main" id="{C6D2A32B-5B17-4C32-A433-4D04BD1515C4}"/>
              </a:ext>
            </a:extLst>
          </p:cNvPr>
          <p:cNvSpPr txBox="1"/>
          <p:nvPr/>
        </p:nvSpPr>
        <p:spPr>
          <a:xfrm>
            <a:off x="1044637" y="752544"/>
            <a:ext cx="7054725" cy="646331"/>
          </a:xfrm>
          <a:prstGeom prst="rect">
            <a:avLst/>
          </a:prstGeom>
          <a:noFill/>
        </p:spPr>
        <p:txBody>
          <a:bodyPr wrap="square" rtlCol="0">
            <a:spAutoFit/>
          </a:bodyPr>
          <a:lstStyle/>
          <a:p>
            <a:pPr algn="ctr"/>
            <a:r>
              <a:rPr lang="es-MX" sz="1200" dirty="0"/>
              <a:t>Los socios pueden solicitar habilitar o deshabilitar la facturación automática así como cambiar la razón social a la cual se facturarán los pagos de la membresía.</a:t>
            </a:r>
          </a:p>
          <a:p>
            <a:pPr algn="ctr"/>
            <a:r>
              <a:rPr lang="es-MX" sz="1200" dirty="0"/>
              <a:t>Para hacer cualquier modificación en estos datos, se tienen que seguir estos pasos:</a:t>
            </a:r>
          </a:p>
        </p:txBody>
      </p:sp>
      <p:pic>
        <p:nvPicPr>
          <p:cNvPr id="2" name="Picture 1">
            <a:extLst>
              <a:ext uri="{FF2B5EF4-FFF2-40B4-BE49-F238E27FC236}">
                <a16:creationId xmlns:a16="http://schemas.microsoft.com/office/drawing/2014/main" id="{D9715CCA-2E45-4204-A76D-624534A24CB4}"/>
              </a:ext>
            </a:extLst>
          </p:cNvPr>
          <p:cNvPicPr>
            <a:picLocks noChangeAspect="1"/>
          </p:cNvPicPr>
          <p:nvPr/>
        </p:nvPicPr>
        <p:blipFill>
          <a:blip r:embed="rId3"/>
          <a:stretch>
            <a:fillRect/>
          </a:stretch>
        </p:blipFill>
        <p:spPr>
          <a:xfrm>
            <a:off x="3175403" y="1613633"/>
            <a:ext cx="5512140" cy="1076290"/>
          </a:xfrm>
          <a:prstGeom prst="rect">
            <a:avLst/>
          </a:prstGeom>
        </p:spPr>
      </p:pic>
      <p:pic>
        <p:nvPicPr>
          <p:cNvPr id="3" name="Picture 2">
            <a:extLst>
              <a:ext uri="{FF2B5EF4-FFF2-40B4-BE49-F238E27FC236}">
                <a16:creationId xmlns:a16="http://schemas.microsoft.com/office/drawing/2014/main" id="{8A12DC3F-BD01-4EA0-A560-BB58E1A2056F}"/>
              </a:ext>
            </a:extLst>
          </p:cNvPr>
          <p:cNvPicPr>
            <a:picLocks noChangeAspect="1"/>
          </p:cNvPicPr>
          <p:nvPr/>
        </p:nvPicPr>
        <p:blipFill>
          <a:blip r:embed="rId4"/>
          <a:stretch>
            <a:fillRect/>
          </a:stretch>
        </p:blipFill>
        <p:spPr>
          <a:xfrm>
            <a:off x="2411664" y="3048985"/>
            <a:ext cx="5874023" cy="1637653"/>
          </a:xfrm>
          <a:prstGeom prst="rect">
            <a:avLst/>
          </a:prstGeom>
        </p:spPr>
      </p:pic>
      <p:sp>
        <p:nvSpPr>
          <p:cNvPr id="11" name="Rectangle 10">
            <a:extLst>
              <a:ext uri="{FF2B5EF4-FFF2-40B4-BE49-F238E27FC236}">
                <a16:creationId xmlns:a16="http://schemas.microsoft.com/office/drawing/2014/main" id="{608B4A77-9909-4C01-BB9B-AB4D14AB2F9A}"/>
              </a:ext>
            </a:extLst>
          </p:cNvPr>
          <p:cNvSpPr/>
          <p:nvPr/>
        </p:nvSpPr>
        <p:spPr>
          <a:xfrm>
            <a:off x="219934" y="1786920"/>
            <a:ext cx="2782075" cy="784830"/>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12" name="TextBox 11">
            <a:extLst>
              <a:ext uri="{FF2B5EF4-FFF2-40B4-BE49-F238E27FC236}">
                <a16:creationId xmlns:a16="http://schemas.microsoft.com/office/drawing/2014/main" id="{B79F706F-E4DC-45A0-A15A-951EB2621A98}"/>
              </a:ext>
            </a:extLst>
          </p:cNvPr>
          <p:cNvSpPr txBox="1"/>
          <p:nvPr/>
        </p:nvSpPr>
        <p:spPr>
          <a:xfrm>
            <a:off x="286331" y="1852062"/>
            <a:ext cx="2715678" cy="646331"/>
          </a:xfrm>
          <a:prstGeom prst="rect">
            <a:avLst/>
          </a:prstGeom>
          <a:noFill/>
        </p:spPr>
        <p:txBody>
          <a:bodyPr wrap="square" rtlCol="0">
            <a:spAutoFit/>
          </a:bodyPr>
          <a:lstStyle/>
          <a:p>
            <a:pPr algn="ctr"/>
            <a:r>
              <a:rPr lang="es-MX" sz="1200" dirty="0"/>
              <a:t>Desde membresías ir a la pestaña </a:t>
            </a:r>
            <a:r>
              <a:rPr lang="es-MX" sz="1200" b="1" dirty="0"/>
              <a:t>Información de Facturación </a:t>
            </a:r>
            <a:r>
              <a:rPr lang="es-MX" sz="1200" dirty="0"/>
              <a:t>e ingresar a </a:t>
            </a:r>
            <a:r>
              <a:rPr lang="es-MX" sz="1200" b="1" dirty="0"/>
              <a:t>Perfil</a:t>
            </a:r>
          </a:p>
        </p:txBody>
      </p:sp>
      <p:sp>
        <p:nvSpPr>
          <p:cNvPr id="14" name="Rectangle 13">
            <a:extLst>
              <a:ext uri="{FF2B5EF4-FFF2-40B4-BE49-F238E27FC236}">
                <a16:creationId xmlns:a16="http://schemas.microsoft.com/office/drawing/2014/main" id="{20C1C434-EE25-4700-A3BA-BDEF67A1937E}"/>
              </a:ext>
            </a:extLst>
          </p:cNvPr>
          <p:cNvSpPr/>
          <p:nvPr/>
        </p:nvSpPr>
        <p:spPr>
          <a:xfrm>
            <a:off x="172003" y="4027251"/>
            <a:ext cx="2190300" cy="659388"/>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15" name="TextBox 14">
            <a:extLst>
              <a:ext uri="{FF2B5EF4-FFF2-40B4-BE49-F238E27FC236}">
                <a16:creationId xmlns:a16="http://schemas.microsoft.com/office/drawing/2014/main" id="{1BCFD5DA-927C-4703-BD73-B0B1EA8A417D}"/>
              </a:ext>
            </a:extLst>
          </p:cNvPr>
          <p:cNvSpPr txBox="1"/>
          <p:nvPr/>
        </p:nvSpPr>
        <p:spPr>
          <a:xfrm>
            <a:off x="-83926" y="4122292"/>
            <a:ext cx="2715678" cy="461665"/>
          </a:xfrm>
          <a:prstGeom prst="rect">
            <a:avLst/>
          </a:prstGeom>
          <a:noFill/>
        </p:spPr>
        <p:txBody>
          <a:bodyPr wrap="square" rtlCol="0">
            <a:spAutoFit/>
          </a:bodyPr>
          <a:lstStyle/>
          <a:p>
            <a:pPr algn="ctr"/>
            <a:r>
              <a:rPr lang="es-MX" sz="1200" dirty="0"/>
              <a:t>Seleccionar el botón </a:t>
            </a:r>
            <a:r>
              <a:rPr lang="es-MX" sz="1200" b="1" dirty="0"/>
              <a:t>Agregar </a:t>
            </a:r>
            <a:r>
              <a:rPr lang="es-MX" sz="1200" b="1" dirty="0" err="1"/>
              <a:t>Billingprofile</a:t>
            </a:r>
            <a:endParaRPr lang="es-MX" sz="1200" b="1" dirty="0"/>
          </a:p>
        </p:txBody>
      </p:sp>
      <p:cxnSp>
        <p:nvCxnSpPr>
          <p:cNvPr id="16" name="Straight Arrow Connector 15">
            <a:extLst>
              <a:ext uri="{FF2B5EF4-FFF2-40B4-BE49-F238E27FC236}">
                <a16:creationId xmlns:a16="http://schemas.microsoft.com/office/drawing/2014/main" id="{5070B907-7924-4AB2-9948-A3E465AAEF8D}"/>
              </a:ext>
            </a:extLst>
          </p:cNvPr>
          <p:cNvCxnSpPr>
            <a:cxnSpLocks/>
            <a:stCxn id="14" idx="0"/>
          </p:cNvCxnSpPr>
          <p:nvPr/>
        </p:nvCxnSpPr>
        <p:spPr>
          <a:xfrm flipV="1">
            <a:off x="1267153" y="3583173"/>
            <a:ext cx="1268539" cy="444078"/>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CDD4F0EF-7C8E-4E08-B092-341EBF13CD65}"/>
              </a:ext>
            </a:extLst>
          </p:cNvPr>
          <p:cNvSpPr txBox="1"/>
          <p:nvPr/>
        </p:nvSpPr>
        <p:spPr>
          <a:xfrm>
            <a:off x="5263120" y="78772"/>
            <a:ext cx="3581551" cy="461665"/>
          </a:xfrm>
          <a:prstGeom prst="rect">
            <a:avLst/>
          </a:prstGeom>
          <a:noFill/>
        </p:spPr>
        <p:txBody>
          <a:bodyPr wrap="square">
            <a:spAutoFit/>
          </a:bodyPr>
          <a:lstStyle/>
          <a:p>
            <a:pPr marL="0" indent="0" algn="ctr">
              <a:buNone/>
            </a:pPr>
            <a:r>
              <a:rPr lang="es-MX" sz="1200" spc="300" dirty="0">
                <a:latin typeface="Trebuchet MS"/>
                <a:ea typeface="+mj-ea"/>
              </a:rPr>
              <a:t>ACTUALIZAR DATOS DE FACTURACIÓN</a:t>
            </a:r>
          </a:p>
        </p:txBody>
      </p:sp>
      <p:cxnSp>
        <p:nvCxnSpPr>
          <p:cNvPr id="20" name="Straight Connector 19">
            <a:extLst>
              <a:ext uri="{FF2B5EF4-FFF2-40B4-BE49-F238E27FC236}">
                <a16:creationId xmlns:a16="http://schemas.microsoft.com/office/drawing/2014/main" id="{B2D9F8D4-3B1C-44CF-88F4-532C418ED972}"/>
              </a:ext>
            </a:extLst>
          </p:cNvPr>
          <p:cNvCxnSpPr>
            <a:cxnSpLocks/>
          </p:cNvCxnSpPr>
          <p:nvPr/>
        </p:nvCxnSpPr>
        <p:spPr>
          <a:xfrm flipH="1">
            <a:off x="5339472" y="538007"/>
            <a:ext cx="3505198" cy="0"/>
          </a:xfrm>
          <a:prstGeom prst="line">
            <a:avLst/>
          </a:prstGeom>
          <a:ln w="12700">
            <a:solidFill>
              <a:srgbClr val="F7994B"/>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9481423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911565A-DB8F-48DE-8004-5A96FA4374DA}"/>
              </a:ext>
            </a:extLst>
          </p:cNvPr>
          <p:cNvSpPr/>
          <p:nvPr/>
        </p:nvSpPr>
        <p:spPr>
          <a:xfrm>
            <a:off x="6522607" y="2153776"/>
            <a:ext cx="2121542" cy="736025"/>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30" name="Rectangle 29">
            <a:extLst>
              <a:ext uri="{FF2B5EF4-FFF2-40B4-BE49-F238E27FC236}">
                <a16:creationId xmlns:a16="http://schemas.microsoft.com/office/drawing/2014/main" id="{042607BB-14B3-4351-929B-E6E55255A80B}"/>
              </a:ext>
            </a:extLst>
          </p:cNvPr>
          <p:cNvSpPr/>
          <p:nvPr/>
        </p:nvSpPr>
        <p:spPr>
          <a:xfrm>
            <a:off x="6576584" y="3373739"/>
            <a:ext cx="2353727" cy="685082"/>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2"/>
          <a:stretch>
            <a:fillRect/>
          </a:stretch>
        </p:blipFill>
        <p:spPr>
          <a:xfrm>
            <a:off x="7857460" y="4383990"/>
            <a:ext cx="1114537" cy="685082"/>
          </a:xfrm>
          <a:prstGeom prst="rect">
            <a:avLst/>
          </a:prstGeom>
        </p:spPr>
      </p:pic>
      <p:pic>
        <p:nvPicPr>
          <p:cNvPr id="13" name="Picture 12">
            <a:extLst>
              <a:ext uri="{FF2B5EF4-FFF2-40B4-BE49-F238E27FC236}">
                <a16:creationId xmlns:a16="http://schemas.microsoft.com/office/drawing/2014/main" id="{9551BCC5-887F-46AE-AED9-20DA761ABB01}"/>
              </a:ext>
            </a:extLst>
          </p:cNvPr>
          <p:cNvPicPr>
            <a:picLocks noChangeAspect="1"/>
          </p:cNvPicPr>
          <p:nvPr/>
        </p:nvPicPr>
        <p:blipFill>
          <a:blip r:embed="rId3"/>
          <a:stretch>
            <a:fillRect/>
          </a:stretch>
        </p:blipFill>
        <p:spPr>
          <a:xfrm>
            <a:off x="1594892" y="1441271"/>
            <a:ext cx="4653961" cy="3423675"/>
          </a:xfrm>
          <a:prstGeom prst="rect">
            <a:avLst/>
          </a:prstGeom>
        </p:spPr>
      </p:pic>
      <p:sp>
        <p:nvSpPr>
          <p:cNvPr id="17" name="TextBox 16">
            <a:extLst>
              <a:ext uri="{FF2B5EF4-FFF2-40B4-BE49-F238E27FC236}">
                <a16:creationId xmlns:a16="http://schemas.microsoft.com/office/drawing/2014/main" id="{AE0094F5-D82A-434E-B27F-5883301C1D9E}"/>
              </a:ext>
            </a:extLst>
          </p:cNvPr>
          <p:cNvSpPr txBox="1"/>
          <p:nvPr/>
        </p:nvSpPr>
        <p:spPr>
          <a:xfrm>
            <a:off x="1796906" y="815176"/>
            <a:ext cx="5550187" cy="461665"/>
          </a:xfrm>
          <a:prstGeom prst="rect">
            <a:avLst/>
          </a:prstGeom>
          <a:noFill/>
        </p:spPr>
        <p:txBody>
          <a:bodyPr wrap="square" rtlCol="0">
            <a:spAutoFit/>
          </a:bodyPr>
          <a:lstStyle/>
          <a:p>
            <a:pPr algn="ctr"/>
            <a:r>
              <a:rPr lang="es-MX" sz="1200" dirty="0"/>
              <a:t>Se abrirá el siguiente cuadro en el cual se deberán de llenar todos los campos con la información que el socio proporcionó para su facturación.</a:t>
            </a:r>
          </a:p>
        </p:txBody>
      </p:sp>
      <p:sp>
        <p:nvSpPr>
          <p:cNvPr id="18" name="Rectangle 17">
            <a:extLst>
              <a:ext uri="{FF2B5EF4-FFF2-40B4-BE49-F238E27FC236}">
                <a16:creationId xmlns:a16="http://schemas.microsoft.com/office/drawing/2014/main" id="{4959A84D-6DD5-40D1-9B05-5754E2EB15E0}"/>
              </a:ext>
            </a:extLst>
          </p:cNvPr>
          <p:cNvSpPr/>
          <p:nvPr/>
        </p:nvSpPr>
        <p:spPr>
          <a:xfrm>
            <a:off x="4710223" y="2639022"/>
            <a:ext cx="950944" cy="379651"/>
          </a:xfrm>
          <a:prstGeom prst="rect">
            <a:avLst/>
          </a:prstGeom>
          <a:solidFill>
            <a:srgbClr val="FFFF00">
              <a:alpha val="16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cxnSp>
        <p:nvCxnSpPr>
          <p:cNvPr id="19" name="Straight Arrow Connector 18">
            <a:extLst>
              <a:ext uri="{FF2B5EF4-FFF2-40B4-BE49-F238E27FC236}">
                <a16:creationId xmlns:a16="http://schemas.microsoft.com/office/drawing/2014/main" id="{957AD408-AD1F-49D3-A2A9-C181992AD965}"/>
              </a:ext>
            </a:extLst>
          </p:cNvPr>
          <p:cNvCxnSpPr>
            <a:cxnSpLocks/>
          </p:cNvCxnSpPr>
          <p:nvPr/>
        </p:nvCxnSpPr>
        <p:spPr>
          <a:xfrm flipH="1">
            <a:off x="5050465" y="2889802"/>
            <a:ext cx="1472141" cy="0"/>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57CA7F53-F68F-4EE8-8728-1506C00D2EA6}"/>
              </a:ext>
            </a:extLst>
          </p:cNvPr>
          <p:cNvSpPr txBox="1"/>
          <p:nvPr/>
        </p:nvSpPr>
        <p:spPr>
          <a:xfrm>
            <a:off x="6552218" y="2220691"/>
            <a:ext cx="2062319" cy="646331"/>
          </a:xfrm>
          <a:prstGeom prst="rect">
            <a:avLst/>
          </a:prstGeom>
          <a:noFill/>
        </p:spPr>
        <p:txBody>
          <a:bodyPr wrap="square" rtlCol="0">
            <a:spAutoFit/>
          </a:bodyPr>
          <a:lstStyle/>
          <a:p>
            <a:pPr algn="ctr"/>
            <a:r>
              <a:rPr lang="es-MX" sz="1200" dirty="0"/>
              <a:t>Es importante seleccionar el recuadro si el socio desea la facturación automática</a:t>
            </a:r>
          </a:p>
        </p:txBody>
      </p:sp>
      <p:cxnSp>
        <p:nvCxnSpPr>
          <p:cNvPr id="28" name="Straight Arrow Connector 27">
            <a:extLst>
              <a:ext uri="{FF2B5EF4-FFF2-40B4-BE49-F238E27FC236}">
                <a16:creationId xmlns:a16="http://schemas.microsoft.com/office/drawing/2014/main" id="{65D6E399-7E44-44DD-A1A2-581B1D2951F6}"/>
              </a:ext>
            </a:extLst>
          </p:cNvPr>
          <p:cNvCxnSpPr>
            <a:cxnSpLocks/>
            <a:stCxn id="30" idx="1"/>
          </p:cNvCxnSpPr>
          <p:nvPr/>
        </p:nvCxnSpPr>
        <p:spPr>
          <a:xfrm flipH="1">
            <a:off x="4455042" y="3716280"/>
            <a:ext cx="2121542" cy="812058"/>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FFB93656-13BE-4BE2-8085-671A82BFF4E8}"/>
              </a:ext>
            </a:extLst>
          </p:cNvPr>
          <p:cNvSpPr txBox="1"/>
          <p:nvPr/>
        </p:nvSpPr>
        <p:spPr>
          <a:xfrm>
            <a:off x="6576584" y="3468773"/>
            <a:ext cx="2353727" cy="461665"/>
          </a:xfrm>
          <a:prstGeom prst="rect">
            <a:avLst/>
          </a:prstGeom>
          <a:noFill/>
        </p:spPr>
        <p:txBody>
          <a:bodyPr wrap="square" rtlCol="0">
            <a:spAutoFit/>
          </a:bodyPr>
          <a:lstStyle/>
          <a:p>
            <a:pPr algn="ctr"/>
            <a:r>
              <a:rPr lang="es-MX" sz="1200" dirty="0"/>
              <a:t>Una vez ingresada la información, guardar los cambios</a:t>
            </a:r>
          </a:p>
        </p:txBody>
      </p:sp>
    </p:spTree>
    <p:extLst>
      <p:ext uri="{BB962C8B-B14F-4D97-AF65-F5344CB8AC3E}">
        <p14:creationId xmlns:p14="http://schemas.microsoft.com/office/powerpoint/2010/main" val="9231534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2"/>
          <a:stretch>
            <a:fillRect/>
          </a:stretch>
        </p:blipFill>
        <p:spPr>
          <a:xfrm>
            <a:off x="7857460" y="4383990"/>
            <a:ext cx="1114537" cy="685082"/>
          </a:xfrm>
          <a:prstGeom prst="rect">
            <a:avLst/>
          </a:prstGeom>
        </p:spPr>
      </p:pic>
      <p:pic>
        <p:nvPicPr>
          <p:cNvPr id="2" name="Picture 1">
            <a:extLst>
              <a:ext uri="{FF2B5EF4-FFF2-40B4-BE49-F238E27FC236}">
                <a16:creationId xmlns:a16="http://schemas.microsoft.com/office/drawing/2014/main" id="{80AB6FAD-D40C-4DF3-81B7-E5478AD8B4A6}"/>
              </a:ext>
            </a:extLst>
          </p:cNvPr>
          <p:cNvPicPr>
            <a:picLocks noChangeAspect="1"/>
          </p:cNvPicPr>
          <p:nvPr/>
        </p:nvPicPr>
        <p:blipFill>
          <a:blip r:embed="rId3"/>
          <a:stretch>
            <a:fillRect/>
          </a:stretch>
        </p:blipFill>
        <p:spPr>
          <a:xfrm>
            <a:off x="933449" y="1069274"/>
            <a:ext cx="7277100" cy="1724025"/>
          </a:xfrm>
          <a:prstGeom prst="rect">
            <a:avLst/>
          </a:prstGeom>
        </p:spPr>
      </p:pic>
      <p:sp>
        <p:nvSpPr>
          <p:cNvPr id="11" name="Rectangle 10">
            <a:extLst>
              <a:ext uri="{FF2B5EF4-FFF2-40B4-BE49-F238E27FC236}">
                <a16:creationId xmlns:a16="http://schemas.microsoft.com/office/drawing/2014/main" id="{F41CFE70-40ED-45B3-ABE5-09087B460ABB}"/>
              </a:ext>
            </a:extLst>
          </p:cNvPr>
          <p:cNvSpPr/>
          <p:nvPr/>
        </p:nvSpPr>
        <p:spPr>
          <a:xfrm>
            <a:off x="6570465" y="2323397"/>
            <a:ext cx="1213502" cy="417865"/>
          </a:xfrm>
          <a:prstGeom prst="rect">
            <a:avLst/>
          </a:prstGeom>
          <a:solidFill>
            <a:srgbClr val="FFFF00">
              <a:alpha val="16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pic>
        <p:nvPicPr>
          <p:cNvPr id="3" name="Picture 2">
            <a:extLst>
              <a:ext uri="{FF2B5EF4-FFF2-40B4-BE49-F238E27FC236}">
                <a16:creationId xmlns:a16="http://schemas.microsoft.com/office/drawing/2014/main" id="{39A5A469-A509-45DF-91C8-0F51CF3501C6}"/>
              </a:ext>
            </a:extLst>
          </p:cNvPr>
          <p:cNvPicPr>
            <a:picLocks noChangeAspect="1"/>
          </p:cNvPicPr>
          <p:nvPr/>
        </p:nvPicPr>
        <p:blipFill>
          <a:blip r:embed="rId4"/>
          <a:stretch>
            <a:fillRect/>
          </a:stretch>
        </p:blipFill>
        <p:spPr>
          <a:xfrm>
            <a:off x="717066" y="3678119"/>
            <a:ext cx="7090912" cy="1118280"/>
          </a:xfrm>
          <a:prstGeom prst="rect">
            <a:avLst/>
          </a:prstGeom>
        </p:spPr>
      </p:pic>
      <p:sp>
        <p:nvSpPr>
          <p:cNvPr id="13" name="Rectangle 12">
            <a:extLst>
              <a:ext uri="{FF2B5EF4-FFF2-40B4-BE49-F238E27FC236}">
                <a16:creationId xmlns:a16="http://schemas.microsoft.com/office/drawing/2014/main" id="{21CEC5CD-6CD4-41FC-AB9A-C06FB5E9CDDB}"/>
              </a:ext>
            </a:extLst>
          </p:cNvPr>
          <p:cNvSpPr/>
          <p:nvPr/>
        </p:nvSpPr>
        <p:spPr>
          <a:xfrm>
            <a:off x="2112997" y="2935396"/>
            <a:ext cx="4918006" cy="564421"/>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12" name="TextBox 11">
            <a:extLst>
              <a:ext uri="{FF2B5EF4-FFF2-40B4-BE49-F238E27FC236}">
                <a16:creationId xmlns:a16="http://schemas.microsoft.com/office/drawing/2014/main" id="{08AAFAF9-A610-4915-939D-6A32A742765D}"/>
              </a:ext>
            </a:extLst>
          </p:cNvPr>
          <p:cNvSpPr txBox="1"/>
          <p:nvPr/>
        </p:nvSpPr>
        <p:spPr>
          <a:xfrm>
            <a:off x="1966782" y="2978858"/>
            <a:ext cx="5210434" cy="461665"/>
          </a:xfrm>
          <a:prstGeom prst="rect">
            <a:avLst/>
          </a:prstGeom>
          <a:noFill/>
        </p:spPr>
        <p:txBody>
          <a:bodyPr wrap="square" rtlCol="0">
            <a:spAutoFit/>
          </a:bodyPr>
          <a:lstStyle/>
          <a:p>
            <a:pPr algn="ctr"/>
            <a:r>
              <a:rPr lang="es-MX" sz="1200" dirty="0"/>
              <a:t>Ahora ingresar a la pestaña LOANS e ingresar a la Información de Facturación. </a:t>
            </a:r>
            <a:br>
              <a:rPr lang="es-MX" sz="1200" dirty="0"/>
            </a:br>
            <a:r>
              <a:rPr lang="es-MX" sz="1200" dirty="0"/>
              <a:t>Desde el Perfil, seleccionar el que se acaba de actualizar</a:t>
            </a:r>
          </a:p>
        </p:txBody>
      </p:sp>
      <p:sp>
        <p:nvSpPr>
          <p:cNvPr id="16" name="Rectangle 15">
            <a:extLst>
              <a:ext uri="{FF2B5EF4-FFF2-40B4-BE49-F238E27FC236}">
                <a16:creationId xmlns:a16="http://schemas.microsoft.com/office/drawing/2014/main" id="{8558FDA9-7356-4958-8722-C8C8DDC9254E}"/>
              </a:ext>
            </a:extLst>
          </p:cNvPr>
          <p:cNvSpPr/>
          <p:nvPr/>
        </p:nvSpPr>
        <p:spPr>
          <a:xfrm>
            <a:off x="2112997" y="676846"/>
            <a:ext cx="4830064" cy="339960"/>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10" name="TextBox 9">
            <a:extLst>
              <a:ext uri="{FF2B5EF4-FFF2-40B4-BE49-F238E27FC236}">
                <a16:creationId xmlns:a16="http://schemas.microsoft.com/office/drawing/2014/main" id="{E21C7043-10B8-4EEF-9691-F3D82B9BF4B3}"/>
              </a:ext>
            </a:extLst>
          </p:cNvPr>
          <p:cNvSpPr txBox="1"/>
          <p:nvPr/>
        </p:nvSpPr>
        <p:spPr>
          <a:xfrm>
            <a:off x="2112997" y="693640"/>
            <a:ext cx="4918005" cy="276999"/>
          </a:xfrm>
          <a:prstGeom prst="rect">
            <a:avLst/>
          </a:prstGeom>
          <a:noFill/>
        </p:spPr>
        <p:txBody>
          <a:bodyPr wrap="square" rtlCol="0">
            <a:spAutoFit/>
          </a:bodyPr>
          <a:lstStyle/>
          <a:p>
            <a:pPr algn="ctr"/>
            <a:r>
              <a:rPr lang="es-MX" sz="1200" dirty="0"/>
              <a:t>Una vez ingresado el nuevo perfil de facturación, se tendrá que seleccionar:</a:t>
            </a:r>
          </a:p>
        </p:txBody>
      </p:sp>
    </p:spTree>
    <p:extLst>
      <p:ext uri="{BB962C8B-B14F-4D97-AF65-F5344CB8AC3E}">
        <p14:creationId xmlns:p14="http://schemas.microsoft.com/office/powerpoint/2010/main" val="23636192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2"/>
          <a:stretch>
            <a:fillRect/>
          </a:stretch>
        </p:blipFill>
        <p:spPr>
          <a:xfrm>
            <a:off x="7857460" y="4383990"/>
            <a:ext cx="1114537" cy="685082"/>
          </a:xfrm>
          <a:prstGeom prst="rect">
            <a:avLst/>
          </a:prstGeom>
        </p:spPr>
      </p:pic>
      <p:pic>
        <p:nvPicPr>
          <p:cNvPr id="2" name="Picture 1">
            <a:extLst>
              <a:ext uri="{FF2B5EF4-FFF2-40B4-BE49-F238E27FC236}">
                <a16:creationId xmlns:a16="http://schemas.microsoft.com/office/drawing/2014/main" id="{04B48F29-8159-4D82-8275-733E05E5E569}"/>
              </a:ext>
            </a:extLst>
          </p:cNvPr>
          <p:cNvPicPr>
            <a:picLocks noChangeAspect="1"/>
          </p:cNvPicPr>
          <p:nvPr/>
        </p:nvPicPr>
        <p:blipFill>
          <a:blip r:embed="rId3"/>
          <a:stretch>
            <a:fillRect/>
          </a:stretch>
        </p:blipFill>
        <p:spPr>
          <a:xfrm>
            <a:off x="2519917" y="1567609"/>
            <a:ext cx="5539562" cy="1645812"/>
          </a:xfrm>
          <a:prstGeom prst="rect">
            <a:avLst/>
          </a:prstGeom>
        </p:spPr>
      </p:pic>
      <p:sp>
        <p:nvSpPr>
          <p:cNvPr id="10" name="Rectangle 9">
            <a:extLst>
              <a:ext uri="{FF2B5EF4-FFF2-40B4-BE49-F238E27FC236}">
                <a16:creationId xmlns:a16="http://schemas.microsoft.com/office/drawing/2014/main" id="{4FE687FE-2640-44BC-9418-737666251D93}"/>
              </a:ext>
            </a:extLst>
          </p:cNvPr>
          <p:cNvSpPr/>
          <p:nvPr/>
        </p:nvSpPr>
        <p:spPr>
          <a:xfrm>
            <a:off x="2190307" y="676844"/>
            <a:ext cx="4901609" cy="685073"/>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11" name="TextBox 10">
            <a:extLst>
              <a:ext uri="{FF2B5EF4-FFF2-40B4-BE49-F238E27FC236}">
                <a16:creationId xmlns:a16="http://schemas.microsoft.com/office/drawing/2014/main" id="{C6070A33-8D01-4388-B0CD-C0F54B42DFEC}"/>
              </a:ext>
            </a:extLst>
          </p:cNvPr>
          <p:cNvSpPr txBox="1"/>
          <p:nvPr/>
        </p:nvSpPr>
        <p:spPr>
          <a:xfrm>
            <a:off x="2190308" y="797415"/>
            <a:ext cx="4763384" cy="461665"/>
          </a:xfrm>
          <a:prstGeom prst="rect">
            <a:avLst/>
          </a:prstGeom>
          <a:noFill/>
        </p:spPr>
        <p:txBody>
          <a:bodyPr wrap="square" rtlCol="0">
            <a:spAutoFit/>
          </a:bodyPr>
          <a:lstStyle/>
          <a:p>
            <a:pPr algn="ctr"/>
            <a:r>
              <a:rPr lang="es-MX" sz="1200" dirty="0"/>
              <a:t>Ingresar desde </a:t>
            </a:r>
            <a:r>
              <a:rPr lang="es-MX" sz="1200" b="1" dirty="0"/>
              <a:t>Contactos</a:t>
            </a:r>
            <a:r>
              <a:rPr lang="es-MX" sz="1200" dirty="0"/>
              <a:t> a la pestaña de </a:t>
            </a:r>
            <a:r>
              <a:rPr lang="es-MX" sz="1200" b="1" dirty="0"/>
              <a:t>Información de Facturación </a:t>
            </a:r>
            <a:r>
              <a:rPr lang="es-MX" sz="1200" dirty="0"/>
              <a:t>y seleccionar el recuadro </a:t>
            </a:r>
            <a:r>
              <a:rPr lang="es-MX" sz="1200" b="1" dirty="0"/>
              <a:t>Principal</a:t>
            </a:r>
            <a:r>
              <a:rPr lang="es-MX" sz="1200" dirty="0"/>
              <a:t> del perfil que recién se actualizó</a:t>
            </a:r>
          </a:p>
        </p:txBody>
      </p:sp>
      <p:sp>
        <p:nvSpPr>
          <p:cNvPr id="12" name="Oval 11">
            <a:extLst>
              <a:ext uri="{FF2B5EF4-FFF2-40B4-BE49-F238E27FC236}">
                <a16:creationId xmlns:a16="http://schemas.microsoft.com/office/drawing/2014/main" id="{DF2660FF-5E21-4BD8-A06C-C04F335FD333}"/>
              </a:ext>
            </a:extLst>
          </p:cNvPr>
          <p:cNvSpPr/>
          <p:nvPr/>
        </p:nvSpPr>
        <p:spPr>
          <a:xfrm>
            <a:off x="4189228" y="2658032"/>
            <a:ext cx="648587" cy="555389"/>
          </a:xfrm>
          <a:prstGeom prst="ellipse">
            <a:avLst/>
          </a:prstGeom>
          <a:no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pic>
        <p:nvPicPr>
          <p:cNvPr id="3" name="Picture 2">
            <a:extLst>
              <a:ext uri="{FF2B5EF4-FFF2-40B4-BE49-F238E27FC236}">
                <a16:creationId xmlns:a16="http://schemas.microsoft.com/office/drawing/2014/main" id="{65EBA32D-4F90-469E-80D4-C798E1932DF9}"/>
              </a:ext>
            </a:extLst>
          </p:cNvPr>
          <p:cNvPicPr>
            <a:picLocks noChangeAspect="1"/>
          </p:cNvPicPr>
          <p:nvPr/>
        </p:nvPicPr>
        <p:blipFill>
          <a:blip r:embed="rId4"/>
          <a:stretch>
            <a:fillRect/>
          </a:stretch>
        </p:blipFill>
        <p:spPr>
          <a:xfrm>
            <a:off x="2519917" y="3387324"/>
            <a:ext cx="6452080" cy="1645811"/>
          </a:xfrm>
          <a:prstGeom prst="rect">
            <a:avLst/>
          </a:prstGeom>
        </p:spPr>
      </p:pic>
      <p:sp>
        <p:nvSpPr>
          <p:cNvPr id="13" name="Rectangle 12">
            <a:extLst>
              <a:ext uri="{FF2B5EF4-FFF2-40B4-BE49-F238E27FC236}">
                <a16:creationId xmlns:a16="http://schemas.microsoft.com/office/drawing/2014/main" id="{C18419C2-060E-43A1-82E3-5DCA851E2D82}"/>
              </a:ext>
            </a:extLst>
          </p:cNvPr>
          <p:cNvSpPr/>
          <p:nvPr/>
        </p:nvSpPr>
        <p:spPr>
          <a:xfrm>
            <a:off x="76311" y="2740613"/>
            <a:ext cx="2347914" cy="1040971"/>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14" name="TextBox 13">
            <a:extLst>
              <a:ext uri="{FF2B5EF4-FFF2-40B4-BE49-F238E27FC236}">
                <a16:creationId xmlns:a16="http://schemas.microsoft.com/office/drawing/2014/main" id="{93B8617A-18A1-472F-8182-14E6A7C72A06}"/>
              </a:ext>
            </a:extLst>
          </p:cNvPr>
          <p:cNvSpPr txBox="1"/>
          <p:nvPr/>
        </p:nvSpPr>
        <p:spPr>
          <a:xfrm>
            <a:off x="140106" y="2757408"/>
            <a:ext cx="2347914" cy="1015663"/>
          </a:xfrm>
          <a:prstGeom prst="rect">
            <a:avLst/>
          </a:prstGeom>
          <a:noFill/>
        </p:spPr>
        <p:txBody>
          <a:bodyPr wrap="square" rtlCol="0">
            <a:spAutoFit/>
          </a:bodyPr>
          <a:lstStyle/>
          <a:p>
            <a:pPr algn="ctr"/>
            <a:r>
              <a:rPr lang="es-MX" sz="1200" dirty="0"/>
              <a:t>Desde </a:t>
            </a:r>
            <a:r>
              <a:rPr lang="es-MX" sz="1200" b="1" dirty="0"/>
              <a:t>Contactos</a:t>
            </a:r>
            <a:r>
              <a:rPr lang="es-MX" sz="1200" dirty="0"/>
              <a:t> actualizar los datos fiscales y seleccionar el recuadro </a:t>
            </a:r>
            <a:r>
              <a:rPr lang="es-MX" sz="1200" b="1" dirty="0" err="1"/>
              <a:t>Required</a:t>
            </a:r>
            <a:r>
              <a:rPr lang="es-MX" sz="1200" b="1" dirty="0"/>
              <a:t> </a:t>
            </a:r>
            <a:r>
              <a:rPr lang="es-MX" sz="1200" b="1" dirty="0" err="1"/>
              <a:t>Invoice</a:t>
            </a:r>
            <a:r>
              <a:rPr lang="es-MX" sz="1200" b="1" dirty="0"/>
              <a:t> </a:t>
            </a:r>
            <a:r>
              <a:rPr lang="es-MX" sz="1200" dirty="0"/>
              <a:t>si el socio desea la facturación automática</a:t>
            </a:r>
          </a:p>
        </p:txBody>
      </p:sp>
      <p:sp>
        <p:nvSpPr>
          <p:cNvPr id="15" name="Rectangle 14">
            <a:extLst>
              <a:ext uri="{FF2B5EF4-FFF2-40B4-BE49-F238E27FC236}">
                <a16:creationId xmlns:a16="http://schemas.microsoft.com/office/drawing/2014/main" id="{E670FA9E-F178-4CF4-B9FF-4FCBC5E7E44D}"/>
              </a:ext>
            </a:extLst>
          </p:cNvPr>
          <p:cNvSpPr/>
          <p:nvPr/>
        </p:nvSpPr>
        <p:spPr>
          <a:xfrm>
            <a:off x="7329755" y="4517598"/>
            <a:ext cx="1213502" cy="417865"/>
          </a:xfrm>
          <a:prstGeom prst="rect">
            <a:avLst/>
          </a:prstGeom>
          <a:solidFill>
            <a:srgbClr val="FFFF00">
              <a:alpha val="16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cxnSp>
        <p:nvCxnSpPr>
          <p:cNvPr id="16" name="Straight Arrow Connector 15">
            <a:extLst>
              <a:ext uri="{FF2B5EF4-FFF2-40B4-BE49-F238E27FC236}">
                <a16:creationId xmlns:a16="http://schemas.microsoft.com/office/drawing/2014/main" id="{09726BB6-8FBF-4275-BBC3-6ACEF8DD9F88}"/>
              </a:ext>
            </a:extLst>
          </p:cNvPr>
          <p:cNvCxnSpPr>
            <a:cxnSpLocks/>
            <a:stCxn id="14" idx="3"/>
          </p:cNvCxnSpPr>
          <p:nvPr/>
        </p:nvCxnSpPr>
        <p:spPr>
          <a:xfrm>
            <a:off x="2488020" y="3319146"/>
            <a:ext cx="4699589" cy="1423153"/>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41189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2"/>
          <a:stretch>
            <a:fillRect/>
          </a:stretch>
        </p:blipFill>
        <p:spPr>
          <a:xfrm>
            <a:off x="7857460" y="4383990"/>
            <a:ext cx="1114537" cy="685082"/>
          </a:xfrm>
          <a:prstGeom prst="rect">
            <a:avLst/>
          </a:prstGeom>
        </p:spPr>
      </p:pic>
      <p:pic>
        <p:nvPicPr>
          <p:cNvPr id="17" name="Picture 16">
            <a:extLst>
              <a:ext uri="{FF2B5EF4-FFF2-40B4-BE49-F238E27FC236}">
                <a16:creationId xmlns:a16="http://schemas.microsoft.com/office/drawing/2014/main" id="{0B54C4D8-94C3-4056-9A2F-D31D83336A40}"/>
              </a:ext>
            </a:extLst>
          </p:cNvPr>
          <p:cNvPicPr>
            <a:picLocks noChangeAspect="1"/>
          </p:cNvPicPr>
          <p:nvPr/>
        </p:nvPicPr>
        <p:blipFill>
          <a:blip r:embed="rId3"/>
          <a:stretch>
            <a:fillRect/>
          </a:stretch>
        </p:blipFill>
        <p:spPr>
          <a:xfrm>
            <a:off x="620827" y="2242396"/>
            <a:ext cx="7902345" cy="1305057"/>
          </a:xfrm>
          <a:prstGeom prst="rect">
            <a:avLst/>
          </a:prstGeom>
        </p:spPr>
      </p:pic>
      <p:sp>
        <p:nvSpPr>
          <p:cNvPr id="18" name="Rectangle 17">
            <a:extLst>
              <a:ext uri="{FF2B5EF4-FFF2-40B4-BE49-F238E27FC236}">
                <a16:creationId xmlns:a16="http://schemas.microsoft.com/office/drawing/2014/main" id="{EF2A4DB2-C69E-426C-90D9-33F3604C39A0}"/>
              </a:ext>
            </a:extLst>
          </p:cNvPr>
          <p:cNvSpPr/>
          <p:nvPr/>
        </p:nvSpPr>
        <p:spPr>
          <a:xfrm>
            <a:off x="2339163" y="1270732"/>
            <a:ext cx="4518837" cy="685073"/>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19" name="TextBox 18">
            <a:extLst>
              <a:ext uri="{FF2B5EF4-FFF2-40B4-BE49-F238E27FC236}">
                <a16:creationId xmlns:a16="http://schemas.microsoft.com/office/drawing/2014/main" id="{E9259650-703C-42D4-A50E-549EF29A55B0}"/>
              </a:ext>
            </a:extLst>
          </p:cNvPr>
          <p:cNvSpPr txBox="1"/>
          <p:nvPr/>
        </p:nvSpPr>
        <p:spPr>
          <a:xfrm>
            <a:off x="2339163" y="1350844"/>
            <a:ext cx="4518838" cy="461665"/>
          </a:xfrm>
          <a:prstGeom prst="rect">
            <a:avLst/>
          </a:prstGeom>
          <a:noFill/>
        </p:spPr>
        <p:txBody>
          <a:bodyPr wrap="square" rtlCol="0">
            <a:spAutoFit/>
          </a:bodyPr>
          <a:lstStyle/>
          <a:p>
            <a:pPr algn="ctr"/>
            <a:r>
              <a:rPr lang="es-MX" sz="1200" dirty="0"/>
              <a:t>Por último, ingresar al contrato activo desde la pestaña </a:t>
            </a:r>
            <a:r>
              <a:rPr lang="es-MX" sz="1200" b="1" dirty="0"/>
              <a:t>Contratos</a:t>
            </a:r>
            <a:r>
              <a:rPr lang="es-MX" sz="1200" dirty="0"/>
              <a:t> y seleccionar el nuevo perfil de facturación</a:t>
            </a:r>
          </a:p>
        </p:txBody>
      </p:sp>
      <p:cxnSp>
        <p:nvCxnSpPr>
          <p:cNvPr id="20" name="Straight Arrow Connector 19">
            <a:extLst>
              <a:ext uri="{FF2B5EF4-FFF2-40B4-BE49-F238E27FC236}">
                <a16:creationId xmlns:a16="http://schemas.microsoft.com/office/drawing/2014/main" id="{11524E6E-0F65-412C-9716-789BCDE6D084}"/>
              </a:ext>
            </a:extLst>
          </p:cNvPr>
          <p:cNvCxnSpPr>
            <a:cxnSpLocks/>
            <a:stCxn id="18" idx="2"/>
          </p:cNvCxnSpPr>
          <p:nvPr/>
        </p:nvCxnSpPr>
        <p:spPr>
          <a:xfrm flipH="1">
            <a:off x="3625704" y="1955805"/>
            <a:ext cx="972878" cy="1106372"/>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36807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2"/>
          <a:stretch>
            <a:fillRect/>
          </a:stretch>
        </p:blipFill>
        <p:spPr>
          <a:xfrm>
            <a:off x="7857460" y="4383990"/>
            <a:ext cx="1114537" cy="685082"/>
          </a:xfrm>
          <a:prstGeom prst="rect">
            <a:avLst/>
          </a:prstGeom>
        </p:spPr>
      </p:pic>
      <p:pic>
        <p:nvPicPr>
          <p:cNvPr id="2" name="Picture 1">
            <a:extLst>
              <a:ext uri="{FF2B5EF4-FFF2-40B4-BE49-F238E27FC236}">
                <a16:creationId xmlns:a16="http://schemas.microsoft.com/office/drawing/2014/main" id="{D8A37803-1495-4266-A0A5-B263FAD87EBA}"/>
              </a:ext>
            </a:extLst>
          </p:cNvPr>
          <p:cNvPicPr>
            <a:picLocks noChangeAspect="1"/>
          </p:cNvPicPr>
          <p:nvPr/>
        </p:nvPicPr>
        <p:blipFill>
          <a:blip r:embed="rId3"/>
          <a:stretch>
            <a:fillRect/>
          </a:stretch>
        </p:blipFill>
        <p:spPr>
          <a:xfrm>
            <a:off x="299329" y="961143"/>
            <a:ext cx="6322769" cy="2371991"/>
          </a:xfrm>
          <a:prstGeom prst="rect">
            <a:avLst/>
          </a:prstGeom>
        </p:spPr>
      </p:pic>
      <p:sp>
        <p:nvSpPr>
          <p:cNvPr id="10" name="TextBox 9">
            <a:extLst>
              <a:ext uri="{FF2B5EF4-FFF2-40B4-BE49-F238E27FC236}">
                <a16:creationId xmlns:a16="http://schemas.microsoft.com/office/drawing/2014/main" id="{73B72A12-F424-48CD-B206-E24C1598D267}"/>
              </a:ext>
            </a:extLst>
          </p:cNvPr>
          <p:cNvSpPr txBox="1"/>
          <p:nvPr/>
        </p:nvSpPr>
        <p:spPr>
          <a:xfrm>
            <a:off x="161775" y="176708"/>
            <a:ext cx="4410225" cy="646331"/>
          </a:xfrm>
          <a:prstGeom prst="rect">
            <a:avLst/>
          </a:prstGeom>
          <a:noFill/>
        </p:spPr>
        <p:txBody>
          <a:bodyPr wrap="square" rtlCol="0">
            <a:spAutoFit/>
          </a:bodyPr>
          <a:lstStyle/>
          <a:p>
            <a:pPr algn="ctr"/>
            <a:r>
              <a:rPr lang="es-MX" sz="1200" dirty="0"/>
              <a:t>Para solicitar la devolución de un cobro, es necesario llenar el documento de </a:t>
            </a:r>
            <a:r>
              <a:rPr lang="es-MX" sz="1200" b="1" dirty="0"/>
              <a:t>Devolución</a:t>
            </a:r>
            <a:r>
              <a:rPr lang="es-MX" sz="1200" dirty="0"/>
              <a:t> con los datos correspondientes. </a:t>
            </a:r>
            <a:br>
              <a:rPr lang="es-MX" sz="1200" dirty="0"/>
            </a:br>
            <a:r>
              <a:rPr lang="es-MX" sz="1200" dirty="0"/>
              <a:t>Ejemplo:</a:t>
            </a:r>
          </a:p>
        </p:txBody>
      </p:sp>
      <p:sp>
        <p:nvSpPr>
          <p:cNvPr id="11" name="TextBox 10">
            <a:extLst>
              <a:ext uri="{FF2B5EF4-FFF2-40B4-BE49-F238E27FC236}">
                <a16:creationId xmlns:a16="http://schemas.microsoft.com/office/drawing/2014/main" id="{C7364E34-8214-4EAF-9C4C-5E8D253D6FFE}"/>
              </a:ext>
            </a:extLst>
          </p:cNvPr>
          <p:cNvSpPr txBox="1"/>
          <p:nvPr/>
        </p:nvSpPr>
        <p:spPr>
          <a:xfrm>
            <a:off x="1323789" y="3446530"/>
            <a:ext cx="6496421" cy="646331"/>
          </a:xfrm>
          <a:prstGeom prst="rect">
            <a:avLst/>
          </a:prstGeom>
          <a:noFill/>
        </p:spPr>
        <p:txBody>
          <a:bodyPr wrap="square" rtlCol="0">
            <a:spAutoFit/>
          </a:bodyPr>
          <a:lstStyle/>
          <a:p>
            <a:pPr algn="ctr">
              <a:spcAft>
                <a:spcPts val="0"/>
              </a:spcAft>
            </a:pPr>
            <a:r>
              <a:rPr lang="es-MX" sz="1200" dirty="0"/>
              <a:t>El documento de devolución será enviado a </a:t>
            </a:r>
            <a:r>
              <a:rPr lang="es-MX" sz="1200" b="1" dirty="0">
                <a:hlinkClick r:id="rId4">
                  <a:extLst>
                    <a:ext uri="{A12FA001-AC4F-418D-AE19-62706E023703}">
                      <ahyp:hlinkClr xmlns:ahyp="http://schemas.microsoft.com/office/drawing/2018/hyperlinkcolor" val="tx"/>
                    </a:ext>
                  </a:extLst>
                </a:hlinkClick>
              </a:rPr>
              <a:t>operacioncobranza@posadas.com</a:t>
            </a:r>
            <a:r>
              <a:rPr lang="es-MX" sz="1200" b="1" dirty="0"/>
              <a:t> </a:t>
            </a:r>
            <a:r>
              <a:rPr lang="es-MX" sz="1200" dirty="0"/>
              <a:t>para su validación, en este correo de debe de dar una breve explicación del por qué se solicita. Operación Cobranza solicitarán a su vez la autorización de Raúl Barrera con copia a Eréndira Hernández</a:t>
            </a:r>
          </a:p>
        </p:txBody>
      </p:sp>
      <p:sp>
        <p:nvSpPr>
          <p:cNvPr id="12" name="TextBox 11">
            <a:extLst>
              <a:ext uri="{FF2B5EF4-FFF2-40B4-BE49-F238E27FC236}">
                <a16:creationId xmlns:a16="http://schemas.microsoft.com/office/drawing/2014/main" id="{7606F569-3726-4AD9-AE22-8DD4FB872840}"/>
              </a:ext>
            </a:extLst>
          </p:cNvPr>
          <p:cNvSpPr txBox="1"/>
          <p:nvPr/>
        </p:nvSpPr>
        <p:spPr>
          <a:xfrm>
            <a:off x="5263120" y="78772"/>
            <a:ext cx="3581551" cy="276999"/>
          </a:xfrm>
          <a:prstGeom prst="rect">
            <a:avLst/>
          </a:prstGeom>
          <a:noFill/>
        </p:spPr>
        <p:txBody>
          <a:bodyPr wrap="square">
            <a:spAutoFit/>
          </a:bodyPr>
          <a:lstStyle/>
          <a:p>
            <a:pPr marL="0" indent="0" algn="ctr">
              <a:buNone/>
            </a:pPr>
            <a:r>
              <a:rPr lang="es-MX" sz="1200" spc="300" dirty="0">
                <a:latin typeface="Trebuchet MS"/>
                <a:ea typeface="+mj-ea"/>
              </a:rPr>
              <a:t>DEVOLUCIONES</a:t>
            </a:r>
          </a:p>
        </p:txBody>
      </p:sp>
      <p:cxnSp>
        <p:nvCxnSpPr>
          <p:cNvPr id="13" name="Straight Connector 12">
            <a:extLst>
              <a:ext uri="{FF2B5EF4-FFF2-40B4-BE49-F238E27FC236}">
                <a16:creationId xmlns:a16="http://schemas.microsoft.com/office/drawing/2014/main" id="{5B9BF7F4-7FDC-4D5A-9A6F-1DC7E0C7E941}"/>
              </a:ext>
            </a:extLst>
          </p:cNvPr>
          <p:cNvCxnSpPr>
            <a:cxnSpLocks/>
          </p:cNvCxnSpPr>
          <p:nvPr/>
        </p:nvCxnSpPr>
        <p:spPr>
          <a:xfrm flipH="1">
            <a:off x="5339472" y="399778"/>
            <a:ext cx="3505198" cy="0"/>
          </a:xfrm>
          <a:prstGeom prst="line">
            <a:avLst/>
          </a:prstGeom>
          <a:ln w="12700">
            <a:solidFill>
              <a:srgbClr val="F7994B"/>
            </a:solidFill>
          </a:ln>
        </p:spPr>
        <p:style>
          <a:lnRef idx="1">
            <a:schemeClr val="accent6"/>
          </a:lnRef>
          <a:fillRef idx="0">
            <a:schemeClr val="accent6"/>
          </a:fillRef>
          <a:effectRef idx="0">
            <a:schemeClr val="accent6"/>
          </a:effectRef>
          <a:fontRef idx="minor">
            <a:schemeClr val="tx1"/>
          </a:fontRef>
        </p:style>
      </p:cxnSp>
      <p:sp>
        <p:nvSpPr>
          <p:cNvPr id="8" name="Rectangle 7">
            <a:extLst>
              <a:ext uri="{FF2B5EF4-FFF2-40B4-BE49-F238E27FC236}">
                <a16:creationId xmlns:a16="http://schemas.microsoft.com/office/drawing/2014/main" id="{898CB9C1-2CF6-4019-BADC-38CAFA688A03}"/>
              </a:ext>
            </a:extLst>
          </p:cNvPr>
          <p:cNvSpPr/>
          <p:nvPr/>
        </p:nvSpPr>
        <p:spPr>
          <a:xfrm>
            <a:off x="5528453" y="524581"/>
            <a:ext cx="3248091" cy="685073"/>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9" name="TextBox 8">
            <a:extLst>
              <a:ext uri="{FF2B5EF4-FFF2-40B4-BE49-F238E27FC236}">
                <a16:creationId xmlns:a16="http://schemas.microsoft.com/office/drawing/2014/main" id="{9370540E-D4CB-43A5-B441-748595C1917A}"/>
              </a:ext>
            </a:extLst>
          </p:cNvPr>
          <p:cNvSpPr txBox="1"/>
          <p:nvPr/>
        </p:nvSpPr>
        <p:spPr>
          <a:xfrm>
            <a:off x="5528453" y="524581"/>
            <a:ext cx="3248092" cy="646331"/>
          </a:xfrm>
          <a:prstGeom prst="rect">
            <a:avLst/>
          </a:prstGeom>
          <a:noFill/>
        </p:spPr>
        <p:txBody>
          <a:bodyPr wrap="square" rtlCol="0">
            <a:spAutoFit/>
          </a:bodyPr>
          <a:lstStyle/>
          <a:p>
            <a:pPr algn="ctr"/>
            <a:r>
              <a:rPr lang="es-MX" sz="1200" dirty="0"/>
              <a:t>Las devoluciones a crédito tardan entre 3-5 días hábiles pero las devoluciones a débito llegan a tardar hasta 3 meses o más.</a:t>
            </a:r>
          </a:p>
        </p:txBody>
      </p:sp>
      <p:sp>
        <p:nvSpPr>
          <p:cNvPr id="14" name="Rectangle 13">
            <a:extLst>
              <a:ext uri="{FF2B5EF4-FFF2-40B4-BE49-F238E27FC236}">
                <a16:creationId xmlns:a16="http://schemas.microsoft.com/office/drawing/2014/main" id="{A8C0D2BA-B505-4796-9434-1DCD52E01D8B}"/>
              </a:ext>
            </a:extLst>
          </p:cNvPr>
          <p:cNvSpPr/>
          <p:nvPr/>
        </p:nvSpPr>
        <p:spPr>
          <a:xfrm>
            <a:off x="6823626" y="1382962"/>
            <a:ext cx="1823052" cy="1333555"/>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15" name="TextBox 14">
            <a:extLst>
              <a:ext uri="{FF2B5EF4-FFF2-40B4-BE49-F238E27FC236}">
                <a16:creationId xmlns:a16="http://schemas.microsoft.com/office/drawing/2014/main" id="{33F0DC09-0C92-4398-90C9-7C366D53744E}"/>
              </a:ext>
            </a:extLst>
          </p:cNvPr>
          <p:cNvSpPr txBox="1"/>
          <p:nvPr/>
        </p:nvSpPr>
        <p:spPr>
          <a:xfrm>
            <a:off x="6823626" y="1421704"/>
            <a:ext cx="1823052" cy="1200329"/>
          </a:xfrm>
          <a:prstGeom prst="rect">
            <a:avLst/>
          </a:prstGeom>
          <a:noFill/>
        </p:spPr>
        <p:txBody>
          <a:bodyPr wrap="square" rtlCol="0">
            <a:spAutoFit/>
          </a:bodyPr>
          <a:lstStyle/>
          <a:p>
            <a:pPr algn="ctr"/>
            <a:r>
              <a:rPr lang="es-MX" sz="1200" i="1" dirty="0"/>
              <a:t>*Siempre se debe de evitar la devolución, se puede negociar con prórroga o que el saldo quede aplicado a otro concepto.</a:t>
            </a:r>
          </a:p>
        </p:txBody>
      </p:sp>
      <p:sp>
        <p:nvSpPr>
          <p:cNvPr id="16" name="TextBox 15">
            <a:extLst>
              <a:ext uri="{FF2B5EF4-FFF2-40B4-BE49-F238E27FC236}">
                <a16:creationId xmlns:a16="http://schemas.microsoft.com/office/drawing/2014/main" id="{434BCB2C-7D8D-45E1-B70F-0D7CF897B49E}"/>
              </a:ext>
            </a:extLst>
          </p:cNvPr>
          <p:cNvSpPr txBox="1"/>
          <p:nvPr/>
        </p:nvSpPr>
        <p:spPr>
          <a:xfrm>
            <a:off x="172003" y="4271027"/>
            <a:ext cx="7716515" cy="646331"/>
          </a:xfrm>
          <a:prstGeom prst="rect">
            <a:avLst/>
          </a:prstGeom>
          <a:noFill/>
        </p:spPr>
        <p:txBody>
          <a:bodyPr wrap="square" rtlCol="0">
            <a:spAutoFit/>
          </a:bodyPr>
          <a:lstStyle/>
          <a:p>
            <a:pPr algn="ctr"/>
            <a:r>
              <a:rPr lang="es-MX" sz="1200" i="1" dirty="0"/>
              <a:t>Un socio puede depositar/transferir por error a la cuenta de FAVC y solicitar que se le devuelva el dinero. Por tratarse de pagos en efectivo, las devoluciones llegan a tardar hasta más de 3 meses. Por ello, si el socio realizó un pago por error se debe negociar para que quede dentro de su membresía ya sea como pago a mantenimiento o a su financiamiento.</a:t>
            </a:r>
          </a:p>
        </p:txBody>
      </p:sp>
    </p:spTree>
    <p:extLst>
      <p:ext uri="{BB962C8B-B14F-4D97-AF65-F5344CB8AC3E}">
        <p14:creationId xmlns:p14="http://schemas.microsoft.com/office/powerpoint/2010/main" val="38174141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2"/>
          <a:stretch>
            <a:fillRect/>
          </a:stretch>
        </p:blipFill>
        <p:spPr>
          <a:xfrm>
            <a:off x="7857460" y="4383990"/>
            <a:ext cx="1114537" cy="685082"/>
          </a:xfrm>
          <a:prstGeom prst="rect">
            <a:avLst/>
          </a:prstGeom>
        </p:spPr>
      </p:pic>
      <p:pic>
        <p:nvPicPr>
          <p:cNvPr id="2" name="Picture 1">
            <a:extLst>
              <a:ext uri="{FF2B5EF4-FFF2-40B4-BE49-F238E27FC236}">
                <a16:creationId xmlns:a16="http://schemas.microsoft.com/office/drawing/2014/main" id="{12C1936A-4101-42D3-B975-A815E6C5E832}"/>
              </a:ext>
            </a:extLst>
          </p:cNvPr>
          <p:cNvPicPr>
            <a:picLocks noChangeAspect="1"/>
          </p:cNvPicPr>
          <p:nvPr/>
        </p:nvPicPr>
        <p:blipFill>
          <a:blip r:embed="rId3"/>
          <a:stretch>
            <a:fillRect/>
          </a:stretch>
        </p:blipFill>
        <p:spPr>
          <a:xfrm>
            <a:off x="2287250" y="1646771"/>
            <a:ext cx="4569497" cy="1678128"/>
          </a:xfrm>
          <a:prstGeom prst="rect">
            <a:avLst/>
          </a:prstGeom>
        </p:spPr>
      </p:pic>
      <p:sp>
        <p:nvSpPr>
          <p:cNvPr id="10" name="TextBox 9">
            <a:extLst>
              <a:ext uri="{FF2B5EF4-FFF2-40B4-BE49-F238E27FC236}">
                <a16:creationId xmlns:a16="http://schemas.microsoft.com/office/drawing/2014/main" id="{54242D40-8652-4783-ADE6-4A574BD488FA}"/>
              </a:ext>
            </a:extLst>
          </p:cNvPr>
          <p:cNvSpPr txBox="1"/>
          <p:nvPr/>
        </p:nvSpPr>
        <p:spPr>
          <a:xfrm>
            <a:off x="1876646" y="720252"/>
            <a:ext cx="5390707" cy="646331"/>
          </a:xfrm>
          <a:prstGeom prst="rect">
            <a:avLst/>
          </a:prstGeom>
          <a:noFill/>
        </p:spPr>
        <p:txBody>
          <a:bodyPr wrap="square" rtlCol="0">
            <a:spAutoFit/>
          </a:bodyPr>
          <a:lstStyle/>
          <a:p>
            <a:pPr algn="ctr"/>
            <a:r>
              <a:rPr lang="es-MX" sz="1200" dirty="0"/>
              <a:t>Para solicitar la reclasificación de un cobro, es necesario llenar la tabla de Reclasificación con los datos correspondientes. </a:t>
            </a:r>
          </a:p>
          <a:p>
            <a:pPr algn="ctr"/>
            <a:r>
              <a:rPr lang="es-MX" sz="1200" dirty="0"/>
              <a:t>Ejemplo:</a:t>
            </a:r>
          </a:p>
        </p:txBody>
      </p:sp>
      <p:sp>
        <p:nvSpPr>
          <p:cNvPr id="11" name="TextBox 10">
            <a:extLst>
              <a:ext uri="{FF2B5EF4-FFF2-40B4-BE49-F238E27FC236}">
                <a16:creationId xmlns:a16="http://schemas.microsoft.com/office/drawing/2014/main" id="{81D605DE-55CA-43A8-A262-F30CE889E95F}"/>
              </a:ext>
            </a:extLst>
          </p:cNvPr>
          <p:cNvSpPr txBox="1"/>
          <p:nvPr/>
        </p:nvSpPr>
        <p:spPr>
          <a:xfrm>
            <a:off x="1941070" y="3605088"/>
            <a:ext cx="5261856" cy="830997"/>
          </a:xfrm>
          <a:prstGeom prst="rect">
            <a:avLst/>
          </a:prstGeom>
          <a:noFill/>
        </p:spPr>
        <p:txBody>
          <a:bodyPr wrap="square" rtlCol="0">
            <a:spAutoFit/>
          </a:bodyPr>
          <a:lstStyle/>
          <a:p>
            <a:pPr algn="ctr"/>
            <a:r>
              <a:rPr lang="es-MX" sz="1200" dirty="0"/>
              <a:t>La solicitud deberá de ser enviada a </a:t>
            </a:r>
            <a:r>
              <a:rPr lang="es-MX" sz="1200" b="1" dirty="0">
                <a:hlinkClick r:id="rId4">
                  <a:extLst>
                    <a:ext uri="{A12FA001-AC4F-418D-AE19-62706E023703}">
                      <ahyp:hlinkClr xmlns:ahyp="http://schemas.microsoft.com/office/drawing/2018/hyperlinkcolor" val="tx"/>
                    </a:ext>
                  </a:extLst>
                </a:hlinkClick>
              </a:rPr>
              <a:t>operacioncobranza@posadas.com</a:t>
            </a:r>
            <a:r>
              <a:rPr lang="es-MX" sz="1200" b="1" dirty="0"/>
              <a:t> </a:t>
            </a:r>
            <a:r>
              <a:rPr lang="es-MX" sz="1200" dirty="0"/>
              <a:t>para su validación, en este correo de debe de dar una breve explicación del por qué se solicita. Operación Cobranza solicitarán a su vez la autorización de </a:t>
            </a:r>
            <a:br>
              <a:rPr lang="es-MX" sz="1200" dirty="0"/>
            </a:br>
            <a:r>
              <a:rPr lang="es-MX" sz="1200" dirty="0"/>
              <a:t>Eréndira Hernández para su aplicación.</a:t>
            </a:r>
            <a:endParaRPr lang="es-MX" sz="1200" b="1" dirty="0"/>
          </a:p>
        </p:txBody>
      </p:sp>
      <p:sp>
        <p:nvSpPr>
          <p:cNvPr id="12" name="TextBox 11">
            <a:extLst>
              <a:ext uri="{FF2B5EF4-FFF2-40B4-BE49-F238E27FC236}">
                <a16:creationId xmlns:a16="http://schemas.microsoft.com/office/drawing/2014/main" id="{5C61277C-391A-42DE-AF59-92C87090D883}"/>
              </a:ext>
            </a:extLst>
          </p:cNvPr>
          <p:cNvSpPr txBox="1"/>
          <p:nvPr/>
        </p:nvSpPr>
        <p:spPr>
          <a:xfrm>
            <a:off x="5263120" y="78772"/>
            <a:ext cx="3581551" cy="276999"/>
          </a:xfrm>
          <a:prstGeom prst="rect">
            <a:avLst/>
          </a:prstGeom>
          <a:noFill/>
        </p:spPr>
        <p:txBody>
          <a:bodyPr wrap="square">
            <a:spAutoFit/>
          </a:bodyPr>
          <a:lstStyle/>
          <a:p>
            <a:pPr marL="0" indent="0" algn="ctr">
              <a:buNone/>
            </a:pPr>
            <a:r>
              <a:rPr lang="es-MX" sz="1200" spc="300" dirty="0">
                <a:latin typeface="Trebuchet MS"/>
                <a:ea typeface="+mj-ea"/>
              </a:rPr>
              <a:t>RECLASIFICACIÓN</a:t>
            </a:r>
          </a:p>
        </p:txBody>
      </p:sp>
      <p:cxnSp>
        <p:nvCxnSpPr>
          <p:cNvPr id="13" name="Straight Connector 12">
            <a:extLst>
              <a:ext uri="{FF2B5EF4-FFF2-40B4-BE49-F238E27FC236}">
                <a16:creationId xmlns:a16="http://schemas.microsoft.com/office/drawing/2014/main" id="{8A136E02-45F4-4467-8CE6-977761B0BA55}"/>
              </a:ext>
            </a:extLst>
          </p:cNvPr>
          <p:cNvCxnSpPr>
            <a:cxnSpLocks/>
          </p:cNvCxnSpPr>
          <p:nvPr/>
        </p:nvCxnSpPr>
        <p:spPr>
          <a:xfrm flipH="1">
            <a:off x="5339472" y="399778"/>
            <a:ext cx="3505198" cy="0"/>
          </a:xfrm>
          <a:prstGeom prst="line">
            <a:avLst/>
          </a:prstGeom>
          <a:ln w="12700">
            <a:solidFill>
              <a:srgbClr val="F7994B"/>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6755658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2"/>
          <a:stretch>
            <a:fillRect/>
          </a:stretch>
        </p:blipFill>
        <p:spPr>
          <a:xfrm>
            <a:off x="7857460" y="4383990"/>
            <a:ext cx="1114537" cy="685082"/>
          </a:xfrm>
          <a:prstGeom prst="rect">
            <a:avLst/>
          </a:prstGeom>
        </p:spPr>
      </p:pic>
      <p:sp>
        <p:nvSpPr>
          <p:cNvPr id="10" name="TextBox 9">
            <a:extLst>
              <a:ext uri="{FF2B5EF4-FFF2-40B4-BE49-F238E27FC236}">
                <a16:creationId xmlns:a16="http://schemas.microsoft.com/office/drawing/2014/main" id="{54242D40-8652-4783-ADE6-4A574BD488FA}"/>
              </a:ext>
            </a:extLst>
          </p:cNvPr>
          <p:cNvSpPr txBox="1"/>
          <p:nvPr/>
        </p:nvSpPr>
        <p:spPr>
          <a:xfrm>
            <a:off x="1770952" y="1212321"/>
            <a:ext cx="5390707" cy="1569660"/>
          </a:xfrm>
          <a:prstGeom prst="rect">
            <a:avLst/>
          </a:prstGeom>
          <a:noFill/>
        </p:spPr>
        <p:txBody>
          <a:bodyPr wrap="square" rtlCol="0">
            <a:spAutoFit/>
          </a:bodyPr>
          <a:lstStyle/>
          <a:p>
            <a:pPr algn="just"/>
            <a:r>
              <a:rPr lang="es-MX" sz="1200" dirty="0"/>
              <a:t>Si un socio solicita dar de baja su membresía o comenta que ya no puede continuar pagando y que por ello lo desea suspender, se tiene que buscar alguna alternativa para apoyar al socio. Se le puede ofrecer una prórroga o un cambio de financiamiento.</a:t>
            </a:r>
          </a:p>
          <a:p>
            <a:pPr algn="just"/>
            <a:endParaRPr lang="es-MX" sz="1200" dirty="0"/>
          </a:p>
          <a:p>
            <a:pPr algn="just"/>
            <a:r>
              <a:rPr lang="es-MX" sz="1200" dirty="0"/>
              <a:t>En caso de que no acepte alguna propuesta brindada, se le debe solicitar que mande un correo electrónico a: </a:t>
            </a:r>
            <a:r>
              <a:rPr lang="es-MX" sz="1200" dirty="0">
                <a:hlinkClick r:id="rId3"/>
              </a:rPr>
              <a:t>cobranzafavc@posadas.com</a:t>
            </a:r>
            <a:r>
              <a:rPr lang="es-MX" sz="1200" dirty="0"/>
              <a:t> con el fin de que se le asigne un asesor de negociaciones especiales.</a:t>
            </a:r>
          </a:p>
        </p:txBody>
      </p:sp>
      <p:sp>
        <p:nvSpPr>
          <p:cNvPr id="11" name="TextBox 10">
            <a:extLst>
              <a:ext uri="{FF2B5EF4-FFF2-40B4-BE49-F238E27FC236}">
                <a16:creationId xmlns:a16="http://schemas.microsoft.com/office/drawing/2014/main" id="{81D605DE-55CA-43A8-A262-F30CE889E95F}"/>
              </a:ext>
            </a:extLst>
          </p:cNvPr>
          <p:cNvSpPr txBox="1"/>
          <p:nvPr/>
        </p:nvSpPr>
        <p:spPr>
          <a:xfrm>
            <a:off x="1770950" y="3515176"/>
            <a:ext cx="5496401" cy="646331"/>
          </a:xfrm>
          <a:prstGeom prst="rect">
            <a:avLst/>
          </a:prstGeom>
          <a:noFill/>
        </p:spPr>
        <p:txBody>
          <a:bodyPr wrap="square" rtlCol="0">
            <a:spAutoFit/>
          </a:bodyPr>
          <a:lstStyle/>
          <a:p>
            <a:pPr algn="just"/>
            <a:r>
              <a:rPr lang="es-MX" sz="1200" dirty="0"/>
              <a:t>No es posible cancelar una membresía fuera de los 5 días naturales posteriores a la fecha de contrato, sin embargo, en negociaciones especiales se le pueden ofrecer alternativas en base a sus requerimientos.</a:t>
            </a:r>
          </a:p>
        </p:txBody>
      </p:sp>
      <p:sp>
        <p:nvSpPr>
          <p:cNvPr id="12" name="TextBox 11">
            <a:extLst>
              <a:ext uri="{FF2B5EF4-FFF2-40B4-BE49-F238E27FC236}">
                <a16:creationId xmlns:a16="http://schemas.microsoft.com/office/drawing/2014/main" id="{5C61277C-391A-42DE-AF59-92C87090D883}"/>
              </a:ext>
            </a:extLst>
          </p:cNvPr>
          <p:cNvSpPr txBox="1"/>
          <p:nvPr/>
        </p:nvSpPr>
        <p:spPr>
          <a:xfrm>
            <a:off x="5263120" y="78772"/>
            <a:ext cx="3581551" cy="276999"/>
          </a:xfrm>
          <a:prstGeom prst="rect">
            <a:avLst/>
          </a:prstGeom>
          <a:noFill/>
        </p:spPr>
        <p:txBody>
          <a:bodyPr wrap="square">
            <a:spAutoFit/>
          </a:bodyPr>
          <a:lstStyle/>
          <a:p>
            <a:pPr marL="0" indent="0" algn="ctr">
              <a:buNone/>
            </a:pPr>
            <a:r>
              <a:rPr lang="es-MX" sz="1200" spc="300" dirty="0">
                <a:latin typeface="Trebuchet MS"/>
                <a:ea typeface="+mj-ea"/>
              </a:rPr>
              <a:t>SOLICITUDES DE CANCELACIÓN</a:t>
            </a:r>
          </a:p>
        </p:txBody>
      </p:sp>
      <p:cxnSp>
        <p:nvCxnSpPr>
          <p:cNvPr id="13" name="Straight Connector 12">
            <a:extLst>
              <a:ext uri="{FF2B5EF4-FFF2-40B4-BE49-F238E27FC236}">
                <a16:creationId xmlns:a16="http://schemas.microsoft.com/office/drawing/2014/main" id="{8A136E02-45F4-4467-8CE6-977761B0BA55}"/>
              </a:ext>
            </a:extLst>
          </p:cNvPr>
          <p:cNvCxnSpPr>
            <a:cxnSpLocks/>
          </p:cNvCxnSpPr>
          <p:nvPr/>
        </p:nvCxnSpPr>
        <p:spPr>
          <a:xfrm flipH="1">
            <a:off x="5339472" y="399778"/>
            <a:ext cx="3505198" cy="0"/>
          </a:xfrm>
          <a:prstGeom prst="line">
            <a:avLst/>
          </a:prstGeom>
          <a:ln w="12700">
            <a:solidFill>
              <a:srgbClr val="F7994B"/>
            </a:solidFill>
          </a:ln>
        </p:spPr>
        <p:style>
          <a:lnRef idx="1">
            <a:schemeClr val="accent6"/>
          </a:lnRef>
          <a:fillRef idx="0">
            <a:schemeClr val="accent6"/>
          </a:fillRef>
          <a:effectRef idx="0">
            <a:schemeClr val="accent6"/>
          </a:effectRef>
          <a:fontRef idx="minor">
            <a:schemeClr val="tx1"/>
          </a:fontRef>
        </p:style>
      </p:cxnSp>
      <p:sp>
        <p:nvSpPr>
          <p:cNvPr id="8" name="TextBox 7">
            <a:extLst>
              <a:ext uri="{FF2B5EF4-FFF2-40B4-BE49-F238E27FC236}">
                <a16:creationId xmlns:a16="http://schemas.microsoft.com/office/drawing/2014/main" id="{97BF680A-0A17-4A4C-B544-AE883BFFD589}"/>
              </a:ext>
            </a:extLst>
          </p:cNvPr>
          <p:cNvSpPr txBox="1"/>
          <p:nvPr/>
        </p:nvSpPr>
        <p:spPr>
          <a:xfrm>
            <a:off x="1770952" y="2834621"/>
            <a:ext cx="5390707" cy="646331"/>
          </a:xfrm>
          <a:prstGeom prst="rect">
            <a:avLst/>
          </a:prstGeom>
          <a:noFill/>
        </p:spPr>
        <p:txBody>
          <a:bodyPr wrap="square" rtlCol="0">
            <a:spAutoFit/>
          </a:bodyPr>
          <a:lstStyle/>
          <a:p>
            <a:pPr algn="just"/>
            <a:r>
              <a:rPr lang="es-MX" sz="1200" dirty="0"/>
              <a:t>Para que no genere penalización, una vez que se recibe el correo, el mismo día o a más tardar el día siguiente se debe de confirmar al socio la recepción y canalizarlo con Luz Hernández para que sea asignado.</a:t>
            </a:r>
          </a:p>
        </p:txBody>
      </p:sp>
      <p:sp>
        <p:nvSpPr>
          <p:cNvPr id="9" name="Rectangle: Rounded Corners 8">
            <a:extLst>
              <a:ext uri="{FF2B5EF4-FFF2-40B4-BE49-F238E27FC236}">
                <a16:creationId xmlns:a16="http://schemas.microsoft.com/office/drawing/2014/main" id="{35ED7BEB-7E03-43D0-8C89-3520FEA633DA}"/>
              </a:ext>
            </a:extLst>
          </p:cNvPr>
          <p:cNvSpPr/>
          <p:nvPr/>
        </p:nvSpPr>
        <p:spPr>
          <a:xfrm>
            <a:off x="1425077" y="1024802"/>
            <a:ext cx="6188149" cy="3359188"/>
          </a:xfrm>
          <a:prstGeom prst="roundRect">
            <a:avLst/>
          </a:prstGeom>
          <a:no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s-MX" dirty="0"/>
          </a:p>
        </p:txBody>
      </p:sp>
    </p:spTree>
    <p:extLst>
      <p:ext uri="{BB962C8B-B14F-4D97-AF65-F5344CB8AC3E}">
        <p14:creationId xmlns:p14="http://schemas.microsoft.com/office/powerpoint/2010/main" val="2070930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2"/>
          <a:stretch>
            <a:fillRect/>
          </a:stretch>
        </p:blipFill>
        <p:spPr>
          <a:xfrm>
            <a:off x="7857460" y="4383990"/>
            <a:ext cx="1114537" cy="685082"/>
          </a:xfrm>
          <a:prstGeom prst="rect">
            <a:avLst/>
          </a:prstGeom>
        </p:spPr>
      </p:pic>
      <p:sp>
        <p:nvSpPr>
          <p:cNvPr id="9" name="TextBox 8">
            <a:extLst>
              <a:ext uri="{FF2B5EF4-FFF2-40B4-BE49-F238E27FC236}">
                <a16:creationId xmlns:a16="http://schemas.microsoft.com/office/drawing/2014/main" id="{4AC4C327-A166-460D-AA4F-014670724F4E}"/>
              </a:ext>
            </a:extLst>
          </p:cNvPr>
          <p:cNvSpPr txBox="1"/>
          <p:nvPr/>
        </p:nvSpPr>
        <p:spPr>
          <a:xfrm>
            <a:off x="5769124" y="78772"/>
            <a:ext cx="3304799" cy="276999"/>
          </a:xfrm>
          <a:prstGeom prst="rect">
            <a:avLst/>
          </a:prstGeom>
          <a:noFill/>
        </p:spPr>
        <p:txBody>
          <a:bodyPr wrap="square">
            <a:spAutoFit/>
          </a:bodyPr>
          <a:lstStyle/>
          <a:p>
            <a:pPr marL="0" indent="0">
              <a:buNone/>
            </a:pPr>
            <a:r>
              <a:rPr lang="es-MX" sz="1200" spc="300" dirty="0">
                <a:latin typeface="Trebuchet MS"/>
                <a:ea typeface="+mj-ea"/>
              </a:rPr>
              <a:t>COBRO DE MENSUALIDAD</a:t>
            </a:r>
          </a:p>
        </p:txBody>
      </p:sp>
      <p:cxnSp>
        <p:nvCxnSpPr>
          <p:cNvPr id="10" name="Straight Connector 9">
            <a:extLst>
              <a:ext uri="{FF2B5EF4-FFF2-40B4-BE49-F238E27FC236}">
                <a16:creationId xmlns:a16="http://schemas.microsoft.com/office/drawing/2014/main" id="{BFF68621-09BB-423D-B7AA-5599DCA70493}"/>
              </a:ext>
            </a:extLst>
          </p:cNvPr>
          <p:cNvCxnSpPr>
            <a:cxnSpLocks/>
          </p:cNvCxnSpPr>
          <p:nvPr/>
        </p:nvCxnSpPr>
        <p:spPr>
          <a:xfrm flipH="1">
            <a:off x="5339472" y="399778"/>
            <a:ext cx="3505198" cy="0"/>
          </a:xfrm>
          <a:prstGeom prst="line">
            <a:avLst/>
          </a:prstGeom>
          <a:ln w="12700">
            <a:solidFill>
              <a:srgbClr val="F7994B"/>
            </a:solidFill>
          </a:ln>
        </p:spPr>
        <p:style>
          <a:lnRef idx="1">
            <a:schemeClr val="accent6"/>
          </a:lnRef>
          <a:fillRef idx="0">
            <a:schemeClr val="accent6"/>
          </a:fillRef>
          <a:effectRef idx="0">
            <a:schemeClr val="accent6"/>
          </a:effectRef>
          <a:fontRef idx="minor">
            <a:schemeClr val="tx1"/>
          </a:fontRef>
        </p:style>
      </p:cxnSp>
      <p:pic>
        <p:nvPicPr>
          <p:cNvPr id="2" name="Picture 1">
            <a:extLst>
              <a:ext uri="{FF2B5EF4-FFF2-40B4-BE49-F238E27FC236}">
                <a16:creationId xmlns:a16="http://schemas.microsoft.com/office/drawing/2014/main" id="{566C8BDC-16BB-4E85-BEAC-A8DA224CF7B1}"/>
              </a:ext>
            </a:extLst>
          </p:cNvPr>
          <p:cNvPicPr>
            <a:picLocks noChangeAspect="1"/>
          </p:cNvPicPr>
          <p:nvPr/>
        </p:nvPicPr>
        <p:blipFill>
          <a:blip r:embed="rId3"/>
          <a:stretch>
            <a:fillRect/>
          </a:stretch>
        </p:blipFill>
        <p:spPr>
          <a:xfrm>
            <a:off x="497070" y="588745"/>
            <a:ext cx="8149860" cy="3839253"/>
          </a:xfrm>
          <a:prstGeom prst="rect">
            <a:avLst/>
          </a:prstGeom>
        </p:spPr>
      </p:pic>
      <p:sp>
        <p:nvSpPr>
          <p:cNvPr id="6" name="Oval 5">
            <a:extLst>
              <a:ext uri="{FF2B5EF4-FFF2-40B4-BE49-F238E27FC236}">
                <a16:creationId xmlns:a16="http://schemas.microsoft.com/office/drawing/2014/main" id="{3C9C6812-7270-465F-8034-77869AAD33FE}"/>
              </a:ext>
            </a:extLst>
          </p:cNvPr>
          <p:cNvSpPr/>
          <p:nvPr/>
        </p:nvSpPr>
        <p:spPr>
          <a:xfrm>
            <a:off x="372140" y="1850065"/>
            <a:ext cx="1212111" cy="393405"/>
          </a:xfrm>
          <a:prstGeom prst="ellipse">
            <a:avLst/>
          </a:prstGeom>
          <a:no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dirty="0"/>
          </a:p>
        </p:txBody>
      </p:sp>
      <p:cxnSp>
        <p:nvCxnSpPr>
          <p:cNvPr id="12" name="Straight Arrow Connector 11">
            <a:extLst>
              <a:ext uri="{FF2B5EF4-FFF2-40B4-BE49-F238E27FC236}">
                <a16:creationId xmlns:a16="http://schemas.microsoft.com/office/drawing/2014/main" id="{255C14FD-5DC9-42E4-B690-F46ED8F2409B}"/>
              </a:ext>
            </a:extLst>
          </p:cNvPr>
          <p:cNvCxnSpPr>
            <a:cxnSpLocks/>
          </p:cNvCxnSpPr>
          <p:nvPr/>
        </p:nvCxnSpPr>
        <p:spPr>
          <a:xfrm flipH="1">
            <a:off x="1584251" y="1520837"/>
            <a:ext cx="946298" cy="446569"/>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B8452F47-5728-4A3C-8E97-4377C157D279}"/>
              </a:ext>
            </a:extLst>
          </p:cNvPr>
          <p:cNvSpPr txBox="1"/>
          <p:nvPr/>
        </p:nvSpPr>
        <p:spPr>
          <a:xfrm>
            <a:off x="2541181" y="1327810"/>
            <a:ext cx="2938869" cy="261610"/>
          </a:xfrm>
          <a:prstGeom prst="rect">
            <a:avLst/>
          </a:prstGeom>
          <a:noFill/>
        </p:spPr>
        <p:txBody>
          <a:bodyPr wrap="square" rtlCol="0">
            <a:spAutoFit/>
          </a:bodyPr>
          <a:lstStyle/>
          <a:p>
            <a:r>
              <a:rPr lang="es-MX" sz="1100" dirty="0"/>
              <a:t>Ingresar a </a:t>
            </a:r>
            <a:r>
              <a:rPr lang="es-MX" sz="1100" b="1" dirty="0"/>
              <a:t>LOANS</a:t>
            </a:r>
            <a:r>
              <a:rPr lang="es-MX" sz="1100" dirty="0"/>
              <a:t> desde membresía con #</a:t>
            </a:r>
            <a:r>
              <a:rPr lang="es-MX" sz="1100" dirty="0" err="1"/>
              <a:t>Owner</a:t>
            </a:r>
            <a:endParaRPr lang="es-MX" sz="1100" dirty="0"/>
          </a:p>
        </p:txBody>
      </p:sp>
      <p:sp>
        <p:nvSpPr>
          <p:cNvPr id="15" name="Rectangle 14">
            <a:extLst>
              <a:ext uri="{FF2B5EF4-FFF2-40B4-BE49-F238E27FC236}">
                <a16:creationId xmlns:a16="http://schemas.microsoft.com/office/drawing/2014/main" id="{3E62B3FD-5380-4AE7-ACF8-B4020928F367}"/>
              </a:ext>
            </a:extLst>
          </p:cNvPr>
          <p:cNvSpPr/>
          <p:nvPr/>
        </p:nvSpPr>
        <p:spPr>
          <a:xfrm>
            <a:off x="2541181" y="1341353"/>
            <a:ext cx="3091269" cy="256228"/>
          </a:xfrm>
          <a:prstGeom prst="rect">
            <a:avLst/>
          </a:prstGeom>
          <a:no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dirty="0"/>
          </a:p>
        </p:txBody>
      </p:sp>
      <p:sp>
        <p:nvSpPr>
          <p:cNvPr id="16" name="Oval 15">
            <a:extLst>
              <a:ext uri="{FF2B5EF4-FFF2-40B4-BE49-F238E27FC236}">
                <a16:creationId xmlns:a16="http://schemas.microsoft.com/office/drawing/2014/main" id="{71C311B3-A954-47A9-BBA6-11FE9DB90D83}"/>
              </a:ext>
            </a:extLst>
          </p:cNvPr>
          <p:cNvSpPr/>
          <p:nvPr/>
        </p:nvSpPr>
        <p:spPr>
          <a:xfrm>
            <a:off x="362513" y="2460048"/>
            <a:ext cx="1212111" cy="393405"/>
          </a:xfrm>
          <a:prstGeom prst="ellipse">
            <a:avLst/>
          </a:prstGeom>
          <a:no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cxnSp>
        <p:nvCxnSpPr>
          <p:cNvPr id="17" name="Straight Arrow Connector 16">
            <a:extLst>
              <a:ext uri="{FF2B5EF4-FFF2-40B4-BE49-F238E27FC236}">
                <a16:creationId xmlns:a16="http://schemas.microsoft.com/office/drawing/2014/main" id="{00533506-9526-4D73-8E19-D4BA1FFC6467}"/>
              </a:ext>
            </a:extLst>
          </p:cNvPr>
          <p:cNvCxnSpPr>
            <a:cxnSpLocks/>
          </p:cNvCxnSpPr>
          <p:nvPr/>
        </p:nvCxnSpPr>
        <p:spPr>
          <a:xfrm flipH="1" flipV="1">
            <a:off x="1404374" y="2789813"/>
            <a:ext cx="866169" cy="488615"/>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EF21984D-252B-4ABA-ACE2-19D22D82C678}"/>
              </a:ext>
            </a:extLst>
          </p:cNvPr>
          <p:cNvSpPr/>
          <p:nvPr/>
        </p:nvSpPr>
        <p:spPr>
          <a:xfrm>
            <a:off x="2267787" y="3167291"/>
            <a:ext cx="3364664" cy="256228"/>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dirty="0"/>
          </a:p>
        </p:txBody>
      </p:sp>
      <p:sp>
        <p:nvSpPr>
          <p:cNvPr id="18" name="TextBox 17">
            <a:extLst>
              <a:ext uri="{FF2B5EF4-FFF2-40B4-BE49-F238E27FC236}">
                <a16:creationId xmlns:a16="http://schemas.microsoft.com/office/drawing/2014/main" id="{093CAE1A-1DFB-44F6-8D0B-0715C60DE606}"/>
              </a:ext>
            </a:extLst>
          </p:cNvPr>
          <p:cNvSpPr txBox="1"/>
          <p:nvPr/>
        </p:nvSpPr>
        <p:spPr>
          <a:xfrm>
            <a:off x="2267786" y="3169897"/>
            <a:ext cx="3364664" cy="261610"/>
          </a:xfrm>
          <a:prstGeom prst="rect">
            <a:avLst/>
          </a:prstGeom>
          <a:noFill/>
          <a:ln w="12700">
            <a:solidFill>
              <a:schemeClr val="tx2"/>
            </a:solidFill>
          </a:ln>
        </p:spPr>
        <p:txBody>
          <a:bodyPr wrap="square" rtlCol="0">
            <a:spAutoFit/>
          </a:bodyPr>
          <a:lstStyle/>
          <a:p>
            <a:r>
              <a:rPr lang="es-MX" sz="1100" dirty="0"/>
              <a:t>Ingresar directo a </a:t>
            </a:r>
            <a:r>
              <a:rPr lang="es-MX" sz="1100" b="1" dirty="0"/>
              <a:t>LOANS</a:t>
            </a:r>
            <a:r>
              <a:rPr lang="es-MX" sz="1100" dirty="0"/>
              <a:t> desde cobranza con #Contrato</a:t>
            </a:r>
          </a:p>
        </p:txBody>
      </p:sp>
      <p:sp>
        <p:nvSpPr>
          <p:cNvPr id="26" name="Rectangle 25">
            <a:extLst>
              <a:ext uri="{FF2B5EF4-FFF2-40B4-BE49-F238E27FC236}">
                <a16:creationId xmlns:a16="http://schemas.microsoft.com/office/drawing/2014/main" id="{F1C5DF79-791F-4612-AF92-BF5734870479}"/>
              </a:ext>
            </a:extLst>
          </p:cNvPr>
          <p:cNvSpPr/>
          <p:nvPr/>
        </p:nvSpPr>
        <p:spPr>
          <a:xfrm>
            <a:off x="2987748" y="2438735"/>
            <a:ext cx="669851" cy="266029"/>
          </a:xfrm>
          <a:prstGeom prst="rect">
            <a:avLst/>
          </a:prstGeom>
          <a:solidFill>
            <a:srgbClr val="FFFF00">
              <a:alpha val="16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cxnSp>
        <p:nvCxnSpPr>
          <p:cNvPr id="22" name="Straight Arrow Connector 21">
            <a:extLst>
              <a:ext uri="{FF2B5EF4-FFF2-40B4-BE49-F238E27FC236}">
                <a16:creationId xmlns:a16="http://schemas.microsoft.com/office/drawing/2014/main" id="{D3B5FEDA-ADF2-4AE6-B3B4-49F501FB303C}"/>
              </a:ext>
            </a:extLst>
          </p:cNvPr>
          <p:cNvCxnSpPr>
            <a:cxnSpLocks/>
          </p:cNvCxnSpPr>
          <p:nvPr/>
        </p:nvCxnSpPr>
        <p:spPr>
          <a:xfrm>
            <a:off x="1584251" y="2119632"/>
            <a:ext cx="1426387" cy="336866"/>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36013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2"/>
          <a:stretch>
            <a:fillRect/>
          </a:stretch>
        </p:blipFill>
        <p:spPr>
          <a:xfrm>
            <a:off x="7857460" y="4383990"/>
            <a:ext cx="1114537" cy="685082"/>
          </a:xfrm>
          <a:prstGeom prst="rect">
            <a:avLst/>
          </a:prstGeom>
        </p:spPr>
      </p:pic>
      <p:sp>
        <p:nvSpPr>
          <p:cNvPr id="10" name="TextBox 9">
            <a:extLst>
              <a:ext uri="{FF2B5EF4-FFF2-40B4-BE49-F238E27FC236}">
                <a16:creationId xmlns:a16="http://schemas.microsoft.com/office/drawing/2014/main" id="{54242D40-8652-4783-ADE6-4A574BD488FA}"/>
              </a:ext>
            </a:extLst>
          </p:cNvPr>
          <p:cNvSpPr txBox="1"/>
          <p:nvPr/>
        </p:nvSpPr>
        <p:spPr>
          <a:xfrm>
            <a:off x="689151" y="630440"/>
            <a:ext cx="7765698" cy="1174296"/>
          </a:xfrm>
          <a:prstGeom prst="rect">
            <a:avLst/>
          </a:prstGeom>
          <a:noFill/>
        </p:spPr>
        <p:txBody>
          <a:bodyPr wrap="square" rtlCol="0">
            <a:spAutoFit/>
          </a:bodyPr>
          <a:lstStyle/>
          <a:p>
            <a:pPr algn="just">
              <a:lnSpc>
                <a:spcPct val="107000"/>
              </a:lnSpc>
              <a:spcAft>
                <a:spcPts val="800"/>
              </a:spcAft>
            </a:pPr>
            <a:r>
              <a:rPr lang="es-MX" sz="1200" b="1" dirty="0">
                <a:solidFill>
                  <a:srgbClr val="FF9900"/>
                </a:solidFill>
                <a:effectLst/>
                <a:latin typeface="Calibri" panose="020F0502020204030204" pitchFamily="34" charset="0"/>
                <a:ea typeface="Calibri" panose="020F0502020204030204" pitchFamily="34" charset="0"/>
                <a:cs typeface="Times New Roman" panose="02020603050405020304" pitchFamily="18" charset="0"/>
              </a:rPr>
              <a:t>1 - ¿Qué es la Cuota Anual?</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Calibri" panose="020F0502020204030204" pitchFamily="34" charset="0"/>
              <a:buChar char="-"/>
            </a:pPr>
            <a:r>
              <a:rPr lang="es-MX" sz="1200" dirty="0"/>
              <a:t>La Cuota anual se divide en dos partes: Mantenimiento y Cuota Club. El mantenimiento tiene por objeto distribuir equitativamente entre los Socios el costo de los Gastos Básicos que integran el Presupuesto del Desarrollo base del mismo (Este se calcula en base a los puntos). La Cuota Club son los gastos operativos de la membresía (Servicio al cliente, reservaciones, cobranza, etc.)</a:t>
            </a:r>
          </a:p>
        </p:txBody>
      </p:sp>
      <p:sp>
        <p:nvSpPr>
          <p:cNvPr id="12" name="TextBox 11">
            <a:extLst>
              <a:ext uri="{FF2B5EF4-FFF2-40B4-BE49-F238E27FC236}">
                <a16:creationId xmlns:a16="http://schemas.microsoft.com/office/drawing/2014/main" id="{5C61277C-391A-42DE-AF59-92C87090D883}"/>
              </a:ext>
            </a:extLst>
          </p:cNvPr>
          <p:cNvSpPr txBox="1"/>
          <p:nvPr/>
        </p:nvSpPr>
        <p:spPr>
          <a:xfrm>
            <a:off x="5263120" y="78772"/>
            <a:ext cx="3581551" cy="276999"/>
          </a:xfrm>
          <a:prstGeom prst="rect">
            <a:avLst/>
          </a:prstGeom>
          <a:noFill/>
        </p:spPr>
        <p:txBody>
          <a:bodyPr wrap="square">
            <a:spAutoFit/>
          </a:bodyPr>
          <a:lstStyle/>
          <a:p>
            <a:pPr marL="0" indent="0" algn="ctr">
              <a:buNone/>
            </a:pPr>
            <a:r>
              <a:rPr lang="es-MX" sz="1200" spc="300" dirty="0">
                <a:latin typeface="Trebuchet MS"/>
                <a:ea typeface="+mj-ea"/>
              </a:rPr>
              <a:t>PREGUNTAS FRECUENTES</a:t>
            </a:r>
          </a:p>
        </p:txBody>
      </p:sp>
      <p:cxnSp>
        <p:nvCxnSpPr>
          <p:cNvPr id="13" name="Straight Connector 12">
            <a:extLst>
              <a:ext uri="{FF2B5EF4-FFF2-40B4-BE49-F238E27FC236}">
                <a16:creationId xmlns:a16="http://schemas.microsoft.com/office/drawing/2014/main" id="{8A136E02-45F4-4467-8CE6-977761B0BA55}"/>
              </a:ext>
            </a:extLst>
          </p:cNvPr>
          <p:cNvCxnSpPr>
            <a:cxnSpLocks/>
          </p:cNvCxnSpPr>
          <p:nvPr/>
        </p:nvCxnSpPr>
        <p:spPr>
          <a:xfrm flipH="1">
            <a:off x="5339472" y="399778"/>
            <a:ext cx="3505198" cy="0"/>
          </a:xfrm>
          <a:prstGeom prst="line">
            <a:avLst/>
          </a:prstGeom>
          <a:ln w="12700">
            <a:solidFill>
              <a:srgbClr val="F7994B"/>
            </a:solidFill>
          </a:ln>
        </p:spPr>
        <p:style>
          <a:lnRef idx="1">
            <a:schemeClr val="accent6"/>
          </a:lnRef>
          <a:fillRef idx="0">
            <a:schemeClr val="accent6"/>
          </a:fillRef>
          <a:effectRef idx="0">
            <a:schemeClr val="accent6"/>
          </a:effectRef>
          <a:fontRef idx="minor">
            <a:schemeClr val="tx1"/>
          </a:fontRef>
        </p:style>
      </p:cxnSp>
      <p:sp>
        <p:nvSpPr>
          <p:cNvPr id="14" name="TextBox 13">
            <a:extLst>
              <a:ext uri="{FF2B5EF4-FFF2-40B4-BE49-F238E27FC236}">
                <a16:creationId xmlns:a16="http://schemas.microsoft.com/office/drawing/2014/main" id="{2C753EF4-DDF5-4D26-8B19-D2F674719D28}"/>
              </a:ext>
            </a:extLst>
          </p:cNvPr>
          <p:cNvSpPr txBox="1"/>
          <p:nvPr/>
        </p:nvSpPr>
        <p:spPr>
          <a:xfrm>
            <a:off x="689151" y="1943732"/>
            <a:ext cx="7765698" cy="779059"/>
          </a:xfrm>
          <a:prstGeom prst="rect">
            <a:avLst/>
          </a:prstGeom>
          <a:noFill/>
        </p:spPr>
        <p:txBody>
          <a:bodyPr wrap="square" rtlCol="0">
            <a:spAutoFit/>
          </a:bodyPr>
          <a:lstStyle/>
          <a:p>
            <a:pPr>
              <a:lnSpc>
                <a:spcPct val="107000"/>
              </a:lnSpc>
              <a:spcAft>
                <a:spcPts val="800"/>
              </a:spcAft>
            </a:pPr>
            <a:r>
              <a:rPr lang="es-MX" sz="1200" b="1" dirty="0">
                <a:solidFill>
                  <a:srgbClr val="FF9900"/>
                </a:solidFill>
                <a:effectLst/>
                <a:latin typeface="Calibri" panose="020F0502020204030204" pitchFamily="34" charset="0"/>
                <a:ea typeface="Calibri" panose="020F0502020204030204" pitchFamily="34" charset="0"/>
                <a:cs typeface="Times New Roman" panose="02020603050405020304" pitchFamily="18" charset="0"/>
              </a:rPr>
              <a:t>2 - ¿Por qué debo tener pagada la Anualidad para reservar si ya liquidé mi contrato?</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Calibri" panose="020F0502020204030204" pitchFamily="34" charset="0"/>
              <a:buChar char="-"/>
            </a:pPr>
            <a:r>
              <a:rPr lang="es-MX" sz="1200" dirty="0"/>
              <a:t>Debido a que, contractualmente, debe encontrarse al corriente de sus deberes financieros para poder hacer uso del producto. Esta información se encuentra en la hoja de verificación del contrato:</a:t>
            </a:r>
          </a:p>
        </p:txBody>
      </p:sp>
      <p:pic>
        <p:nvPicPr>
          <p:cNvPr id="2" name="Picture 1">
            <a:extLst>
              <a:ext uri="{FF2B5EF4-FFF2-40B4-BE49-F238E27FC236}">
                <a16:creationId xmlns:a16="http://schemas.microsoft.com/office/drawing/2014/main" id="{9573A998-72F8-48A8-8843-FAA90F2A7B40}"/>
              </a:ext>
            </a:extLst>
          </p:cNvPr>
          <p:cNvPicPr/>
          <p:nvPr/>
        </p:nvPicPr>
        <p:blipFill>
          <a:blip r:embed="rId3"/>
          <a:stretch>
            <a:fillRect/>
          </a:stretch>
        </p:blipFill>
        <p:spPr>
          <a:xfrm>
            <a:off x="1765935" y="2693931"/>
            <a:ext cx="5612130" cy="414655"/>
          </a:xfrm>
          <a:prstGeom prst="rect">
            <a:avLst/>
          </a:prstGeom>
        </p:spPr>
      </p:pic>
      <p:sp>
        <p:nvSpPr>
          <p:cNvPr id="17" name="TextBox 16">
            <a:extLst>
              <a:ext uri="{FF2B5EF4-FFF2-40B4-BE49-F238E27FC236}">
                <a16:creationId xmlns:a16="http://schemas.microsoft.com/office/drawing/2014/main" id="{27E1669C-7F96-4B98-94C1-40EBDC8E0300}"/>
              </a:ext>
            </a:extLst>
          </p:cNvPr>
          <p:cNvSpPr txBox="1"/>
          <p:nvPr/>
        </p:nvSpPr>
        <p:spPr>
          <a:xfrm>
            <a:off x="687007" y="3337267"/>
            <a:ext cx="7765698" cy="976678"/>
          </a:xfrm>
          <a:prstGeom prst="rect">
            <a:avLst/>
          </a:prstGeom>
          <a:noFill/>
        </p:spPr>
        <p:txBody>
          <a:bodyPr wrap="square" rtlCol="0">
            <a:spAutoFit/>
          </a:bodyPr>
          <a:lstStyle/>
          <a:p>
            <a:pPr>
              <a:lnSpc>
                <a:spcPct val="107000"/>
              </a:lnSpc>
              <a:spcAft>
                <a:spcPts val="800"/>
              </a:spcAft>
            </a:pPr>
            <a:r>
              <a:rPr lang="es-MX" sz="1200" b="1" dirty="0">
                <a:solidFill>
                  <a:srgbClr val="FF9900"/>
                </a:solidFill>
                <a:effectLst/>
                <a:latin typeface="Calibri" panose="020F0502020204030204" pitchFamily="34" charset="0"/>
                <a:ea typeface="Calibri" panose="020F0502020204030204" pitchFamily="34" charset="0"/>
                <a:cs typeface="Times New Roman" panose="02020603050405020304" pitchFamily="18" charset="0"/>
              </a:rPr>
              <a:t>3 - ¿Por qué la Cuota Anual sube cada año? / ¿Por qué la cuota anual no es fija cada año?</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Calibri" panose="020F0502020204030204" pitchFamily="34" charset="0"/>
              <a:buChar char="-"/>
            </a:pPr>
            <a:r>
              <a:rPr lang="es-MX" sz="1200" dirty="0"/>
              <a:t>La Cuota Anual de Mantenimiento podrá incrementar cada año en la misma proporción en que se incremente el Índice de Precios al Consumidor de los Estados Unidos Mexicanos. Esta información se puede encontrar en el reglamento interno de cada desarrollo del club.</a:t>
            </a:r>
          </a:p>
        </p:txBody>
      </p:sp>
    </p:spTree>
    <p:extLst>
      <p:ext uri="{BB962C8B-B14F-4D97-AF65-F5344CB8AC3E}">
        <p14:creationId xmlns:p14="http://schemas.microsoft.com/office/powerpoint/2010/main" val="12619029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2"/>
          <a:stretch>
            <a:fillRect/>
          </a:stretch>
        </p:blipFill>
        <p:spPr>
          <a:xfrm>
            <a:off x="7857460" y="4383990"/>
            <a:ext cx="1114537" cy="685082"/>
          </a:xfrm>
          <a:prstGeom prst="rect">
            <a:avLst/>
          </a:prstGeom>
        </p:spPr>
      </p:pic>
      <p:sp>
        <p:nvSpPr>
          <p:cNvPr id="10" name="TextBox 9">
            <a:extLst>
              <a:ext uri="{FF2B5EF4-FFF2-40B4-BE49-F238E27FC236}">
                <a16:creationId xmlns:a16="http://schemas.microsoft.com/office/drawing/2014/main" id="{54242D40-8652-4783-ADE6-4A574BD488FA}"/>
              </a:ext>
            </a:extLst>
          </p:cNvPr>
          <p:cNvSpPr txBox="1"/>
          <p:nvPr/>
        </p:nvSpPr>
        <p:spPr>
          <a:xfrm>
            <a:off x="689151" y="569953"/>
            <a:ext cx="7765698" cy="1174296"/>
          </a:xfrm>
          <a:prstGeom prst="rect">
            <a:avLst/>
          </a:prstGeom>
          <a:noFill/>
        </p:spPr>
        <p:txBody>
          <a:bodyPr wrap="square" rtlCol="0">
            <a:spAutoFit/>
          </a:bodyPr>
          <a:lstStyle/>
          <a:p>
            <a:pPr>
              <a:lnSpc>
                <a:spcPct val="107000"/>
              </a:lnSpc>
              <a:spcAft>
                <a:spcPts val="800"/>
              </a:spcAft>
            </a:pPr>
            <a:r>
              <a:rPr lang="es-MX" sz="1200" b="1" dirty="0">
                <a:solidFill>
                  <a:srgbClr val="FF9900"/>
                </a:solidFill>
                <a:effectLst/>
                <a:latin typeface="Calibri" panose="020F0502020204030204" pitchFamily="34" charset="0"/>
                <a:ea typeface="Calibri" panose="020F0502020204030204" pitchFamily="34" charset="0"/>
                <a:cs typeface="Times New Roman" panose="02020603050405020304" pitchFamily="18" charset="0"/>
              </a:rPr>
              <a:t>4 - ¿Por qué me cobran una Anualidad mayor de lo que indica mi contrato?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Calibri" panose="020F0502020204030204" pitchFamily="34" charset="0"/>
              <a:buChar char="-"/>
            </a:pPr>
            <a:r>
              <a:rPr lang="es-MX" sz="1200" dirty="0"/>
              <a:t>El contrato únicamente indica el precio de la Anualidad del año en curso. Por ejemplo: Si compra a mediados del 2019, el precio de la Anualidad en el contrato será el del 2019, sin embargo, su primer año de uso es el 2020 y el monto cobrado será el que esté autorizado para ese año. La hoja de verificación no confirma que es eso lo que se va a cobrar, sólo es un monto referencial.  Esta información se encuentra en la hoja de verificación del contrato:</a:t>
            </a:r>
          </a:p>
        </p:txBody>
      </p:sp>
      <p:sp>
        <p:nvSpPr>
          <p:cNvPr id="15" name="TextBox 14">
            <a:extLst>
              <a:ext uri="{FF2B5EF4-FFF2-40B4-BE49-F238E27FC236}">
                <a16:creationId xmlns:a16="http://schemas.microsoft.com/office/drawing/2014/main" id="{F66FA201-DDF6-42F5-A9FD-DBE8729773EC}"/>
              </a:ext>
            </a:extLst>
          </p:cNvPr>
          <p:cNvSpPr txBox="1"/>
          <p:nvPr/>
        </p:nvSpPr>
        <p:spPr>
          <a:xfrm>
            <a:off x="689151" y="2947052"/>
            <a:ext cx="7765698" cy="1174296"/>
          </a:xfrm>
          <a:prstGeom prst="rect">
            <a:avLst/>
          </a:prstGeom>
          <a:noFill/>
        </p:spPr>
        <p:txBody>
          <a:bodyPr wrap="square" rtlCol="0">
            <a:spAutoFit/>
          </a:bodyPr>
          <a:lstStyle/>
          <a:p>
            <a:pPr>
              <a:lnSpc>
                <a:spcPct val="107000"/>
              </a:lnSpc>
              <a:spcAft>
                <a:spcPts val="800"/>
              </a:spcAft>
            </a:pPr>
            <a:r>
              <a:rPr lang="es-MX" sz="1200" b="1" dirty="0">
                <a:solidFill>
                  <a:srgbClr val="FF9900"/>
                </a:solidFill>
                <a:latin typeface="Calibri" panose="020F0502020204030204" pitchFamily="34" charset="0"/>
                <a:cs typeface="Times New Roman" panose="02020603050405020304" pitchFamily="18" charset="0"/>
              </a:rPr>
              <a:t>5 - ¿Por qué tengo que pagar la Anualidad si no voy a usar los puntos?</a:t>
            </a:r>
          </a:p>
          <a:p>
            <a:pPr marL="342900" lvl="0" indent="-342900" algn="just">
              <a:lnSpc>
                <a:spcPct val="107000"/>
              </a:lnSpc>
              <a:spcAft>
                <a:spcPts val="800"/>
              </a:spcAft>
              <a:buFont typeface="Calibri" panose="020F0502020204030204" pitchFamily="34" charset="0"/>
              <a:buChar char="-"/>
            </a:pPr>
            <a:r>
              <a:rPr lang="es-MX" sz="1200" dirty="0"/>
              <a:t>El requerimiento de pago anual se genera para poder disfrutar de todos los servicios de la membresía (mantenimiento a los desarrollos, cotizaciones, gestiones en cobranza, servicio al cliente, </a:t>
            </a:r>
            <a:r>
              <a:rPr lang="es-MX" sz="1200" dirty="0" err="1"/>
              <a:t>etc</a:t>
            </a:r>
            <a:r>
              <a:rPr lang="es-MX" sz="1200" dirty="0"/>
              <a:t>), no solo viajar. Debido a lo anterior, por contrato cada socio deberá pagar la Anualidad durante el mes de enero de cada año calendario para tener derecho sobre la misma. </a:t>
            </a:r>
          </a:p>
        </p:txBody>
      </p:sp>
      <p:pic>
        <p:nvPicPr>
          <p:cNvPr id="5" name="Picture 4">
            <a:extLst>
              <a:ext uri="{FF2B5EF4-FFF2-40B4-BE49-F238E27FC236}">
                <a16:creationId xmlns:a16="http://schemas.microsoft.com/office/drawing/2014/main" id="{A7339B0D-E199-48A4-92C1-B1FA7C33D31D}"/>
              </a:ext>
            </a:extLst>
          </p:cNvPr>
          <p:cNvPicPr/>
          <p:nvPr/>
        </p:nvPicPr>
        <p:blipFill rotWithShape="1">
          <a:blip r:embed="rId3"/>
          <a:srcRect b="56689"/>
          <a:stretch/>
        </p:blipFill>
        <p:spPr bwMode="auto">
          <a:xfrm>
            <a:off x="1765935" y="1983453"/>
            <a:ext cx="5612130" cy="66484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306400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2"/>
          <a:stretch>
            <a:fillRect/>
          </a:stretch>
        </p:blipFill>
        <p:spPr>
          <a:xfrm>
            <a:off x="7857460" y="4383990"/>
            <a:ext cx="1114537" cy="685082"/>
          </a:xfrm>
          <a:prstGeom prst="rect">
            <a:avLst/>
          </a:prstGeom>
        </p:spPr>
      </p:pic>
      <p:sp>
        <p:nvSpPr>
          <p:cNvPr id="6" name="TextBox 5">
            <a:extLst>
              <a:ext uri="{FF2B5EF4-FFF2-40B4-BE49-F238E27FC236}">
                <a16:creationId xmlns:a16="http://schemas.microsoft.com/office/drawing/2014/main" id="{BBCE7609-A41C-47F2-A9C6-03D48F1FDC5E}"/>
              </a:ext>
            </a:extLst>
          </p:cNvPr>
          <p:cNvSpPr txBox="1"/>
          <p:nvPr/>
        </p:nvSpPr>
        <p:spPr>
          <a:xfrm>
            <a:off x="689151" y="314306"/>
            <a:ext cx="7765698" cy="1964769"/>
          </a:xfrm>
          <a:prstGeom prst="rect">
            <a:avLst/>
          </a:prstGeom>
          <a:noFill/>
        </p:spPr>
        <p:txBody>
          <a:bodyPr wrap="square" rtlCol="0">
            <a:spAutoFit/>
          </a:bodyPr>
          <a:lstStyle/>
          <a:p>
            <a:pPr>
              <a:lnSpc>
                <a:spcPct val="107000"/>
              </a:lnSpc>
              <a:spcAft>
                <a:spcPts val="800"/>
              </a:spcAft>
            </a:pPr>
            <a:r>
              <a:rPr lang="es-MX" sz="1200" b="1" dirty="0">
                <a:solidFill>
                  <a:srgbClr val="FF9900"/>
                </a:solidFill>
                <a:effectLst/>
                <a:latin typeface="Calibri" panose="020F0502020204030204" pitchFamily="34" charset="0"/>
                <a:ea typeface="Calibri" panose="020F0502020204030204" pitchFamily="34" charset="0"/>
                <a:cs typeface="Times New Roman" panose="02020603050405020304" pitchFamily="18" charset="0"/>
              </a:rPr>
              <a:t>6 - ¿Cuánto vale en dólares/pesos mi reservación de X puntos?</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Calibri" panose="020F0502020204030204" pitchFamily="34" charset="0"/>
              <a:buChar char="-"/>
            </a:pPr>
            <a:r>
              <a:rPr lang="es-MX" sz="1200" dirty="0"/>
              <a:t>En estos casos debemos usar el valor del punto para el mantenimiento del año el curso, de esa forma el socio tendrá una idea de la cantidad de dinero que se esta ahorrando o le está costando sus vacaciones. </a:t>
            </a:r>
          </a:p>
          <a:p>
            <a:pPr marL="457200">
              <a:lnSpc>
                <a:spcPct val="107000"/>
              </a:lnSpc>
              <a:spcAft>
                <a:spcPts val="0"/>
              </a:spcAft>
            </a:pPr>
            <a:r>
              <a:rPr lang="es-MX" sz="1200" dirty="0"/>
              <a:t>Por ejemplo:  La reservación tuvo un costo de 1200 puntos. Para el año 2020 el costo del mantenimiento por punto fue de 0.1952 USD entonces:</a:t>
            </a:r>
          </a:p>
          <a:p>
            <a:pPr marL="457200">
              <a:lnSpc>
                <a:spcPct val="107000"/>
              </a:lnSpc>
              <a:spcAft>
                <a:spcPts val="0"/>
              </a:spcAft>
            </a:pPr>
            <a:r>
              <a:rPr lang="es-MX" sz="1200" dirty="0"/>
              <a:t> </a:t>
            </a:r>
          </a:p>
          <a:p>
            <a:pPr marL="457200">
              <a:lnSpc>
                <a:spcPct val="107000"/>
              </a:lnSpc>
              <a:spcAft>
                <a:spcPts val="0"/>
              </a:spcAft>
            </a:pPr>
            <a:r>
              <a:rPr lang="es-MX" sz="1200" dirty="0"/>
              <a:t>1200 x 0.1952 USD = $234.24 USD Fue el costo total de su reservación.</a:t>
            </a:r>
          </a:p>
          <a:p>
            <a:pPr marL="457200">
              <a:lnSpc>
                <a:spcPct val="107000"/>
              </a:lnSpc>
              <a:spcAft>
                <a:spcPts val="0"/>
              </a:spcAft>
            </a:pPr>
            <a:r>
              <a:rPr lang="es-MX" sz="1200" dirty="0"/>
              <a:t>Si el peso está a 21 pesos por dólar:</a:t>
            </a:r>
          </a:p>
          <a:p>
            <a:pPr marL="457200">
              <a:lnSpc>
                <a:spcPct val="107000"/>
              </a:lnSpc>
              <a:spcAft>
                <a:spcPts val="800"/>
              </a:spcAft>
            </a:pPr>
            <a:r>
              <a:rPr lang="es-MX" sz="1200" dirty="0"/>
              <a:t>234.24 x 21 pesos = $4,919.04 pesos. </a:t>
            </a:r>
          </a:p>
        </p:txBody>
      </p:sp>
      <p:sp>
        <p:nvSpPr>
          <p:cNvPr id="9" name="TextBox 8">
            <a:extLst>
              <a:ext uri="{FF2B5EF4-FFF2-40B4-BE49-F238E27FC236}">
                <a16:creationId xmlns:a16="http://schemas.microsoft.com/office/drawing/2014/main" id="{E212D1AD-5C24-4B4C-9855-EEC603910FDC}"/>
              </a:ext>
            </a:extLst>
          </p:cNvPr>
          <p:cNvSpPr txBox="1"/>
          <p:nvPr/>
        </p:nvSpPr>
        <p:spPr>
          <a:xfrm>
            <a:off x="689151" y="2469189"/>
            <a:ext cx="7765698" cy="2360005"/>
          </a:xfrm>
          <a:prstGeom prst="rect">
            <a:avLst/>
          </a:prstGeom>
          <a:noFill/>
        </p:spPr>
        <p:txBody>
          <a:bodyPr wrap="square" rtlCol="0">
            <a:spAutoFit/>
          </a:bodyPr>
          <a:lstStyle/>
          <a:p>
            <a:pPr>
              <a:lnSpc>
                <a:spcPct val="107000"/>
              </a:lnSpc>
              <a:spcAft>
                <a:spcPts val="800"/>
              </a:spcAft>
            </a:pPr>
            <a:r>
              <a:rPr lang="es-MX" sz="1200" b="1" dirty="0">
                <a:solidFill>
                  <a:srgbClr val="FF9900"/>
                </a:solidFill>
                <a:effectLst/>
                <a:latin typeface="Calibri" panose="020F0502020204030204" pitchFamily="34" charset="0"/>
                <a:ea typeface="Calibri" panose="020F0502020204030204" pitchFamily="34" charset="0"/>
                <a:cs typeface="Times New Roman" panose="02020603050405020304" pitchFamily="18" charset="0"/>
              </a:rPr>
              <a:t>7 – Deseo vender mi membresía ¿En cuánto podría venderla?</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Calibri" panose="020F0502020204030204" pitchFamily="34" charset="0"/>
              <a:buChar char="-"/>
            </a:pPr>
            <a:r>
              <a:rPr lang="es-MX" sz="1200" dirty="0"/>
              <a:t>Dado a que este movimiento es personal del socio, no podemos brindarle un monto. Sin embargo, podemos darle un monto referencial para que se haga una idea del costo de su contrato. En este caso se usa el valor del costo del punto para venta. Para el año 2020 este costo es de 6.75 USD por punto. </a:t>
            </a:r>
          </a:p>
          <a:p>
            <a:pPr marL="457200">
              <a:lnSpc>
                <a:spcPct val="107000"/>
              </a:lnSpc>
              <a:spcAft>
                <a:spcPts val="0"/>
              </a:spcAft>
            </a:pPr>
            <a:r>
              <a:rPr lang="es-MX" sz="1200" dirty="0"/>
              <a:t>Por ejemplo: El socio tiene una membresía de 2500 puntos entonces:</a:t>
            </a:r>
          </a:p>
          <a:p>
            <a:pPr marL="457200">
              <a:lnSpc>
                <a:spcPct val="107000"/>
              </a:lnSpc>
              <a:spcAft>
                <a:spcPts val="0"/>
              </a:spcAft>
            </a:pPr>
            <a:r>
              <a:rPr lang="es-MX" sz="1200" dirty="0"/>
              <a:t> </a:t>
            </a:r>
          </a:p>
          <a:p>
            <a:pPr marL="457200">
              <a:lnSpc>
                <a:spcPct val="107000"/>
              </a:lnSpc>
              <a:spcAft>
                <a:spcPts val="0"/>
              </a:spcAft>
            </a:pPr>
            <a:r>
              <a:rPr lang="es-MX" sz="1200" dirty="0"/>
              <a:t>2500 x 6.75 = $16,875USD</a:t>
            </a:r>
          </a:p>
          <a:p>
            <a:pPr marL="457200">
              <a:lnSpc>
                <a:spcPct val="107000"/>
              </a:lnSpc>
              <a:spcAft>
                <a:spcPts val="0"/>
              </a:spcAft>
            </a:pPr>
            <a:r>
              <a:rPr lang="es-MX" sz="1200" dirty="0"/>
              <a:t> </a:t>
            </a:r>
          </a:p>
          <a:p>
            <a:pPr marL="457200">
              <a:lnSpc>
                <a:spcPct val="107000"/>
              </a:lnSpc>
              <a:spcAft>
                <a:spcPts val="0"/>
              </a:spcAft>
            </a:pPr>
            <a:r>
              <a:rPr lang="es-MX" sz="1200" dirty="0"/>
              <a:t>IMPORTANTE: Siempre hay que aclararle al socio que es el precio de una membresía nueva por 40 años, mientras menos años le queden de uso, menor el costo de la misma.</a:t>
            </a:r>
          </a:p>
          <a:p>
            <a:pPr marL="457200">
              <a:lnSpc>
                <a:spcPct val="107000"/>
              </a:lnSpc>
              <a:spcAft>
                <a:spcPts val="800"/>
              </a:spcAft>
            </a:pPr>
            <a:r>
              <a:rPr lang="es-MX" sz="1200" dirty="0"/>
              <a:t> </a:t>
            </a:r>
          </a:p>
        </p:txBody>
      </p:sp>
    </p:spTree>
    <p:extLst>
      <p:ext uri="{BB962C8B-B14F-4D97-AF65-F5344CB8AC3E}">
        <p14:creationId xmlns:p14="http://schemas.microsoft.com/office/powerpoint/2010/main" val="1276204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2"/>
          <a:stretch>
            <a:fillRect/>
          </a:stretch>
        </p:blipFill>
        <p:spPr>
          <a:xfrm>
            <a:off x="7857460" y="4383990"/>
            <a:ext cx="1114537" cy="685082"/>
          </a:xfrm>
          <a:prstGeom prst="rect">
            <a:avLst/>
          </a:prstGeom>
        </p:spPr>
      </p:pic>
      <p:sp>
        <p:nvSpPr>
          <p:cNvPr id="3" name="TextBox 2">
            <a:extLst>
              <a:ext uri="{FF2B5EF4-FFF2-40B4-BE49-F238E27FC236}">
                <a16:creationId xmlns:a16="http://schemas.microsoft.com/office/drawing/2014/main" id="{E81E8A11-94AA-4387-AD33-A963524751BC}"/>
              </a:ext>
            </a:extLst>
          </p:cNvPr>
          <p:cNvSpPr txBox="1"/>
          <p:nvPr/>
        </p:nvSpPr>
        <p:spPr>
          <a:xfrm>
            <a:off x="689151" y="314306"/>
            <a:ext cx="7765698" cy="779059"/>
          </a:xfrm>
          <a:prstGeom prst="rect">
            <a:avLst/>
          </a:prstGeom>
          <a:noFill/>
        </p:spPr>
        <p:txBody>
          <a:bodyPr wrap="square" rtlCol="0">
            <a:spAutoFit/>
          </a:bodyPr>
          <a:lstStyle/>
          <a:p>
            <a:pPr>
              <a:lnSpc>
                <a:spcPct val="107000"/>
              </a:lnSpc>
              <a:spcAft>
                <a:spcPts val="800"/>
              </a:spcAft>
            </a:pPr>
            <a:r>
              <a:rPr lang="es-MX" sz="1200" b="1" dirty="0">
                <a:solidFill>
                  <a:srgbClr val="FF9900"/>
                </a:solidFill>
                <a:effectLst/>
                <a:latin typeface="Calibri" panose="020F0502020204030204" pitchFamily="34" charset="0"/>
                <a:ea typeface="Calibri" panose="020F0502020204030204" pitchFamily="34" charset="0"/>
                <a:cs typeface="Times New Roman" panose="02020603050405020304" pitchFamily="18" charset="0"/>
              </a:rPr>
              <a:t>8 - ¿Pueden comprarme mi membresía o revenderla?</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alibri" panose="020F0502020204030204" pitchFamily="34" charset="0"/>
              <a:buChar char="-"/>
            </a:pPr>
            <a:r>
              <a:rPr lang="es-MX" sz="1200" dirty="0"/>
              <a:t>FAVC no tiene servicio para la reventa de membresía, no obstante, al momento de conseguir un comprador le podemos apoyar con el traspaso de la misma al nuevo titular.</a:t>
            </a:r>
          </a:p>
        </p:txBody>
      </p:sp>
      <p:sp>
        <p:nvSpPr>
          <p:cNvPr id="5" name="TextBox 4">
            <a:extLst>
              <a:ext uri="{FF2B5EF4-FFF2-40B4-BE49-F238E27FC236}">
                <a16:creationId xmlns:a16="http://schemas.microsoft.com/office/drawing/2014/main" id="{55418672-1784-4FA8-8B16-1904A038DE05}"/>
              </a:ext>
            </a:extLst>
          </p:cNvPr>
          <p:cNvSpPr txBox="1"/>
          <p:nvPr/>
        </p:nvSpPr>
        <p:spPr>
          <a:xfrm>
            <a:off x="689151" y="1245765"/>
            <a:ext cx="7765698" cy="976678"/>
          </a:xfrm>
          <a:prstGeom prst="rect">
            <a:avLst/>
          </a:prstGeom>
          <a:noFill/>
        </p:spPr>
        <p:txBody>
          <a:bodyPr wrap="square" rtlCol="0">
            <a:spAutoFit/>
          </a:bodyPr>
          <a:lstStyle/>
          <a:p>
            <a:pPr>
              <a:lnSpc>
                <a:spcPct val="107000"/>
              </a:lnSpc>
              <a:spcAft>
                <a:spcPts val="800"/>
              </a:spcAft>
            </a:pPr>
            <a:r>
              <a:rPr lang="es-MX" sz="1200" b="1" dirty="0">
                <a:solidFill>
                  <a:srgbClr val="FF9900"/>
                </a:solidFill>
                <a:effectLst/>
                <a:latin typeface="Calibri" panose="020F0502020204030204" pitchFamily="34" charset="0"/>
                <a:ea typeface="Calibri" panose="020F0502020204030204" pitchFamily="34" charset="0"/>
                <a:cs typeface="Times New Roman" panose="02020603050405020304" pitchFamily="18" charset="0"/>
              </a:rPr>
              <a:t>9 - ¿Puedo rentar mi membresía?</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alibri" panose="020F0502020204030204" pitchFamily="34" charset="0"/>
              <a:buChar char="-"/>
            </a:pPr>
            <a:r>
              <a:rPr lang="es-MX" sz="1200" dirty="0"/>
              <a:t>El uso de la misma es algo muy personal, sólo le recordamos que FAVC no trabaja con ninguna empresa ni nacional ni extranjera para la venta o renta de membresías. También le recordamos que si quiere sacarle más provecho a la misma tenemos para usted el programa de referidos. </a:t>
            </a:r>
          </a:p>
        </p:txBody>
      </p:sp>
      <p:sp>
        <p:nvSpPr>
          <p:cNvPr id="6" name="TextBox 5">
            <a:extLst>
              <a:ext uri="{FF2B5EF4-FFF2-40B4-BE49-F238E27FC236}">
                <a16:creationId xmlns:a16="http://schemas.microsoft.com/office/drawing/2014/main" id="{673F9118-3F67-44DA-A680-F2539B1E8920}"/>
              </a:ext>
            </a:extLst>
          </p:cNvPr>
          <p:cNvSpPr txBox="1"/>
          <p:nvPr/>
        </p:nvSpPr>
        <p:spPr>
          <a:xfrm>
            <a:off x="689151" y="2374843"/>
            <a:ext cx="7765698" cy="1371914"/>
          </a:xfrm>
          <a:prstGeom prst="rect">
            <a:avLst/>
          </a:prstGeom>
          <a:noFill/>
        </p:spPr>
        <p:txBody>
          <a:bodyPr wrap="square" rtlCol="0">
            <a:spAutoFit/>
          </a:bodyPr>
          <a:lstStyle/>
          <a:p>
            <a:pPr>
              <a:lnSpc>
                <a:spcPct val="107000"/>
              </a:lnSpc>
              <a:spcAft>
                <a:spcPts val="800"/>
              </a:spcAft>
            </a:pPr>
            <a:r>
              <a:rPr lang="es-MX" sz="1200" b="1" dirty="0">
                <a:solidFill>
                  <a:srgbClr val="FF9900"/>
                </a:solidFill>
                <a:effectLst/>
                <a:latin typeface="Calibri" panose="020F0502020204030204" pitchFamily="34" charset="0"/>
                <a:ea typeface="Calibri" panose="020F0502020204030204" pitchFamily="34" charset="0"/>
                <a:cs typeface="Times New Roman" panose="02020603050405020304" pitchFamily="18" charset="0"/>
              </a:rPr>
              <a:t>10 - ¿Puedo cancelar mi membresía?</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alibri" panose="020F0502020204030204" pitchFamily="34" charset="0"/>
              <a:buChar char="-"/>
            </a:pPr>
            <a:r>
              <a:rPr lang="es-MX" sz="1200" dirty="0"/>
              <a:t>Para ello tiene un plazo máximo de 5 (cinco) días hábiles contados a partir del día hábil siguiente a la fecha de celebración de su Contrato para solicitar su cancelación anticipada y obtener la devolución de todas las cantidades que hubiese pagado sin deducción alguna. En caso de solicitarlo después de este tiempo, su cuenta será transferida al área de Negociaciones Especiales para que se le asigne un ejecutivo y este pueda validar las mejores opciones disponibles para que no pierda su inversión.</a:t>
            </a:r>
          </a:p>
        </p:txBody>
      </p:sp>
      <p:sp>
        <p:nvSpPr>
          <p:cNvPr id="7" name="TextBox 6">
            <a:extLst>
              <a:ext uri="{FF2B5EF4-FFF2-40B4-BE49-F238E27FC236}">
                <a16:creationId xmlns:a16="http://schemas.microsoft.com/office/drawing/2014/main" id="{F34E712E-3DCD-4D0D-894C-5C62A348FEA1}"/>
              </a:ext>
            </a:extLst>
          </p:cNvPr>
          <p:cNvSpPr txBox="1"/>
          <p:nvPr/>
        </p:nvSpPr>
        <p:spPr>
          <a:xfrm>
            <a:off x="689151" y="3897735"/>
            <a:ext cx="7765698" cy="779059"/>
          </a:xfrm>
          <a:prstGeom prst="rect">
            <a:avLst/>
          </a:prstGeom>
          <a:noFill/>
        </p:spPr>
        <p:txBody>
          <a:bodyPr wrap="square" rtlCol="0">
            <a:spAutoFit/>
          </a:bodyPr>
          <a:lstStyle/>
          <a:p>
            <a:pPr>
              <a:lnSpc>
                <a:spcPct val="107000"/>
              </a:lnSpc>
              <a:spcAft>
                <a:spcPts val="800"/>
              </a:spcAft>
            </a:pPr>
            <a:r>
              <a:rPr lang="es-MX" sz="1200" b="1" dirty="0">
                <a:solidFill>
                  <a:srgbClr val="FF9900"/>
                </a:solidFill>
                <a:effectLst/>
                <a:latin typeface="Calibri" panose="020F0502020204030204" pitchFamily="34" charset="0"/>
                <a:ea typeface="Calibri" panose="020F0502020204030204" pitchFamily="34" charset="0"/>
                <a:cs typeface="Times New Roman" panose="02020603050405020304" pitchFamily="18" charset="0"/>
              </a:rPr>
              <a:t>11 - ¿Cómo puedo solicitar la cancelación?</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alibri" panose="020F0502020204030204" pitchFamily="34" charset="0"/>
              <a:buChar char="-"/>
            </a:pPr>
            <a:r>
              <a:rPr lang="es-MX" sz="1200" dirty="0"/>
              <a:t>Debe mandar un correo a c</a:t>
            </a:r>
            <a:r>
              <a:rPr lang="es-MX" sz="1200" dirty="0">
                <a:hlinkClick r:id="rId3">
                  <a:extLst>
                    <a:ext uri="{A12FA001-AC4F-418D-AE19-62706E023703}">
                      <ahyp:hlinkClr xmlns:ahyp="http://schemas.microsoft.com/office/drawing/2018/hyperlinkcolor" val="tx"/>
                    </a:ext>
                  </a:extLst>
                </a:hlinkClick>
              </a:rPr>
              <a:t>obranzafavc@posadas.com</a:t>
            </a:r>
            <a:r>
              <a:rPr lang="es-MX" sz="1200" dirty="0"/>
              <a:t> colocando su número de socio y explicando su caso y requerimiento.</a:t>
            </a:r>
          </a:p>
        </p:txBody>
      </p:sp>
    </p:spTree>
    <p:extLst>
      <p:ext uri="{BB962C8B-B14F-4D97-AF65-F5344CB8AC3E}">
        <p14:creationId xmlns:p14="http://schemas.microsoft.com/office/powerpoint/2010/main" val="16435731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2"/>
          <a:stretch>
            <a:fillRect/>
          </a:stretch>
        </p:blipFill>
        <p:spPr>
          <a:xfrm>
            <a:off x="7857460" y="4383990"/>
            <a:ext cx="1114537" cy="685082"/>
          </a:xfrm>
          <a:prstGeom prst="rect">
            <a:avLst/>
          </a:prstGeom>
        </p:spPr>
      </p:pic>
      <p:sp>
        <p:nvSpPr>
          <p:cNvPr id="8" name="TextBox 7">
            <a:extLst>
              <a:ext uri="{FF2B5EF4-FFF2-40B4-BE49-F238E27FC236}">
                <a16:creationId xmlns:a16="http://schemas.microsoft.com/office/drawing/2014/main" id="{782E67FB-E8FD-41A9-AD2E-4E23EAC1F138}"/>
              </a:ext>
            </a:extLst>
          </p:cNvPr>
          <p:cNvSpPr txBox="1"/>
          <p:nvPr/>
        </p:nvSpPr>
        <p:spPr>
          <a:xfrm>
            <a:off x="689151" y="412062"/>
            <a:ext cx="7765698" cy="1371914"/>
          </a:xfrm>
          <a:prstGeom prst="rect">
            <a:avLst/>
          </a:prstGeom>
          <a:noFill/>
        </p:spPr>
        <p:txBody>
          <a:bodyPr wrap="square" rtlCol="0">
            <a:spAutoFit/>
          </a:bodyPr>
          <a:lstStyle/>
          <a:p>
            <a:pPr>
              <a:lnSpc>
                <a:spcPct val="107000"/>
              </a:lnSpc>
              <a:spcAft>
                <a:spcPts val="800"/>
              </a:spcAft>
            </a:pPr>
            <a:r>
              <a:rPr lang="es-MX" sz="1200" b="1" dirty="0">
                <a:solidFill>
                  <a:srgbClr val="FF9900"/>
                </a:solidFill>
                <a:effectLst/>
                <a:latin typeface="Calibri" panose="020F0502020204030204" pitchFamily="34" charset="0"/>
                <a:ea typeface="Calibri" panose="020F0502020204030204" pitchFamily="34" charset="0"/>
                <a:cs typeface="Times New Roman" panose="02020603050405020304" pitchFamily="18" charset="0"/>
              </a:rPr>
              <a:t>12 - ¿Puedo recuperar mi membresía cancelada?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Calibri" panose="020F0502020204030204" pitchFamily="34" charset="0"/>
              <a:buChar char="-"/>
            </a:pPr>
            <a:r>
              <a:rPr lang="es-MX" sz="1200" dirty="0"/>
              <a:t>En caso de que la membresía se cancelara por anualidad, se puede recuperar haciendo el pago total de todos los años adeudados con sus respectivos cargos moratorios. Este monto no se puede diferir ni negociar. Estos casos los lleva el área de Mantenimiento. (De ser así las notas en sistema dirán “cancelado por adeudo de </a:t>
            </a:r>
            <a:r>
              <a:rPr lang="es-MX" sz="1200" dirty="0" err="1"/>
              <a:t>mtto</a:t>
            </a:r>
            <a:r>
              <a:rPr lang="es-MX" sz="1200" dirty="0"/>
              <a:t>”.</a:t>
            </a:r>
          </a:p>
          <a:p>
            <a:pPr marL="342900" lvl="0" indent="-342900" algn="just">
              <a:lnSpc>
                <a:spcPct val="107000"/>
              </a:lnSpc>
              <a:spcAft>
                <a:spcPts val="800"/>
              </a:spcAft>
              <a:buFont typeface="Calibri" panose="020F0502020204030204" pitchFamily="34" charset="0"/>
              <a:buChar char="-"/>
            </a:pPr>
            <a:r>
              <a:rPr lang="es-MX" sz="1200" dirty="0"/>
              <a:t>En caso de que la cuenta se haya cancelado por adeudo del financiamiento, el caso debe ser asignado a reactivaciones (De ser así las notas en sistema dirán “cancelado por morosidad”).</a:t>
            </a:r>
          </a:p>
        </p:txBody>
      </p:sp>
      <p:sp>
        <p:nvSpPr>
          <p:cNvPr id="9" name="TextBox 8">
            <a:extLst>
              <a:ext uri="{FF2B5EF4-FFF2-40B4-BE49-F238E27FC236}">
                <a16:creationId xmlns:a16="http://schemas.microsoft.com/office/drawing/2014/main" id="{20E47724-3FF2-4503-8EF8-8869DD3C5133}"/>
              </a:ext>
            </a:extLst>
          </p:cNvPr>
          <p:cNvSpPr txBox="1"/>
          <p:nvPr/>
        </p:nvSpPr>
        <p:spPr>
          <a:xfrm>
            <a:off x="689151" y="2147395"/>
            <a:ext cx="7765698" cy="581441"/>
          </a:xfrm>
          <a:prstGeom prst="rect">
            <a:avLst/>
          </a:prstGeom>
          <a:noFill/>
        </p:spPr>
        <p:txBody>
          <a:bodyPr wrap="square" rtlCol="0">
            <a:spAutoFit/>
          </a:bodyPr>
          <a:lstStyle/>
          <a:p>
            <a:pPr>
              <a:lnSpc>
                <a:spcPct val="107000"/>
              </a:lnSpc>
              <a:spcAft>
                <a:spcPts val="800"/>
              </a:spcAft>
            </a:pPr>
            <a:r>
              <a:rPr lang="es-MX" sz="1200" b="1" dirty="0">
                <a:solidFill>
                  <a:srgbClr val="FF9900"/>
                </a:solidFill>
                <a:effectLst/>
                <a:latin typeface="Calibri" panose="020F0502020204030204" pitchFamily="34" charset="0"/>
                <a:ea typeface="Calibri" panose="020F0502020204030204" pitchFamily="34" charset="0"/>
                <a:cs typeface="Times New Roman" panose="02020603050405020304" pitchFamily="18" charset="0"/>
              </a:rPr>
              <a:t>13 - ¿Puedo pagar varios mantenimientos adelantados?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alibri" panose="020F0502020204030204" pitchFamily="34" charset="0"/>
              <a:buChar char="-"/>
            </a:pPr>
            <a:r>
              <a:rPr lang="es-MX" sz="1200" dirty="0"/>
              <a:t>No es posible, debido a que no manejamos los costos de los mismos.</a:t>
            </a:r>
          </a:p>
        </p:txBody>
      </p:sp>
      <p:sp>
        <p:nvSpPr>
          <p:cNvPr id="10" name="TextBox 9">
            <a:extLst>
              <a:ext uri="{FF2B5EF4-FFF2-40B4-BE49-F238E27FC236}">
                <a16:creationId xmlns:a16="http://schemas.microsoft.com/office/drawing/2014/main" id="{0353963A-F543-42CC-B592-887C2A5F6AD7}"/>
              </a:ext>
            </a:extLst>
          </p:cNvPr>
          <p:cNvSpPr txBox="1"/>
          <p:nvPr/>
        </p:nvSpPr>
        <p:spPr>
          <a:xfrm>
            <a:off x="689151" y="3100682"/>
            <a:ext cx="7765698" cy="1174296"/>
          </a:xfrm>
          <a:prstGeom prst="rect">
            <a:avLst/>
          </a:prstGeom>
          <a:noFill/>
        </p:spPr>
        <p:txBody>
          <a:bodyPr wrap="square" rtlCol="0">
            <a:spAutoFit/>
          </a:bodyPr>
          <a:lstStyle/>
          <a:p>
            <a:pPr>
              <a:lnSpc>
                <a:spcPct val="107000"/>
              </a:lnSpc>
              <a:spcAft>
                <a:spcPts val="800"/>
              </a:spcAft>
            </a:pPr>
            <a:r>
              <a:rPr lang="es-MX" sz="1200" b="1" dirty="0">
                <a:solidFill>
                  <a:srgbClr val="FF9900"/>
                </a:solidFill>
                <a:effectLst/>
                <a:latin typeface="Calibri" panose="020F0502020204030204" pitchFamily="34" charset="0"/>
                <a:ea typeface="Calibri" panose="020F0502020204030204" pitchFamily="34" charset="0"/>
                <a:cs typeface="Times New Roman" panose="02020603050405020304" pitchFamily="18" charset="0"/>
              </a:rPr>
              <a:t>14 – No es posible que mi financiamiento apenas haya comenzado, si llevo meses pagando.</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Calibri" panose="020F0502020204030204" pitchFamily="34" charset="0"/>
              <a:buChar char="-"/>
            </a:pPr>
            <a:r>
              <a:rPr lang="es-MX" sz="1200" dirty="0"/>
              <a:t>Pese a que los pagos de su financiamiento acaban de comenzar, le recordamos que al momento de comprar su contrato hizo un pago inicial en sala de ventas (Es decir, el enganche) y este pago fue diferido a meses.  Es por esa razón que los pagos que va a realizar durante el resto del financiamiento son diferentes a los primeros que recibió en su tarjeta domiciliada. </a:t>
            </a:r>
          </a:p>
        </p:txBody>
      </p:sp>
    </p:spTree>
    <p:extLst>
      <p:ext uri="{BB962C8B-B14F-4D97-AF65-F5344CB8AC3E}">
        <p14:creationId xmlns:p14="http://schemas.microsoft.com/office/powerpoint/2010/main" val="33575407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2"/>
          <a:stretch>
            <a:fillRect/>
          </a:stretch>
        </p:blipFill>
        <p:spPr>
          <a:xfrm>
            <a:off x="7857460" y="4383990"/>
            <a:ext cx="1114537" cy="685082"/>
          </a:xfrm>
          <a:prstGeom prst="rect">
            <a:avLst/>
          </a:prstGeom>
        </p:spPr>
      </p:pic>
      <p:sp>
        <p:nvSpPr>
          <p:cNvPr id="6" name="TextBox 5">
            <a:extLst>
              <a:ext uri="{FF2B5EF4-FFF2-40B4-BE49-F238E27FC236}">
                <a16:creationId xmlns:a16="http://schemas.microsoft.com/office/drawing/2014/main" id="{02F8A1AC-B435-4935-ABB2-F1F2F5F6FBFE}"/>
              </a:ext>
            </a:extLst>
          </p:cNvPr>
          <p:cNvSpPr txBox="1"/>
          <p:nvPr/>
        </p:nvSpPr>
        <p:spPr>
          <a:xfrm>
            <a:off x="689151" y="467615"/>
            <a:ext cx="7765698" cy="1569532"/>
          </a:xfrm>
          <a:prstGeom prst="rect">
            <a:avLst/>
          </a:prstGeom>
          <a:noFill/>
        </p:spPr>
        <p:txBody>
          <a:bodyPr wrap="square" rtlCol="0">
            <a:spAutoFit/>
          </a:bodyPr>
          <a:lstStyle/>
          <a:p>
            <a:pPr>
              <a:lnSpc>
                <a:spcPct val="107000"/>
              </a:lnSpc>
              <a:spcAft>
                <a:spcPts val="800"/>
              </a:spcAft>
            </a:pPr>
            <a:r>
              <a:rPr lang="es-MX" sz="1200" b="1" dirty="0">
                <a:solidFill>
                  <a:srgbClr val="FF9900"/>
                </a:solidFill>
                <a:effectLst/>
                <a:latin typeface="Calibri" panose="020F0502020204030204" pitchFamily="34" charset="0"/>
                <a:ea typeface="Calibri" panose="020F0502020204030204" pitchFamily="34" charset="0"/>
                <a:cs typeface="Times New Roman" panose="02020603050405020304" pitchFamily="18" charset="0"/>
              </a:rPr>
              <a:t>15 - ¿Por qué me siguen cobrando pagos de mi contrato Kivac cuando ya soy FAVC y me dijeron que el otro quedaba cancelado?</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Calibri" panose="020F0502020204030204" pitchFamily="34" charset="0"/>
              <a:buChar char="-"/>
            </a:pPr>
            <a:r>
              <a:rPr lang="es-MX" sz="1200" dirty="0"/>
              <a:t>Aún con su contrato Kivac efectivamente cancelado, al momento de hacer la compra del mismo se difirió el enganche. Cuando difiere algún pago a meses sin intereses, esta facilidad de pago no la da el comercio sino el banco, nosotros recibimos el pago total y su banco se lo cobra en una cierta cantidad de meses. Por lo tanto, esos cobros que recibe son una deuda con su entidad bancaria y no con nosotros (Sin embargo, el monto total que pagó se tomó en cuenta para la apertura del contrato FAVC).</a:t>
            </a:r>
          </a:p>
        </p:txBody>
      </p:sp>
      <p:sp>
        <p:nvSpPr>
          <p:cNvPr id="7" name="TextBox 6">
            <a:extLst>
              <a:ext uri="{FF2B5EF4-FFF2-40B4-BE49-F238E27FC236}">
                <a16:creationId xmlns:a16="http://schemas.microsoft.com/office/drawing/2014/main" id="{E9546711-A74A-472C-B488-C784ECD29DD6}"/>
              </a:ext>
            </a:extLst>
          </p:cNvPr>
          <p:cNvSpPr txBox="1"/>
          <p:nvPr/>
        </p:nvSpPr>
        <p:spPr>
          <a:xfrm>
            <a:off x="649030" y="2332700"/>
            <a:ext cx="7765698" cy="779059"/>
          </a:xfrm>
          <a:prstGeom prst="rect">
            <a:avLst/>
          </a:prstGeom>
          <a:noFill/>
        </p:spPr>
        <p:txBody>
          <a:bodyPr wrap="square" rtlCol="0">
            <a:spAutoFit/>
          </a:bodyPr>
          <a:lstStyle/>
          <a:p>
            <a:pPr>
              <a:lnSpc>
                <a:spcPct val="107000"/>
              </a:lnSpc>
              <a:spcAft>
                <a:spcPts val="800"/>
              </a:spcAft>
            </a:pPr>
            <a:r>
              <a:rPr lang="es-MX" sz="1200" b="1" dirty="0">
                <a:solidFill>
                  <a:srgbClr val="FF9900"/>
                </a:solidFill>
                <a:effectLst/>
                <a:latin typeface="Calibri" panose="020F0502020204030204" pitchFamily="34" charset="0"/>
                <a:ea typeface="Calibri" panose="020F0502020204030204" pitchFamily="34" charset="0"/>
                <a:cs typeface="Times New Roman" panose="02020603050405020304" pitchFamily="18" charset="0"/>
              </a:rPr>
              <a:t>16 - ¿Por qué me hacen dos cargos mensuales si eso no es lo que firmé?</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Calibri" panose="020F0502020204030204" pitchFamily="34" charset="0"/>
              <a:buChar char="-"/>
            </a:pPr>
            <a:r>
              <a:rPr lang="es-MX" sz="1200" dirty="0"/>
              <a:t>Por favor verifique a cuántos meses le difirieron su enganche, muchas veces su financiamiento comienza mientras usted continúa liquidando ese pago inicial, por lo que verá dos cargos de nuestra parte en su estado de cuenta. </a:t>
            </a:r>
          </a:p>
        </p:txBody>
      </p:sp>
      <p:sp>
        <p:nvSpPr>
          <p:cNvPr id="11" name="TextBox 10">
            <a:extLst>
              <a:ext uri="{FF2B5EF4-FFF2-40B4-BE49-F238E27FC236}">
                <a16:creationId xmlns:a16="http://schemas.microsoft.com/office/drawing/2014/main" id="{8C432078-CCD9-4AAC-BDB3-7D8F5D7B5191}"/>
              </a:ext>
            </a:extLst>
          </p:cNvPr>
          <p:cNvSpPr txBox="1"/>
          <p:nvPr/>
        </p:nvSpPr>
        <p:spPr>
          <a:xfrm>
            <a:off x="689151" y="3407312"/>
            <a:ext cx="7765698" cy="976678"/>
          </a:xfrm>
          <a:prstGeom prst="rect">
            <a:avLst/>
          </a:prstGeom>
          <a:noFill/>
        </p:spPr>
        <p:txBody>
          <a:bodyPr wrap="square" rtlCol="0">
            <a:spAutoFit/>
          </a:bodyPr>
          <a:lstStyle/>
          <a:p>
            <a:pPr>
              <a:lnSpc>
                <a:spcPct val="107000"/>
              </a:lnSpc>
              <a:spcAft>
                <a:spcPts val="800"/>
              </a:spcAft>
            </a:pPr>
            <a:r>
              <a:rPr lang="es-MX" sz="1200" b="1" dirty="0">
                <a:solidFill>
                  <a:srgbClr val="FF9900"/>
                </a:solidFill>
                <a:effectLst/>
                <a:latin typeface="Calibri" panose="020F0502020204030204" pitchFamily="34" charset="0"/>
                <a:ea typeface="Calibri" panose="020F0502020204030204" pitchFamily="34" charset="0"/>
                <a:cs typeface="Times New Roman" panose="02020603050405020304" pitchFamily="18" charset="0"/>
              </a:rPr>
              <a:t>17 – Yo deposito/deposité cada mes, no puedo estar retrasado(a).</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Calibri" panose="020F0502020204030204" pitchFamily="34" charset="0"/>
              <a:buChar char="-"/>
            </a:pPr>
            <a:r>
              <a:rPr lang="es-MX" sz="1200" dirty="0"/>
              <a:t>Por favor verifique que los depósitos los haya hecho a nuestra cuenta, si los hizo a su tarjeta o cuenta eso no asegura que la misma acepte los cargos, dado a que puede tener algún bloqueo o tener otros pagos domiciliados que pasan antes que nuestros cobros. </a:t>
            </a:r>
          </a:p>
        </p:txBody>
      </p:sp>
    </p:spTree>
    <p:extLst>
      <p:ext uri="{BB962C8B-B14F-4D97-AF65-F5344CB8AC3E}">
        <p14:creationId xmlns:p14="http://schemas.microsoft.com/office/powerpoint/2010/main" val="8757371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2"/>
          <a:stretch>
            <a:fillRect/>
          </a:stretch>
        </p:blipFill>
        <p:spPr>
          <a:xfrm>
            <a:off x="7857460" y="4383990"/>
            <a:ext cx="1114537" cy="685082"/>
          </a:xfrm>
          <a:prstGeom prst="rect">
            <a:avLst/>
          </a:prstGeom>
        </p:spPr>
      </p:pic>
      <p:sp>
        <p:nvSpPr>
          <p:cNvPr id="11" name="TextBox 10">
            <a:extLst>
              <a:ext uri="{FF2B5EF4-FFF2-40B4-BE49-F238E27FC236}">
                <a16:creationId xmlns:a16="http://schemas.microsoft.com/office/drawing/2014/main" id="{8C432078-CCD9-4AAC-BDB3-7D8F5D7B5191}"/>
              </a:ext>
            </a:extLst>
          </p:cNvPr>
          <p:cNvSpPr txBox="1"/>
          <p:nvPr/>
        </p:nvSpPr>
        <p:spPr>
          <a:xfrm>
            <a:off x="689151" y="580150"/>
            <a:ext cx="7765698" cy="1174296"/>
          </a:xfrm>
          <a:prstGeom prst="rect">
            <a:avLst/>
          </a:prstGeom>
          <a:noFill/>
        </p:spPr>
        <p:txBody>
          <a:bodyPr wrap="square" rtlCol="0">
            <a:spAutoFit/>
          </a:bodyPr>
          <a:lstStyle/>
          <a:p>
            <a:pPr>
              <a:lnSpc>
                <a:spcPct val="107000"/>
              </a:lnSpc>
              <a:spcAft>
                <a:spcPts val="800"/>
              </a:spcAft>
            </a:pPr>
            <a:r>
              <a:rPr lang="es-MX" sz="1200" b="1" dirty="0">
                <a:solidFill>
                  <a:srgbClr val="FF9900"/>
                </a:solidFill>
                <a:effectLst/>
                <a:latin typeface="Calibri" panose="020F0502020204030204" pitchFamily="34" charset="0"/>
                <a:ea typeface="Calibri" panose="020F0502020204030204" pitchFamily="34" charset="0"/>
                <a:cs typeface="Times New Roman" panose="02020603050405020304" pitchFamily="18" charset="0"/>
              </a:rPr>
              <a:t>18 - ¿Por qué debo pagar mora si no fue mi culpa que no cobraran?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Calibri" panose="020F0502020204030204" pitchFamily="34" charset="0"/>
              <a:buChar char="-"/>
            </a:pPr>
            <a:r>
              <a:rPr lang="es-MX" sz="1200" dirty="0"/>
              <a:t>Debido a que por contrato tiene 10 días naturales después de generada su exigibilidad para cumplir con su pago, de lo contrario se le cobrarán $15 USD a su tipo de cambio fijo de su financiamiento por cada pago vencido y no pagado, más el correspondiente impuesto al valor agregado. Esta información la puede encontrar en su contrato dentro del punto “Precio y forma de pago”.</a:t>
            </a:r>
          </a:p>
        </p:txBody>
      </p:sp>
      <p:sp>
        <p:nvSpPr>
          <p:cNvPr id="8" name="TextBox 7">
            <a:extLst>
              <a:ext uri="{FF2B5EF4-FFF2-40B4-BE49-F238E27FC236}">
                <a16:creationId xmlns:a16="http://schemas.microsoft.com/office/drawing/2014/main" id="{73AF8F84-9581-44F5-8517-9A28544DE8FD}"/>
              </a:ext>
            </a:extLst>
          </p:cNvPr>
          <p:cNvSpPr txBox="1"/>
          <p:nvPr/>
        </p:nvSpPr>
        <p:spPr>
          <a:xfrm>
            <a:off x="689151" y="2083411"/>
            <a:ext cx="7765698" cy="976678"/>
          </a:xfrm>
          <a:prstGeom prst="rect">
            <a:avLst/>
          </a:prstGeom>
          <a:noFill/>
        </p:spPr>
        <p:txBody>
          <a:bodyPr wrap="square" rtlCol="0">
            <a:spAutoFit/>
          </a:bodyPr>
          <a:lstStyle/>
          <a:p>
            <a:pPr>
              <a:lnSpc>
                <a:spcPct val="107000"/>
              </a:lnSpc>
              <a:spcAft>
                <a:spcPts val="800"/>
              </a:spcAft>
            </a:pPr>
            <a:r>
              <a:rPr lang="es-MX" sz="1200" b="1" dirty="0">
                <a:solidFill>
                  <a:srgbClr val="FF9900"/>
                </a:solidFill>
                <a:effectLst/>
                <a:latin typeface="Calibri" panose="020F0502020204030204" pitchFamily="34" charset="0"/>
                <a:ea typeface="Calibri" panose="020F0502020204030204" pitchFamily="34" charset="0"/>
                <a:cs typeface="Times New Roman" panose="02020603050405020304" pitchFamily="18" charset="0"/>
              </a:rPr>
              <a:t>19 - ¿Por qué ya no me envían estados de cuenta?</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indent="449580" algn="just">
              <a:lnSpc>
                <a:spcPct val="107000"/>
              </a:lnSpc>
              <a:spcAft>
                <a:spcPts val="800"/>
              </a:spcAft>
            </a:pPr>
            <a:r>
              <a:rPr lang="es-MX" sz="1200" dirty="0"/>
              <a:t>-  El sistema no está mandando los estados de cuenta debido a que nos encontramos en constante actualización en nuestros sistemas. Si desea verificar su estado de cuenta lo puede hacer directamente en la página </a:t>
            </a:r>
            <a:r>
              <a:rPr lang="es-MX" sz="1200" dirty="0">
                <a:hlinkClick r:id="rId3">
                  <a:extLst>
                    <a:ext uri="{A12FA001-AC4F-418D-AE19-62706E023703}">
                      <ahyp:hlinkClr xmlns:ahyp="http://schemas.microsoft.com/office/drawing/2018/hyperlinkcolor" val="tx"/>
                    </a:ext>
                  </a:extLst>
                </a:hlinkClick>
              </a:rPr>
              <a:t>www.favc.com</a:t>
            </a:r>
            <a:r>
              <a:rPr lang="es-MX" sz="1200" dirty="0"/>
              <a:t>, solicitándolo a cualquier de los ejecutivos en una llamada o directamente al correo c</a:t>
            </a:r>
            <a:r>
              <a:rPr lang="es-MX" sz="1200" dirty="0">
                <a:hlinkClick r:id="rId4">
                  <a:extLst>
                    <a:ext uri="{A12FA001-AC4F-418D-AE19-62706E023703}">
                      <ahyp:hlinkClr xmlns:ahyp="http://schemas.microsoft.com/office/drawing/2018/hyperlinkcolor" val="tx"/>
                    </a:ext>
                  </a:extLst>
                </a:hlinkClick>
              </a:rPr>
              <a:t>obranzafavc@posadas.com</a:t>
            </a:r>
            <a:r>
              <a:rPr lang="es-MX" sz="1200" dirty="0"/>
              <a:t>. </a:t>
            </a:r>
          </a:p>
        </p:txBody>
      </p:sp>
      <p:sp>
        <p:nvSpPr>
          <p:cNvPr id="9" name="TextBox 8">
            <a:extLst>
              <a:ext uri="{FF2B5EF4-FFF2-40B4-BE49-F238E27FC236}">
                <a16:creationId xmlns:a16="http://schemas.microsoft.com/office/drawing/2014/main" id="{72E93906-F19A-4335-AD26-8647DCB49A04}"/>
              </a:ext>
            </a:extLst>
          </p:cNvPr>
          <p:cNvSpPr txBox="1"/>
          <p:nvPr/>
        </p:nvSpPr>
        <p:spPr>
          <a:xfrm>
            <a:off x="689151" y="3389054"/>
            <a:ext cx="7765698" cy="779059"/>
          </a:xfrm>
          <a:prstGeom prst="rect">
            <a:avLst/>
          </a:prstGeom>
          <a:noFill/>
        </p:spPr>
        <p:txBody>
          <a:bodyPr wrap="square" rtlCol="0">
            <a:spAutoFit/>
          </a:bodyPr>
          <a:lstStyle/>
          <a:p>
            <a:pPr>
              <a:lnSpc>
                <a:spcPct val="107000"/>
              </a:lnSpc>
              <a:spcAft>
                <a:spcPts val="800"/>
              </a:spcAft>
            </a:pPr>
            <a:r>
              <a:rPr lang="es-MX" sz="1200" b="1" dirty="0">
                <a:solidFill>
                  <a:srgbClr val="FF9900"/>
                </a:solidFill>
                <a:effectLst/>
                <a:latin typeface="Calibri" panose="020F0502020204030204" pitchFamily="34" charset="0"/>
                <a:ea typeface="Calibri" panose="020F0502020204030204" pitchFamily="34" charset="0"/>
                <a:cs typeface="Times New Roman" panose="02020603050405020304" pitchFamily="18" charset="0"/>
              </a:rPr>
              <a:t>20 - ¿Por qué no ha pasado mi cargo a la tarjeta de débito que deje domiciliada si tengo dinero?</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indent="449580">
              <a:lnSpc>
                <a:spcPct val="107000"/>
              </a:lnSpc>
              <a:spcAft>
                <a:spcPts val="800"/>
              </a:spcAft>
            </a:pPr>
            <a:r>
              <a:rPr lang="es-MX" sz="1200" dirty="0"/>
              <a:t>-  La solicitud de cobro se genera en el momento de su fecha de pago, al ser una tarjeta de débito la respuesta del banco puede tardar de 3 a 5 días, siempre dentro de los 10 días naturales que tiene para pagar sin cargos moratorios.</a:t>
            </a:r>
          </a:p>
        </p:txBody>
      </p:sp>
    </p:spTree>
    <p:extLst>
      <p:ext uri="{BB962C8B-B14F-4D97-AF65-F5344CB8AC3E}">
        <p14:creationId xmlns:p14="http://schemas.microsoft.com/office/powerpoint/2010/main" val="6621188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2"/>
          <a:stretch>
            <a:fillRect/>
          </a:stretch>
        </p:blipFill>
        <p:spPr>
          <a:xfrm>
            <a:off x="7857460" y="4383990"/>
            <a:ext cx="1114537" cy="685082"/>
          </a:xfrm>
          <a:prstGeom prst="rect">
            <a:avLst/>
          </a:prstGeom>
        </p:spPr>
      </p:pic>
      <p:sp>
        <p:nvSpPr>
          <p:cNvPr id="11" name="TextBox 10">
            <a:extLst>
              <a:ext uri="{FF2B5EF4-FFF2-40B4-BE49-F238E27FC236}">
                <a16:creationId xmlns:a16="http://schemas.microsoft.com/office/drawing/2014/main" id="{8C432078-CCD9-4AAC-BDB3-7D8F5D7B5191}"/>
              </a:ext>
            </a:extLst>
          </p:cNvPr>
          <p:cNvSpPr txBox="1"/>
          <p:nvPr/>
        </p:nvSpPr>
        <p:spPr>
          <a:xfrm>
            <a:off x="689151" y="580150"/>
            <a:ext cx="7765698" cy="779059"/>
          </a:xfrm>
          <a:prstGeom prst="rect">
            <a:avLst/>
          </a:prstGeom>
          <a:noFill/>
        </p:spPr>
        <p:txBody>
          <a:bodyPr wrap="square" rtlCol="0">
            <a:spAutoFit/>
          </a:bodyPr>
          <a:lstStyle/>
          <a:p>
            <a:pPr>
              <a:lnSpc>
                <a:spcPct val="107000"/>
              </a:lnSpc>
              <a:spcAft>
                <a:spcPts val="800"/>
              </a:spcAft>
            </a:pPr>
            <a:r>
              <a:rPr lang="es-MX" sz="1200" b="1" dirty="0">
                <a:solidFill>
                  <a:srgbClr val="FF9900"/>
                </a:solidFill>
                <a:effectLst/>
                <a:latin typeface="Calibri" panose="020F0502020204030204" pitchFamily="34" charset="0"/>
                <a:ea typeface="Calibri" panose="020F0502020204030204" pitchFamily="34" charset="0"/>
                <a:cs typeface="Times New Roman" panose="02020603050405020304" pitchFamily="18" charset="0"/>
              </a:rPr>
              <a:t>21 - ¿Por qué mi formato de domiciliación tiene letras en mi número de tarjeta?</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indent="449580" algn="just">
              <a:lnSpc>
                <a:spcPct val="107000"/>
              </a:lnSpc>
              <a:spcAft>
                <a:spcPts val="800"/>
              </a:spcAft>
            </a:pPr>
            <a:r>
              <a:rPr lang="es-MX" sz="1200" dirty="0"/>
              <a:t>- Debido a que la numeración de su tarjeta ya se encuentra encriptada en sistema, esto para proteger los datos de la misma. </a:t>
            </a:r>
          </a:p>
        </p:txBody>
      </p:sp>
      <p:sp>
        <p:nvSpPr>
          <p:cNvPr id="6" name="TextBox 5">
            <a:extLst>
              <a:ext uri="{FF2B5EF4-FFF2-40B4-BE49-F238E27FC236}">
                <a16:creationId xmlns:a16="http://schemas.microsoft.com/office/drawing/2014/main" id="{08D8419A-B5AC-490D-BC78-FCBE8FB896C5}"/>
              </a:ext>
            </a:extLst>
          </p:cNvPr>
          <p:cNvSpPr txBox="1"/>
          <p:nvPr/>
        </p:nvSpPr>
        <p:spPr>
          <a:xfrm>
            <a:off x="689151" y="1599755"/>
            <a:ext cx="7765698" cy="1371914"/>
          </a:xfrm>
          <a:prstGeom prst="rect">
            <a:avLst/>
          </a:prstGeom>
          <a:noFill/>
        </p:spPr>
        <p:txBody>
          <a:bodyPr wrap="square" rtlCol="0">
            <a:spAutoFit/>
          </a:bodyPr>
          <a:lstStyle/>
          <a:p>
            <a:pPr>
              <a:lnSpc>
                <a:spcPct val="107000"/>
              </a:lnSpc>
              <a:spcAft>
                <a:spcPts val="800"/>
              </a:spcAft>
            </a:pPr>
            <a:r>
              <a:rPr lang="es-MX" sz="1200" b="1" dirty="0">
                <a:solidFill>
                  <a:srgbClr val="FF9900"/>
                </a:solidFill>
                <a:effectLst/>
                <a:latin typeface="Calibri" panose="020F0502020204030204" pitchFamily="34" charset="0"/>
                <a:ea typeface="Calibri" panose="020F0502020204030204" pitchFamily="34" charset="0"/>
                <a:cs typeface="Times New Roman" panose="02020603050405020304" pitchFamily="18" charset="0"/>
              </a:rPr>
              <a:t>22 - ¿Se puede devolver un cargo </a:t>
            </a:r>
            <a:r>
              <a:rPr lang="es-MX" sz="1200" b="1" dirty="0" err="1">
                <a:solidFill>
                  <a:srgbClr val="FF9900"/>
                </a:solidFill>
                <a:effectLst/>
                <a:latin typeface="Calibri" panose="020F0502020204030204" pitchFamily="34" charset="0"/>
                <a:ea typeface="Calibri" panose="020F0502020204030204" pitchFamily="34" charset="0"/>
                <a:cs typeface="Times New Roman" panose="02020603050405020304" pitchFamily="18" charset="0"/>
              </a:rPr>
              <a:t>contracargado</a:t>
            </a:r>
            <a:r>
              <a:rPr lang="es-MX" sz="1200" b="1" dirty="0">
                <a:solidFill>
                  <a:srgbClr val="FF9900"/>
                </a:solidFill>
                <a:effectLst/>
                <a:latin typeface="Calibri" panose="020F0502020204030204" pitchFamily="34" charset="0"/>
                <a:ea typeface="Calibri" panose="020F0502020204030204" pitchFamily="34" charset="0"/>
                <a:cs typeface="Times New Roman" panose="02020603050405020304" pitchFamily="18" charset="0"/>
              </a:rPr>
              <a:t>?</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indent="449580" algn="just">
              <a:lnSpc>
                <a:spcPct val="107000"/>
              </a:lnSpc>
              <a:spcAft>
                <a:spcPts val="800"/>
              </a:spcAft>
            </a:pPr>
            <a:r>
              <a:rPr lang="es-MX" sz="1200" dirty="0"/>
              <a:t>- Debido a que los </a:t>
            </a:r>
            <a:r>
              <a:rPr lang="es-MX" sz="1200" dirty="0" err="1"/>
              <a:t>contracargos</a:t>
            </a:r>
            <a:r>
              <a:rPr lang="es-MX" sz="1200" dirty="0"/>
              <a:t> son solicitudes que se realizan entre el cliente y el banco, el comercio es sólo un tercero que no puede interferir en la disputa legal hasta que la misma tenga una resolución. En caso de que la devolución del dinero sea válida, de igual forma se debe esperar a que el banco cierre el caso para poder verificar a favor de quién concluyó el mismo. Este proceso puede tardar hasta 180 días hábiles, dependiendo de cada banco. Posterior a ese tiempo, si quedó a nuestro favor como comercio, podemos tramitar la devolución.</a:t>
            </a:r>
          </a:p>
        </p:txBody>
      </p:sp>
      <p:sp>
        <p:nvSpPr>
          <p:cNvPr id="7" name="TextBox 6">
            <a:extLst>
              <a:ext uri="{FF2B5EF4-FFF2-40B4-BE49-F238E27FC236}">
                <a16:creationId xmlns:a16="http://schemas.microsoft.com/office/drawing/2014/main" id="{0A72626E-507D-4EC2-8E9C-DA8A1A4C03D2}"/>
              </a:ext>
            </a:extLst>
          </p:cNvPr>
          <p:cNvSpPr txBox="1"/>
          <p:nvPr/>
        </p:nvSpPr>
        <p:spPr>
          <a:xfrm>
            <a:off x="689151" y="3209694"/>
            <a:ext cx="7765698" cy="1174296"/>
          </a:xfrm>
          <a:prstGeom prst="rect">
            <a:avLst/>
          </a:prstGeom>
          <a:noFill/>
        </p:spPr>
        <p:txBody>
          <a:bodyPr wrap="square" rtlCol="0">
            <a:spAutoFit/>
          </a:bodyPr>
          <a:lstStyle/>
          <a:p>
            <a:pPr>
              <a:lnSpc>
                <a:spcPct val="107000"/>
              </a:lnSpc>
              <a:spcAft>
                <a:spcPts val="800"/>
              </a:spcAft>
            </a:pPr>
            <a:r>
              <a:rPr lang="es-MX" sz="1200" b="1" dirty="0">
                <a:solidFill>
                  <a:srgbClr val="FF9900"/>
                </a:solidFill>
                <a:effectLst/>
                <a:latin typeface="Calibri" panose="020F0502020204030204" pitchFamily="34" charset="0"/>
                <a:ea typeface="Calibri" panose="020F0502020204030204" pitchFamily="34" charset="0"/>
                <a:cs typeface="Times New Roman" panose="02020603050405020304" pitchFamily="18" charset="0"/>
              </a:rPr>
              <a:t>23 - ¿Por qué mi devolución tarda tanto?</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indent="449580" algn="just">
              <a:lnSpc>
                <a:spcPct val="107000"/>
              </a:lnSpc>
              <a:spcAft>
                <a:spcPts val="800"/>
              </a:spcAft>
            </a:pPr>
            <a:r>
              <a:rPr lang="es-MX" sz="1200" dirty="0"/>
              <a:t>- Los tiempos bancarios no dependen de FAVC, una vez tramitada la devolución no podemos asegurar o brindar un tiempo estimado para que el banco refleje la misma en su estado de cuenta. Si es a tarjeta de débito o devolución de depósito o transferencia, debido a que se tramita por cheque, esta puede tardar hasta 120 días hábiles o más dependiendo del caso.</a:t>
            </a:r>
          </a:p>
        </p:txBody>
      </p:sp>
    </p:spTree>
    <p:extLst>
      <p:ext uri="{BB962C8B-B14F-4D97-AF65-F5344CB8AC3E}">
        <p14:creationId xmlns:p14="http://schemas.microsoft.com/office/powerpoint/2010/main" val="13746490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2"/>
          <a:stretch>
            <a:fillRect/>
          </a:stretch>
        </p:blipFill>
        <p:spPr>
          <a:xfrm>
            <a:off x="7857460" y="4383990"/>
            <a:ext cx="1114537" cy="685082"/>
          </a:xfrm>
          <a:prstGeom prst="rect">
            <a:avLst/>
          </a:prstGeom>
        </p:spPr>
      </p:pic>
      <p:sp>
        <p:nvSpPr>
          <p:cNvPr id="11" name="TextBox 10">
            <a:extLst>
              <a:ext uri="{FF2B5EF4-FFF2-40B4-BE49-F238E27FC236}">
                <a16:creationId xmlns:a16="http://schemas.microsoft.com/office/drawing/2014/main" id="{8C432078-CCD9-4AAC-BDB3-7D8F5D7B5191}"/>
              </a:ext>
            </a:extLst>
          </p:cNvPr>
          <p:cNvSpPr txBox="1"/>
          <p:nvPr/>
        </p:nvSpPr>
        <p:spPr>
          <a:xfrm>
            <a:off x="689151" y="473272"/>
            <a:ext cx="7765698" cy="1569532"/>
          </a:xfrm>
          <a:prstGeom prst="rect">
            <a:avLst/>
          </a:prstGeom>
          <a:noFill/>
        </p:spPr>
        <p:txBody>
          <a:bodyPr wrap="square" rtlCol="0">
            <a:spAutoFit/>
          </a:bodyPr>
          <a:lstStyle/>
          <a:p>
            <a:pPr>
              <a:lnSpc>
                <a:spcPct val="107000"/>
              </a:lnSpc>
              <a:spcAft>
                <a:spcPts val="800"/>
              </a:spcAft>
            </a:pPr>
            <a:r>
              <a:rPr lang="es-MX" sz="1200" b="1" dirty="0">
                <a:solidFill>
                  <a:srgbClr val="FF9900"/>
                </a:solidFill>
                <a:effectLst/>
                <a:latin typeface="Calibri" panose="020F0502020204030204" pitchFamily="34" charset="0"/>
                <a:ea typeface="Calibri" panose="020F0502020204030204" pitchFamily="34" charset="0"/>
                <a:cs typeface="Times New Roman" panose="02020603050405020304" pitchFamily="18" charset="0"/>
              </a:rPr>
              <a:t>24 - ¿Por qué no se respeta mi tipo de cambio fijo por contrato para la Anualidad?</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indent="449580" algn="just">
              <a:lnSpc>
                <a:spcPct val="107000"/>
              </a:lnSpc>
              <a:spcAft>
                <a:spcPts val="800"/>
              </a:spcAft>
            </a:pPr>
            <a:r>
              <a:rPr lang="es-MX" sz="1200" dirty="0"/>
              <a:t>- El tipo de cambio fijo que se le indica en contrato es únicamente para las mensualidades de su financiamiento y se respetará hasta concluir los pagos del mismo. La Anualidad por otro lado, deberá pagarla durante toda la vigencia de su contrato y la cantidad a cubrir será en dólares de los Estados Unidos de América o en su equivalente en pesos mexicanos conforme al tipo de cambio que publique el Banco de México en la fecha de pago. La confirmación de que el tipo de cambio sólo se aplica para el financiamiento viene en su caratula del contrato o información del financiamiento en el mismo. </a:t>
            </a:r>
          </a:p>
        </p:txBody>
      </p:sp>
      <p:pic>
        <p:nvPicPr>
          <p:cNvPr id="2" name="Picture 1">
            <a:extLst>
              <a:ext uri="{FF2B5EF4-FFF2-40B4-BE49-F238E27FC236}">
                <a16:creationId xmlns:a16="http://schemas.microsoft.com/office/drawing/2014/main" id="{689FB609-D437-4312-9631-9BBA6B043B41}"/>
              </a:ext>
            </a:extLst>
          </p:cNvPr>
          <p:cNvPicPr/>
          <p:nvPr/>
        </p:nvPicPr>
        <p:blipFill>
          <a:blip r:embed="rId3"/>
          <a:stretch>
            <a:fillRect/>
          </a:stretch>
        </p:blipFill>
        <p:spPr>
          <a:xfrm>
            <a:off x="3086100" y="2226088"/>
            <a:ext cx="2971800" cy="419100"/>
          </a:xfrm>
          <a:prstGeom prst="rect">
            <a:avLst/>
          </a:prstGeom>
        </p:spPr>
      </p:pic>
      <p:sp>
        <p:nvSpPr>
          <p:cNvPr id="12" name="TextBox 11">
            <a:extLst>
              <a:ext uri="{FF2B5EF4-FFF2-40B4-BE49-F238E27FC236}">
                <a16:creationId xmlns:a16="http://schemas.microsoft.com/office/drawing/2014/main" id="{6D0DDA57-C303-4EDB-A944-3AEC901D1F13}"/>
              </a:ext>
            </a:extLst>
          </p:cNvPr>
          <p:cNvSpPr txBox="1"/>
          <p:nvPr/>
        </p:nvSpPr>
        <p:spPr>
          <a:xfrm>
            <a:off x="689151" y="2984299"/>
            <a:ext cx="7765698" cy="779059"/>
          </a:xfrm>
          <a:prstGeom prst="rect">
            <a:avLst/>
          </a:prstGeom>
          <a:noFill/>
        </p:spPr>
        <p:txBody>
          <a:bodyPr wrap="square" rtlCol="0">
            <a:spAutoFit/>
          </a:bodyPr>
          <a:lstStyle/>
          <a:p>
            <a:pPr>
              <a:lnSpc>
                <a:spcPct val="107000"/>
              </a:lnSpc>
              <a:spcAft>
                <a:spcPts val="800"/>
              </a:spcAft>
            </a:pPr>
            <a:r>
              <a:rPr lang="es-MX" sz="1200" b="1" dirty="0">
                <a:solidFill>
                  <a:srgbClr val="FF9900"/>
                </a:solidFill>
                <a:effectLst/>
                <a:latin typeface="Calibri" panose="020F0502020204030204" pitchFamily="34" charset="0"/>
                <a:ea typeface="Calibri" panose="020F0502020204030204" pitchFamily="34" charset="0"/>
                <a:cs typeface="Times New Roman" panose="02020603050405020304" pitchFamily="18" charset="0"/>
              </a:rPr>
              <a:t>25 - ¿Por qué cobraron la Anualidad sin mi autorización?</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0980">
              <a:lnSpc>
                <a:spcPct val="107000"/>
              </a:lnSpc>
              <a:spcAft>
                <a:spcPts val="800"/>
              </a:spcAft>
            </a:pPr>
            <a:r>
              <a:rPr lang="es-MX" sz="1200" dirty="0"/>
              <a:t>-  El cobro de la Anualidad se hace de forma automática en el tipo de pago estipulado en el contrato de compraventa en el mes de enero. Esta información puede encontrarla en la hoja de verificación de su contrato.</a:t>
            </a:r>
          </a:p>
        </p:txBody>
      </p:sp>
      <p:pic>
        <p:nvPicPr>
          <p:cNvPr id="5" name="Picture 4">
            <a:extLst>
              <a:ext uri="{FF2B5EF4-FFF2-40B4-BE49-F238E27FC236}">
                <a16:creationId xmlns:a16="http://schemas.microsoft.com/office/drawing/2014/main" id="{FC0C5756-D6AD-4CB5-A8E7-3B63C2A04DBD}"/>
              </a:ext>
            </a:extLst>
          </p:cNvPr>
          <p:cNvPicPr/>
          <p:nvPr/>
        </p:nvPicPr>
        <p:blipFill>
          <a:blip r:embed="rId4"/>
          <a:stretch>
            <a:fillRect/>
          </a:stretch>
        </p:blipFill>
        <p:spPr>
          <a:xfrm>
            <a:off x="1765935" y="3955071"/>
            <a:ext cx="5612130" cy="407035"/>
          </a:xfrm>
          <a:prstGeom prst="rect">
            <a:avLst/>
          </a:prstGeom>
        </p:spPr>
      </p:pic>
    </p:spTree>
    <p:extLst>
      <p:ext uri="{BB962C8B-B14F-4D97-AF65-F5344CB8AC3E}">
        <p14:creationId xmlns:p14="http://schemas.microsoft.com/office/powerpoint/2010/main" val="34531860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2"/>
          <a:stretch>
            <a:fillRect/>
          </a:stretch>
        </p:blipFill>
        <p:spPr>
          <a:xfrm>
            <a:off x="7857460" y="4383990"/>
            <a:ext cx="1114537" cy="685082"/>
          </a:xfrm>
          <a:prstGeom prst="rect">
            <a:avLst/>
          </a:prstGeom>
        </p:spPr>
      </p:pic>
      <p:sp>
        <p:nvSpPr>
          <p:cNvPr id="6" name="TextBox 5">
            <a:extLst>
              <a:ext uri="{FF2B5EF4-FFF2-40B4-BE49-F238E27FC236}">
                <a16:creationId xmlns:a16="http://schemas.microsoft.com/office/drawing/2014/main" id="{11221D42-8F65-430B-8E50-09DC7A0F169C}"/>
              </a:ext>
            </a:extLst>
          </p:cNvPr>
          <p:cNvSpPr txBox="1"/>
          <p:nvPr/>
        </p:nvSpPr>
        <p:spPr>
          <a:xfrm>
            <a:off x="689151" y="466730"/>
            <a:ext cx="7765698" cy="976678"/>
          </a:xfrm>
          <a:prstGeom prst="rect">
            <a:avLst/>
          </a:prstGeom>
          <a:noFill/>
        </p:spPr>
        <p:txBody>
          <a:bodyPr wrap="square" rtlCol="0">
            <a:spAutoFit/>
          </a:bodyPr>
          <a:lstStyle/>
          <a:p>
            <a:pPr>
              <a:lnSpc>
                <a:spcPct val="107000"/>
              </a:lnSpc>
              <a:spcAft>
                <a:spcPts val="800"/>
              </a:spcAft>
            </a:pPr>
            <a:r>
              <a:rPr lang="es-MX" sz="1200" b="1" dirty="0">
                <a:solidFill>
                  <a:srgbClr val="FF9900"/>
                </a:solidFill>
                <a:effectLst/>
                <a:latin typeface="Calibri" panose="020F0502020204030204" pitchFamily="34" charset="0"/>
                <a:ea typeface="Calibri" panose="020F0502020204030204" pitchFamily="34" charset="0"/>
                <a:cs typeface="Times New Roman" panose="02020603050405020304" pitchFamily="18" charset="0"/>
              </a:rPr>
              <a:t>26 - ¿Puedo eliminar mi tarjeta domiciliada?</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indent="449580" algn="just">
              <a:lnSpc>
                <a:spcPct val="107000"/>
              </a:lnSpc>
              <a:spcAft>
                <a:spcPts val="800"/>
              </a:spcAft>
            </a:pPr>
            <a:r>
              <a:rPr lang="es-MX" sz="1200" dirty="0"/>
              <a:t>-  La única manera de poder quitar la cobranza automática de la tarjeta domiciliada, es domiciliando otra en su lugar. Si el socio decide hacer el cambio, se puede solicitar a </a:t>
            </a:r>
            <a:r>
              <a:rPr lang="es-MX" sz="1200" dirty="0">
                <a:hlinkClick r:id="rId3">
                  <a:extLst>
                    <a:ext uri="{A12FA001-AC4F-418D-AE19-62706E023703}">
                      <ahyp:hlinkClr xmlns:ahyp="http://schemas.microsoft.com/office/drawing/2018/hyperlinkcolor" val="tx"/>
                    </a:ext>
                  </a:extLst>
                </a:hlinkClick>
              </a:rPr>
              <a:t>operacióncobranza@posadas.com</a:t>
            </a:r>
            <a:r>
              <a:rPr lang="es-MX" sz="1200" dirty="0"/>
              <a:t> que se inactive la que el socio no desea seguir utilizando.</a:t>
            </a:r>
          </a:p>
        </p:txBody>
      </p:sp>
    </p:spTree>
    <p:extLst>
      <p:ext uri="{BB962C8B-B14F-4D97-AF65-F5344CB8AC3E}">
        <p14:creationId xmlns:p14="http://schemas.microsoft.com/office/powerpoint/2010/main" val="1029840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3"/>
          <a:stretch>
            <a:fillRect/>
          </a:stretch>
        </p:blipFill>
        <p:spPr>
          <a:xfrm>
            <a:off x="7857460" y="4383990"/>
            <a:ext cx="1114537" cy="685082"/>
          </a:xfrm>
          <a:prstGeom prst="rect">
            <a:avLst/>
          </a:prstGeom>
        </p:spPr>
      </p:pic>
      <p:pic>
        <p:nvPicPr>
          <p:cNvPr id="11" name="Picture 10">
            <a:extLst>
              <a:ext uri="{FF2B5EF4-FFF2-40B4-BE49-F238E27FC236}">
                <a16:creationId xmlns:a16="http://schemas.microsoft.com/office/drawing/2014/main" id="{DEE4A9BC-89D7-42DD-82A5-9AFE11A8E1FD}"/>
              </a:ext>
            </a:extLst>
          </p:cNvPr>
          <p:cNvPicPr>
            <a:picLocks noChangeAspect="1"/>
          </p:cNvPicPr>
          <p:nvPr/>
        </p:nvPicPr>
        <p:blipFill>
          <a:blip r:embed="rId4"/>
          <a:stretch>
            <a:fillRect/>
          </a:stretch>
        </p:blipFill>
        <p:spPr>
          <a:xfrm>
            <a:off x="166243" y="862916"/>
            <a:ext cx="8884831" cy="1318006"/>
          </a:xfrm>
          <a:prstGeom prst="rect">
            <a:avLst/>
          </a:prstGeom>
        </p:spPr>
      </p:pic>
      <p:sp>
        <p:nvSpPr>
          <p:cNvPr id="12" name="TextBox 11">
            <a:extLst>
              <a:ext uri="{FF2B5EF4-FFF2-40B4-BE49-F238E27FC236}">
                <a16:creationId xmlns:a16="http://schemas.microsoft.com/office/drawing/2014/main" id="{A1FE69B9-2411-4D0E-9290-779D5A099488}"/>
              </a:ext>
            </a:extLst>
          </p:cNvPr>
          <p:cNvSpPr txBox="1"/>
          <p:nvPr/>
        </p:nvSpPr>
        <p:spPr>
          <a:xfrm>
            <a:off x="376040" y="374883"/>
            <a:ext cx="8675034" cy="276999"/>
          </a:xfrm>
          <a:prstGeom prst="rect">
            <a:avLst/>
          </a:prstGeom>
          <a:noFill/>
        </p:spPr>
        <p:txBody>
          <a:bodyPr wrap="square" rtlCol="0">
            <a:spAutoFit/>
          </a:bodyPr>
          <a:lstStyle/>
          <a:p>
            <a:r>
              <a:rPr lang="es-MX" sz="1200" dirty="0"/>
              <a:t>Ingresando desde membresías, seleccionar el contrato con estatus </a:t>
            </a:r>
            <a:r>
              <a:rPr lang="es-MX" sz="1200" b="1" dirty="0"/>
              <a:t>ACTIVO</a:t>
            </a:r>
          </a:p>
        </p:txBody>
      </p:sp>
      <p:sp>
        <p:nvSpPr>
          <p:cNvPr id="14" name="Oval 13">
            <a:extLst>
              <a:ext uri="{FF2B5EF4-FFF2-40B4-BE49-F238E27FC236}">
                <a16:creationId xmlns:a16="http://schemas.microsoft.com/office/drawing/2014/main" id="{ADDF3478-4E25-4CE8-9399-A54FF57B4618}"/>
              </a:ext>
            </a:extLst>
          </p:cNvPr>
          <p:cNvSpPr/>
          <p:nvPr/>
        </p:nvSpPr>
        <p:spPr>
          <a:xfrm>
            <a:off x="6731306" y="1521919"/>
            <a:ext cx="495760" cy="659003"/>
          </a:xfrm>
          <a:prstGeom prst="ellipse">
            <a:avLst/>
          </a:prstGeom>
          <a:no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15" name="Rectangle 14">
            <a:extLst>
              <a:ext uri="{FF2B5EF4-FFF2-40B4-BE49-F238E27FC236}">
                <a16:creationId xmlns:a16="http://schemas.microsoft.com/office/drawing/2014/main" id="{98C20E3B-C5DD-4FC3-87E0-0BF5F16ADDC5}"/>
              </a:ext>
            </a:extLst>
          </p:cNvPr>
          <p:cNvSpPr/>
          <p:nvPr/>
        </p:nvSpPr>
        <p:spPr>
          <a:xfrm>
            <a:off x="2583705" y="932872"/>
            <a:ext cx="587605" cy="266029"/>
          </a:xfrm>
          <a:prstGeom prst="rect">
            <a:avLst/>
          </a:prstGeom>
          <a:solidFill>
            <a:srgbClr val="FFFF00">
              <a:alpha val="16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pic>
        <p:nvPicPr>
          <p:cNvPr id="2" name="Picture 1">
            <a:extLst>
              <a:ext uri="{FF2B5EF4-FFF2-40B4-BE49-F238E27FC236}">
                <a16:creationId xmlns:a16="http://schemas.microsoft.com/office/drawing/2014/main" id="{05714E69-45DF-449E-9199-8E0F4A8F08CB}"/>
              </a:ext>
            </a:extLst>
          </p:cNvPr>
          <p:cNvPicPr>
            <a:picLocks noChangeAspect="1"/>
          </p:cNvPicPr>
          <p:nvPr/>
        </p:nvPicPr>
        <p:blipFill>
          <a:blip r:embed="rId5"/>
          <a:stretch>
            <a:fillRect/>
          </a:stretch>
        </p:blipFill>
        <p:spPr>
          <a:xfrm>
            <a:off x="146491" y="2311868"/>
            <a:ext cx="4908414" cy="2753192"/>
          </a:xfrm>
          <a:prstGeom prst="rect">
            <a:avLst/>
          </a:prstGeom>
          <a:noFill/>
          <a:ln w="12700">
            <a:solidFill>
              <a:schemeClr val="tx2"/>
            </a:solidFill>
          </a:ln>
        </p:spPr>
      </p:pic>
      <p:sp>
        <p:nvSpPr>
          <p:cNvPr id="16" name="Oval 15">
            <a:extLst>
              <a:ext uri="{FF2B5EF4-FFF2-40B4-BE49-F238E27FC236}">
                <a16:creationId xmlns:a16="http://schemas.microsoft.com/office/drawing/2014/main" id="{409D388E-69B5-43A8-AA94-DF06A47BE2AB}"/>
              </a:ext>
            </a:extLst>
          </p:cNvPr>
          <p:cNvSpPr/>
          <p:nvPr/>
        </p:nvSpPr>
        <p:spPr>
          <a:xfrm>
            <a:off x="1773719" y="3525399"/>
            <a:ext cx="870330" cy="568678"/>
          </a:xfrm>
          <a:prstGeom prst="ellipse">
            <a:avLst/>
          </a:prstGeom>
          <a:no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18" name="TextBox 17">
            <a:extLst>
              <a:ext uri="{FF2B5EF4-FFF2-40B4-BE49-F238E27FC236}">
                <a16:creationId xmlns:a16="http://schemas.microsoft.com/office/drawing/2014/main" id="{437C8020-76F9-4DD8-A387-0BF14BEDC96E}"/>
              </a:ext>
            </a:extLst>
          </p:cNvPr>
          <p:cNvSpPr txBox="1"/>
          <p:nvPr/>
        </p:nvSpPr>
        <p:spPr>
          <a:xfrm>
            <a:off x="543072" y="4289940"/>
            <a:ext cx="2040634" cy="369332"/>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s-E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MX" sz="1100" dirty="0">
                <a:solidFill>
                  <a:schemeClr val="tx1"/>
                </a:solidFill>
              </a:rPr>
              <a:t>Verificar días de pago (05 o 20)</a:t>
            </a:r>
          </a:p>
        </p:txBody>
      </p:sp>
      <p:pic>
        <p:nvPicPr>
          <p:cNvPr id="20" name="Picture 19">
            <a:extLst>
              <a:ext uri="{FF2B5EF4-FFF2-40B4-BE49-F238E27FC236}">
                <a16:creationId xmlns:a16="http://schemas.microsoft.com/office/drawing/2014/main" id="{8181E032-DCBC-4881-AD9E-83BD7903CC02}"/>
              </a:ext>
            </a:extLst>
          </p:cNvPr>
          <p:cNvPicPr>
            <a:picLocks noChangeAspect="1"/>
          </p:cNvPicPr>
          <p:nvPr/>
        </p:nvPicPr>
        <p:blipFill>
          <a:blip r:embed="rId6"/>
          <a:stretch>
            <a:fillRect/>
          </a:stretch>
        </p:blipFill>
        <p:spPr>
          <a:xfrm>
            <a:off x="4457969" y="2311868"/>
            <a:ext cx="4546674" cy="2746068"/>
          </a:xfrm>
          <a:prstGeom prst="rect">
            <a:avLst/>
          </a:prstGeom>
        </p:spPr>
      </p:pic>
      <p:sp>
        <p:nvSpPr>
          <p:cNvPr id="21" name="Oval 20">
            <a:extLst>
              <a:ext uri="{FF2B5EF4-FFF2-40B4-BE49-F238E27FC236}">
                <a16:creationId xmlns:a16="http://schemas.microsoft.com/office/drawing/2014/main" id="{716E0F74-5A49-4249-9E36-341EEB50EFD4}"/>
              </a:ext>
            </a:extLst>
          </p:cNvPr>
          <p:cNvSpPr/>
          <p:nvPr/>
        </p:nvSpPr>
        <p:spPr>
          <a:xfrm>
            <a:off x="5998495" y="2340484"/>
            <a:ext cx="2433124" cy="654910"/>
          </a:xfrm>
          <a:prstGeom prst="ellipse">
            <a:avLst/>
          </a:prstGeom>
          <a:no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22" name="Oval 21">
            <a:extLst>
              <a:ext uri="{FF2B5EF4-FFF2-40B4-BE49-F238E27FC236}">
                <a16:creationId xmlns:a16="http://schemas.microsoft.com/office/drawing/2014/main" id="{1D53A0EA-94A4-43E8-A104-0892E168B719}"/>
              </a:ext>
            </a:extLst>
          </p:cNvPr>
          <p:cNvSpPr/>
          <p:nvPr/>
        </p:nvSpPr>
        <p:spPr>
          <a:xfrm>
            <a:off x="5872577" y="4318298"/>
            <a:ext cx="1828140" cy="453783"/>
          </a:xfrm>
          <a:prstGeom prst="ellipse">
            <a:avLst/>
          </a:prstGeom>
          <a:no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24" name="Rectangle 23">
            <a:extLst>
              <a:ext uri="{FF2B5EF4-FFF2-40B4-BE49-F238E27FC236}">
                <a16:creationId xmlns:a16="http://schemas.microsoft.com/office/drawing/2014/main" id="{96D8FDF9-739C-497F-8DF6-51CD21571B95}"/>
              </a:ext>
            </a:extLst>
          </p:cNvPr>
          <p:cNvSpPr/>
          <p:nvPr/>
        </p:nvSpPr>
        <p:spPr>
          <a:xfrm>
            <a:off x="5200841" y="3190663"/>
            <a:ext cx="3557565" cy="685082"/>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23" name="TextBox 22">
            <a:extLst>
              <a:ext uri="{FF2B5EF4-FFF2-40B4-BE49-F238E27FC236}">
                <a16:creationId xmlns:a16="http://schemas.microsoft.com/office/drawing/2014/main" id="{C5C8C304-28D0-4AE0-8E6D-FCFED0199FDB}"/>
              </a:ext>
            </a:extLst>
          </p:cNvPr>
          <p:cNvSpPr txBox="1"/>
          <p:nvPr/>
        </p:nvSpPr>
        <p:spPr>
          <a:xfrm>
            <a:off x="5200840" y="3227327"/>
            <a:ext cx="3557567" cy="600164"/>
          </a:xfrm>
          <a:prstGeom prst="rect">
            <a:avLst/>
          </a:prstGeom>
          <a:noFill/>
        </p:spPr>
        <p:txBody>
          <a:bodyPr wrap="square" rtlCol="0">
            <a:spAutoFit/>
          </a:bodyPr>
          <a:lstStyle/>
          <a:p>
            <a:pPr algn="ctr"/>
            <a:r>
              <a:rPr lang="es-MX" sz="1100" dirty="0"/>
              <a:t>Verificar el monto de la mensualidad</a:t>
            </a:r>
          </a:p>
          <a:p>
            <a:pPr algn="ctr"/>
            <a:r>
              <a:rPr lang="es-MX" sz="1100" dirty="0"/>
              <a:t>(Si la casilla de </a:t>
            </a:r>
            <a:r>
              <a:rPr lang="es-MX" sz="1100" dirty="0" err="1"/>
              <a:t>Rate</a:t>
            </a:r>
            <a:r>
              <a:rPr lang="es-MX" sz="1100" dirty="0"/>
              <a:t> </a:t>
            </a:r>
            <a:r>
              <a:rPr lang="es-MX" sz="1100" dirty="0" err="1"/>
              <a:t>fixed</a:t>
            </a:r>
            <a:r>
              <a:rPr lang="es-MX" sz="1100" dirty="0"/>
              <a:t> está seleccionada es porque tiene tipo de cambio fijo)</a:t>
            </a:r>
          </a:p>
        </p:txBody>
      </p:sp>
      <p:cxnSp>
        <p:nvCxnSpPr>
          <p:cNvPr id="27" name="Straight Arrow Connector 26">
            <a:extLst>
              <a:ext uri="{FF2B5EF4-FFF2-40B4-BE49-F238E27FC236}">
                <a16:creationId xmlns:a16="http://schemas.microsoft.com/office/drawing/2014/main" id="{9A0267BE-7078-40B1-A386-3A82859BFF05}"/>
              </a:ext>
            </a:extLst>
          </p:cNvPr>
          <p:cNvCxnSpPr>
            <a:cxnSpLocks/>
            <a:endCxn id="16" idx="3"/>
          </p:cNvCxnSpPr>
          <p:nvPr/>
        </p:nvCxnSpPr>
        <p:spPr>
          <a:xfrm flipV="1">
            <a:off x="1451120" y="4010796"/>
            <a:ext cx="450056" cy="269788"/>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EE65E27A-2424-4F03-A772-7E23F13ED585}"/>
              </a:ext>
            </a:extLst>
          </p:cNvPr>
          <p:cNvCxnSpPr>
            <a:cxnSpLocks/>
          </p:cNvCxnSpPr>
          <p:nvPr/>
        </p:nvCxnSpPr>
        <p:spPr>
          <a:xfrm flipV="1">
            <a:off x="6895218" y="2820403"/>
            <a:ext cx="568838" cy="358670"/>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2B7B082E-8167-4C67-98AB-C067BE58FA3F}"/>
              </a:ext>
            </a:extLst>
          </p:cNvPr>
          <p:cNvCxnSpPr>
            <a:cxnSpLocks/>
          </p:cNvCxnSpPr>
          <p:nvPr/>
        </p:nvCxnSpPr>
        <p:spPr>
          <a:xfrm>
            <a:off x="6895218" y="3911358"/>
            <a:ext cx="196853" cy="563248"/>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EB4D979C-4F3E-402D-ABF8-4FF3DEC79E73}"/>
              </a:ext>
            </a:extLst>
          </p:cNvPr>
          <p:cNvCxnSpPr>
            <a:cxnSpLocks/>
            <a:endCxn id="14" idx="1"/>
          </p:cNvCxnSpPr>
          <p:nvPr/>
        </p:nvCxnSpPr>
        <p:spPr>
          <a:xfrm>
            <a:off x="5054905" y="663472"/>
            <a:ext cx="1749003" cy="954956"/>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4941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7AD1273-EA56-4F2D-8AC7-87F63CCFC8D1}"/>
              </a:ext>
            </a:extLst>
          </p:cNvPr>
          <p:cNvPicPr>
            <a:picLocks noChangeAspect="1"/>
          </p:cNvPicPr>
          <p:nvPr/>
        </p:nvPicPr>
        <p:blipFill>
          <a:blip r:embed="rId2"/>
          <a:stretch>
            <a:fillRect/>
          </a:stretch>
        </p:blipFill>
        <p:spPr>
          <a:xfrm>
            <a:off x="500062" y="638615"/>
            <a:ext cx="8143875" cy="1543050"/>
          </a:xfrm>
          <a:prstGeom prst="rect">
            <a:avLst/>
          </a:prstGeom>
        </p:spPr>
      </p:pic>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3"/>
          <a:stretch>
            <a:fillRect/>
          </a:stretch>
        </p:blipFill>
        <p:spPr>
          <a:xfrm>
            <a:off x="7857460" y="4383990"/>
            <a:ext cx="1114537" cy="685082"/>
          </a:xfrm>
          <a:prstGeom prst="rect">
            <a:avLst/>
          </a:prstGeom>
        </p:spPr>
      </p:pic>
      <p:sp>
        <p:nvSpPr>
          <p:cNvPr id="11" name="TextBox 10">
            <a:extLst>
              <a:ext uri="{FF2B5EF4-FFF2-40B4-BE49-F238E27FC236}">
                <a16:creationId xmlns:a16="http://schemas.microsoft.com/office/drawing/2014/main" id="{725CB9B2-BDA2-4B05-9016-BAFB7F371E58}"/>
              </a:ext>
            </a:extLst>
          </p:cNvPr>
          <p:cNvSpPr txBox="1"/>
          <p:nvPr/>
        </p:nvSpPr>
        <p:spPr>
          <a:xfrm>
            <a:off x="500062" y="274996"/>
            <a:ext cx="5039810" cy="276999"/>
          </a:xfrm>
          <a:prstGeom prst="rect">
            <a:avLst/>
          </a:prstGeom>
          <a:noFill/>
        </p:spPr>
        <p:txBody>
          <a:bodyPr wrap="square" rtlCol="0">
            <a:spAutoFit/>
          </a:bodyPr>
          <a:lstStyle/>
          <a:p>
            <a:r>
              <a:rPr lang="es-MX" sz="1200" dirty="0"/>
              <a:t>Seleccionar </a:t>
            </a:r>
            <a:r>
              <a:rPr lang="es-MX" sz="1200" b="1" dirty="0"/>
              <a:t>PAGOS</a:t>
            </a:r>
            <a:r>
              <a:rPr lang="es-MX" sz="1200" dirty="0"/>
              <a:t> e ingresar a </a:t>
            </a:r>
            <a:r>
              <a:rPr lang="es-MX" sz="1200" b="1" dirty="0"/>
              <a:t>AGREGAR</a:t>
            </a:r>
          </a:p>
        </p:txBody>
      </p:sp>
      <p:sp>
        <p:nvSpPr>
          <p:cNvPr id="12" name="Rectangle 11">
            <a:extLst>
              <a:ext uri="{FF2B5EF4-FFF2-40B4-BE49-F238E27FC236}">
                <a16:creationId xmlns:a16="http://schemas.microsoft.com/office/drawing/2014/main" id="{EAF8646F-169B-451B-B5E3-6680F408C51F}"/>
              </a:ext>
            </a:extLst>
          </p:cNvPr>
          <p:cNvSpPr/>
          <p:nvPr/>
        </p:nvSpPr>
        <p:spPr>
          <a:xfrm>
            <a:off x="3923460" y="1072970"/>
            <a:ext cx="786763" cy="369332"/>
          </a:xfrm>
          <a:prstGeom prst="rect">
            <a:avLst/>
          </a:prstGeom>
          <a:solidFill>
            <a:srgbClr val="FFFF00">
              <a:alpha val="16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13" name="Rectangle 12">
            <a:extLst>
              <a:ext uri="{FF2B5EF4-FFF2-40B4-BE49-F238E27FC236}">
                <a16:creationId xmlns:a16="http://schemas.microsoft.com/office/drawing/2014/main" id="{1EB129BB-8907-45D1-8E69-70D9C73FB65F}"/>
              </a:ext>
            </a:extLst>
          </p:cNvPr>
          <p:cNvSpPr/>
          <p:nvPr/>
        </p:nvSpPr>
        <p:spPr>
          <a:xfrm>
            <a:off x="1970179" y="1448904"/>
            <a:ext cx="1022272" cy="483575"/>
          </a:xfrm>
          <a:prstGeom prst="rect">
            <a:avLst/>
          </a:prstGeom>
          <a:solidFill>
            <a:srgbClr val="FFFF00">
              <a:alpha val="16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pic>
        <p:nvPicPr>
          <p:cNvPr id="6" name="Picture 5">
            <a:extLst>
              <a:ext uri="{FF2B5EF4-FFF2-40B4-BE49-F238E27FC236}">
                <a16:creationId xmlns:a16="http://schemas.microsoft.com/office/drawing/2014/main" id="{7AC5EC19-DA4F-4393-8D66-2214CCA5C76D}"/>
              </a:ext>
            </a:extLst>
          </p:cNvPr>
          <p:cNvPicPr>
            <a:picLocks noChangeAspect="1"/>
          </p:cNvPicPr>
          <p:nvPr/>
        </p:nvPicPr>
        <p:blipFill>
          <a:blip r:embed="rId4"/>
          <a:stretch>
            <a:fillRect/>
          </a:stretch>
        </p:blipFill>
        <p:spPr>
          <a:xfrm>
            <a:off x="140099" y="2330794"/>
            <a:ext cx="4346837" cy="2654128"/>
          </a:xfrm>
          <a:prstGeom prst="rect">
            <a:avLst/>
          </a:prstGeom>
        </p:spPr>
      </p:pic>
      <p:sp>
        <p:nvSpPr>
          <p:cNvPr id="16" name="Oval 15">
            <a:extLst>
              <a:ext uri="{FF2B5EF4-FFF2-40B4-BE49-F238E27FC236}">
                <a16:creationId xmlns:a16="http://schemas.microsoft.com/office/drawing/2014/main" id="{85450875-BBEC-4F33-A657-0D2F7FE0F286}"/>
              </a:ext>
            </a:extLst>
          </p:cNvPr>
          <p:cNvSpPr/>
          <p:nvPr/>
        </p:nvSpPr>
        <p:spPr>
          <a:xfrm>
            <a:off x="1564210" y="2696061"/>
            <a:ext cx="1508595" cy="545999"/>
          </a:xfrm>
          <a:prstGeom prst="ellipse">
            <a:avLst/>
          </a:prstGeom>
          <a:no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18" name="Rectangle 17">
            <a:extLst>
              <a:ext uri="{FF2B5EF4-FFF2-40B4-BE49-F238E27FC236}">
                <a16:creationId xmlns:a16="http://schemas.microsoft.com/office/drawing/2014/main" id="{A7B4B5E4-29C0-4CE1-9C88-39DDFD2BDA19}"/>
              </a:ext>
            </a:extLst>
          </p:cNvPr>
          <p:cNvSpPr/>
          <p:nvPr/>
        </p:nvSpPr>
        <p:spPr>
          <a:xfrm>
            <a:off x="3293240" y="2444899"/>
            <a:ext cx="1363826" cy="348418"/>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19" name="TextBox 18">
            <a:extLst>
              <a:ext uri="{FF2B5EF4-FFF2-40B4-BE49-F238E27FC236}">
                <a16:creationId xmlns:a16="http://schemas.microsoft.com/office/drawing/2014/main" id="{43CB6E9B-28A5-4DE8-AA95-27B081084FC4}"/>
              </a:ext>
            </a:extLst>
          </p:cNvPr>
          <p:cNvSpPr txBox="1"/>
          <p:nvPr/>
        </p:nvSpPr>
        <p:spPr>
          <a:xfrm>
            <a:off x="3293239" y="2485941"/>
            <a:ext cx="1363827" cy="261610"/>
          </a:xfrm>
          <a:prstGeom prst="rect">
            <a:avLst/>
          </a:prstGeom>
          <a:noFill/>
        </p:spPr>
        <p:txBody>
          <a:bodyPr wrap="square" rtlCol="0">
            <a:spAutoFit/>
          </a:bodyPr>
          <a:lstStyle/>
          <a:p>
            <a:pPr algn="ctr"/>
            <a:r>
              <a:rPr lang="es-MX" sz="1100" dirty="0"/>
              <a:t>Monto total a cobrar</a:t>
            </a:r>
          </a:p>
        </p:txBody>
      </p:sp>
      <p:cxnSp>
        <p:nvCxnSpPr>
          <p:cNvPr id="20" name="Straight Arrow Connector 19">
            <a:extLst>
              <a:ext uri="{FF2B5EF4-FFF2-40B4-BE49-F238E27FC236}">
                <a16:creationId xmlns:a16="http://schemas.microsoft.com/office/drawing/2014/main" id="{69502FE2-497A-404F-8CB7-279B12212F87}"/>
              </a:ext>
            </a:extLst>
          </p:cNvPr>
          <p:cNvCxnSpPr>
            <a:cxnSpLocks/>
          </p:cNvCxnSpPr>
          <p:nvPr/>
        </p:nvCxnSpPr>
        <p:spPr>
          <a:xfrm flipH="1">
            <a:off x="2767577" y="2616746"/>
            <a:ext cx="515680" cy="262766"/>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E64F23C7-8A9D-4105-AF24-71D0B2628A1A}"/>
              </a:ext>
            </a:extLst>
          </p:cNvPr>
          <p:cNvSpPr/>
          <p:nvPr/>
        </p:nvSpPr>
        <p:spPr>
          <a:xfrm>
            <a:off x="4583843" y="3096700"/>
            <a:ext cx="2263523" cy="417318"/>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23" name="TextBox 22">
            <a:extLst>
              <a:ext uri="{FF2B5EF4-FFF2-40B4-BE49-F238E27FC236}">
                <a16:creationId xmlns:a16="http://schemas.microsoft.com/office/drawing/2014/main" id="{2DFBFAE6-EDF8-45CE-B83F-03A669C1F45A}"/>
              </a:ext>
            </a:extLst>
          </p:cNvPr>
          <p:cNvSpPr txBox="1"/>
          <p:nvPr/>
        </p:nvSpPr>
        <p:spPr>
          <a:xfrm>
            <a:off x="4583843" y="3175249"/>
            <a:ext cx="2263524" cy="261610"/>
          </a:xfrm>
          <a:prstGeom prst="rect">
            <a:avLst/>
          </a:prstGeom>
          <a:noFill/>
        </p:spPr>
        <p:txBody>
          <a:bodyPr wrap="square" rtlCol="0">
            <a:spAutoFit/>
          </a:bodyPr>
          <a:lstStyle/>
          <a:p>
            <a:pPr algn="ctr"/>
            <a:r>
              <a:rPr lang="es-MX" sz="1100" dirty="0"/>
              <a:t>Tarjeta a la cual se aplicará el cobro</a:t>
            </a:r>
          </a:p>
        </p:txBody>
      </p:sp>
      <p:cxnSp>
        <p:nvCxnSpPr>
          <p:cNvPr id="24" name="Straight Arrow Connector 23">
            <a:extLst>
              <a:ext uri="{FF2B5EF4-FFF2-40B4-BE49-F238E27FC236}">
                <a16:creationId xmlns:a16="http://schemas.microsoft.com/office/drawing/2014/main" id="{D87B9384-38E8-4C68-A1D6-801ECB4AB15E}"/>
              </a:ext>
            </a:extLst>
          </p:cNvPr>
          <p:cNvCxnSpPr>
            <a:cxnSpLocks/>
          </p:cNvCxnSpPr>
          <p:nvPr/>
        </p:nvCxnSpPr>
        <p:spPr>
          <a:xfrm flipH="1">
            <a:off x="4104167" y="3242060"/>
            <a:ext cx="467834" cy="511229"/>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26" name="Rectangle: Rounded Corners 25">
            <a:extLst>
              <a:ext uri="{FF2B5EF4-FFF2-40B4-BE49-F238E27FC236}">
                <a16:creationId xmlns:a16="http://schemas.microsoft.com/office/drawing/2014/main" id="{654BA976-D872-45CD-AA61-347D6C7E8045}"/>
              </a:ext>
            </a:extLst>
          </p:cNvPr>
          <p:cNvSpPr/>
          <p:nvPr/>
        </p:nvSpPr>
        <p:spPr>
          <a:xfrm>
            <a:off x="140099" y="3753289"/>
            <a:ext cx="4346837" cy="593433"/>
          </a:xfrm>
          <a:prstGeom prst="roundRect">
            <a:avLst/>
          </a:prstGeom>
          <a:no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34" name="Rectangle: Rounded Corners 33">
            <a:extLst>
              <a:ext uri="{FF2B5EF4-FFF2-40B4-BE49-F238E27FC236}">
                <a16:creationId xmlns:a16="http://schemas.microsoft.com/office/drawing/2014/main" id="{5E78EC6B-F1A2-4596-9CB6-AD0821A85A61}"/>
              </a:ext>
            </a:extLst>
          </p:cNvPr>
          <p:cNvSpPr/>
          <p:nvPr/>
        </p:nvSpPr>
        <p:spPr>
          <a:xfrm>
            <a:off x="140099" y="4635969"/>
            <a:ext cx="1424111" cy="375077"/>
          </a:xfrm>
          <a:prstGeom prst="roundRect">
            <a:avLst/>
          </a:prstGeom>
          <a:no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35" name="Rectangle 34">
            <a:extLst>
              <a:ext uri="{FF2B5EF4-FFF2-40B4-BE49-F238E27FC236}">
                <a16:creationId xmlns:a16="http://schemas.microsoft.com/office/drawing/2014/main" id="{6ED4BC05-3443-49B2-B49E-628E416CB20D}"/>
              </a:ext>
            </a:extLst>
          </p:cNvPr>
          <p:cNvSpPr/>
          <p:nvPr/>
        </p:nvSpPr>
        <p:spPr>
          <a:xfrm>
            <a:off x="4551944" y="4085750"/>
            <a:ext cx="3348675" cy="805183"/>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36" name="TextBox 35">
            <a:extLst>
              <a:ext uri="{FF2B5EF4-FFF2-40B4-BE49-F238E27FC236}">
                <a16:creationId xmlns:a16="http://schemas.microsoft.com/office/drawing/2014/main" id="{7FA4E635-BD24-40A2-AB79-950FBE72CF2E}"/>
              </a:ext>
            </a:extLst>
          </p:cNvPr>
          <p:cNvSpPr txBox="1"/>
          <p:nvPr/>
        </p:nvSpPr>
        <p:spPr>
          <a:xfrm>
            <a:off x="4573792" y="4180238"/>
            <a:ext cx="3326827" cy="600164"/>
          </a:xfrm>
          <a:prstGeom prst="rect">
            <a:avLst/>
          </a:prstGeom>
          <a:noFill/>
        </p:spPr>
        <p:txBody>
          <a:bodyPr wrap="square" rtlCol="0">
            <a:spAutoFit/>
          </a:bodyPr>
          <a:lstStyle/>
          <a:p>
            <a:pPr algn="ctr"/>
            <a:r>
              <a:rPr lang="es-MX" sz="1100" dirty="0"/>
              <a:t>Seleccionar el Terminal de pago</a:t>
            </a:r>
          </a:p>
          <a:p>
            <a:pPr algn="ctr"/>
            <a:r>
              <a:rPr lang="es-MX" sz="1100" dirty="0"/>
              <a:t>(</a:t>
            </a:r>
            <a:r>
              <a:rPr lang="es-MX" sz="1100" b="1" dirty="0"/>
              <a:t>Terminal </a:t>
            </a:r>
            <a:r>
              <a:rPr lang="es-MX" sz="1100" b="1" dirty="0" err="1"/>
              <a:t>Netpay</a:t>
            </a:r>
            <a:r>
              <a:rPr lang="es-MX" sz="1100" b="1" dirty="0"/>
              <a:t> </a:t>
            </a:r>
            <a:r>
              <a:rPr lang="es-MX" sz="1100" dirty="0"/>
              <a:t>recomendado siempre y </a:t>
            </a:r>
            <a:r>
              <a:rPr lang="es-MX" sz="1100" b="1" dirty="0"/>
              <a:t>Recurrente</a:t>
            </a:r>
            <a:r>
              <a:rPr lang="es-MX" sz="1100" dirty="0"/>
              <a:t> como segunda opción únicamente a tarjetas de crédito</a:t>
            </a:r>
          </a:p>
        </p:txBody>
      </p:sp>
      <p:cxnSp>
        <p:nvCxnSpPr>
          <p:cNvPr id="37" name="Straight Arrow Connector 36">
            <a:extLst>
              <a:ext uri="{FF2B5EF4-FFF2-40B4-BE49-F238E27FC236}">
                <a16:creationId xmlns:a16="http://schemas.microsoft.com/office/drawing/2014/main" id="{6B19412E-5FA9-4FE9-9C25-8CDAFDCF6081}"/>
              </a:ext>
            </a:extLst>
          </p:cNvPr>
          <p:cNvCxnSpPr>
            <a:cxnSpLocks/>
          </p:cNvCxnSpPr>
          <p:nvPr/>
        </p:nvCxnSpPr>
        <p:spPr>
          <a:xfrm flipH="1">
            <a:off x="1544033" y="4823507"/>
            <a:ext cx="3007911" cy="0"/>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6239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2"/>
          <a:stretch>
            <a:fillRect/>
          </a:stretch>
        </p:blipFill>
        <p:spPr>
          <a:xfrm>
            <a:off x="7857460" y="4383990"/>
            <a:ext cx="1114537" cy="685082"/>
          </a:xfrm>
          <a:prstGeom prst="rect">
            <a:avLst/>
          </a:prstGeom>
        </p:spPr>
      </p:pic>
      <p:pic>
        <p:nvPicPr>
          <p:cNvPr id="2" name="Picture 1">
            <a:extLst>
              <a:ext uri="{FF2B5EF4-FFF2-40B4-BE49-F238E27FC236}">
                <a16:creationId xmlns:a16="http://schemas.microsoft.com/office/drawing/2014/main" id="{DC44ED01-A381-4969-ABAA-9DF359BF987F}"/>
              </a:ext>
            </a:extLst>
          </p:cNvPr>
          <p:cNvPicPr>
            <a:picLocks noChangeAspect="1"/>
          </p:cNvPicPr>
          <p:nvPr/>
        </p:nvPicPr>
        <p:blipFill>
          <a:blip r:embed="rId3"/>
          <a:stretch>
            <a:fillRect/>
          </a:stretch>
        </p:blipFill>
        <p:spPr>
          <a:xfrm>
            <a:off x="1112239" y="553906"/>
            <a:ext cx="6919521" cy="4035687"/>
          </a:xfrm>
          <a:prstGeom prst="rect">
            <a:avLst/>
          </a:prstGeom>
        </p:spPr>
      </p:pic>
      <p:sp>
        <p:nvSpPr>
          <p:cNvPr id="11" name="Rectangle: Rounded Corners 10">
            <a:extLst>
              <a:ext uri="{FF2B5EF4-FFF2-40B4-BE49-F238E27FC236}">
                <a16:creationId xmlns:a16="http://schemas.microsoft.com/office/drawing/2014/main" id="{36D35AA1-957C-419D-9483-665FBCFF1FE4}"/>
              </a:ext>
            </a:extLst>
          </p:cNvPr>
          <p:cNvSpPr/>
          <p:nvPr/>
        </p:nvSpPr>
        <p:spPr>
          <a:xfrm>
            <a:off x="3235730" y="1979972"/>
            <a:ext cx="1336270" cy="1817989"/>
          </a:xfrm>
          <a:prstGeom prst="roundRect">
            <a:avLst/>
          </a:prstGeom>
          <a:no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12" name="Rectangle 11">
            <a:extLst>
              <a:ext uri="{FF2B5EF4-FFF2-40B4-BE49-F238E27FC236}">
                <a16:creationId xmlns:a16="http://schemas.microsoft.com/office/drawing/2014/main" id="{43758C20-AEEA-4CF5-8E76-C0C7B3E31BDA}"/>
              </a:ext>
            </a:extLst>
          </p:cNvPr>
          <p:cNvSpPr/>
          <p:nvPr/>
        </p:nvSpPr>
        <p:spPr>
          <a:xfrm>
            <a:off x="3586659" y="1059972"/>
            <a:ext cx="1752814" cy="337909"/>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13" name="TextBox 12">
            <a:extLst>
              <a:ext uri="{FF2B5EF4-FFF2-40B4-BE49-F238E27FC236}">
                <a16:creationId xmlns:a16="http://schemas.microsoft.com/office/drawing/2014/main" id="{68E8D1EC-88DE-472A-A771-50AB45F0E30F}"/>
              </a:ext>
            </a:extLst>
          </p:cNvPr>
          <p:cNvSpPr txBox="1"/>
          <p:nvPr/>
        </p:nvSpPr>
        <p:spPr>
          <a:xfrm>
            <a:off x="3540859" y="1104725"/>
            <a:ext cx="1881742" cy="261610"/>
          </a:xfrm>
          <a:prstGeom prst="rect">
            <a:avLst/>
          </a:prstGeom>
          <a:noFill/>
        </p:spPr>
        <p:txBody>
          <a:bodyPr wrap="square" rtlCol="0">
            <a:spAutoFit/>
          </a:bodyPr>
          <a:lstStyle/>
          <a:p>
            <a:r>
              <a:rPr lang="es-MX" sz="1100" dirty="0"/>
              <a:t>Dispersión del pago a aplicar</a:t>
            </a:r>
          </a:p>
        </p:txBody>
      </p:sp>
      <p:cxnSp>
        <p:nvCxnSpPr>
          <p:cNvPr id="14" name="Straight Arrow Connector 13">
            <a:extLst>
              <a:ext uri="{FF2B5EF4-FFF2-40B4-BE49-F238E27FC236}">
                <a16:creationId xmlns:a16="http://schemas.microsoft.com/office/drawing/2014/main" id="{29074AEB-6893-4449-B4F0-F473608719F2}"/>
              </a:ext>
            </a:extLst>
          </p:cNvPr>
          <p:cNvCxnSpPr>
            <a:cxnSpLocks/>
          </p:cNvCxnSpPr>
          <p:nvPr/>
        </p:nvCxnSpPr>
        <p:spPr>
          <a:xfrm flipH="1">
            <a:off x="3682298" y="1425779"/>
            <a:ext cx="467834" cy="511229"/>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047D1D59-EFF9-4322-892F-E61177CBCE14}"/>
              </a:ext>
            </a:extLst>
          </p:cNvPr>
          <p:cNvSpPr/>
          <p:nvPr/>
        </p:nvSpPr>
        <p:spPr>
          <a:xfrm>
            <a:off x="1427188" y="4116654"/>
            <a:ext cx="1022272" cy="483575"/>
          </a:xfrm>
          <a:prstGeom prst="rect">
            <a:avLst/>
          </a:prstGeom>
          <a:solidFill>
            <a:srgbClr val="FFFF00">
              <a:alpha val="16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16" name="Rectangle 15">
            <a:extLst>
              <a:ext uri="{FF2B5EF4-FFF2-40B4-BE49-F238E27FC236}">
                <a16:creationId xmlns:a16="http://schemas.microsoft.com/office/drawing/2014/main" id="{F995B813-FEF3-4DFF-82E6-DDFCB9CBCDA7}"/>
              </a:ext>
            </a:extLst>
          </p:cNvPr>
          <p:cNvSpPr/>
          <p:nvPr/>
        </p:nvSpPr>
        <p:spPr>
          <a:xfrm>
            <a:off x="3500588" y="3955510"/>
            <a:ext cx="2165580" cy="644720"/>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17" name="TextBox 16">
            <a:extLst>
              <a:ext uri="{FF2B5EF4-FFF2-40B4-BE49-F238E27FC236}">
                <a16:creationId xmlns:a16="http://schemas.microsoft.com/office/drawing/2014/main" id="{C4A7DAAD-E295-4CA4-BA8D-C52B3475DAF3}"/>
              </a:ext>
            </a:extLst>
          </p:cNvPr>
          <p:cNvSpPr txBox="1"/>
          <p:nvPr/>
        </p:nvSpPr>
        <p:spPr>
          <a:xfrm>
            <a:off x="3500587" y="3968074"/>
            <a:ext cx="2154199" cy="600164"/>
          </a:xfrm>
          <a:prstGeom prst="rect">
            <a:avLst/>
          </a:prstGeom>
          <a:noFill/>
        </p:spPr>
        <p:txBody>
          <a:bodyPr wrap="square" rtlCol="0">
            <a:spAutoFit/>
          </a:bodyPr>
          <a:lstStyle/>
          <a:p>
            <a:pPr algn="ctr"/>
            <a:r>
              <a:rPr lang="es-MX" sz="1100" dirty="0"/>
              <a:t>Una vez verificado que los montos son correctos, dar </a:t>
            </a:r>
            <a:r>
              <a:rPr lang="es-MX" sz="1100" dirty="0" err="1"/>
              <a:t>click</a:t>
            </a:r>
            <a:r>
              <a:rPr lang="es-MX" sz="1100" dirty="0"/>
              <a:t> en </a:t>
            </a:r>
            <a:r>
              <a:rPr lang="es-MX" sz="1100" b="1" dirty="0"/>
              <a:t>GUARDAR</a:t>
            </a:r>
            <a:r>
              <a:rPr lang="es-MX" sz="1100" dirty="0"/>
              <a:t> para aplicar el pago</a:t>
            </a:r>
          </a:p>
        </p:txBody>
      </p:sp>
      <p:cxnSp>
        <p:nvCxnSpPr>
          <p:cNvPr id="18" name="Straight Arrow Connector 17">
            <a:extLst>
              <a:ext uri="{FF2B5EF4-FFF2-40B4-BE49-F238E27FC236}">
                <a16:creationId xmlns:a16="http://schemas.microsoft.com/office/drawing/2014/main" id="{61FA3097-E8D2-4810-9197-C1F5056B7A67}"/>
              </a:ext>
            </a:extLst>
          </p:cNvPr>
          <p:cNvCxnSpPr>
            <a:cxnSpLocks/>
          </p:cNvCxnSpPr>
          <p:nvPr/>
        </p:nvCxnSpPr>
        <p:spPr>
          <a:xfrm flipH="1">
            <a:off x="2541182" y="4357792"/>
            <a:ext cx="948024" cy="0"/>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248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3FDB38-D150-47C2-BCC9-FC43DEF3EDC3}"/>
              </a:ext>
            </a:extLst>
          </p:cNvPr>
          <p:cNvPicPr>
            <a:picLocks noChangeAspect="1"/>
          </p:cNvPicPr>
          <p:nvPr/>
        </p:nvPicPr>
        <p:blipFill>
          <a:blip r:embed="rId2"/>
          <a:stretch>
            <a:fillRect/>
          </a:stretch>
        </p:blipFill>
        <p:spPr>
          <a:xfrm>
            <a:off x="7857460" y="4383990"/>
            <a:ext cx="1114537" cy="685082"/>
          </a:xfrm>
          <a:prstGeom prst="rect">
            <a:avLst/>
          </a:prstGeom>
        </p:spPr>
      </p:pic>
      <p:pic>
        <p:nvPicPr>
          <p:cNvPr id="2" name="Picture 1">
            <a:extLst>
              <a:ext uri="{FF2B5EF4-FFF2-40B4-BE49-F238E27FC236}">
                <a16:creationId xmlns:a16="http://schemas.microsoft.com/office/drawing/2014/main" id="{2CFB699A-DAE1-44C6-92CC-7DD6196D580B}"/>
              </a:ext>
            </a:extLst>
          </p:cNvPr>
          <p:cNvPicPr>
            <a:picLocks noChangeAspect="1"/>
          </p:cNvPicPr>
          <p:nvPr/>
        </p:nvPicPr>
        <p:blipFill>
          <a:blip r:embed="rId3"/>
          <a:stretch>
            <a:fillRect/>
          </a:stretch>
        </p:blipFill>
        <p:spPr>
          <a:xfrm>
            <a:off x="202019" y="788118"/>
            <a:ext cx="8739962" cy="1695023"/>
          </a:xfrm>
          <a:prstGeom prst="rect">
            <a:avLst/>
          </a:prstGeom>
        </p:spPr>
      </p:pic>
      <p:pic>
        <p:nvPicPr>
          <p:cNvPr id="3" name="Picture 2">
            <a:extLst>
              <a:ext uri="{FF2B5EF4-FFF2-40B4-BE49-F238E27FC236}">
                <a16:creationId xmlns:a16="http://schemas.microsoft.com/office/drawing/2014/main" id="{F7C6630B-D854-4560-9A0E-9357E592BB93}"/>
              </a:ext>
            </a:extLst>
          </p:cNvPr>
          <p:cNvPicPr>
            <a:picLocks noChangeAspect="1"/>
          </p:cNvPicPr>
          <p:nvPr/>
        </p:nvPicPr>
        <p:blipFill>
          <a:blip r:embed="rId4"/>
          <a:stretch>
            <a:fillRect/>
          </a:stretch>
        </p:blipFill>
        <p:spPr>
          <a:xfrm>
            <a:off x="202024" y="2622670"/>
            <a:ext cx="8739957" cy="1700534"/>
          </a:xfrm>
          <a:prstGeom prst="rect">
            <a:avLst/>
          </a:prstGeom>
        </p:spPr>
      </p:pic>
      <p:sp>
        <p:nvSpPr>
          <p:cNvPr id="11" name="TextBox 10">
            <a:extLst>
              <a:ext uri="{FF2B5EF4-FFF2-40B4-BE49-F238E27FC236}">
                <a16:creationId xmlns:a16="http://schemas.microsoft.com/office/drawing/2014/main" id="{CC3E1C45-0BC0-4299-A2E4-37248A5FF7BC}"/>
              </a:ext>
            </a:extLst>
          </p:cNvPr>
          <p:cNvSpPr txBox="1"/>
          <p:nvPr/>
        </p:nvSpPr>
        <p:spPr>
          <a:xfrm>
            <a:off x="485187" y="349696"/>
            <a:ext cx="2555726" cy="276999"/>
          </a:xfrm>
          <a:prstGeom prst="rect">
            <a:avLst/>
          </a:prstGeom>
          <a:noFill/>
        </p:spPr>
        <p:txBody>
          <a:bodyPr wrap="square" rtlCol="0">
            <a:spAutoFit/>
          </a:bodyPr>
          <a:lstStyle/>
          <a:p>
            <a:r>
              <a:rPr lang="es-MX" sz="1200" dirty="0"/>
              <a:t>Verificación de la aplicación de pago:</a:t>
            </a:r>
          </a:p>
        </p:txBody>
      </p:sp>
      <p:sp>
        <p:nvSpPr>
          <p:cNvPr id="13" name="Rectangle 12">
            <a:extLst>
              <a:ext uri="{FF2B5EF4-FFF2-40B4-BE49-F238E27FC236}">
                <a16:creationId xmlns:a16="http://schemas.microsoft.com/office/drawing/2014/main" id="{ABAED8BF-DAF9-43B6-A790-B740955BA865}"/>
              </a:ext>
            </a:extLst>
          </p:cNvPr>
          <p:cNvSpPr/>
          <p:nvPr/>
        </p:nvSpPr>
        <p:spPr>
          <a:xfrm>
            <a:off x="7092071" y="3730810"/>
            <a:ext cx="659064" cy="592394"/>
          </a:xfrm>
          <a:prstGeom prst="rect">
            <a:avLst/>
          </a:prstGeom>
          <a:solidFill>
            <a:srgbClr val="FFFF00">
              <a:alpha val="16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14" name="Rectangle 13">
            <a:extLst>
              <a:ext uri="{FF2B5EF4-FFF2-40B4-BE49-F238E27FC236}">
                <a16:creationId xmlns:a16="http://schemas.microsoft.com/office/drawing/2014/main" id="{0CD1D305-6814-4D4C-AE2A-98EE36722474}"/>
              </a:ext>
            </a:extLst>
          </p:cNvPr>
          <p:cNvSpPr/>
          <p:nvPr/>
        </p:nvSpPr>
        <p:spPr>
          <a:xfrm>
            <a:off x="4884714" y="3094726"/>
            <a:ext cx="1529071" cy="391013"/>
          </a:xfrm>
          <a:prstGeom prst="rect">
            <a:avLst/>
          </a:prstGeom>
          <a:solidFill>
            <a:schemeClr val="bg1"/>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solidFill>
                <a:schemeClr val="tx1"/>
              </a:solidFill>
            </a:endParaRPr>
          </a:p>
        </p:txBody>
      </p:sp>
      <p:sp>
        <p:nvSpPr>
          <p:cNvPr id="15" name="TextBox 14">
            <a:extLst>
              <a:ext uri="{FF2B5EF4-FFF2-40B4-BE49-F238E27FC236}">
                <a16:creationId xmlns:a16="http://schemas.microsoft.com/office/drawing/2014/main" id="{C6661D2C-82D7-445E-BC19-EF119178403B}"/>
              </a:ext>
            </a:extLst>
          </p:cNvPr>
          <p:cNvSpPr txBox="1"/>
          <p:nvPr/>
        </p:nvSpPr>
        <p:spPr>
          <a:xfrm>
            <a:off x="4884715" y="3165726"/>
            <a:ext cx="1544079" cy="261610"/>
          </a:xfrm>
          <a:prstGeom prst="rect">
            <a:avLst/>
          </a:prstGeom>
          <a:noFill/>
        </p:spPr>
        <p:txBody>
          <a:bodyPr wrap="square" rtlCol="0">
            <a:spAutoFit/>
          </a:bodyPr>
          <a:lstStyle/>
          <a:p>
            <a:pPr algn="ctr"/>
            <a:r>
              <a:rPr lang="es-MX" sz="1100" dirty="0"/>
              <a:t>Código de autorización</a:t>
            </a:r>
          </a:p>
        </p:txBody>
      </p:sp>
      <p:cxnSp>
        <p:nvCxnSpPr>
          <p:cNvPr id="16" name="Straight Arrow Connector 15">
            <a:extLst>
              <a:ext uri="{FF2B5EF4-FFF2-40B4-BE49-F238E27FC236}">
                <a16:creationId xmlns:a16="http://schemas.microsoft.com/office/drawing/2014/main" id="{2A1437AF-39F2-4003-8BE1-9404505C6367}"/>
              </a:ext>
            </a:extLst>
          </p:cNvPr>
          <p:cNvCxnSpPr>
            <a:cxnSpLocks/>
          </p:cNvCxnSpPr>
          <p:nvPr/>
        </p:nvCxnSpPr>
        <p:spPr>
          <a:xfrm>
            <a:off x="6413786" y="3305255"/>
            <a:ext cx="593070" cy="391012"/>
          </a:xfrm>
          <a:prstGeom prst="straightConnector1">
            <a:avLst/>
          </a:prstGeom>
          <a:ln w="12700">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D5289C9A-7C3F-4188-9421-5C48B450189E}"/>
              </a:ext>
            </a:extLst>
          </p:cNvPr>
          <p:cNvSpPr txBox="1"/>
          <p:nvPr/>
        </p:nvSpPr>
        <p:spPr>
          <a:xfrm>
            <a:off x="1959449" y="4524287"/>
            <a:ext cx="5850530" cy="276999"/>
          </a:xfrm>
          <a:prstGeom prst="rect">
            <a:avLst/>
          </a:prstGeom>
          <a:noFill/>
        </p:spPr>
        <p:txBody>
          <a:bodyPr wrap="square" rtlCol="0">
            <a:spAutoFit/>
          </a:bodyPr>
          <a:lstStyle/>
          <a:p>
            <a:pPr algn="ctr"/>
            <a:r>
              <a:rPr lang="es-MX" sz="1200" b="1" i="1" dirty="0"/>
              <a:t>*Ingresar nota en sistema en todos los procesos/movimientos que se hagan</a:t>
            </a:r>
          </a:p>
        </p:txBody>
      </p:sp>
    </p:spTree>
    <p:extLst>
      <p:ext uri="{BB962C8B-B14F-4D97-AF65-F5344CB8AC3E}">
        <p14:creationId xmlns:p14="http://schemas.microsoft.com/office/powerpoint/2010/main" val="85669651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8921</TotalTime>
  <Words>4827</Words>
  <Application>Microsoft Office PowerPoint</Application>
  <PresentationFormat>On-screen Show (16:9)</PresentationFormat>
  <Paragraphs>256</Paragraphs>
  <Slides>59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Calibri</vt:lpstr>
      <vt:lpstr>Trebuchet MS</vt:lpstr>
      <vt:lpstr>Wingdings</vt:lpstr>
      <vt:lpstr>Tema de Office</vt:lpstr>
      <vt:lpstr>FAVC MÓDULO COBRANZA OMS</vt:lpstr>
      <vt:lpstr>TEMARIO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DE PRESENTACIÓN</dc:title>
  <dc:creator>DPI 12</dc:creator>
  <cp:lastModifiedBy>Zinchiri Shanti</cp:lastModifiedBy>
  <cp:revision>307</cp:revision>
  <dcterms:created xsi:type="dcterms:W3CDTF">2018-08-27T20:38:51Z</dcterms:created>
  <dcterms:modified xsi:type="dcterms:W3CDTF">2020-09-04T15:37:52Z</dcterms:modified>
</cp:coreProperties>
</file>