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37" r:id="rId3"/>
    <p:sldId id="454" r:id="rId4"/>
    <p:sldId id="455" r:id="rId5"/>
    <p:sldId id="448" r:id="rId6"/>
    <p:sldId id="458" r:id="rId7"/>
    <p:sldId id="457" r:id="rId8"/>
    <p:sldId id="453" r:id="rId9"/>
    <p:sldId id="452" r:id="rId10"/>
    <p:sldId id="456" r:id="rId11"/>
    <p:sldId id="436" r:id="rId12"/>
    <p:sldId id="426" r:id="rId13"/>
  </p:sldIdLst>
  <p:sldSz cx="9144000" cy="58658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660" autoAdjust="0"/>
  </p:normalViewPr>
  <p:slideViewPr>
    <p:cSldViewPr>
      <p:cViewPr varScale="1">
        <p:scale>
          <a:sx n="157" d="100"/>
          <a:sy n="157" d="100"/>
        </p:scale>
        <p:origin x="-78" y="-318"/>
      </p:cViewPr>
      <p:guideLst>
        <p:guide orient="horz" pos="1848"/>
        <p:guide pos="2880"/>
      </p:guideLst>
    </p:cSldViewPr>
  </p:slideViewPr>
  <p:outlineViewPr>
    <p:cViewPr>
      <p:scale>
        <a:sx n="33" d="100"/>
        <a:sy n="33" d="100"/>
      </p:scale>
      <p:origin x="0" y="44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29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0736-7F85-4515-A6D8-4542283B826A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5C4F-F199-4381-AD49-AC8192F6B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11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48700-594F-44E5-8A8A-527182797791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8DB0E-2F85-451F-815D-54806098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4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22205"/>
            <a:ext cx="7772400" cy="12573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23962"/>
            <a:ext cx="6400800" cy="14990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3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8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6517"/>
            <a:ext cx="2057400" cy="37530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6517"/>
            <a:ext cx="6019800" cy="37530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84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69330"/>
            <a:ext cx="7772400" cy="11650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86182"/>
            <a:ext cx="7772400" cy="12831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9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8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97763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3020"/>
            <a:ext cx="4040188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60223"/>
            <a:ext cx="4040188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313020"/>
            <a:ext cx="4041775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60223"/>
            <a:ext cx="4041775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1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33546"/>
            <a:ext cx="3008313" cy="9939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33548"/>
            <a:ext cx="5111750" cy="50063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227478"/>
            <a:ext cx="3008313" cy="40123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9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106069"/>
            <a:ext cx="5486400" cy="4847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24121"/>
            <a:ext cx="5486400" cy="3519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590814"/>
            <a:ext cx="5486400" cy="6884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3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681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699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67544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309170"/>
            <a:ext cx="2895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4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212826"/>
            <a:ext cx="864096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HTML5(WebGL) – C3D-Resource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三维资源服务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2015.04.13   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毛春杨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079371" y="4574798"/>
            <a:ext cx="3096344" cy="7920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这里可以预览部分技术</a:t>
            </a:r>
          </a:p>
        </p:txBody>
      </p:sp>
    </p:spTree>
    <p:extLst>
      <p:ext uri="{BB962C8B-B14F-4D97-AF65-F5344CB8AC3E}">
        <p14:creationId xmlns:p14="http://schemas.microsoft.com/office/powerpoint/2010/main" val="35344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WEB – </a:t>
            </a:r>
            <a:r>
              <a:rPr lang="zh-CN" altLang="en-US"/>
              <a:t>后台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819883" y="1247186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站点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1974227" y="159790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共通</a:t>
            </a:r>
            <a:r>
              <a:rPr lang="zh-CN" altLang="en-US" sz="1200" smtClean="0"/>
              <a:t>管理</a:t>
            </a:r>
            <a:endParaRPr lang="zh-CN" altLang="en-US" sz="1200"/>
          </a:p>
        </p:txBody>
      </p:sp>
      <p:cxnSp>
        <p:nvCxnSpPr>
          <p:cNvPr id="38" name="直接连接符 14"/>
          <p:cNvCxnSpPr>
            <a:stCxn id="3" idx="2"/>
            <a:endCxn id="36" idx="1"/>
          </p:cNvCxnSpPr>
          <p:nvPr/>
        </p:nvCxnSpPr>
        <p:spPr>
          <a:xfrm rot="16200000" flipH="1">
            <a:off x="1527732" y="1259417"/>
            <a:ext cx="242702" cy="65028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14"/>
          <p:cNvCxnSpPr>
            <a:stCxn id="3" idx="2"/>
            <a:endCxn id="29" idx="1"/>
          </p:cNvCxnSpPr>
          <p:nvPr/>
        </p:nvCxnSpPr>
        <p:spPr>
          <a:xfrm rot="16200000" flipH="1">
            <a:off x="1122362" y="1664787"/>
            <a:ext cx="1053443" cy="65028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1974227" y="240864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业务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sp>
        <p:nvSpPr>
          <p:cNvPr id="35" name="圆角矩形 34"/>
          <p:cNvSpPr/>
          <p:nvPr/>
        </p:nvSpPr>
        <p:spPr>
          <a:xfrm>
            <a:off x="3415040" y="276868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用户列表</a:t>
            </a:r>
            <a:endParaRPr lang="zh-CN" altLang="en-US" sz="1200"/>
          </a:p>
        </p:txBody>
      </p:sp>
      <p:cxnSp>
        <p:nvCxnSpPr>
          <p:cNvPr id="37" name="直接连接符 14"/>
          <p:cNvCxnSpPr>
            <a:stCxn id="29" idx="2"/>
            <a:endCxn id="35" idx="1"/>
          </p:cNvCxnSpPr>
          <p:nvPr/>
        </p:nvCxnSpPr>
        <p:spPr>
          <a:xfrm rot="16200000" flipH="1">
            <a:off x="2923743" y="2385396"/>
            <a:ext cx="252028" cy="73056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3419872" y="1924794"/>
            <a:ext cx="208823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国家列表 （测试用）</a:t>
            </a:r>
            <a:endParaRPr lang="zh-CN" altLang="en-US" sz="1200"/>
          </a:p>
        </p:txBody>
      </p:sp>
      <p:cxnSp>
        <p:nvCxnSpPr>
          <p:cNvPr id="44" name="直接连接符 14"/>
          <p:cNvCxnSpPr>
            <a:stCxn id="36" idx="2"/>
            <a:endCxn id="41" idx="1"/>
          </p:cNvCxnSpPr>
          <p:nvPr/>
        </p:nvCxnSpPr>
        <p:spPr>
          <a:xfrm rot="16200000" flipH="1">
            <a:off x="2942732" y="1555666"/>
            <a:ext cx="218882" cy="73539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工作重点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988690"/>
            <a:ext cx="83529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/>
              <a:t>资源</a:t>
            </a:r>
            <a:r>
              <a:rPr lang="zh-CN" altLang="en-US" sz="1600" smtClean="0"/>
              <a:t>：</a:t>
            </a:r>
            <a:r>
              <a:rPr lang="en-US" altLang="zh-CN" sz="1600" smtClean="0"/>
              <a:t>Level1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数据导入：</a:t>
            </a:r>
            <a:r>
              <a:rPr lang="en-US" altLang="zh-CN" sz="1600" smtClean="0"/>
              <a:t>FBX/PLY/OBJ/STL </a:t>
            </a:r>
            <a:r>
              <a:rPr lang="zh-CN" altLang="en-US" sz="1600" smtClean="0"/>
              <a:t>格式，支持</a:t>
            </a:r>
            <a:r>
              <a:rPr lang="en-US" altLang="zh-CN" sz="1600" smtClean="0"/>
              <a:t>ZIP</a:t>
            </a:r>
            <a:r>
              <a:rPr lang="zh-CN" altLang="en-US" sz="1600" smtClean="0"/>
              <a:t>打包格式。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材质编辑：纹理贴图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smtClean="0"/>
              <a:t>用户；</a:t>
            </a:r>
            <a:r>
              <a:rPr lang="en-US" altLang="zh-CN" sz="1600" smtClean="0"/>
              <a:t>Level1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用户注册</a:t>
            </a:r>
            <a:r>
              <a:rPr lang="en-US" altLang="zh-CN" sz="1600" smtClean="0"/>
              <a:t>/</a:t>
            </a:r>
            <a:r>
              <a:rPr lang="zh-CN" altLang="en-US" sz="1600" smtClean="0"/>
              <a:t>登录</a:t>
            </a:r>
            <a:r>
              <a:rPr lang="en-US" altLang="zh-CN" sz="1600" smtClean="0"/>
              <a:t>/</a:t>
            </a:r>
            <a:r>
              <a:rPr lang="zh-CN" altLang="en-US" sz="1600"/>
              <a:t>重置</a:t>
            </a:r>
            <a:r>
              <a:rPr lang="zh-CN" altLang="en-US" sz="1600" smtClean="0"/>
              <a:t>密码（邮件方式）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信息修改（用户名</a:t>
            </a:r>
            <a:r>
              <a:rPr lang="en-US" altLang="zh-CN" sz="1600" smtClean="0"/>
              <a:t>/</a:t>
            </a:r>
            <a:r>
              <a:rPr lang="zh-CN" altLang="en-US" sz="1600" smtClean="0"/>
              <a:t>邮箱</a:t>
            </a:r>
            <a:r>
              <a:rPr lang="en-US" altLang="zh-CN" sz="1600" smtClean="0"/>
              <a:t>/</a:t>
            </a:r>
            <a:r>
              <a:rPr lang="zh-CN" altLang="en-US" sz="1600" smtClean="0"/>
              <a:t>手机号</a:t>
            </a:r>
            <a:r>
              <a:rPr lang="en-US" altLang="zh-CN" sz="1600" smtClean="0"/>
              <a:t>/QQ</a:t>
            </a:r>
            <a:r>
              <a:rPr lang="zh-CN" altLang="en-US" sz="1600" smtClean="0"/>
              <a:t>号）</a:t>
            </a:r>
            <a:endParaRPr lang="en-US" altLang="zh-CN" sz="1600" smtClean="0"/>
          </a:p>
          <a:p>
            <a:endParaRPr lang="en-US" altLang="zh-CN" sz="1600"/>
          </a:p>
          <a:p>
            <a:r>
              <a:rPr lang="zh-CN" altLang="en-US" sz="1600" smtClean="0"/>
              <a:t>资金：</a:t>
            </a:r>
            <a:r>
              <a:rPr lang="en-US" altLang="zh-CN" sz="1600" smtClean="0"/>
              <a:t>Level2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充</a:t>
            </a:r>
            <a:r>
              <a:rPr lang="zh-CN" altLang="en-US" sz="1600" smtClean="0"/>
              <a:t>值，自动兑换点数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zh-CN" altLang="en-US" sz="1600" smtClean="0"/>
              <a:t>悬赏</a:t>
            </a:r>
            <a:r>
              <a:rPr lang="zh-CN" altLang="en-US" sz="1600" smtClean="0">
                <a:sym typeface="Wingdings" panose="05000000000000000000" pitchFamily="2" charset="2"/>
              </a:rPr>
              <a:t>：</a:t>
            </a:r>
            <a:r>
              <a:rPr lang="en-US" altLang="zh-CN" sz="1600" smtClean="0">
                <a:sym typeface="Wingdings" panose="05000000000000000000" pitchFamily="2" charset="2"/>
              </a:rPr>
              <a:t>Level3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发布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接单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交付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842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0817"/>
            <a:ext cx="8229600" cy="1008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5779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业务核心</a:t>
            </a:r>
            <a:endParaRPr lang="zh-CN" altLang="en-US" dirty="0"/>
          </a:p>
        </p:txBody>
      </p:sp>
      <p:sp>
        <p:nvSpPr>
          <p:cNvPr id="1030" name="椭圆 1029"/>
          <p:cNvSpPr/>
          <p:nvPr/>
        </p:nvSpPr>
        <p:spPr>
          <a:xfrm>
            <a:off x="755576" y="1708770"/>
            <a:ext cx="936104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</a:p>
        </p:txBody>
      </p:sp>
      <p:sp>
        <p:nvSpPr>
          <p:cNvPr id="79" name="椭圆 78"/>
          <p:cNvSpPr/>
          <p:nvPr/>
        </p:nvSpPr>
        <p:spPr>
          <a:xfrm>
            <a:off x="3131840" y="1708770"/>
            <a:ext cx="936104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资源</a:t>
            </a:r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1943708" y="2968911"/>
            <a:ext cx="936104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资金</a:t>
            </a:r>
            <a:endParaRPr lang="zh-CN" altLang="en-US"/>
          </a:p>
        </p:txBody>
      </p:sp>
      <p:cxnSp>
        <p:nvCxnSpPr>
          <p:cNvPr id="81" name="直接连接符 14"/>
          <p:cNvCxnSpPr>
            <a:stCxn id="1030" idx="6"/>
            <a:endCxn id="79" idx="2"/>
          </p:cNvCxnSpPr>
          <p:nvPr/>
        </p:nvCxnSpPr>
        <p:spPr>
          <a:xfrm>
            <a:off x="1691680" y="2176822"/>
            <a:ext cx="1440160" cy="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14"/>
          <p:cNvCxnSpPr>
            <a:stCxn id="1030" idx="5"/>
            <a:endCxn id="80" idx="1"/>
          </p:cNvCxnSpPr>
          <p:nvPr/>
        </p:nvCxnSpPr>
        <p:spPr>
          <a:xfrm>
            <a:off x="1554591" y="2507785"/>
            <a:ext cx="526206" cy="598215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14"/>
          <p:cNvCxnSpPr>
            <a:stCxn id="79" idx="3"/>
            <a:endCxn id="80" idx="7"/>
          </p:cNvCxnSpPr>
          <p:nvPr/>
        </p:nvCxnSpPr>
        <p:spPr>
          <a:xfrm flipH="1">
            <a:off x="2742723" y="2507785"/>
            <a:ext cx="526206" cy="598215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接连接符 1040"/>
          <p:cNvCxnSpPr/>
          <p:nvPr/>
        </p:nvCxnSpPr>
        <p:spPr>
          <a:xfrm>
            <a:off x="4499992" y="1204713"/>
            <a:ext cx="0" cy="36004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5" name="内容占位符 2"/>
          <p:cNvSpPr>
            <a:spLocks noGrp="1"/>
          </p:cNvSpPr>
          <p:nvPr>
            <p:ph idx="1"/>
          </p:nvPr>
        </p:nvSpPr>
        <p:spPr>
          <a:xfrm>
            <a:off x="4752020" y="1204712"/>
            <a:ext cx="4068452" cy="3600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smtClean="0"/>
              <a:t>方案</a:t>
            </a:r>
            <a:r>
              <a:rPr lang="en-US" altLang="zh-CN" sz="2400" smtClean="0"/>
              <a:t>1</a:t>
            </a:r>
            <a:r>
              <a:rPr lang="zh-CN" altLang="en-US" sz="2400" smtClean="0"/>
              <a:t>：技术提供商。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方案</a:t>
            </a:r>
            <a:r>
              <a:rPr lang="en-US" altLang="zh-CN" sz="2400" smtClean="0"/>
              <a:t>2</a:t>
            </a:r>
            <a:r>
              <a:rPr lang="zh-CN" altLang="en-US" sz="2400" smtClean="0"/>
              <a:t>：方案提供商。</a:t>
            </a:r>
            <a:endParaRPr lang="en-US" altLang="zh-CN" sz="2400"/>
          </a:p>
          <a:p>
            <a:r>
              <a:rPr lang="zh-CN" altLang="en-US" sz="2400" smtClean="0"/>
              <a:t>资源平台</a:t>
            </a:r>
            <a:endParaRPr lang="en-US" altLang="zh-CN" sz="2400" smtClean="0"/>
          </a:p>
          <a:p>
            <a:r>
              <a:rPr lang="zh-CN" altLang="en-US" sz="2400" smtClean="0"/>
              <a:t>设计平台</a:t>
            </a:r>
            <a:endParaRPr lang="en-US" altLang="zh-CN" sz="2400" smtClean="0"/>
          </a:p>
          <a:p>
            <a:r>
              <a:rPr lang="zh-CN" altLang="en-US" sz="2400" smtClean="0"/>
              <a:t>开放</a:t>
            </a:r>
            <a:r>
              <a:rPr lang="zh-CN" altLang="en-US" sz="2400"/>
              <a:t>平台</a:t>
            </a:r>
          </a:p>
        </p:txBody>
      </p:sp>
    </p:spTree>
    <p:extLst>
      <p:ext uri="{BB962C8B-B14F-4D97-AF65-F5344CB8AC3E}">
        <p14:creationId xmlns:p14="http://schemas.microsoft.com/office/powerpoint/2010/main" val="12914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业务核心 </a:t>
            </a:r>
            <a:r>
              <a:rPr lang="en-US" altLang="zh-CN" smtClean="0"/>
              <a:t>-&gt; </a:t>
            </a:r>
            <a:r>
              <a:rPr lang="zh-CN" altLang="en-US" smtClean="0"/>
              <a:t>技术方式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997460" y="170877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行业</a:t>
            </a:r>
            <a:r>
              <a:rPr lang="en-US" altLang="zh-CN" sz="1200" smtClean="0"/>
              <a:t>DEMO</a:t>
            </a:r>
            <a:endParaRPr lang="zh-CN" altLang="en-US" sz="1200"/>
          </a:p>
        </p:txBody>
      </p:sp>
      <p:cxnSp>
        <p:nvCxnSpPr>
          <p:cNvPr id="23" name="直接连接符 14"/>
          <p:cNvCxnSpPr>
            <a:stCxn id="8" idx="3"/>
            <a:endCxn id="31" idx="1"/>
          </p:cNvCxnSpPr>
          <p:nvPr/>
        </p:nvCxnSpPr>
        <p:spPr>
          <a:xfrm>
            <a:off x="3005572" y="1816782"/>
            <a:ext cx="106237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067944" y="170877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客户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228981" y="1996802"/>
            <a:ext cx="4616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找</a:t>
            </a:r>
            <a:r>
              <a:rPr lang="zh-CN" altLang="en-US" sz="1200"/>
              <a:t>客户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156176" y="170877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行业</a:t>
            </a:r>
            <a:r>
              <a:rPr lang="en-US" altLang="zh-CN" sz="1200" smtClean="0"/>
              <a:t>DEMO</a:t>
            </a:r>
            <a:endParaRPr lang="zh-CN" altLang="en-US" sz="1200"/>
          </a:p>
        </p:txBody>
      </p:sp>
      <p:cxnSp>
        <p:nvCxnSpPr>
          <p:cNvPr id="32" name="直接连接符 14"/>
          <p:cNvCxnSpPr>
            <a:stCxn id="31" idx="3"/>
            <a:endCxn id="28" idx="1"/>
          </p:cNvCxnSpPr>
          <p:nvPr/>
        </p:nvCxnSpPr>
        <p:spPr>
          <a:xfrm>
            <a:off x="5076056" y="1816782"/>
            <a:ext cx="1080120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308339" y="1996802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支付费用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031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业务核心 </a:t>
            </a:r>
            <a:r>
              <a:rPr lang="en-US" altLang="zh-CN" smtClean="0"/>
              <a:t>-&gt; </a:t>
            </a:r>
            <a:r>
              <a:rPr lang="zh-CN" altLang="en-US" smtClean="0"/>
              <a:t>平台方式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488903" y="2070575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资源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83568" y="2304601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000371" y="1710535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资源提供者</a:t>
            </a:r>
            <a:endParaRPr lang="zh-CN" altLang="en-US" sz="1200"/>
          </a:p>
        </p:txBody>
      </p:sp>
      <p:sp>
        <p:nvSpPr>
          <p:cNvPr id="8" name="圆角矩形 7"/>
          <p:cNvSpPr/>
          <p:nvPr/>
        </p:nvSpPr>
        <p:spPr>
          <a:xfrm>
            <a:off x="2000371" y="2898667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资源消费者</a:t>
            </a:r>
            <a:endParaRPr lang="zh-CN" altLang="en-US" sz="1200"/>
          </a:p>
        </p:txBody>
      </p:sp>
      <p:cxnSp>
        <p:nvCxnSpPr>
          <p:cNvPr id="15" name="直接连接符 14"/>
          <p:cNvCxnSpPr>
            <a:stCxn id="7" idx="3"/>
            <a:endCxn id="3" idx="0"/>
          </p:cNvCxnSpPr>
          <p:nvPr/>
        </p:nvCxnSpPr>
        <p:spPr>
          <a:xfrm>
            <a:off x="3008483" y="1818547"/>
            <a:ext cx="1984476" cy="25202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531883" y="1633881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提交资源</a:t>
            </a:r>
            <a:endParaRPr lang="zh-CN" altLang="en-US" sz="1200"/>
          </a:p>
        </p:txBody>
      </p:sp>
      <p:cxnSp>
        <p:nvCxnSpPr>
          <p:cNvPr id="23" name="直接连接符 14"/>
          <p:cNvCxnSpPr>
            <a:stCxn id="8" idx="3"/>
            <a:endCxn id="31" idx="1"/>
          </p:cNvCxnSpPr>
          <p:nvPr/>
        </p:nvCxnSpPr>
        <p:spPr>
          <a:xfrm>
            <a:off x="3008483" y="3006679"/>
            <a:ext cx="1480420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488903" y="2898667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悬赏</a:t>
            </a:r>
          </a:p>
        </p:txBody>
      </p:sp>
      <p:cxnSp>
        <p:nvCxnSpPr>
          <p:cNvPr id="34" name="直接连接符 14"/>
          <p:cNvCxnSpPr>
            <a:stCxn id="3" idx="2"/>
            <a:endCxn id="31" idx="0"/>
          </p:cNvCxnSpPr>
          <p:nvPr/>
        </p:nvCxnSpPr>
        <p:spPr>
          <a:xfrm>
            <a:off x="4992959" y="2286599"/>
            <a:ext cx="0" cy="61206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028803" y="2485417"/>
            <a:ext cx="138499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/>
              <a:t>扣除</a:t>
            </a:r>
            <a:r>
              <a:rPr lang="zh-CN" altLang="en-US" sz="1200" smtClean="0"/>
              <a:t>费用，获得资源</a:t>
            </a:r>
            <a:endParaRPr lang="zh-CN" altLang="en-US" sz="1200"/>
          </a:p>
        </p:txBody>
      </p:sp>
      <p:sp>
        <p:nvSpPr>
          <p:cNvPr id="40" name="文本框 39"/>
          <p:cNvSpPr txBox="1"/>
          <p:nvPr/>
        </p:nvSpPr>
        <p:spPr>
          <a:xfrm>
            <a:off x="3370505" y="3114691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支付费用</a:t>
            </a:r>
            <a:endParaRPr lang="zh-CN" altLang="en-US" sz="1200"/>
          </a:p>
        </p:txBody>
      </p:sp>
      <p:cxnSp>
        <p:nvCxnSpPr>
          <p:cNvPr id="44" name="直接连接符 14"/>
          <p:cNvCxnSpPr>
            <a:stCxn id="3" idx="3"/>
            <a:endCxn id="49" idx="1"/>
          </p:cNvCxnSpPr>
          <p:nvPr/>
        </p:nvCxnSpPr>
        <p:spPr>
          <a:xfrm flipV="1">
            <a:off x="5497015" y="2176822"/>
            <a:ext cx="1379241" cy="1765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6876256" y="206881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使用</a:t>
            </a:r>
          </a:p>
        </p:txBody>
      </p:sp>
      <p:cxnSp>
        <p:nvCxnSpPr>
          <p:cNvPr id="57" name="直接连接符 14"/>
          <p:cNvCxnSpPr>
            <a:stCxn id="6" idx="3"/>
            <a:endCxn id="7" idx="1"/>
          </p:cNvCxnSpPr>
          <p:nvPr/>
        </p:nvCxnSpPr>
        <p:spPr>
          <a:xfrm flipV="1">
            <a:off x="1691680" y="1818547"/>
            <a:ext cx="308691" cy="59406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14"/>
          <p:cNvCxnSpPr>
            <a:stCxn id="6" idx="3"/>
            <a:endCxn id="8" idx="1"/>
          </p:cNvCxnSpPr>
          <p:nvPr/>
        </p:nvCxnSpPr>
        <p:spPr>
          <a:xfrm>
            <a:off x="1691680" y="2412613"/>
            <a:ext cx="308691" cy="59406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14"/>
          <p:cNvCxnSpPr>
            <a:stCxn id="7" idx="3"/>
            <a:endCxn id="31" idx="0"/>
          </p:cNvCxnSpPr>
          <p:nvPr/>
        </p:nvCxnSpPr>
        <p:spPr>
          <a:xfrm>
            <a:off x="3008483" y="1818547"/>
            <a:ext cx="1984476" cy="108012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323944" y="2358607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查看悬赏</a:t>
            </a:r>
            <a:endParaRPr lang="zh-CN" altLang="en-US" sz="1200"/>
          </a:p>
        </p:txBody>
      </p:sp>
      <p:sp>
        <p:nvSpPr>
          <p:cNvPr id="67" name="文本框 66"/>
          <p:cNvSpPr txBox="1"/>
          <p:nvPr/>
        </p:nvSpPr>
        <p:spPr>
          <a:xfrm>
            <a:off x="5721300" y="1976477"/>
            <a:ext cx="7694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获得唯一码</a:t>
            </a:r>
            <a:endParaRPr lang="zh-CN" altLang="en-US" sz="1200"/>
          </a:p>
        </p:txBody>
      </p:sp>
      <p:sp>
        <p:nvSpPr>
          <p:cNvPr id="69" name="文本框 68"/>
          <p:cNvSpPr txBox="1"/>
          <p:nvPr/>
        </p:nvSpPr>
        <p:spPr>
          <a:xfrm>
            <a:off x="7114927" y="2412613"/>
            <a:ext cx="1250342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/>
              <a:t>收费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站内使用免费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收费模式</a:t>
            </a:r>
            <a:r>
              <a:rPr lang="en-US" altLang="zh-CN" sz="1200" smtClean="0"/>
              <a:t>(</a:t>
            </a:r>
            <a:r>
              <a:rPr lang="zh-CN" altLang="en-US" sz="1200" smtClean="0"/>
              <a:t>包月</a:t>
            </a:r>
            <a:r>
              <a:rPr lang="en-US" altLang="zh-CN" sz="120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/>
              <a:t>站</a:t>
            </a:r>
            <a:r>
              <a:rPr lang="zh-CN" altLang="en-US" sz="1200" smtClean="0"/>
              <a:t>外使用</a:t>
            </a:r>
            <a:endParaRPr lang="en-US" altLang="zh-CN" sz="120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精品资源</a:t>
            </a:r>
            <a:endParaRPr lang="zh-CN" altLang="en-US" sz="1200"/>
          </a:p>
        </p:txBody>
      </p:sp>
      <p:sp>
        <p:nvSpPr>
          <p:cNvPr id="71" name="文本框 70"/>
          <p:cNvSpPr txBox="1"/>
          <p:nvPr/>
        </p:nvSpPr>
        <p:spPr>
          <a:xfrm>
            <a:off x="963339" y="2689612"/>
            <a:ext cx="48090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注册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登录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7114927" y="1237813"/>
            <a:ext cx="155651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使用：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站点使用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二维码使用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分享使用</a:t>
            </a:r>
            <a:r>
              <a:rPr lang="en-US" altLang="zh-CN" sz="1200" smtClean="0"/>
              <a:t>(</a:t>
            </a:r>
            <a:r>
              <a:rPr lang="zh-CN" altLang="en-US" sz="1200"/>
              <a:t>微</a:t>
            </a:r>
            <a:r>
              <a:rPr lang="zh-CN" altLang="en-US" sz="1200" smtClean="0"/>
              <a:t>信</a:t>
            </a:r>
            <a:r>
              <a:rPr lang="en-US" altLang="zh-CN" sz="1200" smtClean="0"/>
              <a:t>/</a:t>
            </a:r>
            <a:r>
              <a:rPr lang="zh-CN" altLang="en-US" sz="1200"/>
              <a:t>微薄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482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971600" y="944488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</a:t>
            </a:r>
            <a:r>
              <a:rPr lang="en-US" altLang="zh-CN" sz="1200" smtClean="0"/>
              <a:t>(Resource)</a:t>
            </a:r>
            <a:endParaRPr lang="zh-CN" altLang="en-US" sz="1200"/>
          </a:p>
        </p:txBody>
      </p:sp>
      <p:sp>
        <p:nvSpPr>
          <p:cNvPr id="31" name="圆角矩形 30"/>
          <p:cNvSpPr/>
          <p:nvPr/>
        </p:nvSpPr>
        <p:spPr>
          <a:xfrm>
            <a:off x="2271841" y="1302166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位图</a:t>
            </a:r>
            <a:r>
              <a:rPr lang="en-US" altLang="zh-CN" sz="1200" smtClean="0"/>
              <a:t>(Bitmap)</a:t>
            </a:r>
            <a:endParaRPr lang="zh-CN" altLang="en-US" sz="120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838925" y="977262"/>
            <a:ext cx="249666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309718" y="2870064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/>
              <a:t>关联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2271841" y="1659844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材质</a:t>
            </a:r>
            <a:r>
              <a:rPr lang="en-US" altLang="zh-CN" sz="1200" smtClean="0"/>
              <a:t>(Material)</a:t>
            </a:r>
            <a:endParaRPr lang="zh-CN" altLang="en-US" sz="1200"/>
          </a:p>
        </p:txBody>
      </p:sp>
      <p:cxnSp>
        <p:nvCxnSpPr>
          <p:cNvPr id="43" name="直接连接符 14"/>
          <p:cNvCxnSpPr>
            <a:stCxn id="3" idx="2"/>
            <a:endCxn id="42" idx="1"/>
          </p:cNvCxnSpPr>
          <p:nvPr/>
        </p:nvCxnSpPr>
        <p:spPr>
          <a:xfrm rot="16200000" flipH="1">
            <a:off x="1660086" y="1156101"/>
            <a:ext cx="607344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2271841" y="2017522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模型</a:t>
            </a:r>
            <a:r>
              <a:rPr lang="en-US" altLang="zh-CN" sz="1200" smtClean="0"/>
              <a:t>(Model)</a:t>
            </a:r>
            <a:endParaRPr lang="zh-CN" altLang="en-US" sz="1200"/>
          </a:p>
        </p:txBody>
      </p:sp>
      <p:cxnSp>
        <p:nvCxnSpPr>
          <p:cNvPr id="48" name="直接连接符 14"/>
          <p:cNvCxnSpPr>
            <a:stCxn id="3" idx="2"/>
            <a:endCxn id="47" idx="1"/>
          </p:cNvCxnSpPr>
          <p:nvPr/>
        </p:nvCxnSpPr>
        <p:spPr>
          <a:xfrm rot="16200000" flipH="1">
            <a:off x="1481247" y="1334940"/>
            <a:ext cx="965022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3353375" y="2375200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网格</a:t>
            </a:r>
            <a:r>
              <a:rPr lang="en-US" altLang="zh-CN" sz="1200" smtClean="0"/>
              <a:t>(Mesh)</a:t>
            </a:r>
            <a:endParaRPr lang="zh-CN" altLang="en-US" sz="1200"/>
          </a:p>
        </p:txBody>
      </p:sp>
      <p:cxnSp>
        <p:nvCxnSpPr>
          <p:cNvPr id="52" name="直接连接符 14"/>
          <p:cNvCxnSpPr>
            <a:stCxn id="47" idx="2"/>
            <a:endCxn id="51" idx="1"/>
          </p:cNvCxnSpPr>
          <p:nvPr/>
        </p:nvCxnSpPr>
        <p:spPr>
          <a:xfrm rot="16200000" flipH="1">
            <a:off x="3042898" y="2172735"/>
            <a:ext cx="249666" cy="37128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3348042" y="273287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蒙皮</a:t>
            </a:r>
            <a:r>
              <a:rPr lang="en-US" altLang="zh-CN" sz="1200" smtClean="0"/>
              <a:t>(Skin)</a:t>
            </a:r>
            <a:endParaRPr lang="zh-CN" altLang="en-US" sz="1200"/>
          </a:p>
        </p:txBody>
      </p:sp>
      <p:cxnSp>
        <p:nvCxnSpPr>
          <p:cNvPr id="59" name="直接连接符 14"/>
          <p:cNvCxnSpPr>
            <a:stCxn id="47" idx="2"/>
            <a:endCxn id="58" idx="1"/>
          </p:cNvCxnSpPr>
          <p:nvPr/>
        </p:nvCxnSpPr>
        <p:spPr>
          <a:xfrm rot="16200000" flipH="1">
            <a:off x="2861393" y="2354241"/>
            <a:ext cx="607344" cy="36595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3348042" y="309055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骨骼</a:t>
            </a:r>
            <a:r>
              <a:rPr lang="en-US" altLang="zh-CN" sz="1200" smtClean="0"/>
              <a:t>(Skeleton)</a:t>
            </a:r>
            <a:endParaRPr lang="zh-CN" altLang="en-US" sz="1200"/>
          </a:p>
        </p:txBody>
      </p:sp>
      <p:cxnSp>
        <p:nvCxnSpPr>
          <p:cNvPr id="65" name="直接连接符 14"/>
          <p:cNvCxnSpPr>
            <a:stCxn id="47" idx="2"/>
            <a:endCxn id="64" idx="1"/>
          </p:cNvCxnSpPr>
          <p:nvPr/>
        </p:nvCxnSpPr>
        <p:spPr>
          <a:xfrm rot="16200000" flipH="1">
            <a:off x="2682554" y="2533080"/>
            <a:ext cx="965022" cy="36595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3348042" y="344823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动画</a:t>
            </a:r>
            <a:r>
              <a:rPr lang="en-US" altLang="zh-CN" sz="1200" smtClean="0"/>
              <a:t>(Animation)</a:t>
            </a:r>
            <a:endParaRPr lang="zh-CN" altLang="en-US" sz="1200"/>
          </a:p>
        </p:txBody>
      </p:sp>
      <p:cxnSp>
        <p:nvCxnSpPr>
          <p:cNvPr id="70" name="直接连接符 14"/>
          <p:cNvCxnSpPr>
            <a:stCxn id="47" idx="2"/>
            <a:endCxn id="68" idx="1"/>
          </p:cNvCxnSpPr>
          <p:nvPr/>
        </p:nvCxnSpPr>
        <p:spPr>
          <a:xfrm rot="16200000" flipH="1">
            <a:off x="2503715" y="2711919"/>
            <a:ext cx="1322700" cy="36595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5581526" y="309055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CN" sz="1200" smtClean="0"/>
              <a:t>Track(</a:t>
            </a:r>
            <a:r>
              <a:rPr lang="zh-CN" altLang="en-US" sz="1200" smtClean="0"/>
              <a:t>轨迹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  <p:cxnSp>
        <p:nvCxnSpPr>
          <p:cNvPr id="85" name="直接连接符 14"/>
          <p:cNvCxnSpPr>
            <a:stCxn id="51" idx="3"/>
            <a:endCxn id="84" idx="1"/>
          </p:cNvCxnSpPr>
          <p:nvPr/>
        </p:nvCxnSpPr>
        <p:spPr>
          <a:xfrm>
            <a:off x="4773868" y="2483212"/>
            <a:ext cx="807658" cy="71535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5587876" y="344823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CN" sz="1200" smtClean="0"/>
              <a:t>Movie(</a:t>
            </a:r>
            <a:r>
              <a:rPr lang="zh-CN" altLang="en-US" sz="1200" smtClean="0"/>
              <a:t>动画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  <p:cxnSp>
        <p:nvCxnSpPr>
          <p:cNvPr id="90" name="直接连接符 14"/>
          <p:cNvCxnSpPr>
            <a:stCxn id="68" idx="3"/>
            <a:endCxn id="84" idx="1"/>
          </p:cNvCxnSpPr>
          <p:nvPr/>
        </p:nvCxnSpPr>
        <p:spPr>
          <a:xfrm flipV="1">
            <a:off x="4768535" y="3198568"/>
            <a:ext cx="812991" cy="35767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14"/>
          <p:cNvCxnSpPr>
            <a:stCxn id="68" idx="3"/>
            <a:endCxn id="89" idx="1"/>
          </p:cNvCxnSpPr>
          <p:nvPr/>
        </p:nvCxnSpPr>
        <p:spPr>
          <a:xfrm>
            <a:off x="4768535" y="3556246"/>
            <a:ext cx="819341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圆角矩形 97"/>
          <p:cNvSpPr/>
          <p:nvPr/>
        </p:nvSpPr>
        <p:spPr>
          <a:xfrm>
            <a:off x="5581526" y="273287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骨头</a:t>
            </a:r>
            <a:r>
              <a:rPr lang="en-US" altLang="zh-CN" sz="1200" smtClean="0"/>
              <a:t>(Bone)</a:t>
            </a:r>
            <a:endParaRPr lang="zh-CN" altLang="en-US" sz="1200"/>
          </a:p>
        </p:txBody>
      </p:sp>
      <p:cxnSp>
        <p:nvCxnSpPr>
          <p:cNvPr id="99" name="直接连接符 14"/>
          <p:cNvCxnSpPr>
            <a:stCxn id="64" idx="3"/>
            <a:endCxn id="98" idx="1"/>
          </p:cNvCxnSpPr>
          <p:nvPr/>
        </p:nvCxnSpPr>
        <p:spPr>
          <a:xfrm flipV="1">
            <a:off x="4768535" y="2840890"/>
            <a:ext cx="812991" cy="35767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4"/>
          <p:cNvCxnSpPr>
            <a:stCxn id="98" idx="3"/>
            <a:endCxn id="84" idx="3"/>
          </p:cNvCxnSpPr>
          <p:nvPr/>
        </p:nvCxnSpPr>
        <p:spPr>
          <a:xfrm>
            <a:off x="7002019" y="2840890"/>
            <a:ext cx="12700" cy="357678"/>
          </a:xfrm>
          <a:prstGeom prst="bentConnector3">
            <a:avLst>
              <a:gd name="adj1" fmla="val 1800000"/>
            </a:avLst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圆角矩形 124"/>
          <p:cNvSpPr/>
          <p:nvPr/>
        </p:nvSpPr>
        <p:spPr>
          <a:xfrm>
            <a:off x="2271841" y="3805912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模板</a:t>
            </a:r>
            <a:r>
              <a:rPr lang="en-US" altLang="zh-CN" sz="1200" smtClean="0"/>
              <a:t>(Template)</a:t>
            </a:r>
            <a:endParaRPr lang="zh-CN" altLang="en-US" sz="1200"/>
          </a:p>
        </p:txBody>
      </p:sp>
      <p:cxnSp>
        <p:nvCxnSpPr>
          <p:cNvPr id="126" name="直接连接符 14"/>
          <p:cNvCxnSpPr>
            <a:stCxn id="3" idx="2"/>
            <a:endCxn id="125" idx="1"/>
          </p:cNvCxnSpPr>
          <p:nvPr/>
        </p:nvCxnSpPr>
        <p:spPr>
          <a:xfrm rot="16200000" flipH="1">
            <a:off x="587052" y="2229135"/>
            <a:ext cx="2753412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271841" y="4163587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场景</a:t>
            </a:r>
            <a:r>
              <a:rPr lang="en-US" altLang="zh-CN" sz="1200" smtClean="0"/>
              <a:t>(Scene)</a:t>
            </a:r>
            <a:endParaRPr lang="zh-CN" altLang="en-US" sz="1200"/>
          </a:p>
        </p:txBody>
      </p:sp>
      <p:cxnSp>
        <p:nvCxnSpPr>
          <p:cNvPr id="132" name="直接连接符 14"/>
          <p:cNvCxnSpPr>
            <a:stCxn id="3" idx="2"/>
            <a:endCxn id="131" idx="1"/>
          </p:cNvCxnSpPr>
          <p:nvPr/>
        </p:nvCxnSpPr>
        <p:spPr>
          <a:xfrm rot="16200000" flipH="1">
            <a:off x="408215" y="2407972"/>
            <a:ext cx="3111087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圆角矩形 137"/>
          <p:cNvSpPr/>
          <p:nvPr/>
        </p:nvSpPr>
        <p:spPr>
          <a:xfrm>
            <a:off x="5581526" y="237520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数据流</a:t>
            </a:r>
            <a:r>
              <a:rPr lang="en-US" altLang="zh-CN" sz="1200" smtClean="0"/>
              <a:t>(Stream)</a:t>
            </a:r>
            <a:endParaRPr lang="zh-CN" altLang="en-US" sz="1200"/>
          </a:p>
        </p:txBody>
      </p:sp>
      <p:cxnSp>
        <p:nvCxnSpPr>
          <p:cNvPr id="139" name="直接连接符 14"/>
          <p:cNvCxnSpPr>
            <a:stCxn id="51" idx="3"/>
            <a:endCxn id="138" idx="1"/>
          </p:cNvCxnSpPr>
          <p:nvPr/>
        </p:nvCxnSpPr>
        <p:spPr>
          <a:xfrm>
            <a:off x="4773868" y="2483212"/>
            <a:ext cx="80765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3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继承结构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93708" y="1014933"/>
            <a:ext cx="1368152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对象</a:t>
            </a:r>
            <a:r>
              <a:rPr lang="en-US" altLang="zh-CN" sz="1200" dirty="0" smtClean="0"/>
              <a:t>(Object)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467537" y="1576906"/>
            <a:ext cx="1420493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组件</a:t>
            </a:r>
            <a:r>
              <a:rPr lang="en-US" altLang="zh-CN" sz="1200" dirty="0" smtClean="0"/>
              <a:t>(Component)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0"/>
          </p:cNvCxnSpPr>
          <p:nvPr/>
        </p:nvCxnSpPr>
        <p:spPr>
          <a:xfrm>
            <a:off x="1177784" y="1230957"/>
            <a:ext cx="0" cy="345949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1547664" y="1996802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绘制对象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Drawable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43" name="直接连接符 14"/>
          <p:cNvCxnSpPr>
            <a:stCxn id="31" idx="2"/>
            <a:endCxn id="42" idx="1"/>
          </p:cNvCxnSpPr>
          <p:nvPr/>
        </p:nvCxnSpPr>
        <p:spPr>
          <a:xfrm rot="16200000" flipH="1">
            <a:off x="1206782" y="1763932"/>
            <a:ext cx="311884" cy="36988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圆角矩形 124"/>
          <p:cNvSpPr/>
          <p:nvPr/>
        </p:nvSpPr>
        <p:spPr>
          <a:xfrm>
            <a:off x="2777510" y="2405768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显示对象</a:t>
            </a:r>
            <a:r>
              <a:rPr lang="en-US" altLang="zh-CN" sz="1200" dirty="0" smtClean="0"/>
              <a:t>(Display)</a:t>
            </a:r>
            <a:endParaRPr lang="zh-CN" altLang="en-US" sz="1200" dirty="0"/>
          </a:p>
        </p:txBody>
      </p:sp>
      <p:cxnSp>
        <p:nvCxnSpPr>
          <p:cNvPr id="126" name="直接连接符 14"/>
          <p:cNvCxnSpPr>
            <a:stCxn id="42" idx="2"/>
            <a:endCxn id="125" idx="1"/>
          </p:cNvCxnSpPr>
          <p:nvPr/>
        </p:nvCxnSpPr>
        <p:spPr>
          <a:xfrm rot="16200000" flipH="1">
            <a:off x="2367233" y="2103503"/>
            <a:ext cx="300954" cy="51959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777510" y="3872721"/>
            <a:ext cx="1656184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渲染</a:t>
            </a:r>
            <a:r>
              <a:rPr lang="zh-CN" altLang="en-US" sz="1200" dirty="0" smtClean="0"/>
              <a:t>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132" name="直接连接符 14"/>
          <p:cNvCxnSpPr>
            <a:stCxn id="42" idx="2"/>
            <a:endCxn id="131" idx="1"/>
          </p:cNvCxnSpPr>
          <p:nvPr/>
        </p:nvCxnSpPr>
        <p:spPr>
          <a:xfrm rot="16200000" flipH="1">
            <a:off x="1633757" y="2836979"/>
            <a:ext cx="1767907" cy="51959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3909178" y="2820774"/>
            <a:ext cx="187220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显示</a:t>
            </a:r>
            <a:r>
              <a:rPr lang="zh-CN" altLang="en-US" sz="1200" dirty="0"/>
              <a:t>集合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DisplayContainer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41" name="直接连接符 14"/>
          <p:cNvCxnSpPr>
            <a:stCxn id="125" idx="2"/>
            <a:endCxn id="40" idx="1"/>
          </p:cNvCxnSpPr>
          <p:nvPr/>
        </p:nvCxnSpPr>
        <p:spPr>
          <a:xfrm rot="16200000" flipH="1">
            <a:off x="3544970" y="2564578"/>
            <a:ext cx="306994" cy="42142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5362885" y="3218877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空间对象</a:t>
            </a:r>
            <a:r>
              <a:rPr lang="en-US" altLang="zh-CN" sz="1200" smtClean="0"/>
              <a:t>(Spatial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50" name="直接连接符 14"/>
          <p:cNvCxnSpPr>
            <a:stCxn id="40" idx="2"/>
            <a:endCxn id="49" idx="1"/>
          </p:cNvCxnSpPr>
          <p:nvPr/>
        </p:nvCxnSpPr>
        <p:spPr>
          <a:xfrm rot="16200000" flipH="1">
            <a:off x="4959038" y="2923041"/>
            <a:ext cx="290091" cy="51760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6444208" y="2808493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精灵</a:t>
            </a:r>
            <a:r>
              <a:rPr lang="en-US" altLang="zh-CN" sz="1200" dirty="0" smtClean="0"/>
              <a:t>(Sprite)</a:t>
            </a:r>
            <a:endParaRPr lang="zh-CN" altLang="en-US" sz="1200" dirty="0"/>
          </a:p>
        </p:txBody>
      </p:sp>
      <p:cxnSp>
        <p:nvCxnSpPr>
          <p:cNvPr id="38" name="直接连接符 14"/>
          <p:cNvCxnSpPr>
            <a:stCxn id="40" idx="3"/>
            <a:endCxn id="30" idx="1"/>
          </p:cNvCxnSpPr>
          <p:nvPr/>
        </p:nvCxnSpPr>
        <p:spPr>
          <a:xfrm flipV="1">
            <a:off x="5781386" y="2916505"/>
            <a:ext cx="662822" cy="12281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7524328" y="1996802"/>
            <a:ext cx="1368152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画板</a:t>
            </a:r>
            <a:r>
              <a:rPr lang="en-US" altLang="zh-CN" sz="1200" dirty="0" smtClean="0"/>
              <a:t>(Canvas)</a:t>
            </a:r>
            <a:endParaRPr lang="zh-CN" altLang="en-US" sz="1200" dirty="0"/>
          </a:p>
        </p:txBody>
      </p:sp>
      <p:cxnSp>
        <p:nvCxnSpPr>
          <p:cNvPr id="57" name="直接连接符 14"/>
          <p:cNvCxnSpPr>
            <a:stCxn id="56" idx="2"/>
            <a:endCxn id="30" idx="3"/>
          </p:cNvCxnSpPr>
          <p:nvPr/>
        </p:nvCxnSpPr>
        <p:spPr>
          <a:xfrm rot="5400000">
            <a:off x="7658543" y="2366643"/>
            <a:ext cx="703679" cy="39604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14"/>
          <p:cNvCxnSpPr>
            <a:stCxn id="56" idx="2"/>
            <a:endCxn id="83" idx="3"/>
          </p:cNvCxnSpPr>
          <p:nvPr/>
        </p:nvCxnSpPr>
        <p:spPr>
          <a:xfrm rot="5400000">
            <a:off x="7858961" y="2166225"/>
            <a:ext cx="302843" cy="39604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4039284" y="4373066"/>
            <a:ext cx="226090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网格渲染</a:t>
            </a:r>
            <a:r>
              <a:rPr lang="zh-CN" altLang="en-US" sz="1200" dirty="0" smtClean="0"/>
              <a:t>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MeshRenderable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77" name="直接连接符 14"/>
          <p:cNvCxnSpPr>
            <a:stCxn id="131" idx="2"/>
            <a:endCxn id="76" idx="1"/>
          </p:cNvCxnSpPr>
          <p:nvPr/>
        </p:nvCxnSpPr>
        <p:spPr>
          <a:xfrm rot="16200000" flipH="1">
            <a:off x="3626277" y="4068070"/>
            <a:ext cx="392333" cy="43368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6444208" y="2407657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图片</a:t>
            </a:r>
            <a:r>
              <a:rPr lang="en-US" altLang="zh-CN" sz="1200" dirty="0" smtClean="0"/>
              <a:t>(Bitmap)</a:t>
            </a:r>
            <a:endParaRPr lang="zh-CN" altLang="en-US" sz="1200" dirty="0"/>
          </a:p>
        </p:txBody>
      </p:sp>
      <p:cxnSp>
        <p:nvCxnSpPr>
          <p:cNvPr id="84" name="直接连接符 14"/>
          <p:cNvCxnSpPr>
            <a:stCxn id="125" idx="3"/>
            <a:endCxn id="83" idx="1"/>
          </p:cNvCxnSpPr>
          <p:nvPr/>
        </p:nvCxnSpPr>
        <p:spPr>
          <a:xfrm>
            <a:off x="4198003" y="2513780"/>
            <a:ext cx="2246205" cy="1889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14"/>
          <p:cNvCxnSpPr>
            <a:stCxn id="40" idx="2"/>
            <a:endCxn id="102" idx="1"/>
          </p:cNvCxnSpPr>
          <p:nvPr/>
        </p:nvCxnSpPr>
        <p:spPr>
          <a:xfrm rot="16200000" flipH="1">
            <a:off x="4797820" y="3084260"/>
            <a:ext cx="652192" cy="55726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圆角矩形 101"/>
          <p:cNvSpPr/>
          <p:nvPr/>
        </p:nvSpPr>
        <p:spPr>
          <a:xfrm>
            <a:off x="5402550" y="3580978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显示</a:t>
            </a:r>
            <a:r>
              <a:rPr lang="zh-CN" altLang="en-US" sz="1200" dirty="0"/>
              <a:t>层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DisplayLayer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2905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空间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95536" y="836476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空间</a:t>
            </a:r>
            <a:r>
              <a:rPr lang="en-US" altLang="zh-CN" sz="1200" dirty="0" smtClean="0"/>
              <a:t>(Space)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1456231" y="2229951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显示</a:t>
            </a:r>
            <a:r>
              <a:rPr lang="zh-CN" altLang="en-US" sz="1200" dirty="0" smtClean="0"/>
              <a:t>层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DisplayLayer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625190" y="1506921"/>
            <a:ext cx="1285463" cy="37661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2842909" y="2574104"/>
            <a:ext cx="187220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显示对象</a:t>
            </a:r>
            <a:r>
              <a:rPr lang="en-US" altLang="zh-CN" sz="1200" dirty="0" smtClean="0"/>
              <a:t>(Display)</a:t>
            </a:r>
            <a:endParaRPr lang="zh-CN" altLang="en-US" sz="1200" dirty="0"/>
          </a:p>
        </p:txBody>
      </p:sp>
      <p:cxnSp>
        <p:nvCxnSpPr>
          <p:cNvPr id="43" name="直接连接符 14"/>
          <p:cNvCxnSpPr>
            <a:stCxn id="31" idx="2"/>
            <a:endCxn id="42" idx="1"/>
          </p:cNvCxnSpPr>
          <p:nvPr/>
        </p:nvCxnSpPr>
        <p:spPr>
          <a:xfrm rot="16200000" flipH="1">
            <a:off x="2386623" y="2225829"/>
            <a:ext cx="236141" cy="67643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4336552" y="2946314"/>
            <a:ext cx="151216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渲染</a:t>
            </a:r>
            <a:r>
              <a:rPr lang="zh-CN" altLang="en-US" sz="1200" dirty="0" smtClean="0"/>
              <a:t>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132" name="直接连接符 14"/>
          <p:cNvCxnSpPr>
            <a:stCxn id="42" idx="2"/>
            <a:endCxn id="131" idx="1"/>
          </p:cNvCxnSpPr>
          <p:nvPr/>
        </p:nvCxnSpPr>
        <p:spPr>
          <a:xfrm rot="16200000" flipH="1">
            <a:off x="3925683" y="2643457"/>
            <a:ext cx="264198" cy="55753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2842909" y="3379921"/>
            <a:ext cx="187220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显示</a:t>
            </a:r>
            <a:r>
              <a:rPr lang="zh-CN" altLang="en-US" sz="1200" dirty="0"/>
              <a:t>集合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DisplayContainer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71" name="直接连接符 14"/>
          <p:cNvCxnSpPr>
            <a:stCxn id="31" idx="2"/>
            <a:endCxn id="67" idx="1"/>
          </p:cNvCxnSpPr>
          <p:nvPr/>
        </p:nvCxnSpPr>
        <p:spPr>
          <a:xfrm rot="16200000" flipH="1">
            <a:off x="1983714" y="2628738"/>
            <a:ext cx="1041958" cy="67643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4336552" y="3704370"/>
            <a:ext cx="1535852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显示对象</a:t>
            </a:r>
            <a:r>
              <a:rPr lang="en-US" altLang="zh-CN" sz="1200" dirty="0" smtClean="0"/>
              <a:t>(Display)</a:t>
            </a:r>
            <a:endParaRPr lang="zh-CN" altLang="en-US" sz="1200" dirty="0"/>
          </a:p>
        </p:txBody>
      </p:sp>
      <p:cxnSp>
        <p:nvCxnSpPr>
          <p:cNvPr id="76" name="直接连接符 14"/>
          <p:cNvCxnSpPr>
            <a:stCxn id="67" idx="2"/>
            <a:endCxn id="75" idx="1"/>
          </p:cNvCxnSpPr>
          <p:nvPr/>
        </p:nvCxnSpPr>
        <p:spPr>
          <a:xfrm rot="16200000" flipH="1">
            <a:off x="3949564" y="3425393"/>
            <a:ext cx="216437" cy="55753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360236" y="4064410"/>
            <a:ext cx="151216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渲染</a:t>
            </a:r>
            <a:r>
              <a:rPr lang="zh-CN" altLang="en-US" sz="1200" dirty="0" smtClean="0"/>
              <a:t>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87" name="直接连接符 14"/>
          <p:cNvCxnSpPr>
            <a:stCxn id="67" idx="2"/>
            <a:endCxn id="86" idx="1"/>
          </p:cNvCxnSpPr>
          <p:nvPr/>
        </p:nvCxnSpPr>
        <p:spPr>
          <a:xfrm rot="16200000" flipH="1">
            <a:off x="3781386" y="3593571"/>
            <a:ext cx="576477" cy="58122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>
            <a:off x="2876725" y="4395301"/>
            <a:ext cx="1838392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渲染</a:t>
            </a:r>
            <a:r>
              <a:rPr lang="zh-CN" altLang="en-US" sz="1200" dirty="0" smtClean="0"/>
              <a:t>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92" name="直接连接符 14"/>
          <p:cNvCxnSpPr>
            <a:stCxn id="31" idx="2"/>
            <a:endCxn id="91" idx="1"/>
          </p:cNvCxnSpPr>
          <p:nvPr/>
        </p:nvCxnSpPr>
        <p:spPr>
          <a:xfrm rot="16200000" flipH="1">
            <a:off x="1492932" y="3119520"/>
            <a:ext cx="2057338" cy="71024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>
            <a:off x="1456232" y="122709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区域</a:t>
            </a:r>
            <a:r>
              <a:rPr lang="en-US" altLang="zh-CN" sz="1200" dirty="0" smtClean="0"/>
              <a:t>(</a:t>
            </a:r>
            <a:r>
              <a:rPr lang="en-US" altLang="zh-CN" sz="1200" dirty="0" smtClean="0"/>
              <a:t>Region)</a:t>
            </a:r>
            <a:endParaRPr lang="zh-CN" altLang="en-US" sz="1200" dirty="0"/>
          </a:p>
        </p:txBody>
      </p:sp>
      <p:cxnSp>
        <p:nvCxnSpPr>
          <p:cNvPr id="108" name="直接连接符 14"/>
          <p:cNvCxnSpPr>
            <a:stCxn id="3" idx="2"/>
            <a:endCxn id="107" idx="1"/>
          </p:cNvCxnSpPr>
          <p:nvPr/>
        </p:nvCxnSpPr>
        <p:spPr>
          <a:xfrm rot="16200000" flipH="1">
            <a:off x="1126618" y="1005494"/>
            <a:ext cx="282608" cy="3766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2828518" y="155029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相机</a:t>
            </a:r>
            <a:r>
              <a:rPr lang="en-US" altLang="zh-CN" sz="1200" dirty="0" smtClean="0"/>
              <a:t>(Camera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114" name="直接连接符 14"/>
          <p:cNvCxnSpPr>
            <a:stCxn id="107" idx="2"/>
            <a:endCxn id="113" idx="1"/>
          </p:cNvCxnSpPr>
          <p:nvPr/>
        </p:nvCxnSpPr>
        <p:spPr>
          <a:xfrm rot="16200000" flipH="1">
            <a:off x="2389905" y="1219693"/>
            <a:ext cx="215186" cy="66203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2828518" y="1886905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主光源</a:t>
            </a:r>
            <a:r>
              <a:rPr lang="en-US" altLang="zh-CN" sz="1200" dirty="0" smtClean="0"/>
              <a:t>(Light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122" name="直接连接符 14"/>
          <p:cNvCxnSpPr>
            <a:stCxn id="107" idx="2"/>
            <a:endCxn id="121" idx="1"/>
          </p:cNvCxnSpPr>
          <p:nvPr/>
        </p:nvCxnSpPr>
        <p:spPr>
          <a:xfrm rot="16200000" flipH="1">
            <a:off x="2221600" y="1387998"/>
            <a:ext cx="551797" cy="66203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2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WEB – </a:t>
            </a:r>
            <a:r>
              <a:rPr lang="zh-CN" altLang="en-US"/>
              <a:t>前台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755576" y="916682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站点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1695777" y="128112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首页</a:t>
            </a:r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349489" y="1042848"/>
            <a:ext cx="256430" cy="43614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706958" y="310333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  <a:r>
              <a:rPr lang="zh-CN" altLang="en-US" sz="1200" smtClean="0"/>
              <a:t>空间</a:t>
            </a:r>
            <a:endParaRPr lang="zh-CN" altLang="en-US" sz="1200"/>
          </a:p>
        </p:txBody>
      </p:sp>
      <p:cxnSp>
        <p:nvCxnSpPr>
          <p:cNvPr id="38" name="直接连接符 14"/>
          <p:cNvCxnSpPr>
            <a:stCxn id="3" idx="2"/>
            <a:endCxn id="36" idx="1"/>
          </p:cNvCxnSpPr>
          <p:nvPr/>
        </p:nvCxnSpPr>
        <p:spPr>
          <a:xfrm rot="16200000" flipH="1">
            <a:off x="443975" y="1948363"/>
            <a:ext cx="2078640" cy="44732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1695776" y="3467775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论坛</a:t>
            </a:r>
            <a:endParaRPr lang="zh-CN" altLang="en-US" sz="1200"/>
          </a:p>
        </p:txBody>
      </p:sp>
      <p:cxnSp>
        <p:nvCxnSpPr>
          <p:cNvPr id="43" name="直接连接符 14"/>
          <p:cNvCxnSpPr>
            <a:stCxn id="3" idx="2"/>
            <a:endCxn id="42" idx="1"/>
          </p:cNvCxnSpPr>
          <p:nvPr/>
        </p:nvCxnSpPr>
        <p:spPr>
          <a:xfrm rot="16200000" flipH="1">
            <a:off x="256164" y="2136174"/>
            <a:ext cx="2443081" cy="43614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685706" y="164556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资源列表</a:t>
            </a:r>
            <a:endParaRPr lang="zh-CN" altLang="en-US" sz="1200"/>
          </a:p>
        </p:txBody>
      </p:sp>
      <p:sp>
        <p:nvSpPr>
          <p:cNvPr id="16" name="圆角矩形 15"/>
          <p:cNvSpPr/>
          <p:nvPr/>
        </p:nvSpPr>
        <p:spPr>
          <a:xfrm>
            <a:off x="2685704" y="2374450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新闻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17" name="直接连接符 14"/>
          <p:cNvCxnSpPr>
            <a:stCxn id="31" idx="2"/>
            <a:endCxn id="15" idx="1"/>
          </p:cNvCxnSpPr>
          <p:nvPr/>
        </p:nvCxnSpPr>
        <p:spPr>
          <a:xfrm rot="16200000" flipH="1">
            <a:off x="2417650" y="1485522"/>
            <a:ext cx="256430" cy="27968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4"/>
          <p:cNvCxnSpPr>
            <a:stCxn id="31" idx="2"/>
            <a:endCxn id="16" idx="1"/>
          </p:cNvCxnSpPr>
          <p:nvPr/>
        </p:nvCxnSpPr>
        <p:spPr>
          <a:xfrm rot="16200000" flipH="1">
            <a:off x="2053207" y="1849965"/>
            <a:ext cx="985314" cy="27968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2685703" y="2738892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人员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27" name="直接连接符 14"/>
          <p:cNvCxnSpPr>
            <a:stCxn id="31" idx="2"/>
            <a:endCxn id="26" idx="1"/>
          </p:cNvCxnSpPr>
          <p:nvPr/>
        </p:nvCxnSpPr>
        <p:spPr>
          <a:xfrm rot="16200000" flipH="1">
            <a:off x="1870985" y="2032186"/>
            <a:ext cx="1349756" cy="27967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685705" y="2010008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悬赏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40" name="直接连接符 14"/>
          <p:cNvCxnSpPr>
            <a:stCxn id="31" idx="2"/>
            <a:endCxn id="39" idx="1"/>
          </p:cNvCxnSpPr>
          <p:nvPr/>
        </p:nvCxnSpPr>
        <p:spPr>
          <a:xfrm rot="16200000" flipH="1">
            <a:off x="2235428" y="1667743"/>
            <a:ext cx="620872" cy="27968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4860033" y="1279586"/>
            <a:ext cx="108012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</a:p>
        </p:txBody>
      </p:sp>
      <p:cxnSp>
        <p:nvCxnSpPr>
          <p:cNvPr id="50" name="直接连接符 14"/>
          <p:cNvCxnSpPr>
            <a:stCxn id="31" idx="3"/>
            <a:endCxn id="49" idx="1"/>
          </p:cNvCxnSpPr>
          <p:nvPr/>
        </p:nvCxnSpPr>
        <p:spPr>
          <a:xfrm flipV="1">
            <a:off x="3116270" y="1387598"/>
            <a:ext cx="1743763" cy="153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4860032" y="1605587"/>
            <a:ext cx="1080121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充值</a:t>
            </a:r>
          </a:p>
        </p:txBody>
      </p:sp>
      <p:cxnSp>
        <p:nvCxnSpPr>
          <p:cNvPr id="53" name="直接连接符 14"/>
          <p:cNvCxnSpPr>
            <a:stCxn id="31" idx="3"/>
            <a:endCxn id="52" idx="1"/>
          </p:cNvCxnSpPr>
          <p:nvPr/>
        </p:nvCxnSpPr>
        <p:spPr>
          <a:xfrm>
            <a:off x="3116270" y="1389136"/>
            <a:ext cx="1743762" cy="324463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6396548" y="1279586"/>
            <a:ext cx="108012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注册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6396548" y="1607777"/>
            <a:ext cx="108012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登录</a:t>
            </a:r>
            <a:endParaRPr lang="zh-CN" altLang="en-US" sz="1200"/>
          </a:p>
        </p:txBody>
      </p:sp>
      <p:cxnSp>
        <p:nvCxnSpPr>
          <p:cNvPr id="62" name="直接连接符 14"/>
          <p:cNvCxnSpPr>
            <a:stCxn id="49" idx="3"/>
            <a:endCxn id="60" idx="1"/>
          </p:cNvCxnSpPr>
          <p:nvPr/>
        </p:nvCxnSpPr>
        <p:spPr>
          <a:xfrm>
            <a:off x="5940153" y="1387598"/>
            <a:ext cx="456395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14"/>
          <p:cNvCxnSpPr>
            <a:stCxn id="49" idx="3"/>
            <a:endCxn id="61" idx="1"/>
          </p:cNvCxnSpPr>
          <p:nvPr/>
        </p:nvCxnSpPr>
        <p:spPr>
          <a:xfrm>
            <a:off x="5940153" y="1387598"/>
            <a:ext cx="456395" cy="328191"/>
          </a:xfrm>
          <a:prstGeom prst="bent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5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WEB – </a:t>
            </a:r>
            <a:r>
              <a:rPr lang="zh-CN" altLang="en-US" smtClean="0"/>
              <a:t>前台 </a:t>
            </a:r>
            <a:r>
              <a:rPr lang="en-US" altLang="zh-CN" smtClean="0"/>
              <a:t>– </a:t>
            </a:r>
            <a:r>
              <a:rPr lang="zh-CN" altLang="en-US" smtClean="0"/>
              <a:t>用户空间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043608" y="1060698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  <a:r>
              <a:rPr lang="zh-CN" altLang="en-US" sz="1200" smtClean="0"/>
              <a:t>空间</a:t>
            </a:r>
            <a:endParaRPr lang="zh-CN" altLang="en-US" sz="1200"/>
          </a:p>
        </p:txBody>
      </p:sp>
      <p:sp>
        <p:nvSpPr>
          <p:cNvPr id="31" name="圆角矩形 30"/>
          <p:cNvSpPr/>
          <p:nvPr/>
        </p:nvSpPr>
        <p:spPr>
          <a:xfrm>
            <a:off x="1979637" y="1445947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我的信息</a:t>
            </a:r>
            <a:endParaRPr lang="zh-CN" altLang="en-US" sz="120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625032" y="1199353"/>
            <a:ext cx="277237" cy="43197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979637" y="2040089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我的项目</a:t>
            </a:r>
            <a:endParaRPr lang="zh-CN" altLang="en-US" sz="1200"/>
          </a:p>
        </p:txBody>
      </p:sp>
      <p:cxnSp>
        <p:nvCxnSpPr>
          <p:cNvPr id="38" name="直接连接符 14"/>
          <p:cNvCxnSpPr>
            <a:stCxn id="3" idx="2"/>
            <a:endCxn id="36" idx="1"/>
          </p:cNvCxnSpPr>
          <p:nvPr/>
        </p:nvCxnSpPr>
        <p:spPr>
          <a:xfrm rot="16200000" flipH="1">
            <a:off x="1327961" y="1496424"/>
            <a:ext cx="871379" cy="43197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1979637" y="3590522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共享空间</a:t>
            </a:r>
            <a:endParaRPr lang="zh-CN" altLang="en-US" sz="1200"/>
          </a:p>
        </p:txBody>
      </p:sp>
      <p:cxnSp>
        <p:nvCxnSpPr>
          <p:cNvPr id="43" name="直接连接符 14"/>
          <p:cNvCxnSpPr>
            <a:stCxn id="3" idx="2"/>
            <a:endCxn id="42" idx="1"/>
          </p:cNvCxnSpPr>
          <p:nvPr/>
        </p:nvCxnSpPr>
        <p:spPr>
          <a:xfrm rot="16200000" flipH="1">
            <a:off x="552744" y="2271641"/>
            <a:ext cx="2421812" cy="43197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1979636" y="445864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前往论坛</a:t>
            </a:r>
            <a:endParaRPr lang="zh-CN" altLang="en-US" sz="1200"/>
          </a:p>
        </p:txBody>
      </p:sp>
      <p:cxnSp>
        <p:nvCxnSpPr>
          <p:cNvPr id="48" name="直接连接符 14"/>
          <p:cNvCxnSpPr>
            <a:stCxn id="3" idx="2"/>
            <a:endCxn id="47" idx="1"/>
          </p:cNvCxnSpPr>
          <p:nvPr/>
        </p:nvCxnSpPr>
        <p:spPr>
          <a:xfrm rot="16200000" flipH="1">
            <a:off x="118681" y="2705705"/>
            <a:ext cx="3289938" cy="43197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707904" y="1725207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个人信息</a:t>
            </a:r>
            <a:endParaRPr lang="zh-CN" altLang="en-US" sz="1200"/>
          </a:p>
        </p:txBody>
      </p:sp>
      <p:cxnSp>
        <p:nvCxnSpPr>
          <p:cNvPr id="16" name="直接连接符 14"/>
          <p:cNvCxnSpPr>
            <a:stCxn id="31" idx="2"/>
            <a:endCxn id="15" idx="1"/>
          </p:cNvCxnSpPr>
          <p:nvPr/>
        </p:nvCxnSpPr>
        <p:spPr>
          <a:xfrm rot="16200000" flipH="1">
            <a:off x="3113270" y="1238585"/>
            <a:ext cx="171248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3707904" y="2300542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项目列表</a:t>
            </a:r>
            <a:endParaRPr lang="zh-CN" altLang="en-US" sz="1200"/>
          </a:p>
        </p:txBody>
      </p:sp>
      <p:cxnSp>
        <p:nvCxnSpPr>
          <p:cNvPr id="26" name="直接连接符 14"/>
          <p:cNvCxnSpPr>
            <a:stCxn id="36" idx="2"/>
            <a:endCxn id="25" idx="1"/>
          </p:cNvCxnSpPr>
          <p:nvPr/>
        </p:nvCxnSpPr>
        <p:spPr>
          <a:xfrm rot="16200000" flipH="1">
            <a:off x="3122674" y="1823323"/>
            <a:ext cx="152441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3707904" y="2620000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资源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sp>
        <p:nvSpPr>
          <p:cNvPr id="32" name="圆角矩形 31"/>
          <p:cNvSpPr/>
          <p:nvPr/>
        </p:nvSpPr>
        <p:spPr>
          <a:xfrm>
            <a:off x="3707904" y="2947821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发布列表</a:t>
            </a:r>
            <a:endParaRPr lang="zh-CN" altLang="en-US" sz="1200"/>
          </a:p>
        </p:txBody>
      </p:sp>
      <p:sp>
        <p:nvSpPr>
          <p:cNvPr id="33" name="圆角矩形 32"/>
          <p:cNvSpPr/>
          <p:nvPr/>
        </p:nvSpPr>
        <p:spPr>
          <a:xfrm>
            <a:off x="3707904" y="3275641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团队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35" name="直接连接符 14"/>
          <p:cNvCxnSpPr>
            <a:stCxn id="36" idx="2"/>
            <a:endCxn id="30" idx="1"/>
          </p:cNvCxnSpPr>
          <p:nvPr/>
        </p:nvCxnSpPr>
        <p:spPr>
          <a:xfrm rot="16200000" flipH="1">
            <a:off x="2962945" y="1983052"/>
            <a:ext cx="471899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14"/>
          <p:cNvCxnSpPr>
            <a:stCxn id="36" idx="2"/>
            <a:endCxn id="32" idx="1"/>
          </p:cNvCxnSpPr>
          <p:nvPr/>
        </p:nvCxnSpPr>
        <p:spPr>
          <a:xfrm rot="16200000" flipH="1">
            <a:off x="2799034" y="2146963"/>
            <a:ext cx="799720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14"/>
          <p:cNvCxnSpPr>
            <a:stCxn id="36" idx="2"/>
            <a:endCxn id="33" idx="1"/>
          </p:cNvCxnSpPr>
          <p:nvPr/>
        </p:nvCxnSpPr>
        <p:spPr>
          <a:xfrm rot="16200000" flipH="1">
            <a:off x="2635124" y="2310873"/>
            <a:ext cx="1127540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652120" y="2620000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上传</a:t>
            </a:r>
            <a:r>
              <a:rPr lang="zh-CN" altLang="en-US" sz="1200" smtClean="0"/>
              <a:t>资源</a:t>
            </a:r>
            <a:endParaRPr lang="zh-CN" altLang="en-US" sz="1200"/>
          </a:p>
        </p:txBody>
      </p:sp>
      <p:cxnSp>
        <p:nvCxnSpPr>
          <p:cNvPr id="46" name="直接连接符 14"/>
          <p:cNvCxnSpPr>
            <a:stCxn id="30" idx="3"/>
            <a:endCxn id="45" idx="1"/>
          </p:cNvCxnSpPr>
          <p:nvPr/>
        </p:nvCxnSpPr>
        <p:spPr>
          <a:xfrm>
            <a:off x="5128397" y="2728012"/>
            <a:ext cx="523723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3707904" y="3869010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项目列表</a:t>
            </a:r>
            <a:endParaRPr lang="zh-CN" altLang="en-US" sz="1200"/>
          </a:p>
        </p:txBody>
      </p:sp>
      <p:cxnSp>
        <p:nvCxnSpPr>
          <p:cNvPr id="75" name="直接连接符 14"/>
          <p:cNvCxnSpPr>
            <a:stCxn id="42" idx="2"/>
            <a:endCxn id="74" idx="1"/>
          </p:cNvCxnSpPr>
          <p:nvPr/>
        </p:nvCxnSpPr>
        <p:spPr>
          <a:xfrm rot="16200000" flipH="1">
            <a:off x="3113656" y="3382774"/>
            <a:ext cx="170476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3707904" y="4193047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资源列表</a:t>
            </a:r>
            <a:endParaRPr lang="zh-CN" altLang="en-US" sz="1200"/>
          </a:p>
        </p:txBody>
      </p:sp>
      <p:cxnSp>
        <p:nvCxnSpPr>
          <p:cNvPr id="82" name="直接连接符 14"/>
          <p:cNvCxnSpPr>
            <a:stCxn id="42" idx="2"/>
            <a:endCxn id="81" idx="1"/>
          </p:cNvCxnSpPr>
          <p:nvPr/>
        </p:nvCxnSpPr>
        <p:spPr>
          <a:xfrm rot="16200000" flipH="1">
            <a:off x="2951638" y="3544792"/>
            <a:ext cx="494513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78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4499</TotalTime>
  <Words>422</Words>
  <Application>Microsoft Office PowerPoint</Application>
  <PresentationFormat>自定义</PresentationFormat>
  <Paragraphs>134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PowerPoint 演示文稿</vt:lpstr>
      <vt:lpstr>业务核心</vt:lpstr>
      <vt:lpstr>业务核心 -&gt; 技术方式</vt:lpstr>
      <vt:lpstr>业务核心 -&gt; 平台方式</vt:lpstr>
      <vt:lpstr>资源结构</vt:lpstr>
      <vt:lpstr>继承结构</vt:lpstr>
      <vt:lpstr>空间结构</vt:lpstr>
      <vt:lpstr>WEB – 前台</vt:lpstr>
      <vt:lpstr>WEB – 前台 – 用户空间</vt:lpstr>
      <vt:lpstr>WEB – 后台</vt:lpstr>
      <vt:lpstr>工作重点</vt:lpstr>
      <vt:lpstr>PowerPoint 演示文稿</vt:lpstr>
    </vt:vector>
  </TitlesOfParts>
  <Company>Microbject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毛春杨</dc:creator>
  <cp:lastModifiedBy>微软用户</cp:lastModifiedBy>
  <cp:revision>3472</cp:revision>
  <dcterms:created xsi:type="dcterms:W3CDTF">2013-12-16T08:08:34Z</dcterms:created>
  <dcterms:modified xsi:type="dcterms:W3CDTF">2015-04-14T13:41:35Z</dcterms:modified>
</cp:coreProperties>
</file>