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37" r:id="rId3"/>
    <p:sldId id="454" r:id="rId4"/>
    <p:sldId id="455" r:id="rId5"/>
    <p:sldId id="448" r:id="rId6"/>
    <p:sldId id="453" r:id="rId7"/>
    <p:sldId id="452" r:id="rId8"/>
    <p:sldId id="456" r:id="rId9"/>
    <p:sldId id="436" r:id="rId10"/>
    <p:sldId id="426" r:id="rId11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60" autoAdjust="0"/>
  </p:normalViewPr>
  <p:slideViewPr>
    <p:cSldViewPr>
      <p:cViewPr>
        <p:scale>
          <a:sx n="100" d="100"/>
          <a:sy n="100" d="100"/>
        </p:scale>
        <p:origin x="-78" y="42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HTML5(WebGL) – C3D-Resource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2015.04.13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</a:t>
            </a:r>
            <a:endParaRPr lang="zh-CN" altLang="en-US" dirty="0"/>
          </a:p>
        </p:txBody>
      </p:sp>
      <p:sp>
        <p:nvSpPr>
          <p:cNvPr id="1030" name="椭圆 1029"/>
          <p:cNvSpPr/>
          <p:nvPr/>
        </p:nvSpPr>
        <p:spPr>
          <a:xfrm>
            <a:off x="755576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3131840" y="1708770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943708" y="2968911"/>
            <a:ext cx="936104" cy="9361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资金</a:t>
            </a:r>
            <a:endParaRPr lang="zh-CN" altLang="en-US"/>
          </a:p>
        </p:txBody>
      </p:sp>
      <p:cxnSp>
        <p:nvCxnSpPr>
          <p:cNvPr id="81" name="直接连接符 14"/>
          <p:cNvCxnSpPr>
            <a:stCxn id="1030" idx="6"/>
            <a:endCxn id="79" idx="2"/>
          </p:cNvCxnSpPr>
          <p:nvPr/>
        </p:nvCxnSpPr>
        <p:spPr>
          <a:xfrm>
            <a:off x="1691680" y="2176822"/>
            <a:ext cx="144016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14"/>
          <p:cNvCxnSpPr>
            <a:stCxn id="1030" idx="5"/>
            <a:endCxn id="80" idx="1"/>
          </p:cNvCxnSpPr>
          <p:nvPr/>
        </p:nvCxnSpPr>
        <p:spPr>
          <a:xfrm>
            <a:off x="1554591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4"/>
          <p:cNvCxnSpPr>
            <a:stCxn id="79" idx="3"/>
            <a:endCxn id="80" idx="7"/>
          </p:cNvCxnSpPr>
          <p:nvPr/>
        </p:nvCxnSpPr>
        <p:spPr>
          <a:xfrm flipH="1">
            <a:off x="2742723" y="2507785"/>
            <a:ext cx="526206" cy="598215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/>
          <p:nvPr/>
        </p:nvCxnSpPr>
        <p:spPr>
          <a:xfrm>
            <a:off x="4499992" y="1204713"/>
            <a:ext cx="0" cy="3600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内容占位符 2"/>
          <p:cNvSpPr>
            <a:spLocks noGrp="1"/>
          </p:cNvSpPr>
          <p:nvPr>
            <p:ph idx="1"/>
          </p:nvPr>
        </p:nvSpPr>
        <p:spPr>
          <a:xfrm>
            <a:off x="4752020" y="1204712"/>
            <a:ext cx="4068452" cy="36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：技术提供商。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方案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：方案提供商。</a:t>
            </a:r>
            <a:endParaRPr lang="en-US" altLang="zh-CN" sz="2400"/>
          </a:p>
          <a:p>
            <a:r>
              <a:rPr lang="zh-CN" altLang="en-US" sz="2400" smtClean="0"/>
              <a:t>资源平台</a:t>
            </a:r>
            <a:endParaRPr lang="en-US" altLang="zh-CN" sz="2400" smtClean="0"/>
          </a:p>
          <a:p>
            <a:r>
              <a:rPr lang="zh-CN" altLang="en-US" sz="2400" smtClean="0"/>
              <a:t>设计平台</a:t>
            </a:r>
            <a:endParaRPr lang="en-US" altLang="zh-CN" sz="2400" smtClean="0"/>
          </a:p>
          <a:p>
            <a:r>
              <a:rPr lang="zh-CN" altLang="en-US" sz="2400" smtClean="0"/>
              <a:t>开放</a:t>
            </a:r>
            <a:r>
              <a:rPr lang="zh-CN" altLang="en-US" sz="240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914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技术方式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97460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5572" y="1816782"/>
            <a:ext cx="1062372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067944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客户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228981" y="1996802"/>
            <a:ext cx="4616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找</a:t>
            </a:r>
            <a:r>
              <a:rPr lang="zh-CN" altLang="en-US" sz="1200"/>
              <a:t>客户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156176" y="170877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行业</a:t>
            </a:r>
            <a:r>
              <a:rPr lang="en-US" altLang="zh-CN" sz="1200" smtClean="0"/>
              <a:t>DEMO</a:t>
            </a:r>
            <a:endParaRPr lang="zh-CN" altLang="en-US" sz="1200"/>
          </a:p>
        </p:txBody>
      </p:sp>
      <p:cxnSp>
        <p:nvCxnSpPr>
          <p:cNvPr id="32" name="直接连接符 14"/>
          <p:cNvCxnSpPr>
            <a:stCxn id="31" idx="3"/>
            <a:endCxn id="28" idx="1"/>
          </p:cNvCxnSpPr>
          <p:nvPr/>
        </p:nvCxnSpPr>
        <p:spPr>
          <a:xfrm>
            <a:off x="5076056" y="1816782"/>
            <a:ext cx="10801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308339" y="1996802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031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业务核心 </a:t>
            </a:r>
            <a:r>
              <a:rPr lang="en-US" altLang="zh-CN" smtClean="0"/>
              <a:t>-&gt; </a:t>
            </a:r>
            <a:r>
              <a:rPr lang="zh-CN" altLang="en-US" smtClean="0"/>
              <a:t>平台方式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488903" y="207057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683568" y="2304601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2000371" y="1710535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资源提供者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2000371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资源消费者</a:t>
            </a:r>
            <a:endParaRPr lang="zh-CN" altLang="en-US" sz="1200"/>
          </a:p>
        </p:txBody>
      </p:sp>
      <p:cxnSp>
        <p:nvCxnSpPr>
          <p:cNvPr id="15" name="直接连接符 14"/>
          <p:cNvCxnSpPr>
            <a:stCxn id="7" idx="3"/>
            <a:endCxn id="3" idx="0"/>
          </p:cNvCxnSpPr>
          <p:nvPr/>
        </p:nvCxnSpPr>
        <p:spPr>
          <a:xfrm>
            <a:off x="3008483" y="1818547"/>
            <a:ext cx="1984476" cy="25202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31883" y="163388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提交资源</a:t>
            </a:r>
            <a:endParaRPr lang="zh-CN" altLang="en-US" sz="1200"/>
          </a:p>
        </p:txBody>
      </p:sp>
      <p:cxnSp>
        <p:nvCxnSpPr>
          <p:cNvPr id="23" name="直接连接符 14"/>
          <p:cNvCxnSpPr>
            <a:stCxn id="8" idx="3"/>
            <a:endCxn id="31" idx="1"/>
          </p:cNvCxnSpPr>
          <p:nvPr/>
        </p:nvCxnSpPr>
        <p:spPr>
          <a:xfrm>
            <a:off x="3008483" y="3006679"/>
            <a:ext cx="148042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488903" y="2898667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0"/>
          </p:cNvCxnSpPr>
          <p:nvPr/>
        </p:nvCxnSpPr>
        <p:spPr>
          <a:xfrm>
            <a:off x="4992959" y="2286599"/>
            <a:ext cx="0" cy="612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028803" y="2485417"/>
            <a:ext cx="138499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扣除</a:t>
            </a:r>
            <a:r>
              <a:rPr lang="zh-CN" altLang="en-US" sz="1200" smtClean="0"/>
              <a:t>费用，获得资源</a:t>
            </a:r>
            <a:endParaRPr lang="zh-CN" altLang="en-US" sz="1200"/>
          </a:p>
        </p:txBody>
      </p:sp>
      <p:sp>
        <p:nvSpPr>
          <p:cNvPr id="40" name="文本框 39"/>
          <p:cNvSpPr txBox="1"/>
          <p:nvPr/>
        </p:nvSpPr>
        <p:spPr>
          <a:xfrm>
            <a:off x="3370505" y="3114691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支付费用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" idx="3"/>
            <a:endCxn id="49" idx="1"/>
          </p:cNvCxnSpPr>
          <p:nvPr/>
        </p:nvCxnSpPr>
        <p:spPr>
          <a:xfrm flipV="1">
            <a:off x="5497015" y="2176822"/>
            <a:ext cx="1379241" cy="176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876256" y="2068810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使用</a:t>
            </a:r>
            <a:endParaRPr lang="zh-CN" altLang="en-US" sz="1200"/>
          </a:p>
        </p:txBody>
      </p:sp>
      <p:cxnSp>
        <p:nvCxnSpPr>
          <p:cNvPr id="57" name="直接连接符 14"/>
          <p:cNvCxnSpPr>
            <a:stCxn id="6" idx="3"/>
            <a:endCxn id="7" idx="1"/>
          </p:cNvCxnSpPr>
          <p:nvPr/>
        </p:nvCxnSpPr>
        <p:spPr>
          <a:xfrm flipV="1">
            <a:off x="1691680" y="1818547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4"/>
          <p:cNvCxnSpPr>
            <a:stCxn id="6" idx="3"/>
            <a:endCxn id="8" idx="1"/>
          </p:cNvCxnSpPr>
          <p:nvPr/>
        </p:nvCxnSpPr>
        <p:spPr>
          <a:xfrm>
            <a:off x="1691680" y="2412613"/>
            <a:ext cx="308691" cy="59406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4"/>
          <p:cNvCxnSpPr>
            <a:stCxn id="7" idx="3"/>
            <a:endCxn id="31" idx="0"/>
          </p:cNvCxnSpPr>
          <p:nvPr/>
        </p:nvCxnSpPr>
        <p:spPr>
          <a:xfrm>
            <a:off x="3008483" y="1818547"/>
            <a:ext cx="1984476" cy="10801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323944" y="2358607"/>
            <a:ext cx="61555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查看悬赏</a:t>
            </a:r>
            <a:endParaRPr lang="zh-CN" altLang="en-US" sz="1200"/>
          </a:p>
        </p:txBody>
      </p:sp>
      <p:sp>
        <p:nvSpPr>
          <p:cNvPr id="67" name="文本框 66"/>
          <p:cNvSpPr txBox="1"/>
          <p:nvPr/>
        </p:nvSpPr>
        <p:spPr>
          <a:xfrm>
            <a:off x="5721300" y="1976477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获得唯一码</a:t>
            </a:r>
            <a:endParaRPr lang="zh-CN" altLang="en-US" sz="1200"/>
          </a:p>
        </p:txBody>
      </p:sp>
      <p:sp>
        <p:nvSpPr>
          <p:cNvPr id="69" name="文本框 68"/>
          <p:cNvSpPr txBox="1"/>
          <p:nvPr/>
        </p:nvSpPr>
        <p:spPr>
          <a:xfrm>
            <a:off x="7114927" y="2412613"/>
            <a:ext cx="125034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收费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站内使用免费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收费模式</a:t>
            </a:r>
            <a:r>
              <a:rPr lang="en-US" altLang="zh-CN" sz="1200" smtClean="0"/>
              <a:t>(</a:t>
            </a:r>
            <a:r>
              <a:rPr lang="zh-CN" altLang="en-US" sz="1200" smtClean="0"/>
              <a:t>包月</a:t>
            </a:r>
            <a:r>
              <a:rPr lang="en-US" altLang="zh-CN" sz="120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站</a:t>
            </a:r>
            <a:r>
              <a:rPr lang="zh-CN" altLang="en-US" sz="1200" smtClean="0"/>
              <a:t>外使用</a:t>
            </a:r>
            <a:endParaRPr lang="en-US" altLang="zh-CN" sz="12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精品资源</a:t>
            </a:r>
            <a:endParaRPr lang="zh-CN" altLang="en-US" sz="1200"/>
          </a:p>
        </p:txBody>
      </p:sp>
      <p:sp>
        <p:nvSpPr>
          <p:cNvPr id="71" name="文本框 70"/>
          <p:cNvSpPr txBox="1"/>
          <p:nvPr/>
        </p:nvSpPr>
        <p:spPr>
          <a:xfrm>
            <a:off x="963339" y="2689612"/>
            <a:ext cx="4809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注册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登录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114927" y="1237813"/>
            <a:ext cx="155651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 smtClean="0"/>
              <a:t>使用：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站点使用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二维码使用</a:t>
            </a:r>
            <a:endParaRPr lang="en-US" altLang="zh-CN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smtClean="0"/>
              <a:t>分享使用</a:t>
            </a:r>
            <a:r>
              <a:rPr lang="en-US" altLang="zh-CN" sz="1200" smtClean="0"/>
              <a:t>(</a:t>
            </a:r>
            <a:r>
              <a:rPr lang="zh-CN" altLang="en-US" sz="1200"/>
              <a:t>微</a:t>
            </a:r>
            <a:r>
              <a:rPr lang="zh-CN" altLang="en-US" sz="1200" smtClean="0"/>
              <a:t>信</a:t>
            </a:r>
            <a:r>
              <a:rPr lang="en-US" altLang="zh-CN" sz="1200" smtClean="0"/>
              <a:t>/</a:t>
            </a:r>
            <a:r>
              <a:rPr lang="zh-CN" altLang="en-US" sz="1200"/>
              <a:t>微薄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资源结构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331640" y="94448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2271841" y="132973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图片</a:t>
            </a:r>
            <a:r>
              <a:rPr lang="en-US" altLang="zh-CN" sz="1200" smtClean="0"/>
              <a:t>(Bitmap)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915150" y="1081057"/>
            <a:ext cx="277237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308304" y="3176186"/>
            <a:ext cx="3077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200"/>
              <a:t>关联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2271841" y="1682546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纹理</a:t>
            </a:r>
            <a:r>
              <a:rPr lang="en-US" altLang="zh-CN" sz="1200" smtClean="0"/>
              <a:t>(Texture)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738745" y="1257462"/>
            <a:ext cx="630046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270427" y="2037396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材质</a:t>
            </a:r>
            <a:r>
              <a:rPr lang="en-US" altLang="zh-CN" sz="1200" smtClean="0"/>
              <a:t>(Material)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1560613" y="1435594"/>
            <a:ext cx="984896" cy="4347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270427" y="238464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模型</a:t>
            </a:r>
            <a:r>
              <a:rPr lang="en-US" altLang="zh-CN" sz="1200" smtClean="0"/>
              <a:t>(Model)</a:t>
            </a:r>
            <a:endParaRPr lang="zh-CN" altLang="en-US" sz="1200"/>
          </a:p>
        </p:txBody>
      </p:sp>
      <p:cxnSp>
        <p:nvCxnSpPr>
          <p:cNvPr id="48" name="直接连接符 14"/>
          <p:cNvCxnSpPr>
            <a:endCxn id="47" idx="1"/>
          </p:cNvCxnSpPr>
          <p:nvPr/>
        </p:nvCxnSpPr>
        <p:spPr>
          <a:xfrm rot="16200000" flipH="1">
            <a:off x="1424334" y="1646566"/>
            <a:ext cx="1260139" cy="43204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351961" y="2730722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网格</a:t>
            </a:r>
            <a:r>
              <a:rPr lang="en-US" altLang="zh-CN" sz="1200" smtClean="0"/>
              <a:t>(Mesh)</a:t>
            </a:r>
            <a:endParaRPr lang="zh-CN" altLang="en-US" sz="1200"/>
          </a:p>
        </p:txBody>
      </p:sp>
      <p:cxnSp>
        <p:nvCxnSpPr>
          <p:cNvPr id="52" name="直接连接符 14"/>
          <p:cNvCxnSpPr>
            <a:stCxn id="47" idx="2"/>
            <a:endCxn id="51" idx="1"/>
          </p:cNvCxnSpPr>
          <p:nvPr/>
        </p:nvCxnSpPr>
        <p:spPr>
          <a:xfrm rot="16200000" flipH="1">
            <a:off x="3047286" y="2534059"/>
            <a:ext cx="238062" cy="371287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346628" y="307797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蒙皮</a:t>
            </a:r>
            <a:r>
              <a:rPr lang="en-US" altLang="zh-CN" sz="1200" smtClean="0"/>
              <a:t>(Skin)</a:t>
            </a:r>
            <a:endParaRPr lang="zh-CN" altLang="en-US" sz="1200"/>
          </a:p>
        </p:txBody>
      </p:sp>
      <p:cxnSp>
        <p:nvCxnSpPr>
          <p:cNvPr id="59" name="直接连接符 14"/>
          <p:cNvCxnSpPr>
            <a:stCxn id="47" idx="2"/>
            <a:endCxn id="58" idx="1"/>
          </p:cNvCxnSpPr>
          <p:nvPr/>
        </p:nvCxnSpPr>
        <p:spPr>
          <a:xfrm rot="16200000" flipH="1">
            <a:off x="2870994" y="2710352"/>
            <a:ext cx="585314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3346628" y="340456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骨骼</a:t>
            </a:r>
            <a:r>
              <a:rPr lang="en-US" altLang="zh-CN" sz="1200" smtClean="0"/>
              <a:t>(Skeleton)</a:t>
            </a:r>
            <a:endParaRPr lang="zh-CN" altLang="en-US" sz="1200"/>
          </a:p>
        </p:txBody>
      </p:sp>
      <p:cxnSp>
        <p:nvCxnSpPr>
          <p:cNvPr id="65" name="直接连接符 14"/>
          <p:cNvCxnSpPr>
            <a:stCxn id="47" idx="2"/>
            <a:endCxn id="64" idx="1"/>
          </p:cNvCxnSpPr>
          <p:nvPr/>
        </p:nvCxnSpPr>
        <p:spPr>
          <a:xfrm rot="16200000" flipH="1">
            <a:off x="2707701" y="2873645"/>
            <a:ext cx="911901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3346628" y="373773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动画</a:t>
            </a:r>
            <a:r>
              <a:rPr lang="en-US" altLang="zh-CN" sz="1200" smtClean="0"/>
              <a:t>(Animation)</a:t>
            </a:r>
            <a:endParaRPr lang="zh-CN" altLang="en-US" sz="1200"/>
          </a:p>
        </p:txBody>
      </p:sp>
      <p:cxnSp>
        <p:nvCxnSpPr>
          <p:cNvPr id="70" name="直接连接符 14"/>
          <p:cNvCxnSpPr>
            <a:stCxn id="47" idx="2"/>
            <a:endCxn id="68" idx="1"/>
          </p:cNvCxnSpPr>
          <p:nvPr/>
        </p:nvCxnSpPr>
        <p:spPr>
          <a:xfrm rot="16200000" flipH="1">
            <a:off x="2541114" y="3040232"/>
            <a:ext cx="1245075" cy="36595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5580112" y="336812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Track(</a:t>
            </a:r>
            <a:r>
              <a:rPr lang="zh-CN" altLang="en-US" sz="1200" smtClean="0"/>
              <a:t>轨迹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85" name="直接连接符 14"/>
          <p:cNvCxnSpPr>
            <a:stCxn id="51" idx="3"/>
            <a:endCxn id="84" idx="1"/>
          </p:cNvCxnSpPr>
          <p:nvPr/>
        </p:nvCxnSpPr>
        <p:spPr>
          <a:xfrm>
            <a:off x="4772454" y="2838734"/>
            <a:ext cx="807658" cy="63740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5586462" y="369800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1200" smtClean="0"/>
              <a:t>Movie(</a:t>
            </a:r>
            <a:r>
              <a:rPr lang="zh-CN" altLang="en-US" sz="1200" smtClean="0"/>
              <a:t>动画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cxnSp>
        <p:nvCxnSpPr>
          <p:cNvPr id="90" name="直接连接符 14"/>
          <p:cNvCxnSpPr>
            <a:stCxn id="68" idx="3"/>
            <a:endCxn id="84" idx="1"/>
          </p:cNvCxnSpPr>
          <p:nvPr/>
        </p:nvCxnSpPr>
        <p:spPr>
          <a:xfrm flipV="1">
            <a:off x="4767121" y="3476140"/>
            <a:ext cx="812991" cy="36960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4"/>
          <p:cNvCxnSpPr>
            <a:stCxn id="68" idx="3"/>
            <a:endCxn id="89" idx="1"/>
          </p:cNvCxnSpPr>
          <p:nvPr/>
        </p:nvCxnSpPr>
        <p:spPr>
          <a:xfrm flipV="1">
            <a:off x="4767121" y="3806020"/>
            <a:ext cx="819341" cy="3972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5580112" y="30382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骨头</a:t>
            </a:r>
            <a:r>
              <a:rPr lang="en-US" altLang="zh-CN" sz="1200" smtClean="0"/>
              <a:t>(Bone)</a:t>
            </a:r>
            <a:endParaRPr lang="zh-CN" altLang="en-US" sz="1200"/>
          </a:p>
        </p:txBody>
      </p:sp>
      <p:cxnSp>
        <p:nvCxnSpPr>
          <p:cNvPr id="99" name="直接连接符 14"/>
          <p:cNvCxnSpPr>
            <a:stCxn id="64" idx="3"/>
            <a:endCxn id="98" idx="1"/>
          </p:cNvCxnSpPr>
          <p:nvPr/>
        </p:nvCxnSpPr>
        <p:spPr>
          <a:xfrm flipV="1">
            <a:off x="4767121" y="3146260"/>
            <a:ext cx="812991" cy="36631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4"/>
          <p:cNvCxnSpPr>
            <a:stCxn id="98" idx="3"/>
            <a:endCxn id="84" idx="3"/>
          </p:cNvCxnSpPr>
          <p:nvPr/>
        </p:nvCxnSpPr>
        <p:spPr>
          <a:xfrm>
            <a:off x="7000605" y="3146260"/>
            <a:ext cx="12700" cy="329880"/>
          </a:xfrm>
          <a:prstGeom prst="bentConnector3">
            <a:avLst>
              <a:gd name="adj1" fmla="val 180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2270427" y="4126921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模板</a:t>
            </a:r>
            <a:r>
              <a:rPr lang="en-US" altLang="zh-CN" sz="1200" smtClean="0"/>
              <a:t>(Template)</a:t>
            </a:r>
            <a:endParaRPr lang="zh-CN" altLang="en-US" sz="1200"/>
          </a:p>
        </p:txBody>
      </p:sp>
      <p:cxnSp>
        <p:nvCxnSpPr>
          <p:cNvPr id="126" name="直接连接符 14"/>
          <p:cNvCxnSpPr>
            <a:stCxn id="3" idx="2"/>
            <a:endCxn id="125" idx="1"/>
          </p:cNvCxnSpPr>
          <p:nvPr/>
        </p:nvCxnSpPr>
        <p:spPr>
          <a:xfrm rot="16200000" flipH="1">
            <a:off x="515851" y="2480356"/>
            <a:ext cx="3074421" cy="4347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270427" y="446970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场景</a:t>
            </a:r>
            <a:r>
              <a:rPr lang="en-US" altLang="zh-CN" sz="1200" smtClean="0"/>
              <a:t>(Scene)</a:t>
            </a:r>
            <a:endParaRPr lang="zh-CN" altLang="en-US" sz="1200"/>
          </a:p>
        </p:txBody>
      </p:sp>
      <p:cxnSp>
        <p:nvCxnSpPr>
          <p:cNvPr id="132" name="直接连接符 14"/>
          <p:cNvCxnSpPr>
            <a:stCxn id="3" idx="2"/>
            <a:endCxn id="131" idx="1"/>
          </p:cNvCxnSpPr>
          <p:nvPr/>
        </p:nvCxnSpPr>
        <p:spPr>
          <a:xfrm rot="16200000" flipH="1">
            <a:off x="344457" y="2651750"/>
            <a:ext cx="3417209" cy="43473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5580112" y="27307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数据流</a:t>
            </a:r>
            <a:r>
              <a:rPr lang="en-US" altLang="zh-CN" sz="1200" smtClean="0"/>
              <a:t>(Stream)</a:t>
            </a:r>
            <a:endParaRPr lang="zh-CN" altLang="en-US" sz="1200"/>
          </a:p>
        </p:txBody>
      </p:sp>
      <p:cxnSp>
        <p:nvCxnSpPr>
          <p:cNvPr id="139" name="直接连接符 14"/>
          <p:cNvCxnSpPr>
            <a:stCxn id="51" idx="3"/>
            <a:endCxn id="138" idx="1"/>
          </p:cNvCxnSpPr>
          <p:nvPr/>
        </p:nvCxnSpPr>
        <p:spPr>
          <a:xfrm>
            <a:off x="4772454" y="2838734"/>
            <a:ext cx="807658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前台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916682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695777" y="128112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首页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349489" y="1042848"/>
            <a:ext cx="256430" cy="436145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706958" y="3103334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443975" y="1948363"/>
            <a:ext cx="2078640" cy="44732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695776" y="3467775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论坛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256164" y="2136174"/>
            <a:ext cx="2443081" cy="436144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85706" y="1645566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685704" y="237445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新闻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17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2417650" y="1485522"/>
            <a:ext cx="256430" cy="27968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>
            <a:stCxn id="31" idx="2"/>
            <a:endCxn id="16" idx="1"/>
          </p:cNvCxnSpPr>
          <p:nvPr/>
        </p:nvCxnSpPr>
        <p:spPr>
          <a:xfrm rot="16200000" flipH="1">
            <a:off x="2053207" y="1849965"/>
            <a:ext cx="985314" cy="27968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685703" y="273889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人员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27" name="直接连接符 14"/>
          <p:cNvCxnSpPr>
            <a:stCxn id="31" idx="2"/>
            <a:endCxn id="26" idx="1"/>
          </p:cNvCxnSpPr>
          <p:nvPr/>
        </p:nvCxnSpPr>
        <p:spPr>
          <a:xfrm rot="16200000" flipH="1">
            <a:off x="1870985" y="2032186"/>
            <a:ext cx="1349756" cy="279679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685705" y="2010008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悬赏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40" name="直接连接符 14"/>
          <p:cNvCxnSpPr>
            <a:stCxn id="31" idx="2"/>
            <a:endCxn id="39" idx="1"/>
          </p:cNvCxnSpPr>
          <p:nvPr/>
        </p:nvCxnSpPr>
        <p:spPr>
          <a:xfrm rot="16200000" flipH="1">
            <a:off x="2235428" y="1667743"/>
            <a:ext cx="620872" cy="279681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860033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endParaRPr lang="zh-CN" altLang="en-US" sz="1200"/>
          </a:p>
        </p:txBody>
      </p:sp>
      <p:cxnSp>
        <p:nvCxnSpPr>
          <p:cNvPr id="50" name="直接连接符 14"/>
          <p:cNvCxnSpPr>
            <a:stCxn id="31" idx="3"/>
            <a:endCxn id="49" idx="1"/>
          </p:cNvCxnSpPr>
          <p:nvPr/>
        </p:nvCxnSpPr>
        <p:spPr>
          <a:xfrm flipV="1">
            <a:off x="3116270" y="1387598"/>
            <a:ext cx="1743763" cy="153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860032" y="1605587"/>
            <a:ext cx="1080121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充值</a:t>
            </a:r>
            <a:endParaRPr lang="zh-CN" altLang="en-US" sz="1200"/>
          </a:p>
        </p:txBody>
      </p:sp>
      <p:cxnSp>
        <p:nvCxnSpPr>
          <p:cNvPr id="53" name="直接连接符 14"/>
          <p:cNvCxnSpPr>
            <a:stCxn id="31" idx="3"/>
            <a:endCxn id="52" idx="1"/>
          </p:cNvCxnSpPr>
          <p:nvPr/>
        </p:nvCxnSpPr>
        <p:spPr>
          <a:xfrm>
            <a:off x="3116270" y="1389136"/>
            <a:ext cx="1743762" cy="32446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6396548" y="1279586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注册</a:t>
            </a:r>
            <a:endParaRPr lang="zh-CN" altLang="en-US" sz="1200"/>
          </a:p>
        </p:txBody>
      </p:sp>
      <p:sp>
        <p:nvSpPr>
          <p:cNvPr id="61" name="圆角矩形 60"/>
          <p:cNvSpPr/>
          <p:nvPr/>
        </p:nvSpPr>
        <p:spPr>
          <a:xfrm>
            <a:off x="6396548" y="1607777"/>
            <a:ext cx="1080120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登录</a:t>
            </a:r>
            <a:endParaRPr lang="zh-CN" altLang="en-US" sz="1200"/>
          </a:p>
        </p:txBody>
      </p:sp>
      <p:cxnSp>
        <p:nvCxnSpPr>
          <p:cNvPr id="62" name="直接连接符 14"/>
          <p:cNvCxnSpPr>
            <a:stCxn id="49" idx="3"/>
            <a:endCxn id="60" idx="1"/>
          </p:cNvCxnSpPr>
          <p:nvPr/>
        </p:nvCxnSpPr>
        <p:spPr>
          <a:xfrm>
            <a:off x="5940153" y="1387598"/>
            <a:ext cx="456395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4"/>
          <p:cNvCxnSpPr>
            <a:stCxn id="49" idx="3"/>
            <a:endCxn id="61" idx="1"/>
          </p:cNvCxnSpPr>
          <p:nvPr/>
        </p:nvCxnSpPr>
        <p:spPr>
          <a:xfrm>
            <a:off x="5940153" y="1387598"/>
            <a:ext cx="456395" cy="328191"/>
          </a:xfrm>
          <a:prstGeom prst="bent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 smtClean="0"/>
              <a:t>前台 </a:t>
            </a:r>
            <a:r>
              <a:rPr lang="en-US" altLang="zh-CN" smtClean="0"/>
              <a:t>– </a:t>
            </a:r>
            <a:r>
              <a:rPr lang="zh-CN" altLang="en-US" smtClean="0"/>
              <a:t>用户空间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43608" y="1060698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用户</a:t>
            </a:r>
            <a:r>
              <a:rPr lang="zh-CN" altLang="en-US" sz="1200" smtClean="0"/>
              <a:t>空间</a:t>
            </a:r>
            <a:endParaRPr lang="zh-CN" altLang="en-US" sz="1200"/>
          </a:p>
        </p:txBody>
      </p:sp>
      <p:sp>
        <p:nvSpPr>
          <p:cNvPr id="31" name="圆角矩形 30"/>
          <p:cNvSpPr/>
          <p:nvPr/>
        </p:nvSpPr>
        <p:spPr>
          <a:xfrm>
            <a:off x="1979637" y="144594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我的信息</a:t>
            </a:r>
            <a:endParaRPr lang="zh-CN" altLang="en-US" sz="1200"/>
          </a:p>
        </p:txBody>
      </p:sp>
      <p:cxnSp>
        <p:nvCxnSpPr>
          <p:cNvPr id="34" name="直接连接符 14"/>
          <p:cNvCxnSpPr>
            <a:stCxn id="3" idx="2"/>
            <a:endCxn id="31" idx="1"/>
          </p:cNvCxnSpPr>
          <p:nvPr/>
        </p:nvCxnSpPr>
        <p:spPr>
          <a:xfrm rot="16200000" flipH="1">
            <a:off x="1625032" y="1199353"/>
            <a:ext cx="277237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1979637" y="2040089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我的项目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327961" y="1496424"/>
            <a:ext cx="871379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979637" y="3590522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共享空间</a:t>
            </a:r>
            <a:endParaRPr lang="zh-CN" altLang="en-US" sz="1200"/>
          </a:p>
        </p:txBody>
      </p:sp>
      <p:cxnSp>
        <p:nvCxnSpPr>
          <p:cNvPr id="43" name="直接连接符 14"/>
          <p:cNvCxnSpPr>
            <a:stCxn id="3" idx="2"/>
            <a:endCxn id="42" idx="1"/>
          </p:cNvCxnSpPr>
          <p:nvPr/>
        </p:nvCxnSpPr>
        <p:spPr>
          <a:xfrm rot="16200000" flipH="1">
            <a:off x="552744" y="2271641"/>
            <a:ext cx="2421812" cy="431973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979636" y="4458648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前往论坛</a:t>
            </a:r>
            <a:endParaRPr lang="zh-CN" altLang="en-US" sz="1200"/>
          </a:p>
        </p:txBody>
      </p:sp>
      <p:cxnSp>
        <p:nvCxnSpPr>
          <p:cNvPr id="48" name="直接连接符 14"/>
          <p:cNvCxnSpPr>
            <a:stCxn id="3" idx="2"/>
            <a:endCxn id="47" idx="1"/>
          </p:cNvCxnSpPr>
          <p:nvPr/>
        </p:nvCxnSpPr>
        <p:spPr>
          <a:xfrm rot="16200000" flipH="1">
            <a:off x="118681" y="2705705"/>
            <a:ext cx="3289938" cy="431972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707904" y="1725207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个人信息</a:t>
            </a:r>
            <a:endParaRPr lang="zh-CN" altLang="en-US" sz="1200"/>
          </a:p>
        </p:txBody>
      </p:sp>
      <p:cxnSp>
        <p:nvCxnSpPr>
          <p:cNvPr id="16" name="直接连接符 14"/>
          <p:cNvCxnSpPr>
            <a:stCxn id="31" idx="2"/>
            <a:endCxn id="15" idx="1"/>
          </p:cNvCxnSpPr>
          <p:nvPr/>
        </p:nvCxnSpPr>
        <p:spPr>
          <a:xfrm rot="16200000" flipH="1">
            <a:off x="3113270" y="1238585"/>
            <a:ext cx="171248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707904" y="2300542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26" name="直接连接符 14"/>
          <p:cNvCxnSpPr>
            <a:stCxn id="36" idx="2"/>
            <a:endCxn id="25" idx="1"/>
          </p:cNvCxnSpPr>
          <p:nvPr/>
        </p:nvCxnSpPr>
        <p:spPr>
          <a:xfrm rot="16200000" flipH="1">
            <a:off x="3122674" y="1823323"/>
            <a:ext cx="152441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7904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资源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2" name="圆角矩形 31"/>
          <p:cNvSpPr/>
          <p:nvPr/>
        </p:nvSpPr>
        <p:spPr>
          <a:xfrm>
            <a:off x="3707904" y="294782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发布列表</a:t>
            </a:r>
            <a:endParaRPr lang="zh-CN" altLang="en-US" sz="1200"/>
          </a:p>
        </p:txBody>
      </p:sp>
      <p:sp>
        <p:nvSpPr>
          <p:cNvPr id="33" name="圆角矩形 32"/>
          <p:cNvSpPr/>
          <p:nvPr/>
        </p:nvSpPr>
        <p:spPr>
          <a:xfrm>
            <a:off x="3707904" y="3275641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团队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cxnSp>
        <p:nvCxnSpPr>
          <p:cNvPr id="35" name="直接连接符 14"/>
          <p:cNvCxnSpPr>
            <a:stCxn id="36" idx="2"/>
            <a:endCxn id="30" idx="1"/>
          </p:cNvCxnSpPr>
          <p:nvPr/>
        </p:nvCxnSpPr>
        <p:spPr>
          <a:xfrm rot="16200000" flipH="1">
            <a:off x="2962945" y="1983052"/>
            <a:ext cx="471899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4"/>
          <p:cNvCxnSpPr>
            <a:stCxn id="36" idx="2"/>
            <a:endCxn id="32" idx="1"/>
          </p:cNvCxnSpPr>
          <p:nvPr/>
        </p:nvCxnSpPr>
        <p:spPr>
          <a:xfrm rot="16200000" flipH="1">
            <a:off x="2799034" y="2146963"/>
            <a:ext cx="79972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4"/>
          <p:cNvCxnSpPr>
            <a:stCxn id="36" idx="2"/>
            <a:endCxn id="33" idx="1"/>
          </p:cNvCxnSpPr>
          <p:nvPr/>
        </p:nvCxnSpPr>
        <p:spPr>
          <a:xfrm rot="16200000" flipH="1">
            <a:off x="2635124" y="2310873"/>
            <a:ext cx="1127540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652120" y="2620000"/>
            <a:ext cx="1420493" cy="216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上传</a:t>
            </a:r>
            <a:r>
              <a:rPr lang="zh-CN" altLang="en-US" sz="1200" smtClean="0"/>
              <a:t>资源</a:t>
            </a:r>
            <a:endParaRPr lang="zh-CN" altLang="en-US" sz="1200"/>
          </a:p>
        </p:txBody>
      </p:sp>
      <p:cxnSp>
        <p:nvCxnSpPr>
          <p:cNvPr id="46" name="直接连接符 14"/>
          <p:cNvCxnSpPr>
            <a:stCxn id="30" idx="3"/>
            <a:endCxn id="45" idx="1"/>
          </p:cNvCxnSpPr>
          <p:nvPr/>
        </p:nvCxnSpPr>
        <p:spPr>
          <a:xfrm>
            <a:off x="5128397" y="2728012"/>
            <a:ext cx="523723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707904" y="3869010"/>
            <a:ext cx="1420493" cy="2160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项目列表</a:t>
            </a:r>
            <a:endParaRPr lang="zh-CN" altLang="en-US" sz="1200"/>
          </a:p>
        </p:txBody>
      </p:sp>
      <p:cxnSp>
        <p:nvCxnSpPr>
          <p:cNvPr id="75" name="直接连接符 14"/>
          <p:cNvCxnSpPr>
            <a:stCxn id="42" idx="2"/>
            <a:endCxn id="74" idx="1"/>
          </p:cNvCxnSpPr>
          <p:nvPr/>
        </p:nvCxnSpPr>
        <p:spPr>
          <a:xfrm rot="16200000" flipH="1">
            <a:off x="3113656" y="3382774"/>
            <a:ext cx="170476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3707904" y="4193047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资源列表</a:t>
            </a:r>
            <a:endParaRPr lang="zh-CN" altLang="en-US" sz="1200"/>
          </a:p>
        </p:txBody>
      </p:sp>
      <p:cxnSp>
        <p:nvCxnSpPr>
          <p:cNvPr id="82" name="直接连接符 14"/>
          <p:cNvCxnSpPr>
            <a:stCxn id="42" idx="2"/>
            <a:endCxn id="81" idx="1"/>
          </p:cNvCxnSpPr>
          <p:nvPr/>
        </p:nvCxnSpPr>
        <p:spPr>
          <a:xfrm rot="16200000" flipH="1">
            <a:off x="2951638" y="3544792"/>
            <a:ext cx="494513" cy="1018020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WEB – </a:t>
            </a:r>
            <a:r>
              <a:rPr lang="zh-CN" altLang="en-US"/>
              <a:t>后台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819883" y="1247186"/>
            <a:ext cx="100811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站点</a:t>
            </a:r>
            <a:endParaRPr lang="zh-CN" altLang="en-US" sz="1200"/>
          </a:p>
        </p:txBody>
      </p:sp>
      <p:sp>
        <p:nvSpPr>
          <p:cNvPr id="36" name="圆角矩形 35"/>
          <p:cNvSpPr/>
          <p:nvPr/>
        </p:nvSpPr>
        <p:spPr>
          <a:xfrm>
            <a:off x="1974227" y="1597900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共通</a:t>
            </a:r>
            <a:r>
              <a:rPr lang="zh-CN" altLang="en-US" sz="1200" smtClean="0"/>
              <a:t>管理</a:t>
            </a:r>
            <a:endParaRPr lang="zh-CN" altLang="en-US" sz="1200"/>
          </a:p>
        </p:txBody>
      </p:sp>
      <p:cxnSp>
        <p:nvCxnSpPr>
          <p:cNvPr id="38" name="直接连接符 14"/>
          <p:cNvCxnSpPr>
            <a:stCxn id="3" idx="2"/>
            <a:endCxn id="36" idx="1"/>
          </p:cNvCxnSpPr>
          <p:nvPr/>
        </p:nvCxnSpPr>
        <p:spPr>
          <a:xfrm rot="16200000" flipH="1">
            <a:off x="1527732" y="1259417"/>
            <a:ext cx="242702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4"/>
          <p:cNvCxnSpPr>
            <a:stCxn id="3" idx="2"/>
            <a:endCxn id="29" idx="1"/>
          </p:cNvCxnSpPr>
          <p:nvPr/>
        </p:nvCxnSpPr>
        <p:spPr>
          <a:xfrm rot="16200000" flipH="1">
            <a:off x="1122362" y="1664787"/>
            <a:ext cx="1053443" cy="65028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1974227" y="240864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/>
              <a:t>业务</a:t>
            </a:r>
            <a:r>
              <a:rPr lang="zh-CN" altLang="en-US" sz="1200" smtClean="0"/>
              <a:t>列表</a:t>
            </a:r>
            <a:endParaRPr lang="zh-CN" altLang="en-US" sz="1200"/>
          </a:p>
        </p:txBody>
      </p:sp>
      <p:sp>
        <p:nvSpPr>
          <p:cNvPr id="35" name="圆角矩形 34"/>
          <p:cNvSpPr/>
          <p:nvPr/>
        </p:nvSpPr>
        <p:spPr>
          <a:xfrm>
            <a:off x="3415040" y="2768681"/>
            <a:ext cx="1420493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用户列表</a:t>
            </a:r>
            <a:endParaRPr lang="zh-CN" altLang="en-US" sz="1200"/>
          </a:p>
        </p:txBody>
      </p:sp>
      <p:cxnSp>
        <p:nvCxnSpPr>
          <p:cNvPr id="37" name="直接连接符 14"/>
          <p:cNvCxnSpPr>
            <a:stCxn id="29" idx="2"/>
            <a:endCxn id="35" idx="1"/>
          </p:cNvCxnSpPr>
          <p:nvPr/>
        </p:nvCxnSpPr>
        <p:spPr>
          <a:xfrm rot="16200000" flipH="1">
            <a:off x="2923743" y="2385396"/>
            <a:ext cx="252028" cy="730566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419872" y="1924794"/>
            <a:ext cx="2088232" cy="216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smtClean="0"/>
              <a:t>国家列表 </a:t>
            </a:r>
            <a:r>
              <a:rPr lang="zh-CN" altLang="en-US" sz="1200" smtClean="0"/>
              <a:t>（测试用）</a:t>
            </a:r>
            <a:endParaRPr lang="zh-CN" altLang="en-US" sz="1200"/>
          </a:p>
        </p:txBody>
      </p:sp>
      <p:cxnSp>
        <p:nvCxnSpPr>
          <p:cNvPr id="44" name="直接连接符 14"/>
          <p:cNvCxnSpPr>
            <a:stCxn id="36" idx="2"/>
            <a:endCxn id="41" idx="1"/>
          </p:cNvCxnSpPr>
          <p:nvPr/>
        </p:nvCxnSpPr>
        <p:spPr>
          <a:xfrm rot="16200000" flipH="1">
            <a:off x="2942732" y="1555666"/>
            <a:ext cx="218882" cy="735398"/>
          </a:xfrm>
          <a:prstGeom prst="bentConnector2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工作重点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8690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资源</a:t>
            </a:r>
            <a:r>
              <a:rPr lang="zh-CN" altLang="en-US" sz="1600" smtClean="0"/>
              <a:t>：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数据导入：</a:t>
            </a:r>
            <a:r>
              <a:rPr lang="en-US" altLang="zh-CN" sz="1600" smtClean="0"/>
              <a:t>FBX/PLY/OBJ/STL </a:t>
            </a:r>
            <a:r>
              <a:rPr lang="zh-CN" altLang="en-US" sz="1600" smtClean="0"/>
              <a:t>格式，支持</a:t>
            </a:r>
            <a:r>
              <a:rPr lang="en-US" altLang="zh-CN" sz="1600" smtClean="0"/>
              <a:t>ZIP</a:t>
            </a:r>
            <a:r>
              <a:rPr lang="zh-CN" altLang="en-US" sz="1600" smtClean="0"/>
              <a:t>打包格式。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材质编辑：纹理贴图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smtClean="0"/>
              <a:t>用户；</a:t>
            </a:r>
            <a:r>
              <a:rPr lang="en-US" altLang="zh-CN" sz="1600" smtClean="0"/>
              <a:t>Level1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用户注册</a:t>
            </a:r>
            <a:r>
              <a:rPr lang="en-US" altLang="zh-CN" sz="1600" smtClean="0"/>
              <a:t>/</a:t>
            </a:r>
            <a:r>
              <a:rPr lang="zh-CN" altLang="en-US" sz="1600" smtClean="0"/>
              <a:t>登录</a:t>
            </a:r>
            <a:r>
              <a:rPr lang="en-US" altLang="zh-CN" sz="1600" smtClean="0"/>
              <a:t>/</a:t>
            </a:r>
            <a:r>
              <a:rPr lang="zh-CN" altLang="en-US" sz="1600"/>
              <a:t>重置</a:t>
            </a:r>
            <a:r>
              <a:rPr lang="zh-CN" altLang="en-US" sz="1600" smtClean="0"/>
              <a:t>密码（邮件方式）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信息修改（用户名</a:t>
            </a:r>
            <a:r>
              <a:rPr lang="en-US" altLang="zh-CN" sz="1600" smtClean="0"/>
              <a:t>/</a:t>
            </a:r>
            <a:r>
              <a:rPr lang="zh-CN" altLang="en-US" sz="1600" smtClean="0"/>
              <a:t>邮箱</a:t>
            </a:r>
            <a:r>
              <a:rPr lang="en-US" altLang="zh-CN" sz="1600" smtClean="0"/>
              <a:t>/</a:t>
            </a:r>
            <a:r>
              <a:rPr lang="zh-CN" altLang="en-US" sz="1600" smtClean="0"/>
              <a:t>手机号</a:t>
            </a:r>
            <a:r>
              <a:rPr lang="en-US" altLang="zh-CN" sz="1600" smtClean="0"/>
              <a:t>/QQ</a:t>
            </a:r>
            <a:r>
              <a:rPr lang="zh-CN" altLang="en-US" sz="1600" smtClean="0"/>
              <a:t>号）</a:t>
            </a:r>
            <a:endParaRPr lang="en-US" altLang="zh-CN" sz="1600" smtClean="0"/>
          </a:p>
          <a:p>
            <a:endParaRPr lang="en-US" altLang="zh-CN" sz="1600"/>
          </a:p>
          <a:p>
            <a:r>
              <a:rPr lang="zh-CN" altLang="en-US" sz="1600" smtClean="0"/>
              <a:t>资金：</a:t>
            </a:r>
            <a:r>
              <a:rPr lang="en-US" altLang="zh-CN" sz="1600" smtClean="0"/>
              <a:t>Level2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充</a:t>
            </a:r>
            <a:r>
              <a:rPr lang="zh-CN" altLang="en-US" sz="1600" smtClean="0"/>
              <a:t>值，自动兑换点数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悬赏</a:t>
            </a:r>
            <a:r>
              <a:rPr lang="zh-CN" altLang="en-US" sz="1600" smtClean="0">
                <a:sym typeface="Wingdings" panose="05000000000000000000" pitchFamily="2" charset="2"/>
              </a:rPr>
              <a:t>：</a:t>
            </a:r>
            <a:r>
              <a:rPr lang="en-US" altLang="zh-CN" sz="1600" smtClean="0">
                <a:sym typeface="Wingdings" panose="05000000000000000000" pitchFamily="2" charset="2"/>
              </a:rPr>
              <a:t>Level3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发布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smtClean="0"/>
              <a:t>接单</a:t>
            </a:r>
            <a:endParaRPr lang="en-US" altLang="zh-CN" sz="16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交付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842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312</Words>
  <Application>Microsoft Office PowerPoint</Application>
  <PresentationFormat>自定义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业务核心</vt:lpstr>
      <vt:lpstr>业务核心 -&gt; 技术方式</vt:lpstr>
      <vt:lpstr>业务核心 -&gt; 平台方式</vt:lpstr>
      <vt:lpstr>资源结构</vt:lpstr>
      <vt:lpstr>WEB – 前台</vt:lpstr>
      <vt:lpstr>WEB – 前台 – 用户空间</vt:lpstr>
      <vt:lpstr>WEB – 后台</vt:lpstr>
      <vt:lpstr>工作重点</vt:lpstr>
      <vt:lpstr>PowerPoint 演示文稿</vt:lpstr>
    </vt:vector>
  </TitlesOfParts>
  <Company>Microbject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3437</cp:revision>
  <dcterms:created xsi:type="dcterms:W3CDTF">2013-12-16T08:08:34Z</dcterms:created>
  <dcterms:modified xsi:type="dcterms:W3CDTF">2015-04-13T04:47:52Z</dcterms:modified>
</cp:coreProperties>
</file>