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5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6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0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4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C01D-D5F0-4459-91BF-84E8FC0057D4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94A8-7792-41CD-BE1A-0ECE4FBA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数据存储设计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39397" y="1538886"/>
            <a:ext cx="1285428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Template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842985" y="3821282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Animations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1842985" y="2102426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err="1" smtClean="0"/>
              <a:t>Meshs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3550668" y="4336074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zh-CN" altLang="en-US" sz="1200" dirty="0" smtClean="0"/>
              <a:t>网格文件</a:t>
            </a:r>
            <a:r>
              <a:rPr lang="en-US" altLang="zh-CN" sz="1200" dirty="0" smtClean="0"/>
              <a:t>(mesh)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550667" y="4905331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zh-CN" altLang="en-US" sz="1200" dirty="0" smtClean="0"/>
              <a:t>蒙皮文件</a:t>
            </a:r>
            <a:r>
              <a:rPr lang="en-US" altLang="zh-CN" sz="1200" dirty="0" smtClean="0"/>
              <a:t>(mesh)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3550666" y="5420738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zh-CN" altLang="en-US" sz="1200" dirty="0" smtClean="0"/>
              <a:t>动画文件</a:t>
            </a:r>
            <a:r>
              <a:rPr lang="en-US" altLang="zh-CN" sz="1200" dirty="0" smtClean="0"/>
              <a:t>(animation)</a:t>
            </a:r>
            <a:endParaRPr lang="zh-CN" altLang="en-US" sz="1200" dirty="0"/>
          </a:p>
        </p:txBody>
      </p:sp>
      <p:cxnSp>
        <p:nvCxnSpPr>
          <p:cNvPr id="26" name="直接箭头连接符 14"/>
          <p:cNvCxnSpPr>
            <a:stCxn id="16" idx="2"/>
            <a:endCxn id="21" idx="1"/>
          </p:cNvCxnSpPr>
          <p:nvPr/>
        </p:nvCxnSpPr>
        <p:spPr>
          <a:xfrm rot="16200000" flipH="1">
            <a:off x="1384817" y="1752336"/>
            <a:ext cx="455462" cy="46087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4"/>
          <p:cNvCxnSpPr>
            <a:stCxn id="16" idx="2"/>
            <a:endCxn id="105" idx="1"/>
          </p:cNvCxnSpPr>
          <p:nvPr/>
        </p:nvCxnSpPr>
        <p:spPr>
          <a:xfrm rot="16200000" flipH="1">
            <a:off x="836824" y="2300329"/>
            <a:ext cx="1551448" cy="46087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4"/>
          <p:cNvCxnSpPr>
            <a:stCxn id="16" idx="2"/>
            <a:endCxn id="17" idx="1"/>
          </p:cNvCxnSpPr>
          <p:nvPr/>
        </p:nvCxnSpPr>
        <p:spPr>
          <a:xfrm rot="16200000" flipH="1">
            <a:off x="525389" y="2611764"/>
            <a:ext cx="2174318" cy="46087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4"/>
          <p:cNvCxnSpPr>
            <a:stCxn id="17" idx="2"/>
            <a:endCxn id="23" idx="1"/>
          </p:cNvCxnSpPr>
          <p:nvPr/>
        </p:nvCxnSpPr>
        <p:spPr>
          <a:xfrm rot="16200000" flipH="1">
            <a:off x="2947524" y="3841008"/>
            <a:ext cx="406714" cy="799573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4"/>
          <p:cNvCxnSpPr>
            <a:stCxn id="17" idx="2"/>
            <a:endCxn id="24" idx="1"/>
          </p:cNvCxnSpPr>
          <p:nvPr/>
        </p:nvCxnSpPr>
        <p:spPr>
          <a:xfrm rot="16200000" flipH="1">
            <a:off x="2662896" y="4125637"/>
            <a:ext cx="975971" cy="79957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4"/>
          <p:cNvCxnSpPr>
            <a:stCxn id="17" idx="2"/>
            <a:endCxn id="25" idx="1"/>
          </p:cNvCxnSpPr>
          <p:nvPr/>
        </p:nvCxnSpPr>
        <p:spPr>
          <a:xfrm rot="16200000" flipH="1">
            <a:off x="2405191" y="4383341"/>
            <a:ext cx="1491378" cy="79957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8778" y="2872887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Outline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934695" y="6238688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文件名：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唯一码</a:t>
            </a:r>
            <a:r>
              <a:rPr lang="en-US" altLang="zh-CN" dirty="0" smtClean="0"/>
              <a:t>] + </a:t>
            </a:r>
            <a:r>
              <a:rPr lang="zh-CN" altLang="en-US" dirty="0" smtClean="0"/>
              <a:t>命名 </a:t>
            </a:r>
            <a:r>
              <a:rPr lang="en-US" altLang="zh-CN" dirty="0" smtClean="0"/>
              <a:t>+ . +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468988" y="62386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文件内通过唯一码建立关系。</a:t>
            </a:r>
            <a:endParaRPr lang="zh-CN" altLang="en-US" dirty="0"/>
          </a:p>
        </p:txBody>
      </p:sp>
      <p:cxnSp>
        <p:nvCxnSpPr>
          <p:cNvPr id="29" name="直接箭头连接符 14"/>
          <p:cNvCxnSpPr>
            <a:stCxn id="31" idx="2"/>
            <a:endCxn id="45" idx="1"/>
          </p:cNvCxnSpPr>
          <p:nvPr/>
        </p:nvCxnSpPr>
        <p:spPr>
          <a:xfrm rot="16200000" flipH="1">
            <a:off x="4862221" y="2184408"/>
            <a:ext cx="277702" cy="131541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658778" y="3330959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Streams</a:t>
            </a:r>
            <a:endParaRPr lang="zh-CN" altLang="en-US" sz="1200" dirty="0"/>
          </a:p>
        </p:txBody>
      </p:sp>
      <p:cxnSp>
        <p:nvCxnSpPr>
          <p:cNvPr id="32" name="直接箭头连接符 14"/>
          <p:cNvCxnSpPr>
            <a:stCxn id="31" idx="2"/>
            <a:endCxn id="30" idx="1"/>
          </p:cNvCxnSpPr>
          <p:nvPr/>
        </p:nvCxnSpPr>
        <p:spPr>
          <a:xfrm rot="16200000" flipH="1">
            <a:off x="4633185" y="2413444"/>
            <a:ext cx="735774" cy="131541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4"/>
          <p:cNvCxnSpPr>
            <a:stCxn id="30" idx="2"/>
            <a:endCxn id="63" idx="1"/>
          </p:cNvCxnSpPr>
          <p:nvPr/>
        </p:nvCxnSpPr>
        <p:spPr>
          <a:xfrm rot="16200000" flipH="1">
            <a:off x="6829723" y="3284280"/>
            <a:ext cx="264136" cy="78980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435257" y="2487107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zh-CN" altLang="en-US" sz="1200" dirty="0" smtClean="0"/>
              <a:t>网格</a:t>
            </a:r>
            <a:r>
              <a:rPr lang="en-US" altLang="zh-CN" sz="1200" dirty="0" smtClean="0"/>
              <a:t>(mesh)</a:t>
            </a:r>
            <a:endParaRPr lang="zh-CN" altLang="en-US" sz="1200" dirty="0"/>
          </a:p>
        </p:txBody>
      </p:sp>
      <p:cxnSp>
        <p:nvCxnSpPr>
          <p:cNvPr id="36" name="直接箭头连接符 14"/>
          <p:cNvCxnSpPr>
            <a:stCxn id="21" idx="2"/>
            <a:endCxn id="31" idx="1"/>
          </p:cNvCxnSpPr>
          <p:nvPr/>
        </p:nvCxnSpPr>
        <p:spPr>
          <a:xfrm rot="16200000" flipH="1">
            <a:off x="2954875" y="2114802"/>
            <a:ext cx="276603" cy="68416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356694" y="3703173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Stream</a:t>
            </a:r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1842985" y="3198412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/>
              <a:t>Skeletons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872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39397" y="1538886"/>
            <a:ext cx="1285428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Scene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1842985" y="2102426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Template</a:t>
            </a:r>
            <a:endParaRPr lang="zh-CN" altLang="en-US" sz="1200" dirty="0"/>
          </a:p>
        </p:txBody>
      </p:sp>
      <p:cxnSp>
        <p:nvCxnSpPr>
          <p:cNvPr id="26" name="直接箭头连接符 14"/>
          <p:cNvCxnSpPr>
            <a:stCxn id="16" idx="2"/>
            <a:endCxn id="21" idx="1"/>
          </p:cNvCxnSpPr>
          <p:nvPr/>
        </p:nvCxnSpPr>
        <p:spPr>
          <a:xfrm rot="16200000" flipH="1">
            <a:off x="1384817" y="1752336"/>
            <a:ext cx="455462" cy="46087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34695" y="6238688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文件名：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唯一码</a:t>
            </a:r>
            <a:r>
              <a:rPr lang="en-US" altLang="zh-CN" dirty="0" smtClean="0"/>
              <a:t>] + </a:t>
            </a:r>
            <a:r>
              <a:rPr lang="zh-CN" altLang="en-US" dirty="0" smtClean="0"/>
              <a:t>命名 </a:t>
            </a:r>
            <a:r>
              <a:rPr lang="en-US" altLang="zh-CN" dirty="0" smtClean="0"/>
              <a:t>+ . + 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468988" y="62386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文件内通过唯一码建立关系。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3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汽车</a:t>
            </a:r>
            <a:r>
              <a:rPr lang="en-US" altLang="zh-CN" dirty="0" smtClean="0"/>
              <a:t>3D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汽车场景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FBX</a:t>
            </a:r>
            <a:r>
              <a:rPr lang="zh-CN" altLang="en-US" dirty="0" smtClean="0"/>
              <a:t>文件读取</a:t>
            </a:r>
            <a:r>
              <a:rPr lang="en-US" altLang="zh-CN" dirty="0" smtClean="0"/>
              <a:t>(C++)</a:t>
            </a:r>
          </a:p>
          <a:p>
            <a:pPr lvl="1"/>
            <a:r>
              <a:rPr lang="en-US" altLang="zh-CN" dirty="0" err="1" smtClean="0"/>
              <a:t>OpenCV</a:t>
            </a:r>
            <a:r>
              <a:rPr lang="zh-CN" altLang="en-US" dirty="0" smtClean="0"/>
              <a:t>图标识别</a:t>
            </a:r>
            <a:r>
              <a:rPr lang="en-US" altLang="zh-CN" dirty="0" smtClean="0"/>
              <a:t>(C++)</a:t>
            </a:r>
          </a:p>
          <a:p>
            <a:pPr lvl="1"/>
            <a:r>
              <a:rPr lang="zh-CN" altLang="en-US" dirty="0" smtClean="0"/>
              <a:t>服务器数据文件存储和发送</a:t>
            </a:r>
            <a:r>
              <a:rPr lang="en-US" altLang="zh-CN" dirty="0" smtClean="0"/>
              <a:t>(Java)</a:t>
            </a:r>
          </a:p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扫描二维码或车标打开页面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移动相机，从几个方面查看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放置在场景中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能完成跑路的小游戏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分数通过微信分享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数据来源：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3dsMAX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FBX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数据存储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Bitmap (JPG/PNG)</a:t>
            </a:r>
            <a:r>
              <a:rPr lang="zh-CN" altLang="en-US" dirty="0" smtClean="0"/>
              <a:t>：位图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Mesh</a:t>
            </a:r>
            <a:r>
              <a:rPr lang="zh-CN" altLang="en-US" dirty="0" smtClean="0"/>
              <a:t>：网格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Material</a:t>
            </a:r>
            <a:r>
              <a:rPr lang="zh-CN" altLang="en-US" dirty="0" smtClean="0"/>
              <a:t>：材质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Animation</a:t>
            </a:r>
            <a:r>
              <a:rPr lang="zh-CN" altLang="en-US" dirty="0" smtClean="0"/>
              <a:t>：动画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Template</a:t>
            </a:r>
            <a:r>
              <a:rPr lang="zh-CN" altLang="en-US" dirty="0" smtClean="0"/>
              <a:t>：模板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Scene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69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所有的资源跟随用户，可以被共享给其他用户。</a:t>
            </a:r>
            <a:endParaRPr lang="en-US" altLang="zh-CN" dirty="0" smtClean="0"/>
          </a:p>
          <a:p>
            <a:r>
              <a:rPr lang="zh-CN" altLang="en-US" dirty="0" smtClean="0"/>
              <a:t>根据一个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能够获得指定资源，并且获得类型等相关描述。</a:t>
            </a:r>
            <a:endParaRPr lang="en-US" altLang="zh-CN" dirty="0" smtClean="0"/>
          </a:p>
          <a:p>
            <a:r>
              <a:rPr lang="zh-CN" altLang="en-US" dirty="0" smtClean="0"/>
              <a:t>根据完整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能够获得指定资源。</a:t>
            </a:r>
            <a:endParaRPr lang="en-US" altLang="zh-CN" dirty="0"/>
          </a:p>
          <a:p>
            <a:pPr lvl="1"/>
            <a:r>
              <a:rPr lang="en-US" altLang="zh-CN" dirty="0" smtClean="0"/>
              <a:t>User/Project/Code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没有的时候为当用用户的，代码用来查找使用，可以为空，可以重复</a:t>
            </a:r>
            <a:endParaRPr lang="en-US" altLang="zh-CN" dirty="0" smtClean="0"/>
          </a:p>
          <a:p>
            <a:r>
              <a:rPr lang="zh-CN" altLang="en-US" dirty="0" smtClean="0"/>
              <a:t>可以根据用户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项目查找</a:t>
            </a:r>
            <a:endParaRPr lang="en-US" altLang="zh-CN" dirty="0" smtClean="0"/>
          </a:p>
          <a:p>
            <a:r>
              <a:rPr lang="zh-CN" altLang="en-US" dirty="0" smtClean="0"/>
              <a:t>资源可以放在指定的虚拟目录下。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263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用户资源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22812" y="2882534"/>
            <a:ext cx="17242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模型文件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350037" y="2882535"/>
            <a:ext cx="2384363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大容量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928694" y="3646358"/>
            <a:ext cx="30479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55951" y="2882534"/>
            <a:ext cx="17242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前端服务器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>
            <a:off x="2447109" y="3113312"/>
            <a:ext cx="1408842" cy="0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97532" y="26285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解析数据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7" idx="3"/>
            <a:endCxn id="5" idx="1"/>
          </p:cNvCxnSpPr>
          <p:nvPr/>
        </p:nvCxnSpPr>
        <p:spPr>
          <a:xfrm>
            <a:off x="5580248" y="3113312"/>
            <a:ext cx="1769789" cy="1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95728" y="26285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标准化数据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5" idx="2"/>
            <a:endCxn id="6" idx="1"/>
          </p:cNvCxnSpPr>
          <p:nvPr/>
        </p:nvCxnSpPr>
        <p:spPr>
          <a:xfrm rot="16200000" flipH="1">
            <a:off x="8468933" y="3417375"/>
            <a:ext cx="533046" cy="386475"/>
          </a:xfrm>
          <a:prstGeom prst="bentConnector2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8928694" y="4372222"/>
            <a:ext cx="30479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20" name="直接箭头连接符 14"/>
          <p:cNvCxnSpPr>
            <a:stCxn id="5" idx="2"/>
            <a:endCxn id="19" idx="1"/>
          </p:cNvCxnSpPr>
          <p:nvPr/>
        </p:nvCxnSpPr>
        <p:spPr>
          <a:xfrm rot="16200000" flipH="1">
            <a:off x="8106001" y="3780307"/>
            <a:ext cx="1258910" cy="386475"/>
          </a:xfrm>
          <a:prstGeom prst="bentConnector2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74291" y="5136045"/>
            <a:ext cx="2260109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发布服务器</a:t>
            </a:r>
            <a:r>
              <a:rPr lang="en-US" altLang="zh-CN" dirty="0" smtClean="0"/>
              <a:t>(CDN)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7" idx="3"/>
            <a:endCxn id="17" idx="1"/>
          </p:cNvCxnSpPr>
          <p:nvPr/>
        </p:nvCxnSpPr>
        <p:spPr>
          <a:xfrm>
            <a:off x="5580248" y="3113312"/>
            <a:ext cx="1894043" cy="2253511"/>
          </a:xfrm>
          <a:prstGeom prst="straightConnector1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8928693" y="5799964"/>
            <a:ext cx="3047997" cy="461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/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35" name="直接箭头连接符 14"/>
          <p:cNvCxnSpPr>
            <a:stCxn id="17" idx="2"/>
            <a:endCxn id="34" idx="1"/>
          </p:cNvCxnSpPr>
          <p:nvPr/>
        </p:nvCxnSpPr>
        <p:spPr>
          <a:xfrm rot="16200000" flipH="1">
            <a:off x="8549948" y="5651997"/>
            <a:ext cx="433142" cy="324347"/>
          </a:xfrm>
          <a:prstGeom prst="bentConnector2">
            <a:avLst/>
          </a:prstGeom>
          <a:ln w="127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内容存储方式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75062" y="1549813"/>
            <a:ext cx="2220692" cy="35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网站存储</a:t>
            </a:r>
            <a:r>
              <a:rPr lang="en-US" altLang="zh-CN" sz="1400" dirty="0" smtClean="0"/>
              <a:t>(Storage)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2466812" y="2618774"/>
            <a:ext cx="3137683" cy="35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人员</a:t>
            </a:r>
            <a:r>
              <a:rPr lang="en-US" altLang="zh-CN" sz="1400" dirty="0" smtClean="0"/>
              <a:t>(/person/</a:t>
            </a:r>
            <a:r>
              <a:rPr lang="en-US" altLang="zh-CN" sz="1400" dirty="0" err="1" smtClean="0"/>
              <a:t>guid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26" name="直接箭头连接符 14"/>
          <p:cNvCxnSpPr>
            <a:stCxn id="16" idx="2"/>
            <a:endCxn id="21" idx="1"/>
          </p:cNvCxnSpPr>
          <p:nvPr/>
        </p:nvCxnSpPr>
        <p:spPr>
          <a:xfrm rot="16200000" flipH="1">
            <a:off x="1629631" y="1957595"/>
            <a:ext cx="892959" cy="78140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04494" y="3691119"/>
            <a:ext cx="3137683" cy="352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项目</a:t>
            </a:r>
            <a:r>
              <a:rPr lang="en-US" altLang="zh-CN" sz="1400" dirty="0" smtClean="0"/>
              <a:t>(/projects/</a:t>
            </a:r>
            <a:r>
              <a:rPr lang="en-US" altLang="zh-CN" sz="1400" dirty="0" err="1"/>
              <a:t>g</a:t>
            </a:r>
            <a:r>
              <a:rPr lang="en-US" altLang="zh-CN" sz="1400" dirty="0" err="1" smtClean="0"/>
              <a:t>uid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46" name="直接箭头连接符 14"/>
          <p:cNvCxnSpPr>
            <a:stCxn id="21" idx="2"/>
            <a:endCxn id="45" idx="1"/>
          </p:cNvCxnSpPr>
          <p:nvPr/>
        </p:nvCxnSpPr>
        <p:spPr>
          <a:xfrm rot="16200000" flipH="1">
            <a:off x="4371903" y="2634530"/>
            <a:ext cx="896343" cy="1568840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38200" y="4429330"/>
            <a:ext cx="7591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人员不能重复，目录以人员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同人员的项目不能重复，项目用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r>
              <a:rPr lang="en-US" altLang="zh-CN" dirty="0" smtClean="0"/>
              <a:t>/content/[</a:t>
            </a:r>
            <a:r>
              <a:rPr lang="en-US" altLang="zh-CN" dirty="0" err="1"/>
              <a:t>PersonGuid</a:t>
            </a:r>
            <a:r>
              <a:rPr lang="en-US" altLang="zh-CN" dirty="0" smtClean="0"/>
              <a:t>]</a:t>
            </a:r>
            <a:r>
              <a:rPr lang="zh-CN" altLang="en-US" dirty="0" smtClean="0"/>
              <a:t>人员代码</a:t>
            </a:r>
            <a:r>
              <a:rPr lang="en-US" altLang="zh-CN" dirty="0" smtClean="0"/>
              <a:t>/[</a:t>
            </a:r>
            <a:r>
              <a:rPr lang="en-US" altLang="zh-CN" dirty="0" err="1" smtClean="0"/>
              <a:t>ProjectGuid</a:t>
            </a:r>
            <a:r>
              <a:rPr lang="en-US" altLang="zh-CN" dirty="0" smtClean="0"/>
              <a:t>]</a:t>
            </a:r>
            <a:r>
              <a:rPr lang="zh-CN" altLang="en-US" dirty="0" smtClean="0"/>
              <a:t>项目代码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服务器发送的时候，都是通过资源的唯一</a:t>
            </a:r>
            <a:r>
              <a:rPr lang="en-US" altLang="zh-CN" dirty="0" smtClean="0"/>
              <a:t>GUID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zh-CN" altLang="en-US" dirty="0" smtClean="0"/>
              <a:t>格式： </a:t>
            </a:r>
            <a:r>
              <a:rPr lang="en-US" altLang="zh-CN" dirty="0" smtClean="0"/>
              <a:t>[GUID]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(</a:t>
            </a:r>
            <a:r>
              <a:rPr lang="zh-CN" altLang="en-US" dirty="0"/>
              <a:t>中文</a:t>
            </a:r>
            <a:r>
              <a:rPr lang="en-US" altLang="zh-CN" dirty="0" smtClean="0"/>
              <a:t>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66812" y="2076894"/>
            <a:ext cx="3137683" cy="35200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网站文件</a:t>
            </a:r>
            <a:endParaRPr lang="zh-CN" altLang="en-US" sz="1400" dirty="0"/>
          </a:p>
        </p:txBody>
      </p:sp>
      <p:cxnSp>
        <p:nvCxnSpPr>
          <p:cNvPr id="14" name="直接箭头连接符 14"/>
          <p:cNvCxnSpPr>
            <a:stCxn id="16" idx="2"/>
            <a:endCxn id="13" idx="1"/>
          </p:cNvCxnSpPr>
          <p:nvPr/>
        </p:nvCxnSpPr>
        <p:spPr>
          <a:xfrm rot="16200000" flipH="1">
            <a:off x="1900571" y="1686655"/>
            <a:ext cx="351079" cy="78140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604495" y="3149239"/>
            <a:ext cx="3137683" cy="35200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人员文件</a:t>
            </a:r>
            <a:endParaRPr lang="zh-CN" altLang="en-US" sz="1400" dirty="0"/>
          </a:p>
        </p:txBody>
      </p:sp>
      <p:cxnSp>
        <p:nvCxnSpPr>
          <p:cNvPr id="19" name="直接箭头连接符 14"/>
          <p:cNvCxnSpPr>
            <a:stCxn id="21" idx="2"/>
            <a:endCxn id="18" idx="1"/>
          </p:cNvCxnSpPr>
          <p:nvPr/>
        </p:nvCxnSpPr>
        <p:spPr>
          <a:xfrm rot="16200000" flipH="1">
            <a:off x="4642843" y="2363589"/>
            <a:ext cx="354463" cy="156884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296537" y="4176795"/>
            <a:ext cx="3137683" cy="35200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项目文件 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自定义目录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24" name="直接箭头连接符 14"/>
          <p:cNvCxnSpPr>
            <a:stCxn id="45" idx="2"/>
            <a:endCxn id="23" idx="1"/>
          </p:cNvCxnSpPr>
          <p:nvPr/>
        </p:nvCxnSpPr>
        <p:spPr>
          <a:xfrm rot="16200000" flipH="1">
            <a:off x="7580099" y="3636360"/>
            <a:ext cx="309674" cy="112320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7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项目存储方式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11862" y="1538383"/>
            <a:ext cx="2134979" cy="3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项目目录 </a:t>
            </a:r>
            <a:r>
              <a:rPr lang="en-US" altLang="zh-CN" sz="1400" dirty="0" smtClean="0"/>
              <a:t>(project.xml)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2286811" y="3085149"/>
            <a:ext cx="3016577" cy="3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模型文件</a:t>
            </a:r>
            <a:r>
              <a:rPr lang="en-US" altLang="zh-CN" sz="1400" dirty="0" smtClean="0"/>
              <a:t>(Model)(model)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2286811" y="4007206"/>
            <a:ext cx="3016577" cy="3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模板描述文件</a:t>
            </a:r>
            <a:r>
              <a:rPr lang="en-US" altLang="zh-CN" sz="1400" dirty="0" smtClean="0"/>
              <a:t>(Template)(xml)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2286811" y="2151135"/>
            <a:ext cx="3016577" cy="3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位图文件</a:t>
            </a:r>
            <a:r>
              <a:rPr lang="en-US" altLang="zh-CN" sz="1400" dirty="0" smtClean="0"/>
              <a:t>(Bitmap)(jpg/</a:t>
            </a:r>
            <a:r>
              <a:rPr lang="en-US" altLang="zh-CN" sz="1400" dirty="0" err="1" smtClean="0"/>
              <a:t>png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2286812" y="2597803"/>
            <a:ext cx="3016577" cy="3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材质</a:t>
            </a:r>
            <a:r>
              <a:rPr lang="zh-CN" altLang="en-US" sz="1400" dirty="0" smtClean="0"/>
              <a:t>文件</a:t>
            </a:r>
            <a:r>
              <a:rPr lang="en-US" altLang="zh-CN" sz="1400" dirty="0" smtClean="0"/>
              <a:t>(Material)(xml)</a:t>
            </a:r>
            <a:endParaRPr lang="zh-CN" altLang="en-US" sz="1400" dirty="0"/>
          </a:p>
        </p:txBody>
      </p:sp>
      <p:cxnSp>
        <p:nvCxnSpPr>
          <p:cNvPr id="27" name="直接箭头连接符 14"/>
          <p:cNvCxnSpPr>
            <a:stCxn id="16" idx="2"/>
            <a:endCxn id="22" idx="1"/>
          </p:cNvCxnSpPr>
          <p:nvPr/>
        </p:nvCxnSpPr>
        <p:spPr>
          <a:xfrm rot="16200000" flipH="1">
            <a:off x="1583773" y="2055566"/>
            <a:ext cx="898618" cy="507460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4"/>
          <p:cNvCxnSpPr>
            <a:stCxn id="16" idx="2"/>
            <a:endCxn id="17" idx="1"/>
          </p:cNvCxnSpPr>
          <p:nvPr/>
        </p:nvCxnSpPr>
        <p:spPr>
          <a:xfrm rot="16200000" flipH="1">
            <a:off x="1340099" y="2299239"/>
            <a:ext cx="1385964" cy="507459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4"/>
          <p:cNvCxnSpPr>
            <a:stCxn id="16" idx="2"/>
            <a:endCxn id="18" idx="1"/>
          </p:cNvCxnSpPr>
          <p:nvPr/>
        </p:nvCxnSpPr>
        <p:spPr>
          <a:xfrm rot="16200000" flipH="1">
            <a:off x="879071" y="2760267"/>
            <a:ext cx="2308021" cy="507459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6100047" y="2597803"/>
            <a:ext cx="3016577" cy="3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效果器文件</a:t>
            </a:r>
            <a:r>
              <a:rPr lang="en-US" altLang="zh-CN" sz="1400" dirty="0" smtClean="0"/>
              <a:t>(Effect)(effect)</a:t>
            </a:r>
            <a:endParaRPr lang="zh-CN" altLang="en-US" sz="1400" dirty="0"/>
          </a:p>
        </p:txBody>
      </p:sp>
      <p:cxnSp>
        <p:nvCxnSpPr>
          <p:cNvPr id="46" name="直接箭头连接符 14"/>
          <p:cNvCxnSpPr>
            <a:stCxn id="22" idx="3"/>
            <a:endCxn id="45" idx="1"/>
          </p:cNvCxnSpPr>
          <p:nvPr/>
        </p:nvCxnSpPr>
        <p:spPr>
          <a:xfrm>
            <a:off x="5303389" y="2758605"/>
            <a:ext cx="796658" cy="0"/>
          </a:xfrm>
          <a:prstGeom prst="straightConnector1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997583" y="1430215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文件名：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唯一码</a:t>
            </a:r>
            <a:r>
              <a:rPr lang="en-US" altLang="zh-CN" dirty="0" smtClean="0"/>
              <a:t>] + </a:t>
            </a:r>
            <a:r>
              <a:rPr lang="zh-CN" altLang="en-US" dirty="0" smtClean="0"/>
              <a:t>命名 </a:t>
            </a:r>
            <a:r>
              <a:rPr lang="en-US" altLang="zh-CN" dirty="0" smtClean="0"/>
              <a:t>+ . + </a:t>
            </a:r>
            <a:r>
              <a:rPr lang="zh-CN" altLang="en-US" dirty="0" smtClean="0"/>
              <a:t>类型</a:t>
            </a:r>
            <a:endParaRPr lang="en-US" altLang="zh-CN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8531876" y="143021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文件内通过唯一码建立关系。</a:t>
            </a:r>
            <a:endParaRPr lang="zh-CN" altLang="en-US" dirty="0"/>
          </a:p>
        </p:txBody>
      </p:sp>
      <p:cxnSp>
        <p:nvCxnSpPr>
          <p:cNvPr id="68" name="直接箭头连接符 14"/>
          <p:cNvCxnSpPr>
            <a:stCxn id="16" idx="2"/>
            <a:endCxn id="21" idx="1"/>
          </p:cNvCxnSpPr>
          <p:nvPr/>
        </p:nvCxnSpPr>
        <p:spPr>
          <a:xfrm rot="16200000" flipH="1">
            <a:off x="1807106" y="1832232"/>
            <a:ext cx="451950" cy="507459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30973" y="5199846"/>
            <a:ext cx="1093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项目文件按照分类使用</a:t>
            </a:r>
            <a:r>
              <a:rPr lang="en-US" altLang="zh-CN" dirty="0"/>
              <a:t>GUID</a:t>
            </a:r>
            <a:r>
              <a:rPr lang="zh-CN" altLang="en-US" dirty="0"/>
              <a:t>实际存储，用户操作目录由描述文件确定，是虚拟路径管理。</a:t>
            </a:r>
            <a:endParaRPr lang="en-US" altLang="zh-CN" dirty="0"/>
          </a:p>
          <a:p>
            <a:r>
              <a:rPr lang="zh-CN" altLang="en-US" dirty="0" smtClean="0"/>
              <a:t>发布后，内容复制到发布文件夹（</a:t>
            </a:r>
            <a:r>
              <a:rPr lang="en-US" altLang="zh-CN" dirty="0" smtClean="0"/>
              <a:t>user/project/version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发布后内容，其他项目可以查找并引用指定版本，或者是否需要自动保持或指定升级到版本。</a:t>
            </a:r>
            <a:endParaRPr lang="en-US" altLang="zh-CN" dirty="0" smtClean="0"/>
          </a:p>
          <a:p>
            <a:r>
              <a:rPr lang="zh-CN" altLang="en-US" dirty="0" smtClean="0"/>
              <a:t>编辑和存储分为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套数据模式，编辑使用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，存储使用</a:t>
            </a:r>
            <a:r>
              <a:rPr lang="en-US" altLang="zh-CN" dirty="0" smtClean="0"/>
              <a:t>BIN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2286810" y="4438591"/>
            <a:ext cx="3016577" cy="3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场景描述文件</a:t>
            </a:r>
            <a:r>
              <a:rPr lang="en-US" altLang="zh-CN" sz="1400" dirty="0" smtClean="0"/>
              <a:t>(Scene)(xml)</a:t>
            </a:r>
            <a:endParaRPr lang="zh-CN" altLang="en-US" sz="1400" dirty="0"/>
          </a:p>
        </p:txBody>
      </p:sp>
      <p:cxnSp>
        <p:nvCxnSpPr>
          <p:cNvPr id="87" name="直接箭头连接符 14"/>
          <p:cNvCxnSpPr>
            <a:stCxn id="16" idx="2"/>
            <a:endCxn id="86" idx="1"/>
          </p:cNvCxnSpPr>
          <p:nvPr/>
        </p:nvCxnSpPr>
        <p:spPr>
          <a:xfrm rot="16200000" flipH="1">
            <a:off x="663378" y="2975961"/>
            <a:ext cx="2739406" cy="507458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2286810" y="3545596"/>
            <a:ext cx="3016577" cy="32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模型描述文件</a:t>
            </a:r>
            <a:r>
              <a:rPr lang="en-US" altLang="zh-CN" sz="1400" dirty="0" smtClean="0"/>
              <a:t>(Model)(xml)</a:t>
            </a:r>
            <a:endParaRPr lang="zh-CN" altLang="en-US" sz="1400" dirty="0"/>
          </a:p>
        </p:txBody>
      </p:sp>
      <p:cxnSp>
        <p:nvCxnSpPr>
          <p:cNvPr id="102" name="直接箭头连接符 14"/>
          <p:cNvCxnSpPr>
            <a:stCxn id="16" idx="2"/>
            <a:endCxn id="101" idx="1"/>
          </p:cNvCxnSpPr>
          <p:nvPr/>
        </p:nvCxnSpPr>
        <p:spPr>
          <a:xfrm rot="16200000" flipH="1">
            <a:off x="1109876" y="2529463"/>
            <a:ext cx="1846411" cy="507458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存储</a:t>
            </a:r>
            <a:r>
              <a:rPr lang="zh-CN" altLang="en-US" dirty="0"/>
              <a:t>结构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265009" y="1451198"/>
            <a:ext cx="1146553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Space (</a:t>
            </a:r>
            <a:r>
              <a:rPr lang="zh-CN" altLang="en-US" sz="1000" dirty="0" smtClean="0"/>
              <a:t>空间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7945117" y="3533476"/>
            <a:ext cx="1791631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Region (</a:t>
            </a:r>
            <a:r>
              <a:rPr lang="zh-CN" altLang="en-US" sz="1000" dirty="0" smtClean="0"/>
              <a:t>区域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2" name="直接箭头连接符 14"/>
          <p:cNvCxnSpPr>
            <a:stCxn id="16" idx="2"/>
            <a:endCxn id="138" idx="0"/>
          </p:cNvCxnSpPr>
          <p:nvPr/>
        </p:nvCxnSpPr>
        <p:spPr>
          <a:xfrm rot="16200000" flipH="1">
            <a:off x="3568033" y="893160"/>
            <a:ext cx="285648" cy="1745143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0115628" y="4080680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err="1" smtClean="0"/>
              <a:t>CameraRefer</a:t>
            </a:r>
            <a:r>
              <a:rPr lang="en-US" altLang="zh-CN" sz="1000" dirty="0" smtClean="0"/>
              <a:t> (</a:t>
            </a:r>
            <a:r>
              <a:rPr lang="zh-CN" altLang="en-US" sz="1000" dirty="0" smtClean="0"/>
              <a:t>相机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20" name="直接箭头连接符 14"/>
          <p:cNvCxnSpPr>
            <a:stCxn id="11" idx="2"/>
            <a:endCxn id="203" idx="1"/>
          </p:cNvCxnSpPr>
          <p:nvPr/>
        </p:nvCxnSpPr>
        <p:spPr>
          <a:xfrm rot="16200000" flipH="1">
            <a:off x="8852435" y="3693683"/>
            <a:ext cx="197111" cy="22011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061048" y="4609156"/>
            <a:ext cx="1763090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Lights (</a:t>
            </a:r>
            <a:r>
              <a:rPr lang="zh-CN" altLang="en-US" sz="1000" dirty="0" smtClean="0"/>
              <a:t>光源集合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28" name="直接箭头连接符 14"/>
          <p:cNvCxnSpPr>
            <a:stCxn id="11" idx="2"/>
            <a:endCxn id="27" idx="1"/>
          </p:cNvCxnSpPr>
          <p:nvPr/>
        </p:nvCxnSpPr>
        <p:spPr>
          <a:xfrm rot="16200000" flipH="1">
            <a:off x="8456078" y="4090040"/>
            <a:ext cx="989825" cy="22011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0115628" y="4873394"/>
            <a:ext cx="1587708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err="1" smtClean="0"/>
              <a:t>LightRefer</a:t>
            </a:r>
            <a:r>
              <a:rPr lang="en-US" altLang="zh-CN" sz="1000" dirty="0" smtClean="0"/>
              <a:t> (</a:t>
            </a:r>
            <a:r>
              <a:rPr lang="zh-CN" altLang="en-US" sz="1000" dirty="0" smtClean="0"/>
              <a:t>光源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32" name="直接箭头连接符 14"/>
          <p:cNvCxnSpPr>
            <a:stCxn id="27" idx="2"/>
            <a:endCxn id="31" idx="1"/>
          </p:cNvCxnSpPr>
          <p:nvPr/>
        </p:nvCxnSpPr>
        <p:spPr>
          <a:xfrm rot="16200000" flipH="1">
            <a:off x="9939919" y="4783539"/>
            <a:ext cx="178383" cy="17303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7939295" y="3039062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Pass (</a:t>
            </a:r>
            <a:r>
              <a:rPr lang="zh-CN" altLang="en-US" sz="1000" dirty="0" smtClean="0"/>
              <a:t>渲染过程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44" name="直接箭头连接符 14"/>
          <p:cNvCxnSpPr>
            <a:stCxn id="228" idx="2"/>
            <a:endCxn id="43" idx="1"/>
          </p:cNvCxnSpPr>
          <p:nvPr/>
        </p:nvCxnSpPr>
        <p:spPr>
          <a:xfrm rot="16200000" flipH="1">
            <a:off x="7763586" y="2949207"/>
            <a:ext cx="178383" cy="17303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4"/>
          <p:cNvCxnSpPr>
            <a:stCxn id="155" idx="2"/>
            <a:endCxn id="53" idx="1"/>
          </p:cNvCxnSpPr>
          <p:nvPr/>
        </p:nvCxnSpPr>
        <p:spPr>
          <a:xfrm rot="16200000" flipH="1">
            <a:off x="5635863" y="3735724"/>
            <a:ext cx="2317717" cy="179988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6884715" y="4898722"/>
            <a:ext cx="1791632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Layers (</a:t>
            </a:r>
            <a:r>
              <a:rPr lang="zh-CN" altLang="en-US" sz="1000" dirty="0" smtClean="0"/>
              <a:t>显示层集合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56" name="圆角矩形 55"/>
          <p:cNvSpPr/>
          <p:nvPr/>
        </p:nvSpPr>
        <p:spPr>
          <a:xfrm>
            <a:off x="7939294" y="5162960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/>
              <a:t>Layer (</a:t>
            </a:r>
            <a:r>
              <a:rPr lang="zh-CN" altLang="en-US" sz="1000" dirty="0"/>
              <a:t>显示</a:t>
            </a:r>
            <a:r>
              <a:rPr lang="zh-CN" altLang="en-US" sz="1000" dirty="0" smtClean="0"/>
              <a:t>层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57" name="直接箭头连接符 14"/>
          <p:cNvCxnSpPr>
            <a:stCxn id="53" idx="2"/>
            <a:endCxn id="56" idx="1"/>
          </p:cNvCxnSpPr>
          <p:nvPr/>
        </p:nvCxnSpPr>
        <p:spPr>
          <a:xfrm rot="16200000" flipH="1">
            <a:off x="7770721" y="5080241"/>
            <a:ext cx="178383" cy="158763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8872843" y="5427198"/>
            <a:ext cx="1669227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err="1" smtClean="0"/>
              <a:t>DisplayContainer</a:t>
            </a:r>
            <a:r>
              <a:rPr lang="en-US" altLang="zh-CN" sz="1000" dirty="0" smtClean="0"/>
              <a:t> (</a:t>
            </a:r>
            <a:r>
              <a:rPr lang="zh-CN" altLang="en-US" sz="1000" dirty="0" smtClean="0"/>
              <a:t>显示容器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68" name="直接箭头连接符 14"/>
          <p:cNvCxnSpPr>
            <a:stCxn id="56" idx="2"/>
            <a:endCxn id="67" idx="1"/>
          </p:cNvCxnSpPr>
          <p:nvPr/>
        </p:nvCxnSpPr>
        <p:spPr>
          <a:xfrm rot="16200000" flipH="1">
            <a:off x="8713805" y="5354014"/>
            <a:ext cx="178383" cy="13969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9910528" y="5689706"/>
            <a:ext cx="1496144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Sprite (</a:t>
            </a:r>
            <a:r>
              <a:rPr lang="zh-CN" altLang="en-US" sz="1000" dirty="0" smtClean="0"/>
              <a:t>显示对象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74" name="直接箭头连接符 14"/>
          <p:cNvCxnSpPr>
            <a:stCxn id="67" idx="2"/>
            <a:endCxn id="73" idx="1"/>
          </p:cNvCxnSpPr>
          <p:nvPr/>
        </p:nvCxnSpPr>
        <p:spPr>
          <a:xfrm rot="16200000" flipH="1">
            <a:off x="9720666" y="5585698"/>
            <a:ext cx="176653" cy="20307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1364295" y="3810014"/>
            <a:ext cx="1791632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Materials (</a:t>
            </a:r>
            <a:r>
              <a:rPr lang="zh-CN" altLang="en-US" sz="1000" dirty="0" smtClean="0"/>
              <a:t>材质集合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97" name="直接箭头连接符 14"/>
          <p:cNvCxnSpPr>
            <a:stCxn id="78" idx="2"/>
            <a:endCxn id="96" idx="1"/>
          </p:cNvCxnSpPr>
          <p:nvPr/>
        </p:nvCxnSpPr>
        <p:spPr>
          <a:xfrm rot="16200000" flipH="1">
            <a:off x="289373" y="2820946"/>
            <a:ext cx="1816963" cy="33288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2638991" y="4071142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/>
              <a:t>Material (</a:t>
            </a:r>
            <a:r>
              <a:rPr lang="zh-CN" altLang="en-US" sz="1000" dirty="0" smtClean="0"/>
              <a:t>材质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28" name="直接箭头连接符 14"/>
          <p:cNvCxnSpPr>
            <a:stCxn id="96" idx="2"/>
            <a:endCxn id="127" idx="1"/>
          </p:cNvCxnSpPr>
          <p:nvPr/>
        </p:nvCxnSpPr>
        <p:spPr>
          <a:xfrm rot="16200000" flipH="1">
            <a:off x="2361915" y="3879920"/>
            <a:ext cx="175273" cy="378880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1364295" y="4603403"/>
            <a:ext cx="1791633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smtClean="0"/>
              <a:t>Displays 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模板集合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36" name="直接箭头连接符 14"/>
          <p:cNvCxnSpPr>
            <a:stCxn id="78" idx="2"/>
            <a:endCxn id="135" idx="1"/>
          </p:cNvCxnSpPr>
          <p:nvPr/>
        </p:nvCxnSpPr>
        <p:spPr>
          <a:xfrm rot="16200000" flipH="1">
            <a:off x="-107322" y="3217641"/>
            <a:ext cx="2610352" cy="33288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2638991" y="4873428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Model (</a:t>
            </a:r>
            <a:r>
              <a:rPr lang="zh-CN" altLang="en-US" sz="1000" dirty="0"/>
              <a:t>模板</a:t>
            </a:r>
            <a:r>
              <a:rPr lang="zh-CN" altLang="en-US" sz="1000" dirty="0" smtClean="0"/>
              <a:t>对象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44" name="直接箭头连接符 14"/>
          <p:cNvCxnSpPr>
            <a:stCxn id="135" idx="2"/>
            <a:endCxn id="143" idx="1"/>
          </p:cNvCxnSpPr>
          <p:nvPr/>
        </p:nvCxnSpPr>
        <p:spPr>
          <a:xfrm rot="16200000" flipH="1">
            <a:off x="2357466" y="4677758"/>
            <a:ext cx="184170" cy="378879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3942380" y="5137664"/>
            <a:ext cx="1488218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Mesh (</a:t>
            </a:r>
            <a:r>
              <a:rPr lang="zh-CN" altLang="en-US" sz="1000" dirty="0" smtClean="0"/>
              <a:t>渲染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49" name="直接箭头连接符 14"/>
          <p:cNvCxnSpPr>
            <a:stCxn id="143" idx="2"/>
            <a:endCxn id="148" idx="1"/>
          </p:cNvCxnSpPr>
          <p:nvPr/>
        </p:nvCxnSpPr>
        <p:spPr>
          <a:xfrm rot="16200000" flipH="1">
            <a:off x="3598423" y="4879561"/>
            <a:ext cx="178381" cy="50953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10518454" y="5436108"/>
            <a:ext cx="1543376" cy="153888"/>
          </a:xfrm>
          <a:prstGeom prst="rect">
            <a:avLst/>
          </a:prstGeom>
          <a:noFill/>
        </p:spPr>
        <p:txBody>
          <a:bodyPr wrap="square" lIns="72000" tIns="0" rIns="72000" bIns="0" rtlCol="0" anchor="ctr" anchorCtr="0">
            <a:spAutoFit/>
          </a:bodyPr>
          <a:lstStyle/>
          <a:p>
            <a:r>
              <a:rPr lang="en-US" altLang="zh-CN" sz="1000" dirty="0" smtClean="0"/>
              <a:t>Template - Material</a:t>
            </a:r>
            <a:endParaRPr lang="zh-CN" altLang="en-US" sz="1000" dirty="0"/>
          </a:p>
        </p:txBody>
      </p:sp>
      <p:sp>
        <p:nvSpPr>
          <p:cNvPr id="99" name="圆角矩形 98"/>
          <p:cNvSpPr/>
          <p:nvPr/>
        </p:nvSpPr>
        <p:spPr>
          <a:xfrm>
            <a:off x="1364295" y="2212385"/>
            <a:ext cx="1763091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Cameras (</a:t>
            </a:r>
            <a:r>
              <a:rPr lang="zh-CN" altLang="en-US" sz="1000" dirty="0" smtClean="0"/>
              <a:t>相机集合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00" name="直接箭头连接符 14"/>
          <p:cNvCxnSpPr>
            <a:stCxn id="78" idx="2"/>
            <a:endCxn id="99" idx="1"/>
          </p:cNvCxnSpPr>
          <p:nvPr/>
        </p:nvCxnSpPr>
        <p:spPr>
          <a:xfrm rot="16200000" flipH="1">
            <a:off x="1088187" y="2022132"/>
            <a:ext cx="219334" cy="33288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>
            <a:off x="2638991" y="2479587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Camera (</a:t>
            </a:r>
            <a:r>
              <a:rPr lang="zh-CN" altLang="en-US" sz="1000" dirty="0" smtClean="0"/>
              <a:t>相机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07" name="直接箭头连接符 14"/>
          <p:cNvCxnSpPr>
            <a:stCxn id="99" idx="2"/>
            <a:endCxn id="106" idx="1"/>
          </p:cNvCxnSpPr>
          <p:nvPr/>
        </p:nvCxnSpPr>
        <p:spPr>
          <a:xfrm rot="16200000" flipH="1">
            <a:off x="2351743" y="2278193"/>
            <a:ext cx="181347" cy="393150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1364295" y="2741403"/>
            <a:ext cx="1763091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Lights (</a:t>
            </a:r>
            <a:r>
              <a:rPr lang="zh-CN" altLang="en-US" sz="1000" dirty="0"/>
              <a:t>光源</a:t>
            </a:r>
            <a:r>
              <a:rPr lang="zh-CN" altLang="en-US" sz="1000" dirty="0" smtClean="0"/>
              <a:t>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17" name="直接箭头连接符 14"/>
          <p:cNvCxnSpPr>
            <a:stCxn id="78" idx="2"/>
            <a:endCxn id="116" idx="1"/>
          </p:cNvCxnSpPr>
          <p:nvPr/>
        </p:nvCxnSpPr>
        <p:spPr>
          <a:xfrm rot="16200000" flipH="1">
            <a:off x="823678" y="2286641"/>
            <a:ext cx="748352" cy="33288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圆角矩形 131"/>
          <p:cNvSpPr/>
          <p:nvPr/>
        </p:nvSpPr>
        <p:spPr>
          <a:xfrm>
            <a:off x="2638991" y="3013460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Light </a:t>
            </a:r>
            <a:r>
              <a:rPr lang="en-US" altLang="zh-CN" sz="1000" dirty="0"/>
              <a:t>(</a:t>
            </a:r>
            <a:r>
              <a:rPr lang="zh-CN" altLang="en-US" sz="1000" dirty="0" smtClean="0"/>
              <a:t>光源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34" name="直接箭头连接符 14"/>
          <p:cNvCxnSpPr>
            <a:stCxn id="116" idx="2"/>
            <a:endCxn id="132" idx="1"/>
          </p:cNvCxnSpPr>
          <p:nvPr/>
        </p:nvCxnSpPr>
        <p:spPr>
          <a:xfrm rot="16200000" flipH="1">
            <a:off x="2349315" y="2809639"/>
            <a:ext cx="186202" cy="393150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296932" y="6175814"/>
            <a:ext cx="11764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模型</a:t>
            </a:r>
            <a:r>
              <a:rPr lang="en-US" altLang="zh-CN" sz="1400" dirty="0" smtClean="0"/>
              <a:t>(mode.xml) | </a:t>
            </a:r>
            <a:r>
              <a:rPr lang="zh-CN" altLang="en-US" sz="1400" dirty="0" smtClean="0"/>
              <a:t>模板 </a:t>
            </a:r>
            <a:r>
              <a:rPr lang="en-US" altLang="zh-CN" sz="1400" dirty="0" smtClean="0"/>
              <a:t>(template.xml) | </a:t>
            </a:r>
            <a:r>
              <a:rPr lang="zh-CN" altLang="en-US" sz="1400" dirty="0" smtClean="0"/>
              <a:t>场景 </a:t>
            </a:r>
            <a:r>
              <a:rPr lang="en-US" altLang="zh-CN" sz="1400" dirty="0" smtClean="0"/>
              <a:t>(scene.xml)</a:t>
            </a:r>
          </a:p>
          <a:p>
            <a:r>
              <a:rPr lang="zh-CN" altLang="en-US" sz="1400" dirty="0" smtClean="0"/>
              <a:t>渲染技术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相机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光源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区域不合并，任何场景可以被合并起来，也可以作为显示层的一个节点引入进来。</a:t>
            </a:r>
            <a:endParaRPr lang="zh-CN" altLang="en-US" sz="1400" dirty="0"/>
          </a:p>
        </p:txBody>
      </p:sp>
      <p:sp>
        <p:nvSpPr>
          <p:cNvPr id="203" name="圆角矩形 202"/>
          <p:cNvSpPr/>
          <p:nvPr/>
        </p:nvSpPr>
        <p:spPr>
          <a:xfrm>
            <a:off x="9061048" y="3816442"/>
            <a:ext cx="1763090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Viewports (</a:t>
            </a:r>
            <a:r>
              <a:rPr lang="zh-CN" altLang="en-US" sz="1000" dirty="0" smtClean="0"/>
              <a:t>视角</a:t>
            </a:r>
            <a:r>
              <a:rPr lang="zh-CN" altLang="en-US" sz="1000" dirty="0"/>
              <a:t>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211" name="圆角矩形 210"/>
          <p:cNvSpPr/>
          <p:nvPr/>
        </p:nvSpPr>
        <p:spPr>
          <a:xfrm>
            <a:off x="9061048" y="4344918"/>
            <a:ext cx="1763090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err="1"/>
              <a:t>DirectionalLight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方向光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212" name="直接箭头连接符 14"/>
          <p:cNvCxnSpPr>
            <a:stCxn id="11" idx="2"/>
            <a:endCxn id="211" idx="1"/>
          </p:cNvCxnSpPr>
          <p:nvPr/>
        </p:nvCxnSpPr>
        <p:spPr>
          <a:xfrm rot="16200000" flipH="1">
            <a:off x="8588197" y="3957921"/>
            <a:ext cx="725587" cy="22011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14"/>
          <p:cNvCxnSpPr>
            <a:stCxn id="203" idx="2"/>
            <a:endCxn id="19" idx="1"/>
          </p:cNvCxnSpPr>
          <p:nvPr/>
        </p:nvCxnSpPr>
        <p:spPr>
          <a:xfrm rot="16200000" flipH="1">
            <a:off x="9939919" y="3990825"/>
            <a:ext cx="178383" cy="17303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圆角矩形 227"/>
          <p:cNvSpPr/>
          <p:nvPr/>
        </p:nvSpPr>
        <p:spPr>
          <a:xfrm>
            <a:off x="6884715" y="2774824"/>
            <a:ext cx="1763090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Technique (</a:t>
            </a:r>
            <a:r>
              <a:rPr lang="zh-CN" altLang="en-US" sz="1000" dirty="0" smtClean="0"/>
              <a:t>渲染技术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232" name="直接箭头连接符 14"/>
          <p:cNvCxnSpPr>
            <a:stCxn id="155" idx="2"/>
            <a:endCxn id="228" idx="1"/>
          </p:cNvCxnSpPr>
          <p:nvPr/>
        </p:nvCxnSpPr>
        <p:spPr>
          <a:xfrm rot="16200000" flipH="1">
            <a:off x="6697812" y="2673775"/>
            <a:ext cx="193819" cy="179988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圆角矩形 297"/>
          <p:cNvSpPr/>
          <p:nvPr/>
        </p:nvSpPr>
        <p:spPr>
          <a:xfrm>
            <a:off x="3942380" y="5407720"/>
            <a:ext cx="1488218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Skeleton (</a:t>
            </a:r>
            <a:r>
              <a:rPr lang="zh-CN" altLang="en-US" sz="1000" dirty="0" smtClean="0"/>
              <a:t>骨骼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299" name="直接箭头连接符 14"/>
          <p:cNvCxnSpPr>
            <a:stCxn id="143" idx="2"/>
            <a:endCxn id="298" idx="1"/>
          </p:cNvCxnSpPr>
          <p:nvPr/>
        </p:nvCxnSpPr>
        <p:spPr>
          <a:xfrm rot="16200000" flipH="1">
            <a:off x="3463395" y="5014589"/>
            <a:ext cx="448437" cy="50953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圆角矩形 310"/>
          <p:cNvSpPr/>
          <p:nvPr/>
        </p:nvSpPr>
        <p:spPr>
          <a:xfrm>
            <a:off x="3942380" y="5678355"/>
            <a:ext cx="1488218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Animation (</a:t>
            </a:r>
            <a:r>
              <a:rPr lang="zh-CN" altLang="en-US" sz="1000" dirty="0" smtClean="0"/>
              <a:t>动画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312" name="直接箭头连接符 14"/>
          <p:cNvCxnSpPr>
            <a:stCxn id="143" idx="2"/>
            <a:endCxn id="311" idx="1"/>
          </p:cNvCxnSpPr>
          <p:nvPr/>
        </p:nvCxnSpPr>
        <p:spPr>
          <a:xfrm rot="16200000" flipH="1">
            <a:off x="3328077" y="5149907"/>
            <a:ext cx="719072" cy="50953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315"/>
          <p:cNvSpPr txBox="1"/>
          <p:nvPr/>
        </p:nvSpPr>
        <p:spPr>
          <a:xfrm>
            <a:off x="10658600" y="5904389"/>
            <a:ext cx="860588" cy="153888"/>
          </a:xfrm>
          <a:prstGeom prst="rect">
            <a:avLst/>
          </a:prstGeom>
          <a:noFill/>
        </p:spPr>
        <p:txBody>
          <a:bodyPr wrap="square" lIns="72000" tIns="0" rIns="72000" bIns="0" rtlCol="0">
            <a:spAutoFit/>
          </a:bodyPr>
          <a:lstStyle/>
          <a:p>
            <a:r>
              <a:rPr lang="en-US" altLang="zh-CN" sz="1000" dirty="0" smtClean="0"/>
              <a:t>Instance</a:t>
            </a:r>
            <a:endParaRPr lang="zh-CN" altLang="en-US" sz="1000" dirty="0"/>
          </a:p>
        </p:txBody>
      </p:sp>
      <p:sp>
        <p:nvSpPr>
          <p:cNvPr id="331" name="圆角矩形 330"/>
          <p:cNvSpPr/>
          <p:nvPr/>
        </p:nvSpPr>
        <p:spPr>
          <a:xfrm>
            <a:off x="1364295" y="3286153"/>
            <a:ext cx="1791632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Bitmap (</a:t>
            </a:r>
            <a:r>
              <a:rPr lang="zh-CN" altLang="en-US" sz="1000" dirty="0"/>
              <a:t>位图</a:t>
            </a:r>
            <a:r>
              <a:rPr lang="zh-CN" altLang="en-US" sz="1000" dirty="0" smtClean="0"/>
              <a:t>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332" name="圆角矩形 331"/>
          <p:cNvSpPr/>
          <p:nvPr/>
        </p:nvSpPr>
        <p:spPr>
          <a:xfrm>
            <a:off x="2638991" y="3547281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Bitmap (</a:t>
            </a:r>
            <a:r>
              <a:rPr lang="zh-CN" altLang="en-US" sz="1000" dirty="0" smtClean="0"/>
              <a:t>位图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333" name="直接箭头连接符 14"/>
          <p:cNvCxnSpPr>
            <a:stCxn id="78" idx="2"/>
            <a:endCxn id="331" idx="1"/>
          </p:cNvCxnSpPr>
          <p:nvPr/>
        </p:nvCxnSpPr>
        <p:spPr>
          <a:xfrm rot="16200000" flipH="1">
            <a:off x="551303" y="2559016"/>
            <a:ext cx="1293102" cy="33288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14"/>
          <p:cNvCxnSpPr>
            <a:stCxn id="331" idx="2"/>
            <a:endCxn id="332" idx="1"/>
          </p:cNvCxnSpPr>
          <p:nvPr/>
        </p:nvCxnSpPr>
        <p:spPr>
          <a:xfrm rot="16200000" flipH="1">
            <a:off x="2361915" y="3356059"/>
            <a:ext cx="175273" cy="378880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圆角矩形 343"/>
          <p:cNvSpPr/>
          <p:nvPr/>
        </p:nvSpPr>
        <p:spPr>
          <a:xfrm>
            <a:off x="3743340" y="4339136"/>
            <a:ext cx="1587709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err="1" smtClean="0"/>
              <a:t>BitmapRefer</a:t>
            </a:r>
            <a:r>
              <a:rPr lang="en-US" altLang="zh-CN" sz="1000" dirty="0" smtClean="0"/>
              <a:t> (</a:t>
            </a:r>
            <a:r>
              <a:rPr lang="zh-CN" altLang="en-US" sz="1000" dirty="0" smtClean="0"/>
              <a:t>位图引用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345" name="直接箭头连接符 14"/>
          <p:cNvCxnSpPr>
            <a:stCxn id="127" idx="2"/>
            <a:endCxn id="344" idx="1"/>
          </p:cNvCxnSpPr>
          <p:nvPr/>
        </p:nvCxnSpPr>
        <p:spPr>
          <a:xfrm rot="16200000" flipH="1">
            <a:off x="3497024" y="4178674"/>
            <a:ext cx="182139" cy="310494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6884715" y="3271636"/>
            <a:ext cx="1791631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Regions (</a:t>
            </a:r>
            <a:r>
              <a:rPr lang="zh-CN" altLang="en-US" sz="1000" dirty="0" smtClean="0"/>
              <a:t>区域集合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75" name="直接箭头连接符 14"/>
          <p:cNvCxnSpPr>
            <a:stCxn id="72" idx="2"/>
            <a:endCxn id="11" idx="1"/>
          </p:cNvCxnSpPr>
          <p:nvPr/>
        </p:nvCxnSpPr>
        <p:spPr>
          <a:xfrm rot="16200000" flipH="1">
            <a:off x="7774832" y="3449045"/>
            <a:ext cx="175985" cy="16458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149867" y="1907196"/>
            <a:ext cx="1763091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Asset (</a:t>
            </a:r>
            <a:r>
              <a:rPr lang="zh-CN" altLang="en-US" sz="1000" dirty="0" smtClean="0"/>
              <a:t>资源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79" name="直接箭头连接符 14"/>
          <p:cNvCxnSpPr>
            <a:stCxn id="16" idx="2"/>
            <a:endCxn id="78" idx="0"/>
          </p:cNvCxnSpPr>
          <p:nvPr/>
        </p:nvCxnSpPr>
        <p:spPr>
          <a:xfrm rot="5400000">
            <a:off x="1792706" y="861616"/>
            <a:ext cx="284288" cy="1806873"/>
          </a:xfrm>
          <a:prstGeom prst="bentConnector3">
            <a:avLst>
              <a:gd name="adj1" fmla="val 50000"/>
            </a:avLst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1364295" y="5320163"/>
            <a:ext cx="1791633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Tracks</a:t>
            </a:r>
            <a:r>
              <a:rPr lang="en-US" altLang="zh-CN" sz="1000" dirty="0" smtClean="0"/>
              <a:t> (</a:t>
            </a:r>
            <a:r>
              <a:rPr lang="zh-CN" altLang="en-US" sz="1000" dirty="0"/>
              <a:t>轨迹</a:t>
            </a:r>
            <a:r>
              <a:rPr lang="zh-CN" altLang="en-US" sz="1000" dirty="0" smtClean="0"/>
              <a:t>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33" name="直接箭头连接符 14"/>
          <p:cNvCxnSpPr>
            <a:stCxn id="78" idx="2"/>
            <a:endCxn id="131" idx="1"/>
          </p:cNvCxnSpPr>
          <p:nvPr/>
        </p:nvCxnSpPr>
        <p:spPr>
          <a:xfrm rot="16200000" flipH="1">
            <a:off x="-465702" y="3576021"/>
            <a:ext cx="3327112" cy="33288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3687613" y="1908556"/>
            <a:ext cx="1791631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Stage (</a:t>
            </a:r>
            <a:r>
              <a:rPr lang="zh-CN" altLang="en-US" sz="1000" dirty="0"/>
              <a:t>舞台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45" name="直接箭头连接符 14"/>
          <p:cNvCxnSpPr>
            <a:stCxn id="155" idx="2"/>
            <a:endCxn id="72" idx="1"/>
          </p:cNvCxnSpPr>
          <p:nvPr/>
        </p:nvCxnSpPr>
        <p:spPr>
          <a:xfrm rot="16200000" flipH="1">
            <a:off x="6449406" y="2922181"/>
            <a:ext cx="690631" cy="179988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圆角矩形 151"/>
          <p:cNvSpPr/>
          <p:nvPr/>
        </p:nvSpPr>
        <p:spPr>
          <a:xfrm>
            <a:off x="4760289" y="2228412"/>
            <a:ext cx="1791631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Scenes (</a:t>
            </a:r>
            <a:r>
              <a:rPr lang="zh-CN" altLang="en-US" sz="1000" dirty="0"/>
              <a:t>场景</a:t>
            </a:r>
            <a:r>
              <a:rPr lang="zh-CN" altLang="en-US" sz="1000" dirty="0" smtClean="0"/>
              <a:t>集合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155" name="圆角矩形 154"/>
          <p:cNvSpPr/>
          <p:nvPr/>
        </p:nvSpPr>
        <p:spPr>
          <a:xfrm>
            <a:off x="5808911" y="2495150"/>
            <a:ext cx="1791631" cy="17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r>
              <a:rPr lang="en-US" altLang="zh-CN" sz="1000" dirty="0" smtClean="0"/>
              <a:t>Scene (</a:t>
            </a:r>
            <a:r>
              <a:rPr lang="zh-CN" altLang="en-US" sz="1000" dirty="0" smtClean="0"/>
              <a:t>场景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cxnSp>
        <p:nvCxnSpPr>
          <p:cNvPr id="156" name="直接箭头连接符 14"/>
          <p:cNvCxnSpPr>
            <a:stCxn id="138" idx="2"/>
            <a:endCxn id="152" idx="1"/>
          </p:cNvCxnSpPr>
          <p:nvPr/>
        </p:nvCxnSpPr>
        <p:spPr>
          <a:xfrm rot="16200000" flipH="1">
            <a:off x="4554859" y="2108836"/>
            <a:ext cx="234001" cy="176860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4"/>
          <p:cNvCxnSpPr>
            <a:stCxn id="152" idx="2"/>
            <a:endCxn id="155" idx="1"/>
          </p:cNvCxnSpPr>
          <p:nvPr/>
        </p:nvCxnSpPr>
        <p:spPr>
          <a:xfrm rot="16200000" flipH="1">
            <a:off x="5642067" y="2414160"/>
            <a:ext cx="180883" cy="15280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6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模型结构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53797" y="1358886"/>
            <a:ext cx="1285428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Model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658222" y="5007379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Animations (</a:t>
            </a:r>
            <a:r>
              <a:rPr lang="zh-CN" altLang="en-US" sz="1200" dirty="0" smtClean="0"/>
              <a:t>动画集合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1658223" y="1717962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err="1" smtClean="0"/>
              <a:t>Meshs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093084" y="4024947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Skin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蒙皮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3093084" y="5356076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Animation(</a:t>
            </a:r>
            <a:r>
              <a:rPr lang="zh-CN" altLang="en-US" sz="1200" dirty="0"/>
              <a:t>动画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26" name="直接箭头连接符 14"/>
          <p:cNvCxnSpPr>
            <a:stCxn id="16" idx="2"/>
            <a:endCxn id="21" idx="1"/>
          </p:cNvCxnSpPr>
          <p:nvPr/>
        </p:nvCxnSpPr>
        <p:spPr>
          <a:xfrm rot="16200000" flipH="1">
            <a:off x="1401868" y="1569685"/>
            <a:ext cx="250998" cy="26171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4"/>
          <p:cNvCxnSpPr>
            <a:stCxn id="16" idx="2"/>
            <a:endCxn id="17" idx="1"/>
          </p:cNvCxnSpPr>
          <p:nvPr/>
        </p:nvCxnSpPr>
        <p:spPr>
          <a:xfrm rot="16200000" flipH="1">
            <a:off x="-242841" y="3214393"/>
            <a:ext cx="3540415" cy="26171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4"/>
          <p:cNvCxnSpPr>
            <a:stCxn id="105" idx="1"/>
            <a:endCxn id="24" idx="2"/>
          </p:cNvCxnSpPr>
          <p:nvPr/>
        </p:nvCxnSpPr>
        <p:spPr>
          <a:xfrm rot="10800000">
            <a:off x="4001194" y="4241104"/>
            <a:ext cx="330336" cy="217427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4"/>
          <p:cNvCxnSpPr>
            <a:stCxn id="17" idx="2"/>
            <a:endCxn id="25" idx="1"/>
          </p:cNvCxnSpPr>
          <p:nvPr/>
        </p:nvCxnSpPr>
        <p:spPr>
          <a:xfrm rot="16200000" flipH="1">
            <a:off x="2709399" y="5080468"/>
            <a:ext cx="240619" cy="52675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4331530" y="2405871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Outline</a:t>
            </a:r>
            <a:endParaRPr lang="zh-CN" altLang="en-US" sz="1200" dirty="0"/>
          </a:p>
        </p:txBody>
      </p:sp>
      <p:cxnSp>
        <p:nvCxnSpPr>
          <p:cNvPr id="29" name="直接箭头连接符 14"/>
          <p:cNvCxnSpPr>
            <a:stCxn id="31" idx="2"/>
            <a:endCxn id="45" idx="1"/>
          </p:cNvCxnSpPr>
          <p:nvPr/>
        </p:nvCxnSpPr>
        <p:spPr>
          <a:xfrm rot="16200000" flipH="1">
            <a:off x="4054439" y="2236857"/>
            <a:ext cx="223847" cy="33033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331530" y="2698897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err="1" smtClean="0"/>
              <a:t>VertexStreams</a:t>
            </a:r>
            <a:endParaRPr lang="zh-CN" altLang="en-US" sz="1200" dirty="0"/>
          </a:p>
        </p:txBody>
      </p:sp>
      <p:cxnSp>
        <p:nvCxnSpPr>
          <p:cNvPr id="32" name="直接箭头连接符 14"/>
          <p:cNvCxnSpPr>
            <a:stCxn id="31" idx="2"/>
            <a:endCxn id="30" idx="1"/>
          </p:cNvCxnSpPr>
          <p:nvPr/>
        </p:nvCxnSpPr>
        <p:spPr>
          <a:xfrm rot="16200000" flipH="1">
            <a:off x="3907926" y="2383370"/>
            <a:ext cx="516873" cy="33033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4"/>
          <p:cNvCxnSpPr>
            <a:stCxn id="30" idx="2"/>
            <a:endCxn id="63" idx="1"/>
          </p:cNvCxnSpPr>
          <p:nvPr/>
        </p:nvCxnSpPr>
        <p:spPr>
          <a:xfrm rot="16200000" flipH="1">
            <a:off x="5344233" y="2810460"/>
            <a:ext cx="210680" cy="41986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3093084" y="2073946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zh-CN" altLang="en-US" sz="1200" dirty="0" smtClean="0"/>
              <a:t>网格</a:t>
            </a:r>
            <a:r>
              <a:rPr lang="en-US" altLang="zh-CN" sz="1200" dirty="0" smtClean="0"/>
              <a:t>(mesh)</a:t>
            </a:r>
            <a:endParaRPr lang="zh-CN" altLang="en-US" sz="1200" dirty="0"/>
          </a:p>
        </p:txBody>
      </p:sp>
      <p:cxnSp>
        <p:nvCxnSpPr>
          <p:cNvPr id="36" name="直接箭头连接符 14"/>
          <p:cNvCxnSpPr>
            <a:stCxn id="21" idx="2"/>
            <a:endCxn id="31" idx="1"/>
          </p:cNvCxnSpPr>
          <p:nvPr/>
        </p:nvCxnSpPr>
        <p:spPr>
          <a:xfrm rot="16200000" flipH="1">
            <a:off x="2705755" y="1794695"/>
            <a:ext cx="247906" cy="52675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5659506" y="3017655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Stream</a:t>
            </a:r>
            <a:endParaRPr lang="zh-CN" altLang="en-US" sz="1200" dirty="0"/>
          </a:p>
        </p:txBody>
      </p:sp>
      <p:sp>
        <p:nvSpPr>
          <p:cNvPr id="105" name="圆角矩形 104"/>
          <p:cNvSpPr/>
          <p:nvPr/>
        </p:nvSpPr>
        <p:spPr>
          <a:xfrm>
            <a:off x="4331530" y="4350452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Skeletons (</a:t>
            </a:r>
            <a:r>
              <a:rPr lang="zh-CN" altLang="en-US" sz="1200" dirty="0" smtClean="0"/>
              <a:t>骨骼集合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345049" y="3337047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err="1" smtClean="0"/>
              <a:t>IndexStreams</a:t>
            </a:r>
            <a:endParaRPr lang="zh-CN" altLang="en-US" sz="1200" dirty="0"/>
          </a:p>
        </p:txBody>
      </p:sp>
      <p:cxnSp>
        <p:nvCxnSpPr>
          <p:cNvPr id="37" name="直接箭头连接符 14"/>
          <p:cNvCxnSpPr>
            <a:stCxn id="31" idx="2"/>
            <a:endCxn id="33" idx="1"/>
          </p:cNvCxnSpPr>
          <p:nvPr/>
        </p:nvCxnSpPr>
        <p:spPr>
          <a:xfrm rot="16200000" flipH="1">
            <a:off x="3595610" y="2695685"/>
            <a:ext cx="1155023" cy="34385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659506" y="3651087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Stream</a:t>
            </a:r>
            <a:endParaRPr lang="zh-CN" altLang="en-US" sz="1200" dirty="0"/>
          </a:p>
        </p:txBody>
      </p:sp>
      <p:cxnSp>
        <p:nvCxnSpPr>
          <p:cNvPr id="40" name="直接箭头连接符 14"/>
          <p:cNvCxnSpPr>
            <a:stCxn id="33" idx="2"/>
            <a:endCxn id="39" idx="1"/>
          </p:cNvCxnSpPr>
          <p:nvPr/>
        </p:nvCxnSpPr>
        <p:spPr>
          <a:xfrm rot="16200000" flipH="1">
            <a:off x="5353351" y="3453010"/>
            <a:ext cx="205962" cy="406347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4"/>
          <p:cNvCxnSpPr>
            <a:stCxn id="89" idx="2"/>
            <a:endCxn id="24" idx="1"/>
          </p:cNvCxnSpPr>
          <p:nvPr/>
        </p:nvCxnSpPr>
        <p:spPr>
          <a:xfrm rot="16200000" flipH="1">
            <a:off x="2720995" y="3760935"/>
            <a:ext cx="217427" cy="526751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5659507" y="4673178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Skeleton (</a:t>
            </a:r>
            <a:r>
              <a:rPr lang="zh-CN" altLang="en-US" sz="1200" dirty="0" smtClean="0"/>
              <a:t>骨骼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5" name="直接箭头连接符 14"/>
          <p:cNvCxnSpPr>
            <a:stCxn id="74" idx="1"/>
            <a:endCxn id="105" idx="2"/>
          </p:cNvCxnSpPr>
          <p:nvPr/>
        </p:nvCxnSpPr>
        <p:spPr>
          <a:xfrm rot="10800000">
            <a:off x="5239641" y="4566608"/>
            <a:ext cx="419867" cy="214648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4331530" y="5704773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Tracks (</a:t>
            </a:r>
            <a:r>
              <a:rPr lang="zh-CN" altLang="en-US" sz="1200" dirty="0" smtClean="0"/>
              <a:t>跟踪集合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82" name="直接箭头连接符 14"/>
          <p:cNvCxnSpPr>
            <a:stCxn id="25" idx="2"/>
            <a:endCxn id="81" idx="1"/>
          </p:cNvCxnSpPr>
          <p:nvPr/>
        </p:nvCxnSpPr>
        <p:spPr>
          <a:xfrm rot="16200000" flipH="1">
            <a:off x="4046053" y="5527373"/>
            <a:ext cx="240619" cy="33033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1658223" y="3699442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Skins (</a:t>
            </a:r>
            <a:r>
              <a:rPr lang="zh-CN" altLang="en-US" sz="1200" dirty="0" smtClean="0"/>
              <a:t>蒙皮集合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0" name="直接箭头连接符 14"/>
          <p:cNvCxnSpPr>
            <a:stCxn id="16" idx="2"/>
            <a:endCxn id="89" idx="1"/>
          </p:cNvCxnSpPr>
          <p:nvPr/>
        </p:nvCxnSpPr>
        <p:spPr>
          <a:xfrm rot="16200000" flipH="1">
            <a:off x="411128" y="2560425"/>
            <a:ext cx="2232478" cy="261712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6979637" y="5012222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Bones (</a:t>
            </a:r>
            <a:r>
              <a:rPr lang="zh-CN" altLang="en-US" sz="1200" dirty="0" smtClean="0"/>
              <a:t>骨头集合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96" name="直接箭头连接符 14"/>
          <p:cNvCxnSpPr>
            <a:stCxn id="95" idx="1"/>
            <a:endCxn id="74" idx="2"/>
          </p:cNvCxnSpPr>
          <p:nvPr/>
        </p:nvCxnSpPr>
        <p:spPr>
          <a:xfrm rot="10800000">
            <a:off x="6567617" y="4889334"/>
            <a:ext cx="412020" cy="23096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8290037" y="5332225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Bone (</a:t>
            </a:r>
            <a:r>
              <a:rPr lang="zh-CN" altLang="en-US" sz="1200" dirty="0" smtClean="0"/>
              <a:t>骨头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02" name="直接箭头连接符 14"/>
          <p:cNvCxnSpPr>
            <a:stCxn id="101" idx="1"/>
            <a:endCxn id="95" idx="2"/>
          </p:cNvCxnSpPr>
          <p:nvPr/>
        </p:nvCxnSpPr>
        <p:spPr>
          <a:xfrm rot="10800000">
            <a:off x="7887747" y="5228379"/>
            <a:ext cx="402290" cy="211925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5659506" y="6017729"/>
            <a:ext cx="1816220" cy="216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r>
              <a:rPr lang="en-US" altLang="zh-CN" sz="1200" dirty="0" smtClean="0"/>
              <a:t>Track (</a:t>
            </a:r>
            <a:r>
              <a:rPr lang="zh-CN" altLang="en-US" sz="1200" dirty="0" smtClean="0"/>
              <a:t>跟踪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14" name="直接箭头连接符 14"/>
          <p:cNvCxnSpPr>
            <a:stCxn id="81" idx="2"/>
            <a:endCxn id="113" idx="1"/>
          </p:cNvCxnSpPr>
          <p:nvPr/>
        </p:nvCxnSpPr>
        <p:spPr>
          <a:xfrm rot="16200000" flipH="1">
            <a:off x="5347134" y="5813435"/>
            <a:ext cx="204878" cy="419866"/>
          </a:xfrm>
          <a:prstGeom prst="bentConnector2">
            <a:avLst/>
          </a:prstGeom>
          <a:ln w="1270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2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778</Words>
  <Application>Microsoft Office PowerPoint</Application>
  <PresentationFormat>宽屏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等线</vt:lpstr>
      <vt:lpstr>等线 Light</vt:lpstr>
      <vt:lpstr>Office 主题​​</vt:lpstr>
      <vt:lpstr>数据存储设计</vt:lpstr>
      <vt:lpstr>汽车3D</vt:lpstr>
      <vt:lpstr>数据收集</vt:lpstr>
      <vt:lpstr>数据存储</vt:lpstr>
      <vt:lpstr>用户资源</vt:lpstr>
      <vt:lpstr>内容存储方式</vt:lpstr>
      <vt:lpstr>项目存储方式</vt:lpstr>
      <vt:lpstr>空间-存储结构</vt:lpstr>
      <vt:lpstr>模型结构</vt:lpstr>
      <vt:lpstr>模板</vt:lpstr>
      <vt:lpstr>场景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Mao</dc:creator>
  <cp:lastModifiedBy>CY Mao</cp:lastModifiedBy>
  <cp:revision>269</cp:revision>
  <dcterms:created xsi:type="dcterms:W3CDTF">2015-12-15T03:23:35Z</dcterms:created>
  <dcterms:modified xsi:type="dcterms:W3CDTF">2016-01-24T07:18:29Z</dcterms:modified>
</cp:coreProperties>
</file>