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48" r:id="rId3"/>
    <p:sldMasterId id="2147483666" r:id="rId4"/>
  </p:sldMasterIdLst>
  <p:notesMasterIdLst>
    <p:notesMasterId r:id="rId17"/>
  </p:notesMasterIdLst>
  <p:handoutMasterIdLst>
    <p:handoutMasterId r:id="rId18"/>
  </p:handoutMasterIdLst>
  <p:sldIdLst>
    <p:sldId id="311" r:id="rId5"/>
    <p:sldId id="314" r:id="rId6"/>
    <p:sldId id="315" r:id="rId7"/>
    <p:sldId id="303" r:id="rId8"/>
    <p:sldId id="316" r:id="rId9"/>
    <p:sldId id="317" r:id="rId10"/>
    <p:sldId id="318" r:id="rId11"/>
    <p:sldId id="307" r:id="rId12"/>
    <p:sldId id="319" r:id="rId13"/>
    <p:sldId id="320" r:id="rId14"/>
    <p:sldId id="309" r:id="rId15"/>
    <p:sldId id="31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9ECC6"/>
    <a:srgbClr val="002060"/>
    <a:srgbClr val="00359E"/>
    <a:srgbClr val="FFF2CC"/>
    <a:srgbClr val="FFFFFF"/>
    <a:srgbClr val="F2F2F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07" autoAdjust="0"/>
  </p:normalViewPr>
  <p:slideViewPr>
    <p:cSldViewPr snapToGrid="0" showGuides="1">
      <p:cViewPr>
        <p:scale>
          <a:sx n="80" d="100"/>
          <a:sy n="80" d="100"/>
        </p:scale>
        <p:origin x="-33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合计划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180</c:v>
                </c:pt>
                <c:pt idx="2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172032"/>
        <c:axId val="132723072"/>
      </c:barChart>
      <c:catAx>
        <c:axId val="132172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2723072"/>
        <c:crosses val="autoZero"/>
        <c:auto val="1"/>
        <c:lblAlgn val="ctr"/>
        <c:lblOffset val="100"/>
        <c:noMultiLvlLbl val="0"/>
      </c:catAx>
      <c:valAx>
        <c:axId val="1327230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72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399959377803353E-2"/>
          <c:y val="6.4071382045950365E-2"/>
          <c:w val="0.9316163338571839"/>
          <c:h val="0.792253649419244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在线交易额</c:v>
                </c:pt>
              </c:strCache>
            </c:strRef>
          </c:tx>
          <c:spPr>
            <a:ln w="28575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351296"/>
        <c:axId val="186581376"/>
      </c:lineChart>
      <c:catAx>
        <c:axId val="175351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6581376"/>
        <c:crosses val="autoZero"/>
        <c:auto val="1"/>
        <c:lblAlgn val="ctr"/>
        <c:lblOffset val="100"/>
        <c:noMultiLvlLbl val="0"/>
      </c:catAx>
      <c:valAx>
        <c:axId val="186581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5351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9.3089710063048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540671726238254E-3"/>
                  <c:y val="-0.161116805878353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2703358631191269E-2"/>
                  <c:y val="-0.322233611756706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18528"/>
        <c:axId val="199648384"/>
      </c:areaChart>
      <c:catAx>
        <c:axId val="1993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accent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99648384"/>
        <c:crosses val="autoZero"/>
        <c:auto val="1"/>
        <c:lblAlgn val="ctr"/>
        <c:lblOffset val="100"/>
        <c:noMultiLvlLbl val="0"/>
      </c:catAx>
      <c:valAx>
        <c:axId val="199648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931852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合计划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180</c:v>
                </c:pt>
                <c:pt idx="2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88416"/>
        <c:axId val="34989952"/>
      </c:barChart>
      <c:catAx>
        <c:axId val="34988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989952"/>
        <c:crosses val="autoZero"/>
        <c:auto val="1"/>
        <c:lblAlgn val="ctr"/>
        <c:lblOffset val="100"/>
        <c:noMultiLvlLbl val="0"/>
      </c:catAx>
      <c:valAx>
        <c:axId val="349899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988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399959377803353E-2"/>
          <c:y val="6.4071382045950365E-2"/>
          <c:w val="0.9316163338571839"/>
          <c:h val="0.792253649419244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在线交易额</c:v>
                </c:pt>
              </c:strCache>
            </c:strRef>
          </c:tx>
          <c:spPr>
            <a:ln w="28575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04640"/>
        <c:axId val="35106176"/>
      </c:lineChart>
      <c:catAx>
        <c:axId val="35104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5106176"/>
        <c:crosses val="autoZero"/>
        <c:auto val="1"/>
        <c:lblAlgn val="ctr"/>
        <c:lblOffset val="100"/>
        <c:noMultiLvlLbl val="0"/>
      </c:catAx>
      <c:valAx>
        <c:axId val="35106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10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9.3089710063048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540671726238254E-3"/>
                  <c:y val="-0.161116805878353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2703358631191269E-2"/>
                  <c:y val="-0.322233611756706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43360"/>
        <c:axId val="35611392"/>
      </c:areaChart>
      <c:catAx>
        <c:axId val="353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accent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35611392"/>
        <c:crosses val="autoZero"/>
        <c:auto val="1"/>
        <c:lblAlgn val="ctr"/>
        <c:lblOffset val="100"/>
        <c:noMultiLvlLbl val="0"/>
      </c:catAx>
      <c:valAx>
        <c:axId val="35611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3433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DF4C0-FF74-497D-8394-5641B1E95B4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88B9-737E-443C-910D-8E827D05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4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E1E5-A876-41D2-96E2-B4EE07A55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备注占位符 1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117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E1E5-A876-41D2-96E2-B4EE07A555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8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496706-4D31-4254-8F8D-D2C6D9AA4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1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7893"/>
            <a:ext cx="9144000" cy="238760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33362"/>
            <a:ext cx="9144000" cy="9278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496706-4D31-4254-8F8D-D2C6D9AA4B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654174" y="3509963"/>
            <a:ext cx="8969002" cy="106203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46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1748118" y="1129553"/>
            <a:ext cx="9921367" cy="525673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1741715" y="1117600"/>
            <a:ext cx="9927772" cy="525773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27201" y="268941"/>
            <a:ext cx="9956918" cy="5560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614646" y="6654587"/>
            <a:ext cx="2290482" cy="189966"/>
          </a:xfrm>
        </p:spPr>
        <p:txBody>
          <a:bodyPr/>
          <a:lstStyle>
            <a:lvl1pPr>
              <a:defRPr sz="1000"/>
            </a:lvl1pPr>
          </a:lstStyle>
          <a:p>
            <a:fld id="{7CA0A638-F140-42E1-8BE9-92215B0873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727200" y="268941"/>
            <a:ext cx="9956800" cy="55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1748118" y="1143000"/>
            <a:ext cx="9935882" cy="524435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40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7893"/>
            <a:ext cx="9144000" cy="238760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33362"/>
            <a:ext cx="9144000" cy="9278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496706-4D31-4254-8F8D-D2C6D9AA4BB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654174" y="3509963"/>
            <a:ext cx="8969002" cy="106203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594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7000" y="1714954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3943" y="3889829"/>
            <a:ext cx="3773714" cy="92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4308" y="6593542"/>
            <a:ext cx="5250149" cy="0"/>
          </a:xfrm>
          <a:prstGeom prst="line">
            <a:avLst/>
          </a:prstGeom>
          <a:ln w="571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44308" y="6600799"/>
            <a:ext cx="5250149" cy="0"/>
          </a:xfrm>
          <a:prstGeom prst="line">
            <a:avLst/>
          </a:prstGeom>
          <a:ln w="571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16082" y="6587355"/>
            <a:ext cx="5250149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8" y="6492646"/>
            <a:ext cx="971070" cy="278777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6666082" y="6594612"/>
            <a:ext cx="5250149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14646" y="6654587"/>
            <a:ext cx="2290482" cy="189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A638-F140-42E1-8BE9-92215B0873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1727201" y="268941"/>
            <a:ext cx="9956918" cy="55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3411" y="1112921"/>
            <a:ext cx="1129555" cy="5191315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22091" y="860614"/>
            <a:ext cx="113978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562855" y="219345"/>
            <a:ext cx="88900" cy="6234122"/>
            <a:chOff x="2028268" y="247360"/>
            <a:chExt cx="88900" cy="6234122"/>
          </a:xfrm>
        </p:grpSpPr>
        <p:cxnSp>
          <p:nvCxnSpPr>
            <p:cNvPr id="32" name="直接连接符 31"/>
            <p:cNvCxnSpPr/>
            <p:nvPr userDrawn="1"/>
          </p:nvCxnSpPr>
          <p:spPr>
            <a:xfrm flipV="1">
              <a:off x="2073840" y="941298"/>
              <a:ext cx="0" cy="554018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 userDrawn="1"/>
          </p:nvSpPr>
          <p:spPr>
            <a:xfrm>
              <a:off x="2028268" y="247360"/>
              <a:ext cx="88900" cy="648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028268" y="934194"/>
              <a:ext cx="88900" cy="18000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标题占位符 1"/>
          <p:cNvSpPr txBox="1">
            <a:spLocks/>
          </p:cNvSpPr>
          <p:nvPr/>
        </p:nvSpPr>
        <p:spPr>
          <a:xfrm>
            <a:off x="242049" y="268941"/>
            <a:ext cx="1334253" cy="55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客户</a:t>
            </a:r>
            <a:r>
              <a:rPr lang="en-US" altLang="zh-CN" b="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logo</a:t>
            </a:r>
            <a:endParaRPr lang="zh-CN" altLang="en-US" b="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4980" y="1130300"/>
            <a:ext cx="9928860" cy="524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48118" y="1129553"/>
            <a:ext cx="9936000" cy="5257799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21202" y="6660777"/>
            <a:ext cx="5356800" cy="0"/>
          </a:xfrm>
          <a:prstGeom prst="line">
            <a:avLst/>
          </a:prstGeom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0" y="6590898"/>
            <a:ext cx="697219" cy="200159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6521823" y="6660777"/>
            <a:ext cx="5349600" cy="0"/>
          </a:xfrm>
          <a:prstGeom prst="line">
            <a:avLst/>
          </a:prstGeom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391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321202" y="6660777"/>
            <a:ext cx="5356800" cy="0"/>
          </a:xfrm>
          <a:prstGeom prst="line">
            <a:avLst/>
          </a:prstGeom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0" y="6590898"/>
            <a:ext cx="697219" cy="200159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6521823" y="6660777"/>
            <a:ext cx="5349600" cy="0"/>
          </a:xfrm>
          <a:prstGeom prst="line">
            <a:avLst/>
          </a:prstGeom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14646" y="6654587"/>
            <a:ext cx="2290482" cy="189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A638-F140-42E1-8BE9-92215B0873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1727201" y="268941"/>
            <a:ext cx="9956918" cy="55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3411" y="1112921"/>
            <a:ext cx="1129555" cy="5191315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22091" y="860614"/>
            <a:ext cx="113978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562855" y="219345"/>
            <a:ext cx="88900" cy="6234122"/>
            <a:chOff x="2028268" y="247360"/>
            <a:chExt cx="88900" cy="6234122"/>
          </a:xfrm>
        </p:grpSpPr>
        <p:cxnSp>
          <p:nvCxnSpPr>
            <p:cNvPr id="25" name="直接连接符 24"/>
            <p:cNvCxnSpPr/>
            <p:nvPr userDrawn="1"/>
          </p:nvCxnSpPr>
          <p:spPr>
            <a:xfrm flipV="1">
              <a:off x="2073840" y="941298"/>
              <a:ext cx="0" cy="554018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 userDrawn="1"/>
          </p:nvSpPr>
          <p:spPr>
            <a:xfrm>
              <a:off x="2028268" y="247360"/>
              <a:ext cx="88900" cy="648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2028268" y="934194"/>
              <a:ext cx="88900" cy="18000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占位符 1"/>
          <p:cNvSpPr txBox="1">
            <a:spLocks/>
          </p:cNvSpPr>
          <p:nvPr/>
        </p:nvSpPr>
        <p:spPr>
          <a:xfrm>
            <a:off x="242049" y="268941"/>
            <a:ext cx="1334253" cy="55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客户</a:t>
            </a:r>
            <a:r>
              <a:rPr lang="en-US" altLang="zh-CN" b="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logo</a:t>
            </a:r>
            <a:endParaRPr lang="zh-CN" altLang="en-US" b="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48118" y="1129553"/>
            <a:ext cx="9936000" cy="5257799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idx="1"/>
          </p:nvPr>
        </p:nvSpPr>
        <p:spPr>
          <a:xfrm>
            <a:off x="1744980" y="1130300"/>
            <a:ext cx="9928860" cy="524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0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5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7000" y="1714954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3943" y="3889829"/>
            <a:ext cx="3773714" cy="92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4308" y="6593542"/>
            <a:ext cx="5250149" cy="0"/>
          </a:xfrm>
          <a:prstGeom prst="line">
            <a:avLst/>
          </a:prstGeom>
          <a:ln w="571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44308" y="6600799"/>
            <a:ext cx="5250149" cy="0"/>
          </a:xfrm>
          <a:prstGeom prst="line">
            <a:avLst/>
          </a:prstGeom>
          <a:ln w="571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16082" y="6587355"/>
            <a:ext cx="5250149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8" y="6492646"/>
            <a:ext cx="971070" cy="278777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6666082" y="6594612"/>
            <a:ext cx="5250149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0251" y="1424457"/>
            <a:ext cx="11582400" cy="233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83429"/>
            <a:ext cx="9144000" cy="2387600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XXXXX</a:t>
            </a:r>
            <a:r>
              <a:rPr lang="zh-CN" altLang="en-US" dirty="0" smtClean="0"/>
              <a:t>商业计划书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9860"/>
            <a:ext cx="9144000" cy="1531961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2513461"/>
            <a:ext cx="9144000" cy="1531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为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而生（</a:t>
            </a:r>
            <a:r>
              <a:rPr lang="en-US" altLang="zh-CN" dirty="0" smtClean="0"/>
              <a:t>slogan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643" y="1413084"/>
            <a:ext cx="245666" cy="2345140"/>
            <a:chOff x="13643" y="1317548"/>
            <a:chExt cx="245666" cy="2345140"/>
          </a:xfrm>
        </p:grpSpPr>
        <p:sp>
          <p:nvSpPr>
            <p:cNvPr id="6" name="矩形 5"/>
            <p:cNvSpPr/>
            <p:nvPr/>
          </p:nvSpPr>
          <p:spPr>
            <a:xfrm>
              <a:off x="13643" y="1328921"/>
              <a:ext cx="63267" cy="2333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991" y="1317548"/>
              <a:ext cx="63267" cy="23337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6042" y="1319823"/>
              <a:ext cx="63267" cy="2333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46334" y="1424457"/>
            <a:ext cx="245666" cy="2345140"/>
            <a:chOff x="13643" y="1317548"/>
            <a:chExt cx="245666" cy="2345140"/>
          </a:xfrm>
        </p:grpSpPr>
        <p:sp>
          <p:nvSpPr>
            <p:cNvPr id="13" name="矩形 12"/>
            <p:cNvSpPr/>
            <p:nvPr/>
          </p:nvSpPr>
          <p:spPr>
            <a:xfrm>
              <a:off x="13643" y="1328921"/>
              <a:ext cx="63267" cy="2333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5991" y="1317548"/>
              <a:ext cx="63267" cy="23337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6042" y="1319823"/>
              <a:ext cx="63267" cy="2333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9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人员规划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86274" y="1465858"/>
            <a:ext cx="3570514" cy="33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CEO——XXX</a:t>
            </a:r>
            <a:endParaRPr lang="zh-CN" altLang="en-US" sz="1600" dirty="0">
              <a:solidFill>
                <a:srgbClr val="2C42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62448" y="1465858"/>
            <a:ext cx="3570514" cy="33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——XXX</a:t>
            </a:r>
            <a:endParaRPr lang="zh-CN" altLang="en-US" sz="1600" dirty="0">
              <a:solidFill>
                <a:srgbClr val="2C42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6274" y="4088158"/>
            <a:ext cx="3570514" cy="33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CXO——XXX</a:t>
            </a:r>
            <a:endParaRPr lang="zh-CN" altLang="en-US" sz="1600" dirty="0">
              <a:solidFill>
                <a:srgbClr val="2C42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09022" y="4540986"/>
            <a:ext cx="490552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整体团队规模；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5" indent="-17462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组织架构构成；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5" indent="-17462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关键部门构成；</a:t>
            </a:r>
            <a:endParaRPr lang="en-US" altLang="zh-CN" sz="1400" dirty="0">
              <a:solidFill>
                <a:srgbClr val="1414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5" indent="-17462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sz="1400" dirty="0">
              <a:solidFill>
                <a:srgbClr val="1414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2448" y="4088158"/>
            <a:ext cx="3570514" cy="33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其他（整体团队或</a:t>
            </a:r>
            <a:r>
              <a:rPr lang="en-US" altLang="zh-CN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 smtClean="0">
                <a:solidFill>
                  <a:srgbClr val="2C42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zh-CN" altLang="en-US" sz="1600" dirty="0">
              <a:solidFill>
                <a:srgbClr val="2C42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742018" y="2000101"/>
            <a:ext cx="4288595" cy="1538883"/>
            <a:chOff x="2742018" y="1822677"/>
            <a:chExt cx="4288595" cy="1538883"/>
          </a:xfrm>
        </p:grpSpPr>
        <p:sp>
          <p:nvSpPr>
            <p:cNvPr id="36" name="椭圆 35"/>
            <p:cNvSpPr/>
            <p:nvPr/>
          </p:nvSpPr>
          <p:spPr>
            <a:xfrm>
              <a:off x="2742018" y="1869676"/>
              <a:ext cx="914193" cy="938463"/>
            </a:xfrm>
            <a:prstGeom prst="ellipse">
              <a:avLst/>
            </a:prstGeom>
            <a:noFill/>
            <a:ln>
              <a:solidFill>
                <a:srgbClr val="2C426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照片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46218" y="1822677"/>
              <a:ext cx="3084395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互联网资深</a:t>
              </a:r>
              <a:r>
                <a:rPr lang="zh-CN" altLang="en-US" sz="1400" dirty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人士</a:t>
              </a:r>
              <a:endParaRPr lang="en-US" altLang="zh-CN" sz="14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工作背景：</a:t>
              </a: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endParaRPr lang="en-US" altLang="zh-CN" sz="1400" dirty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学历背景：</a:t>
              </a: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endParaRPr lang="zh-CN" altLang="en-US" sz="1400" dirty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3292153" y="2359732"/>
              <a:ext cx="1080000" cy="1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699922" y="1815807"/>
            <a:ext cx="3570514" cy="45013"/>
          </a:xfrm>
          <a:prstGeom prst="rect">
            <a:avLst/>
          </a:prstGeom>
          <a:gradFill flip="none" rotWithShape="1">
            <a:gsLst>
              <a:gs pos="0">
                <a:srgbClr val="2C426A">
                  <a:tint val="66000"/>
                  <a:satMod val="160000"/>
                </a:srgbClr>
              </a:gs>
              <a:gs pos="50000">
                <a:srgbClr val="2C426A">
                  <a:tint val="44500"/>
                  <a:satMod val="160000"/>
                </a:srgbClr>
              </a:gs>
              <a:gs pos="100000">
                <a:srgbClr val="2C426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478909" y="1815806"/>
            <a:ext cx="3570514" cy="45013"/>
          </a:xfrm>
          <a:prstGeom prst="rect">
            <a:avLst/>
          </a:prstGeom>
          <a:gradFill flip="none" rotWithShape="1">
            <a:gsLst>
              <a:gs pos="0">
                <a:srgbClr val="2C426A">
                  <a:tint val="66000"/>
                  <a:satMod val="160000"/>
                </a:srgbClr>
              </a:gs>
              <a:gs pos="50000">
                <a:srgbClr val="2C426A">
                  <a:tint val="44500"/>
                  <a:satMod val="160000"/>
                </a:srgbClr>
              </a:gs>
              <a:gs pos="100000">
                <a:srgbClr val="2C426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699922" y="4442180"/>
            <a:ext cx="3570514" cy="45013"/>
          </a:xfrm>
          <a:prstGeom prst="rect">
            <a:avLst/>
          </a:prstGeom>
          <a:gradFill flip="none" rotWithShape="1">
            <a:gsLst>
              <a:gs pos="0">
                <a:srgbClr val="2C426A">
                  <a:tint val="66000"/>
                  <a:satMod val="160000"/>
                </a:srgbClr>
              </a:gs>
              <a:gs pos="50000">
                <a:srgbClr val="2C426A">
                  <a:tint val="44500"/>
                  <a:satMod val="160000"/>
                </a:srgbClr>
              </a:gs>
              <a:gs pos="100000">
                <a:srgbClr val="2C426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478909" y="4442180"/>
            <a:ext cx="3570514" cy="45013"/>
          </a:xfrm>
          <a:prstGeom prst="rect">
            <a:avLst/>
          </a:prstGeom>
          <a:gradFill flip="none" rotWithShape="1">
            <a:gsLst>
              <a:gs pos="0">
                <a:srgbClr val="2C426A">
                  <a:tint val="66000"/>
                  <a:satMod val="160000"/>
                </a:srgbClr>
              </a:gs>
              <a:gs pos="50000">
                <a:srgbClr val="2C426A">
                  <a:tint val="44500"/>
                  <a:satMod val="160000"/>
                </a:srgbClr>
              </a:gs>
              <a:gs pos="100000">
                <a:srgbClr val="2C426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615389" y="1982751"/>
            <a:ext cx="4288595" cy="1538883"/>
            <a:chOff x="2742018" y="1822677"/>
            <a:chExt cx="4288595" cy="1538883"/>
          </a:xfrm>
        </p:grpSpPr>
        <p:sp>
          <p:nvSpPr>
            <p:cNvPr id="67" name="椭圆 66"/>
            <p:cNvSpPr/>
            <p:nvPr/>
          </p:nvSpPr>
          <p:spPr>
            <a:xfrm>
              <a:off x="2742018" y="1869676"/>
              <a:ext cx="914193" cy="938463"/>
            </a:xfrm>
            <a:prstGeom prst="ellipse">
              <a:avLst/>
            </a:prstGeom>
            <a:noFill/>
            <a:ln>
              <a:solidFill>
                <a:srgbClr val="2C426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照片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6218" y="1822677"/>
              <a:ext cx="3084395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互联网资深</a:t>
              </a:r>
              <a:r>
                <a:rPr lang="zh-CN" altLang="en-US" sz="1400" dirty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人士</a:t>
              </a:r>
              <a:endParaRPr lang="en-US" altLang="zh-CN" sz="14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工作背景：</a:t>
              </a: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endParaRPr lang="en-US" altLang="zh-CN" sz="1400" dirty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学历背景：</a:t>
              </a: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endParaRPr lang="zh-CN" altLang="en-US" sz="1400" dirty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5400000">
              <a:off x="3292153" y="2359732"/>
              <a:ext cx="1080000" cy="1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42018" y="4653821"/>
            <a:ext cx="4288595" cy="1538883"/>
            <a:chOff x="2742018" y="1822677"/>
            <a:chExt cx="4288595" cy="1538883"/>
          </a:xfrm>
        </p:grpSpPr>
        <p:sp>
          <p:nvSpPr>
            <p:cNvPr id="72" name="椭圆 71"/>
            <p:cNvSpPr/>
            <p:nvPr/>
          </p:nvSpPr>
          <p:spPr>
            <a:xfrm>
              <a:off x="2742018" y="1869676"/>
              <a:ext cx="914193" cy="938463"/>
            </a:xfrm>
            <a:prstGeom prst="ellipse">
              <a:avLst/>
            </a:prstGeom>
            <a:noFill/>
            <a:ln>
              <a:solidFill>
                <a:srgbClr val="2C426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照片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946218" y="1822677"/>
              <a:ext cx="3084395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互联网资深</a:t>
              </a:r>
              <a:r>
                <a:rPr lang="zh-CN" altLang="en-US" sz="1400" dirty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人士</a:t>
              </a:r>
              <a:endParaRPr lang="en-US" altLang="zh-CN" sz="14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工作背景：</a:t>
              </a: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endParaRPr lang="en-US" altLang="zh-CN" sz="1400" dirty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学历背景：</a:t>
              </a: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</a:t>
              </a:r>
            </a:p>
            <a:p>
              <a:pPr marL="174625" indent="-174625">
                <a:lnSpc>
                  <a:spcPct val="12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rgbClr val="1414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endParaRPr lang="zh-CN" altLang="en-US" sz="1400" dirty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3292153" y="2359732"/>
              <a:ext cx="1080000" cy="1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72368"/>
              </p:ext>
            </p:extLst>
          </p:nvPr>
        </p:nvGraphicFramePr>
        <p:xfrm>
          <a:off x="2579608" y="1794950"/>
          <a:ext cx="8447783" cy="4210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01"/>
                <a:gridCol w="1360806"/>
                <a:gridCol w="3934037"/>
                <a:gridCol w="1738239"/>
              </a:tblGrid>
              <a:tr h="72554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融资金额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2"/>
                          </a:solidFill>
                        </a:rPr>
                        <a:t>融资用途</a:t>
                      </a:r>
                      <a:endParaRPr lang="zh-CN" alt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976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比例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具体用途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86583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XXXXX</a:t>
                      </a:r>
                      <a:r>
                        <a:rPr lang="zh-CN" altLang="en-US" sz="1400" dirty="0" smtClean="0"/>
                        <a:t>万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A%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605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B%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605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C%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3423547" y="1325539"/>
            <a:ext cx="66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本轮融资计划表</a:t>
            </a:r>
            <a:endParaRPr lang="zh-CN" altLang="en-US" b="1" dirty="0">
              <a:latin typeface="+mn-ea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69611373"/>
              </p:ext>
            </p:extLst>
          </p:nvPr>
        </p:nvGraphicFramePr>
        <p:xfrm>
          <a:off x="2142697" y="2234821"/>
          <a:ext cx="9241050" cy="355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10"/>
                <a:gridCol w="1848210"/>
                <a:gridCol w="1848210"/>
                <a:gridCol w="1848210"/>
                <a:gridCol w="1848210"/>
              </a:tblGrid>
              <a:tr h="59299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99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9299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</a:tr>
              <a:tr h="59299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9299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5000"/>
                      </a:schemeClr>
                    </a:solidFill>
                  </a:tcPr>
                </a:tc>
              </a:tr>
              <a:tr h="59299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04513" y="1665027"/>
            <a:ext cx="2374711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zh-CN" altLang="en-US" sz="1600" b="1" dirty="0" smtClean="0"/>
              <a:t>表格格式（参考）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458175" y="1834496"/>
            <a:ext cx="1029747" cy="3726709"/>
            <a:chOff x="1059202" y="1075556"/>
            <a:chExt cx="1466342" cy="3726709"/>
          </a:xfrm>
          <a:solidFill>
            <a:srgbClr val="FFC000">
              <a:alpha val="80000"/>
            </a:srgbClr>
          </a:solidFill>
        </p:grpSpPr>
        <p:sp>
          <p:nvSpPr>
            <p:cNvPr id="7" name="Freeform 3"/>
            <p:cNvSpPr>
              <a:spLocks/>
            </p:cNvSpPr>
            <p:nvPr/>
          </p:nvSpPr>
          <p:spPr bwMode="gray">
            <a:xfrm>
              <a:off x="1176453" y="1075556"/>
              <a:ext cx="1317481" cy="1789103"/>
            </a:xfrm>
            <a:custGeom>
              <a:avLst/>
              <a:gdLst>
                <a:gd name="T0" fmla="*/ 2147483647 w 8397"/>
                <a:gd name="T1" fmla="*/ 0 h 10663"/>
                <a:gd name="T2" fmla="*/ 2147483647 w 8397"/>
                <a:gd name="T3" fmla="*/ 2147483647 h 10663"/>
                <a:gd name="T4" fmla="*/ 0 w 8397"/>
                <a:gd name="T5" fmla="*/ 2147483647 h 10663"/>
                <a:gd name="T6" fmla="*/ 2147483647 w 8397"/>
                <a:gd name="T7" fmla="*/ 0 h 106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97"/>
                <a:gd name="T13" fmla="*/ 0 h 10663"/>
                <a:gd name="T14" fmla="*/ 8397 w 8397"/>
                <a:gd name="T15" fmla="*/ 10663 h 106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97" h="10663">
                  <a:moveTo>
                    <a:pt x="8397" y="0"/>
                  </a:moveTo>
                  <a:cubicBezTo>
                    <a:pt x="8388" y="965"/>
                    <a:pt x="8379" y="1929"/>
                    <a:pt x="8370" y="2894"/>
                  </a:cubicBezTo>
                  <a:lnTo>
                    <a:pt x="0" y="10663"/>
                  </a:lnTo>
                  <a:lnTo>
                    <a:pt x="839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lIns="91428" tIns="45715" rIns="91428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00">
                <a:latin typeface="Palatino Linotype" panose="02040502050505030304" pitchFamily="18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gray">
            <a:xfrm>
              <a:off x="1246015" y="1882678"/>
              <a:ext cx="1249311" cy="981981"/>
            </a:xfrm>
            <a:custGeom>
              <a:avLst/>
              <a:gdLst>
                <a:gd name="T0" fmla="*/ 2147483647 w 9494"/>
                <a:gd name="T1" fmla="*/ 0 h 8904"/>
                <a:gd name="T2" fmla="*/ 2147483647 w 9494"/>
                <a:gd name="T3" fmla="*/ 2147483647 h 8904"/>
                <a:gd name="T4" fmla="*/ 0 w 9494"/>
                <a:gd name="T5" fmla="*/ 2147483647 h 8904"/>
                <a:gd name="T6" fmla="*/ 2147483647 w 9494"/>
                <a:gd name="T7" fmla="*/ 0 h 89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94"/>
                <a:gd name="T13" fmla="*/ 0 h 8904"/>
                <a:gd name="T14" fmla="*/ 9494 w 9494"/>
                <a:gd name="T15" fmla="*/ 8904 h 89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94" h="8904">
                  <a:moveTo>
                    <a:pt x="9441" y="0"/>
                  </a:moveTo>
                  <a:cubicBezTo>
                    <a:pt x="9459" y="1202"/>
                    <a:pt x="9476" y="2405"/>
                    <a:pt x="9494" y="3608"/>
                  </a:cubicBezTo>
                  <a:lnTo>
                    <a:pt x="0" y="8904"/>
                  </a:lnTo>
                  <a:lnTo>
                    <a:pt x="944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lIns="91428" tIns="45715" rIns="91428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00">
                <a:latin typeface="Palatino Linotype" panose="02040502050505030304" pitchFamily="18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gray">
            <a:xfrm rot="313683">
              <a:off x="1132061" y="2706810"/>
              <a:ext cx="1360608" cy="315698"/>
            </a:xfrm>
            <a:custGeom>
              <a:avLst/>
              <a:gdLst>
                <a:gd name="T0" fmla="*/ 2147483647 w 8440"/>
                <a:gd name="T1" fmla="*/ 0 h 10000"/>
                <a:gd name="T2" fmla="*/ 2147483647 w 8440"/>
                <a:gd name="T3" fmla="*/ 2147483647 h 10000"/>
                <a:gd name="T4" fmla="*/ 0 w 8440"/>
                <a:gd name="T5" fmla="*/ 2147483647 h 10000"/>
                <a:gd name="T6" fmla="*/ 2147483647 w 8440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40"/>
                <a:gd name="T13" fmla="*/ 0 h 10000"/>
                <a:gd name="T14" fmla="*/ 8440 w 8440"/>
                <a:gd name="T15" fmla="*/ 10000 h 1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40" h="10000">
                  <a:moveTo>
                    <a:pt x="8397" y="0"/>
                  </a:moveTo>
                  <a:cubicBezTo>
                    <a:pt x="8411" y="3333"/>
                    <a:pt x="8426" y="6667"/>
                    <a:pt x="8440" y="10000"/>
                  </a:cubicBezTo>
                  <a:lnTo>
                    <a:pt x="0" y="8648"/>
                  </a:lnTo>
                  <a:lnTo>
                    <a:pt x="839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lIns="91428" tIns="45715" rIns="91428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00">
                <a:latin typeface="Palatino Linotype" panose="02040502050505030304" pitchFamily="18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 rot="199611">
              <a:off x="1112457" y="3029540"/>
              <a:ext cx="1405128" cy="920266"/>
            </a:xfrm>
            <a:custGeom>
              <a:avLst/>
              <a:gdLst>
                <a:gd name="T0" fmla="*/ 2147483647 w 8958"/>
                <a:gd name="T1" fmla="*/ 2147483647 h 8876"/>
                <a:gd name="T2" fmla="*/ 2147483647 w 8958"/>
                <a:gd name="T3" fmla="*/ 2147483647 h 8876"/>
                <a:gd name="T4" fmla="*/ 0 w 8958"/>
                <a:gd name="T5" fmla="*/ 0 h 8876"/>
                <a:gd name="T6" fmla="*/ 2147483647 w 8958"/>
                <a:gd name="T7" fmla="*/ 2147483647 h 88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58"/>
                <a:gd name="T13" fmla="*/ 0 h 8876"/>
                <a:gd name="T14" fmla="*/ 8958 w 8958"/>
                <a:gd name="T15" fmla="*/ 8876 h 88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58" h="8876">
                  <a:moveTo>
                    <a:pt x="8958" y="5839"/>
                  </a:moveTo>
                  <a:cubicBezTo>
                    <a:pt x="8943" y="6851"/>
                    <a:pt x="8929" y="7864"/>
                    <a:pt x="8914" y="8876"/>
                  </a:cubicBezTo>
                  <a:lnTo>
                    <a:pt x="0" y="0"/>
                  </a:lnTo>
                  <a:lnTo>
                    <a:pt x="8958" y="58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lIns="91428" tIns="45715" rIns="91428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00">
                <a:latin typeface="Palatino Linotype" panose="02040502050505030304" pitchFamily="18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 rot="21278883">
              <a:off x="1059202" y="3114438"/>
              <a:ext cx="1466342" cy="1687827"/>
            </a:xfrm>
            <a:custGeom>
              <a:avLst/>
              <a:gdLst>
                <a:gd name="T0" fmla="*/ 2147483647 w 10000"/>
                <a:gd name="T1" fmla="*/ 2147483647 h 9677"/>
                <a:gd name="T2" fmla="*/ 2147483647 w 10000"/>
                <a:gd name="T3" fmla="*/ 2147483647 h 9677"/>
                <a:gd name="T4" fmla="*/ 0 w 10000"/>
                <a:gd name="T5" fmla="*/ 0 h 9677"/>
                <a:gd name="T6" fmla="*/ 2147483647 w 10000"/>
                <a:gd name="T7" fmla="*/ 2147483647 h 96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0"/>
                <a:gd name="T13" fmla="*/ 0 h 9677"/>
                <a:gd name="T14" fmla="*/ 10000 w 10000"/>
                <a:gd name="T15" fmla="*/ 9677 h 96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9677">
                  <a:moveTo>
                    <a:pt x="10000" y="7419"/>
                  </a:moveTo>
                  <a:cubicBezTo>
                    <a:pt x="9984" y="8169"/>
                    <a:pt x="9562" y="8927"/>
                    <a:pt x="9546" y="9677"/>
                  </a:cubicBezTo>
                  <a:lnTo>
                    <a:pt x="0" y="0"/>
                  </a:lnTo>
                  <a:lnTo>
                    <a:pt x="10000" y="74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lIns="91428" tIns="45715" rIns="91428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00">
                <a:latin typeface="Palatino Linotype" panose="02040502050505030304" pitchFamily="18" charset="0"/>
              </a:endParaRPr>
            </a:p>
          </p:txBody>
        </p:sp>
      </p:grp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528188" y="1656979"/>
            <a:ext cx="6519332" cy="656488"/>
          </a:xfrm>
          <a:prstGeom prst="roundRect">
            <a:avLst>
              <a:gd name="adj" fmla="val 16667"/>
            </a:avLst>
          </a:prstGeom>
          <a:solidFill>
            <a:srgbClr val="F2F2F2">
              <a:alpha val="69804"/>
            </a:srgbClr>
          </a:solidFill>
          <a:ln>
            <a:noFill/>
          </a:ln>
          <a:extLst/>
        </p:spPr>
        <p:txBody>
          <a:bodyPr lIns="273175" tIns="0" rIns="45515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25000"/>
              </a:lnSpc>
              <a:spcAft>
                <a:spcPts val="600"/>
              </a:spcAft>
              <a:buClr>
                <a:srgbClr val="FFFFFF"/>
              </a:buClr>
              <a:buSzPct val="92000"/>
              <a:buFontTx/>
              <a:buNone/>
              <a:tabLst/>
              <a:defRPr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示例：市场领先地位：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11"/>
          <p:cNvSpPr>
            <a:spLocks noChangeArrowheads="1"/>
          </p:cNvSpPr>
          <p:nvPr/>
        </p:nvSpPr>
        <p:spPr bwMode="auto">
          <a:xfrm>
            <a:off x="4528188" y="3351861"/>
            <a:ext cx="6519332" cy="656488"/>
          </a:xfrm>
          <a:prstGeom prst="roundRect">
            <a:avLst>
              <a:gd name="adj" fmla="val 16667"/>
            </a:avLst>
          </a:prstGeom>
          <a:solidFill>
            <a:srgbClr val="F2F2F2">
              <a:alpha val="69804"/>
            </a:srgbClr>
          </a:solidFill>
          <a:ln>
            <a:noFill/>
          </a:ln>
          <a:extLst/>
        </p:spPr>
        <p:txBody>
          <a:bodyPr lIns="273175" tIns="0" rIns="45515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125000"/>
              </a:lnSpc>
              <a:spcAft>
                <a:spcPts val="600"/>
              </a:spcAft>
              <a:buClr>
                <a:srgbClr val="FFFFFF"/>
              </a:buClr>
              <a:buSzPct val="92000"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：商业模式独特：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</a:p>
        </p:txBody>
      </p:sp>
      <p:sp>
        <p:nvSpPr>
          <p:cNvPr id="14" name="Rounded Rectangle 11"/>
          <p:cNvSpPr>
            <a:spLocks noChangeArrowheads="1"/>
          </p:cNvSpPr>
          <p:nvPr/>
        </p:nvSpPr>
        <p:spPr bwMode="auto">
          <a:xfrm>
            <a:off x="4528188" y="4199303"/>
            <a:ext cx="6519332" cy="656488"/>
          </a:xfrm>
          <a:prstGeom prst="roundRect">
            <a:avLst>
              <a:gd name="adj" fmla="val 16667"/>
            </a:avLst>
          </a:prstGeom>
          <a:solidFill>
            <a:srgbClr val="F2F2F2">
              <a:alpha val="69804"/>
            </a:srgbClr>
          </a:solidFill>
          <a:ln>
            <a:noFill/>
          </a:ln>
          <a:extLst/>
        </p:spPr>
        <p:txBody>
          <a:bodyPr lIns="273175" tIns="0" rIns="45515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125000"/>
              </a:lnSpc>
              <a:spcAft>
                <a:spcPts val="600"/>
              </a:spcAft>
              <a:buClr>
                <a:srgbClr val="FFFFFF"/>
              </a:buClr>
              <a:buSzPct val="92000"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：供应链优势：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</a:p>
        </p:txBody>
      </p:sp>
      <p:sp>
        <p:nvSpPr>
          <p:cNvPr id="15" name="Rounded Rectangle 11"/>
          <p:cNvSpPr>
            <a:spLocks noChangeArrowheads="1"/>
          </p:cNvSpPr>
          <p:nvPr/>
        </p:nvSpPr>
        <p:spPr bwMode="auto">
          <a:xfrm>
            <a:off x="4528188" y="5046743"/>
            <a:ext cx="6519332" cy="656488"/>
          </a:xfrm>
          <a:prstGeom prst="roundRect">
            <a:avLst>
              <a:gd name="adj" fmla="val 16667"/>
            </a:avLst>
          </a:prstGeom>
          <a:solidFill>
            <a:srgbClr val="F2F2F2">
              <a:alpha val="69804"/>
            </a:srgbClr>
          </a:solidFill>
          <a:ln>
            <a:noFill/>
          </a:ln>
          <a:extLst/>
        </p:spPr>
        <p:txBody>
          <a:bodyPr lIns="273175" tIns="0" rIns="45515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125000"/>
              </a:lnSpc>
              <a:spcAft>
                <a:spcPts val="600"/>
              </a:spcAft>
              <a:buClr>
                <a:srgbClr val="FFFFFF"/>
              </a:buClr>
              <a:buSzPct val="92000"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</a:p>
        </p:txBody>
      </p:sp>
      <p:sp>
        <p:nvSpPr>
          <p:cNvPr id="16" name="Rounded Rectangle 11"/>
          <p:cNvSpPr>
            <a:spLocks noChangeArrowheads="1"/>
          </p:cNvSpPr>
          <p:nvPr/>
        </p:nvSpPr>
        <p:spPr bwMode="auto">
          <a:xfrm>
            <a:off x="4528188" y="2504420"/>
            <a:ext cx="6519332" cy="656488"/>
          </a:xfrm>
          <a:prstGeom prst="roundRect">
            <a:avLst>
              <a:gd name="adj" fmla="val 16667"/>
            </a:avLst>
          </a:prstGeom>
          <a:solidFill>
            <a:srgbClr val="F2F2F2">
              <a:alpha val="69804"/>
            </a:srgbClr>
          </a:solidFill>
          <a:ln>
            <a:noFill/>
          </a:ln>
          <a:extLst/>
        </p:spPr>
        <p:txBody>
          <a:bodyPr lIns="273175" tIns="0" rIns="45515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lnSpc>
                <a:spcPct val="125000"/>
              </a:lnSpc>
              <a:spcAft>
                <a:spcPts val="600"/>
              </a:spcAft>
              <a:buClr>
                <a:srgbClr val="FFFFFF"/>
              </a:buClr>
              <a:buSzPct val="92000"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：团队实力强：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</a:p>
        </p:txBody>
      </p:sp>
      <p:sp>
        <p:nvSpPr>
          <p:cNvPr id="17" name="椭圆 16"/>
          <p:cNvSpPr/>
          <p:nvPr/>
        </p:nvSpPr>
        <p:spPr>
          <a:xfrm>
            <a:off x="4528188" y="1654980"/>
            <a:ext cx="196809" cy="224998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rPr>
              <a:t>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527211" y="2504419"/>
            <a:ext cx="196809" cy="224998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rPr>
              <a:t>2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38718" y="3347422"/>
            <a:ext cx="196809" cy="224998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rPr>
              <a:t>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38718" y="4183807"/>
            <a:ext cx="196809" cy="224998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rPr>
              <a:t>4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27210" y="4978857"/>
            <a:ext cx="196809" cy="224998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rPr>
              <a:t>5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67648" y="3550019"/>
            <a:ext cx="139904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5000"/>
              </a:lnSpc>
              <a:spcAft>
                <a:spcPts val="600"/>
              </a:spcAft>
              <a:buClr>
                <a:srgbClr val="FFFFFF"/>
              </a:buClr>
              <a:buSzPct val="92000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项目概况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市场概况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912218" y="2336369"/>
            <a:ext cx="7924104" cy="3606063"/>
            <a:chOff x="2912218" y="1503852"/>
            <a:chExt cx="7924104" cy="3606063"/>
          </a:xfrm>
        </p:grpSpPr>
        <p:cxnSp>
          <p:nvCxnSpPr>
            <p:cNvPr id="5" name="Straight Connector 13"/>
            <p:cNvCxnSpPr/>
            <p:nvPr/>
          </p:nvCxnSpPr>
          <p:spPr>
            <a:xfrm>
              <a:off x="5317961" y="1875200"/>
              <a:ext cx="1" cy="3234715"/>
            </a:xfrm>
            <a:prstGeom prst="line">
              <a:avLst/>
            </a:prstGeom>
            <a:ln w="127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3150315514"/>
                </p:ext>
              </p:extLst>
            </p:nvPr>
          </p:nvGraphicFramePr>
          <p:xfrm>
            <a:off x="2912218" y="2121446"/>
            <a:ext cx="2278806" cy="29833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1164116028"/>
                </p:ext>
              </p:extLst>
            </p:nvPr>
          </p:nvGraphicFramePr>
          <p:xfrm>
            <a:off x="5432389" y="1899174"/>
            <a:ext cx="2126916" cy="3128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8" name="Straight Connector 13"/>
            <p:cNvCxnSpPr/>
            <p:nvPr/>
          </p:nvCxnSpPr>
          <p:spPr>
            <a:xfrm>
              <a:off x="7715243" y="1870844"/>
              <a:ext cx="1" cy="3234715"/>
            </a:xfrm>
            <a:prstGeom prst="line">
              <a:avLst/>
            </a:prstGeom>
            <a:ln w="127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 rot="20167353">
              <a:off x="6866893" y="1504680"/>
              <a:ext cx="1309522" cy="481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C00000"/>
                  </a:solidFill>
                </a:rPr>
                <a:t>图表示例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039379" y="1503852"/>
              <a:ext cx="2796943" cy="3547116"/>
              <a:chOff x="8039379" y="1503852"/>
              <a:chExt cx="2796943" cy="354711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867331" y="4130496"/>
                <a:ext cx="54591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" name="图表 10"/>
              <p:cNvGraphicFramePr/>
              <p:nvPr>
                <p:extLst>
                  <p:ext uri="{D42A27DB-BD31-4B8C-83A1-F6EECF244321}">
                    <p14:modId xmlns:p14="http://schemas.microsoft.com/office/powerpoint/2010/main" val="2354841255"/>
                  </p:ext>
                </p:extLst>
              </p:nvPr>
            </p:nvGraphicFramePr>
            <p:xfrm>
              <a:off x="8039379" y="1503852"/>
              <a:ext cx="2796943" cy="35471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13" name="直接连接符 12"/>
              <p:cNvCxnSpPr/>
              <p:nvPr/>
            </p:nvCxnSpPr>
            <p:spPr>
              <a:xfrm>
                <a:off x="8270543" y="4558352"/>
                <a:ext cx="2421105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8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7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Straight Connector 13"/>
          <p:cNvCxnSpPr/>
          <p:nvPr/>
        </p:nvCxnSpPr>
        <p:spPr>
          <a:xfrm>
            <a:off x="4731108" y="2434758"/>
            <a:ext cx="1" cy="3234715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6841391"/>
              </p:ext>
            </p:extLst>
          </p:nvPr>
        </p:nvGraphicFramePr>
        <p:xfrm>
          <a:off x="2325365" y="2681004"/>
          <a:ext cx="2278806" cy="298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628249794"/>
              </p:ext>
            </p:extLst>
          </p:nvPr>
        </p:nvGraphicFramePr>
        <p:xfrm>
          <a:off x="4845536" y="2458732"/>
          <a:ext cx="2126916" cy="3128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13"/>
          <p:cNvCxnSpPr/>
          <p:nvPr/>
        </p:nvCxnSpPr>
        <p:spPr>
          <a:xfrm>
            <a:off x="7128390" y="2430402"/>
            <a:ext cx="1" cy="3234715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20167353">
            <a:off x="6287737" y="2100643"/>
            <a:ext cx="18061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</a:rPr>
              <a:t>图表示例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452526" y="2063410"/>
            <a:ext cx="2796943" cy="3547116"/>
            <a:chOff x="8039379" y="1503852"/>
            <a:chExt cx="2796943" cy="3547116"/>
          </a:xfrm>
        </p:grpSpPr>
        <p:sp>
          <p:nvSpPr>
            <p:cNvPr id="11" name="矩形 10"/>
            <p:cNvSpPr/>
            <p:nvPr/>
          </p:nvSpPr>
          <p:spPr>
            <a:xfrm>
              <a:off x="9867331" y="4130496"/>
              <a:ext cx="5459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3044559531"/>
                </p:ext>
              </p:extLst>
            </p:nvPr>
          </p:nvGraphicFramePr>
          <p:xfrm>
            <a:off x="8039379" y="1503852"/>
            <a:ext cx="2796943" cy="35471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3" name="直接连接符 12"/>
            <p:cNvCxnSpPr/>
            <p:nvPr/>
          </p:nvCxnSpPr>
          <p:spPr>
            <a:xfrm>
              <a:off x="8270543" y="4558352"/>
              <a:ext cx="242110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A638-F140-42E1-8BE9-92215B0873E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29932" y="1212535"/>
            <a:ext cx="1261043" cy="498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项目概况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市场概况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行业分析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商业模式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产品规划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渠道规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销售规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人员规划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资金规划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81209"/>
      </p:ext>
    </p:extLst>
  </p:cSld>
  <p:clrMapOvr>
    <a:masterClrMapping/>
  </p:clrMapOvr>
</p:sld>
</file>

<file path=ppt/theme/theme1.xml><?xml version="1.0" encoding="utf-8"?>
<a:theme xmlns:a="http://schemas.openxmlformats.org/drawingml/2006/main" name="以太BP制作模板20150606">
  <a:themeElements>
    <a:clrScheme name="自定义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002060"/>
      </a:accent1>
      <a:accent2>
        <a:srgbClr val="FFC000"/>
      </a:accent2>
      <a:accent3>
        <a:srgbClr val="FFFFFF"/>
      </a:accent3>
      <a:accent4>
        <a:srgbClr val="FEE59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以太BP制作模板20150606" id="{D2C03A21-409B-4B8B-B579-4B10B015578E}" vid="{C06F1299-A1C4-463E-BF17-D5F8822AA69E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rgbClr val="7F7F7F"/>
      </a:lt1>
      <a:dk2>
        <a:srgbClr val="FFC000"/>
      </a:dk2>
      <a:lt2>
        <a:srgbClr val="FFFFFF"/>
      </a:lt2>
      <a:accent1>
        <a:srgbClr val="FFC000"/>
      </a:accent1>
      <a:accent2>
        <a:srgbClr val="FAC08F"/>
      </a:accent2>
      <a:accent3>
        <a:srgbClr val="FA828C"/>
      </a:accent3>
      <a:accent4>
        <a:srgbClr val="FAC08F"/>
      </a:accent4>
      <a:accent5>
        <a:srgbClr val="92CDDC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以太BP制作模板20150606" id="{D2C03A21-409B-4B8B-B579-4B10B015578E}" vid="{42C48DAC-8C5F-4AA2-B5D3-028B08ACA739}"/>
    </a:ext>
  </a:extLst>
</a:theme>
</file>

<file path=ppt/theme/theme3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rgbClr val="7F7F7F"/>
      </a:lt1>
      <a:dk2>
        <a:srgbClr val="FFC000"/>
      </a:dk2>
      <a:lt2>
        <a:srgbClr val="FFFFFF"/>
      </a:lt2>
      <a:accent1>
        <a:srgbClr val="FFC000"/>
      </a:accent1>
      <a:accent2>
        <a:srgbClr val="FAC08F"/>
      </a:accent2>
      <a:accent3>
        <a:srgbClr val="FFFFFF"/>
      </a:accent3>
      <a:accent4>
        <a:srgbClr val="FAC08F"/>
      </a:accent4>
      <a:accent5>
        <a:srgbClr val="92CDDC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lnSpc>
            <a:spcPct val="125000"/>
          </a:lnSpc>
          <a:spcAft>
            <a:spcPts val="600"/>
          </a:spcAft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以太BP制作模板20150606" id="{D2C03A21-409B-4B8B-B579-4B10B015578E}" vid="{2C58A796-5721-4B03-AC1B-F074FB54051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以太BP制作模板20150606" id="{D2C03A21-409B-4B8B-B579-4B10B015578E}" vid="{91635C91-FCD7-4BCF-919E-E734B82CE77F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以太BP制作模板20150606</Template>
  <TotalTime>220</TotalTime>
  <Words>640</Words>
  <Application>Microsoft Office PowerPoint</Application>
  <PresentationFormat>Custom</PresentationFormat>
  <Paragraphs>166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以太BP制作模板20150606</vt:lpstr>
      <vt:lpstr>1_Office 主题</vt:lpstr>
      <vt:lpstr>Office 主题</vt:lpstr>
      <vt:lpstr>1_自定义设计方案</vt:lpstr>
      <vt:lpstr>XXXXX商业计划书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TEXT100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XXXXX商业计划书</dc:title>
  <dc:creator>Louis Li (TEXT100 CN)</dc:creator>
  <cp:lastModifiedBy>Louis Li (TEXT100 CN)</cp:lastModifiedBy>
  <cp:revision>6</cp:revision>
  <dcterms:created xsi:type="dcterms:W3CDTF">2015-11-03T05:30:37Z</dcterms:created>
  <dcterms:modified xsi:type="dcterms:W3CDTF">2015-11-03T09:17:48Z</dcterms:modified>
</cp:coreProperties>
</file>