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489" r:id="rId3"/>
    <p:sldId id="483" r:id="rId4"/>
    <p:sldId id="482" r:id="rId5"/>
    <p:sldId id="497" r:id="rId6"/>
    <p:sldId id="484" r:id="rId7"/>
    <p:sldId id="485" r:id="rId8"/>
    <p:sldId id="498" r:id="rId9"/>
    <p:sldId id="488" r:id="rId10"/>
    <p:sldId id="463" r:id="rId11"/>
    <p:sldId id="486" r:id="rId12"/>
    <p:sldId id="490" r:id="rId13"/>
    <p:sldId id="478" r:id="rId14"/>
    <p:sldId id="493" r:id="rId15"/>
    <p:sldId id="494" r:id="rId16"/>
    <p:sldId id="495" r:id="rId17"/>
    <p:sldId id="496" r:id="rId18"/>
    <p:sldId id="466" r:id="rId19"/>
    <p:sldId id="471" r:id="rId20"/>
    <p:sldId id="500" r:id="rId21"/>
    <p:sldId id="499" r:id="rId22"/>
    <p:sldId id="425" r:id="rId23"/>
    <p:sldId id="426" r:id="rId24"/>
  </p:sldIdLst>
  <p:sldSz cx="9144000" cy="586581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8">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888" autoAdjust="0"/>
    <p:restoredTop sz="94660" autoAdjust="0"/>
  </p:normalViewPr>
  <p:slideViewPr>
    <p:cSldViewPr>
      <p:cViewPr varScale="1">
        <p:scale>
          <a:sx n="150" d="100"/>
          <a:sy n="150" d="100"/>
        </p:scale>
        <p:origin x="174" y="126"/>
      </p:cViewPr>
      <p:guideLst>
        <p:guide orient="horz" pos="1848"/>
        <p:guide pos="2880"/>
      </p:guideLst>
    </p:cSldViewPr>
  </p:slideViewPr>
  <p:outlineViewPr>
    <p:cViewPr>
      <p:scale>
        <a:sx n="33" d="100"/>
        <a:sy n="33" d="100"/>
      </p:scale>
      <p:origin x="0" y="444"/>
    </p:cViewPr>
  </p:outlineViewPr>
  <p:notesTextViewPr>
    <p:cViewPr>
      <p:scale>
        <a:sx n="1" d="1"/>
        <a:sy n="1" d="1"/>
      </p:scale>
      <p:origin x="0" y="0"/>
    </p:cViewPr>
  </p:notesTextViewPr>
  <p:notesViewPr>
    <p:cSldViewPr>
      <p:cViewPr varScale="1">
        <p:scale>
          <a:sx n="75" d="100"/>
          <a:sy n="75" d="100"/>
        </p:scale>
        <p:origin x="291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E050B7-6720-4F1E-8A13-DF08250B1462}" type="doc">
      <dgm:prSet loTypeId="urn:microsoft.com/office/officeart/2005/8/layout/chevron1" loCatId="process" qsTypeId="urn:microsoft.com/office/officeart/2005/8/quickstyle/simple3" qsCatId="simple" csTypeId="urn:microsoft.com/office/officeart/2005/8/colors/colorful5" csCatId="colorful" phldr="1"/>
      <dgm:spPr/>
    </dgm:pt>
    <dgm:pt modelId="{E908938A-9A27-4738-A42D-397892CA76A6}">
      <dgm:prSet phldrT="[文本]"/>
      <dgm:spPr/>
      <dgm:t>
        <a:bodyPr/>
        <a:lstStyle/>
        <a:p>
          <a:r>
            <a:rPr lang="zh-CN" altLang="en-US" dirty="0" smtClean="0"/>
            <a:t>数据服务</a:t>
          </a:r>
          <a:endParaRPr lang="zh-CN" altLang="en-US" dirty="0"/>
        </a:p>
      </dgm:t>
    </dgm:pt>
    <dgm:pt modelId="{2BF5251F-38B6-4448-ADF2-4A3F9C8C6030}" type="parTrans" cxnId="{4C6D388B-FFEF-49BC-9800-04AC8E6FA3D5}">
      <dgm:prSet/>
      <dgm:spPr/>
      <dgm:t>
        <a:bodyPr/>
        <a:lstStyle/>
        <a:p>
          <a:endParaRPr lang="zh-CN" altLang="en-US"/>
        </a:p>
      </dgm:t>
    </dgm:pt>
    <dgm:pt modelId="{08633D7F-D32E-40B9-829E-8A7E28BED61F}" type="sibTrans" cxnId="{4C6D388B-FFEF-49BC-9800-04AC8E6FA3D5}">
      <dgm:prSet/>
      <dgm:spPr/>
      <dgm:t>
        <a:bodyPr/>
        <a:lstStyle/>
        <a:p>
          <a:endParaRPr lang="zh-CN" altLang="en-US"/>
        </a:p>
      </dgm:t>
    </dgm:pt>
    <dgm:pt modelId="{9877E3A5-C776-4919-B31F-88C23DC49646}">
      <dgm:prSet phldrT="[文本]"/>
      <dgm:spPr/>
      <dgm:t>
        <a:bodyPr/>
        <a:lstStyle/>
        <a:p>
          <a:r>
            <a:rPr lang="zh-CN" altLang="en-US" dirty="0" smtClean="0"/>
            <a:t>设计服务</a:t>
          </a:r>
          <a:endParaRPr lang="zh-CN" altLang="en-US" dirty="0"/>
        </a:p>
      </dgm:t>
    </dgm:pt>
    <dgm:pt modelId="{8606EA79-9BC2-4EBB-88ED-626CB8BA50B3}" type="parTrans" cxnId="{976FF818-6146-4E39-9758-FAC00B3ADA91}">
      <dgm:prSet/>
      <dgm:spPr/>
      <dgm:t>
        <a:bodyPr/>
        <a:lstStyle/>
        <a:p>
          <a:endParaRPr lang="zh-CN" altLang="en-US"/>
        </a:p>
      </dgm:t>
    </dgm:pt>
    <dgm:pt modelId="{DBD0CA0E-57D0-46A9-AD8B-88960F662104}" type="sibTrans" cxnId="{976FF818-6146-4E39-9758-FAC00B3ADA91}">
      <dgm:prSet/>
      <dgm:spPr/>
      <dgm:t>
        <a:bodyPr/>
        <a:lstStyle/>
        <a:p>
          <a:endParaRPr lang="zh-CN" altLang="en-US"/>
        </a:p>
      </dgm:t>
    </dgm:pt>
    <dgm:pt modelId="{4F92C6CD-5DEC-406C-A5BA-8F8967EE36C1}">
      <dgm:prSet phldrT="[文本]"/>
      <dgm:spPr/>
      <dgm:t>
        <a:bodyPr/>
        <a:lstStyle/>
        <a:p>
          <a:r>
            <a:rPr lang="zh-CN" altLang="en-US" dirty="0" smtClean="0"/>
            <a:t>开发服务</a:t>
          </a:r>
          <a:endParaRPr lang="zh-CN" altLang="en-US" dirty="0"/>
        </a:p>
      </dgm:t>
    </dgm:pt>
    <dgm:pt modelId="{D4359D31-A5DE-40FA-BECD-63F5E77258B8}" type="parTrans" cxnId="{74E80687-CDFC-47C4-AC8E-3E8D15C8CBEB}">
      <dgm:prSet/>
      <dgm:spPr/>
      <dgm:t>
        <a:bodyPr/>
        <a:lstStyle/>
        <a:p>
          <a:endParaRPr lang="zh-CN" altLang="en-US"/>
        </a:p>
      </dgm:t>
    </dgm:pt>
    <dgm:pt modelId="{A8269A2D-F2AF-4EE9-BE87-0C3D91F2FE27}" type="sibTrans" cxnId="{74E80687-CDFC-47C4-AC8E-3E8D15C8CBEB}">
      <dgm:prSet/>
      <dgm:spPr/>
      <dgm:t>
        <a:bodyPr/>
        <a:lstStyle/>
        <a:p>
          <a:endParaRPr lang="zh-CN" altLang="en-US"/>
        </a:p>
      </dgm:t>
    </dgm:pt>
    <dgm:pt modelId="{45BC5BD9-ADE7-4796-A8BD-B40EECC242BC}" type="pres">
      <dgm:prSet presAssocID="{48E050B7-6720-4F1E-8A13-DF08250B1462}" presName="Name0" presStyleCnt="0">
        <dgm:presLayoutVars>
          <dgm:dir/>
          <dgm:animLvl val="lvl"/>
          <dgm:resizeHandles val="exact"/>
        </dgm:presLayoutVars>
      </dgm:prSet>
      <dgm:spPr/>
    </dgm:pt>
    <dgm:pt modelId="{316F5175-04E2-481C-9572-053FBD6AAE3E}" type="pres">
      <dgm:prSet presAssocID="{E908938A-9A27-4738-A42D-397892CA76A6}" presName="parTxOnly" presStyleLbl="node1" presStyleIdx="0" presStyleCnt="3">
        <dgm:presLayoutVars>
          <dgm:chMax val="0"/>
          <dgm:chPref val="0"/>
          <dgm:bulletEnabled val="1"/>
        </dgm:presLayoutVars>
      </dgm:prSet>
      <dgm:spPr/>
      <dgm:t>
        <a:bodyPr/>
        <a:lstStyle/>
        <a:p>
          <a:endParaRPr lang="zh-CN" altLang="en-US"/>
        </a:p>
      </dgm:t>
    </dgm:pt>
    <dgm:pt modelId="{6D6752F1-1F29-4430-84EE-4F1913CC4BA1}" type="pres">
      <dgm:prSet presAssocID="{08633D7F-D32E-40B9-829E-8A7E28BED61F}" presName="parTxOnlySpace" presStyleCnt="0"/>
      <dgm:spPr/>
    </dgm:pt>
    <dgm:pt modelId="{0F298228-4916-422F-AE09-0980E9831509}" type="pres">
      <dgm:prSet presAssocID="{9877E3A5-C776-4919-B31F-88C23DC49646}" presName="parTxOnly" presStyleLbl="node1" presStyleIdx="1" presStyleCnt="3">
        <dgm:presLayoutVars>
          <dgm:chMax val="0"/>
          <dgm:chPref val="0"/>
          <dgm:bulletEnabled val="1"/>
        </dgm:presLayoutVars>
      </dgm:prSet>
      <dgm:spPr/>
      <dgm:t>
        <a:bodyPr/>
        <a:lstStyle/>
        <a:p>
          <a:endParaRPr lang="zh-CN" altLang="en-US"/>
        </a:p>
      </dgm:t>
    </dgm:pt>
    <dgm:pt modelId="{40A7C379-9CB8-4CB9-872E-EB19AEC2E215}" type="pres">
      <dgm:prSet presAssocID="{DBD0CA0E-57D0-46A9-AD8B-88960F662104}" presName="parTxOnlySpace" presStyleCnt="0"/>
      <dgm:spPr/>
    </dgm:pt>
    <dgm:pt modelId="{D9025177-FC84-4A84-AA87-6F82B18FCFDE}" type="pres">
      <dgm:prSet presAssocID="{4F92C6CD-5DEC-406C-A5BA-8F8967EE36C1}" presName="parTxOnly" presStyleLbl="node1" presStyleIdx="2" presStyleCnt="3">
        <dgm:presLayoutVars>
          <dgm:chMax val="0"/>
          <dgm:chPref val="0"/>
          <dgm:bulletEnabled val="1"/>
        </dgm:presLayoutVars>
      </dgm:prSet>
      <dgm:spPr/>
      <dgm:t>
        <a:bodyPr/>
        <a:lstStyle/>
        <a:p>
          <a:endParaRPr lang="zh-CN" altLang="en-US"/>
        </a:p>
      </dgm:t>
    </dgm:pt>
  </dgm:ptLst>
  <dgm:cxnLst>
    <dgm:cxn modelId="{D2D72FA1-3820-4D04-A0C3-D1EE0F6BCD8C}" type="presOf" srcId="{48E050B7-6720-4F1E-8A13-DF08250B1462}" destId="{45BC5BD9-ADE7-4796-A8BD-B40EECC242BC}" srcOrd="0" destOrd="0" presId="urn:microsoft.com/office/officeart/2005/8/layout/chevron1"/>
    <dgm:cxn modelId="{976FF818-6146-4E39-9758-FAC00B3ADA91}" srcId="{48E050B7-6720-4F1E-8A13-DF08250B1462}" destId="{9877E3A5-C776-4919-B31F-88C23DC49646}" srcOrd="1" destOrd="0" parTransId="{8606EA79-9BC2-4EBB-88ED-626CB8BA50B3}" sibTransId="{DBD0CA0E-57D0-46A9-AD8B-88960F662104}"/>
    <dgm:cxn modelId="{1292D7F7-A295-4729-A23C-C400CBBDBD99}" type="presOf" srcId="{4F92C6CD-5DEC-406C-A5BA-8F8967EE36C1}" destId="{D9025177-FC84-4A84-AA87-6F82B18FCFDE}" srcOrd="0" destOrd="0" presId="urn:microsoft.com/office/officeart/2005/8/layout/chevron1"/>
    <dgm:cxn modelId="{74E80687-CDFC-47C4-AC8E-3E8D15C8CBEB}" srcId="{48E050B7-6720-4F1E-8A13-DF08250B1462}" destId="{4F92C6CD-5DEC-406C-A5BA-8F8967EE36C1}" srcOrd="2" destOrd="0" parTransId="{D4359D31-A5DE-40FA-BECD-63F5E77258B8}" sibTransId="{A8269A2D-F2AF-4EE9-BE87-0C3D91F2FE27}"/>
    <dgm:cxn modelId="{DCCE0AB4-8DBA-4D53-B756-9C2D299E986B}" type="presOf" srcId="{9877E3A5-C776-4919-B31F-88C23DC49646}" destId="{0F298228-4916-422F-AE09-0980E9831509}" srcOrd="0" destOrd="0" presId="urn:microsoft.com/office/officeart/2005/8/layout/chevron1"/>
    <dgm:cxn modelId="{4C6D388B-FFEF-49BC-9800-04AC8E6FA3D5}" srcId="{48E050B7-6720-4F1E-8A13-DF08250B1462}" destId="{E908938A-9A27-4738-A42D-397892CA76A6}" srcOrd="0" destOrd="0" parTransId="{2BF5251F-38B6-4448-ADF2-4A3F9C8C6030}" sibTransId="{08633D7F-D32E-40B9-829E-8A7E28BED61F}"/>
    <dgm:cxn modelId="{DD07ADAB-D291-41A6-9FEC-EE99B434908F}" type="presOf" srcId="{E908938A-9A27-4738-A42D-397892CA76A6}" destId="{316F5175-04E2-481C-9572-053FBD6AAE3E}" srcOrd="0" destOrd="0" presId="urn:microsoft.com/office/officeart/2005/8/layout/chevron1"/>
    <dgm:cxn modelId="{39F0391B-D3F9-4E4D-B439-80767F68638D}" type="presParOf" srcId="{45BC5BD9-ADE7-4796-A8BD-B40EECC242BC}" destId="{316F5175-04E2-481C-9572-053FBD6AAE3E}" srcOrd="0" destOrd="0" presId="urn:microsoft.com/office/officeart/2005/8/layout/chevron1"/>
    <dgm:cxn modelId="{E8595F5F-03CE-472E-BD1B-F62C35C1498F}" type="presParOf" srcId="{45BC5BD9-ADE7-4796-A8BD-B40EECC242BC}" destId="{6D6752F1-1F29-4430-84EE-4F1913CC4BA1}" srcOrd="1" destOrd="0" presId="urn:microsoft.com/office/officeart/2005/8/layout/chevron1"/>
    <dgm:cxn modelId="{F8FC9BD9-B8D8-4ABF-AA58-CF5BB9AC291A}" type="presParOf" srcId="{45BC5BD9-ADE7-4796-A8BD-B40EECC242BC}" destId="{0F298228-4916-422F-AE09-0980E9831509}" srcOrd="2" destOrd="0" presId="urn:microsoft.com/office/officeart/2005/8/layout/chevron1"/>
    <dgm:cxn modelId="{348889E8-DFAA-43D4-BDD3-6DA794691EC0}" type="presParOf" srcId="{45BC5BD9-ADE7-4796-A8BD-B40EECC242BC}" destId="{40A7C379-9CB8-4CB9-872E-EB19AEC2E215}" srcOrd="3" destOrd="0" presId="urn:microsoft.com/office/officeart/2005/8/layout/chevron1"/>
    <dgm:cxn modelId="{0D09361B-B41C-413F-9637-7361DACBE413}" type="presParOf" srcId="{45BC5BD9-ADE7-4796-A8BD-B40EECC242BC}" destId="{D9025177-FC84-4A84-AA87-6F82B18FCFDE}"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6F5175-04E2-481C-9572-053FBD6AAE3E}">
      <dsp:nvSpPr>
        <dsp:cNvPr id="0" name=""/>
        <dsp:cNvSpPr/>
      </dsp:nvSpPr>
      <dsp:spPr>
        <a:xfrm>
          <a:off x="2411" y="0"/>
          <a:ext cx="2937420" cy="504056"/>
        </a:xfrm>
        <a:prstGeom prst="chevron">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zh-CN" altLang="en-US" sz="2800" kern="1200" dirty="0" smtClean="0"/>
            <a:t>数据服务</a:t>
          </a:r>
          <a:endParaRPr lang="zh-CN" altLang="en-US" sz="2800" kern="1200" dirty="0"/>
        </a:p>
      </dsp:txBody>
      <dsp:txXfrm>
        <a:off x="254439" y="0"/>
        <a:ext cx="2433364" cy="504056"/>
      </dsp:txXfrm>
    </dsp:sp>
    <dsp:sp modelId="{0F298228-4916-422F-AE09-0980E9831509}">
      <dsp:nvSpPr>
        <dsp:cNvPr id="0" name=""/>
        <dsp:cNvSpPr/>
      </dsp:nvSpPr>
      <dsp:spPr>
        <a:xfrm>
          <a:off x="2646089" y="0"/>
          <a:ext cx="2937420" cy="504056"/>
        </a:xfrm>
        <a:prstGeom prst="chevron">
          <a:avLst/>
        </a:prstGeom>
        <a:gradFill rotWithShape="0">
          <a:gsLst>
            <a:gs pos="0">
              <a:schemeClr val="accent5">
                <a:hueOff val="-4966938"/>
                <a:satOff val="19906"/>
                <a:lumOff val="4314"/>
                <a:alphaOff val="0"/>
                <a:tint val="50000"/>
                <a:satMod val="300000"/>
              </a:schemeClr>
            </a:gs>
            <a:gs pos="35000">
              <a:schemeClr val="accent5">
                <a:hueOff val="-4966938"/>
                <a:satOff val="19906"/>
                <a:lumOff val="4314"/>
                <a:alphaOff val="0"/>
                <a:tint val="37000"/>
                <a:satMod val="300000"/>
              </a:schemeClr>
            </a:gs>
            <a:gs pos="100000">
              <a:schemeClr val="accent5">
                <a:hueOff val="-4966938"/>
                <a:satOff val="19906"/>
                <a:lumOff val="431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zh-CN" altLang="en-US" sz="2800" kern="1200" dirty="0" smtClean="0"/>
            <a:t>设计服务</a:t>
          </a:r>
          <a:endParaRPr lang="zh-CN" altLang="en-US" sz="2800" kern="1200" dirty="0"/>
        </a:p>
      </dsp:txBody>
      <dsp:txXfrm>
        <a:off x="2898117" y="0"/>
        <a:ext cx="2433364" cy="504056"/>
      </dsp:txXfrm>
    </dsp:sp>
    <dsp:sp modelId="{D9025177-FC84-4A84-AA87-6F82B18FCFDE}">
      <dsp:nvSpPr>
        <dsp:cNvPr id="0" name=""/>
        <dsp:cNvSpPr/>
      </dsp:nvSpPr>
      <dsp:spPr>
        <a:xfrm>
          <a:off x="5289768" y="0"/>
          <a:ext cx="2937420" cy="504056"/>
        </a:xfrm>
        <a:prstGeom prst="chevron">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zh-CN" altLang="en-US" sz="2800" kern="1200" dirty="0" smtClean="0"/>
            <a:t>开发服务</a:t>
          </a:r>
          <a:endParaRPr lang="zh-CN" altLang="en-US" sz="2800" kern="1200" dirty="0"/>
        </a:p>
      </dsp:txBody>
      <dsp:txXfrm>
        <a:off x="5541796" y="0"/>
        <a:ext cx="2433364" cy="50405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2560736-7F85-4515-A6D8-4542283B826A}" type="datetimeFigureOut">
              <a:rPr lang="zh-CN" altLang="en-US" smtClean="0"/>
              <a:t>2015/12/26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4D75C4F-F199-4381-AD49-AC8192F6B89F}" type="slidenum">
              <a:rPr lang="zh-CN" altLang="en-US" smtClean="0"/>
              <a:t>‹#›</a:t>
            </a:fld>
            <a:endParaRPr lang="zh-CN" altLang="en-US"/>
          </a:p>
        </p:txBody>
      </p:sp>
    </p:spTree>
    <p:extLst>
      <p:ext uri="{BB962C8B-B14F-4D97-AF65-F5344CB8AC3E}">
        <p14:creationId xmlns:p14="http://schemas.microsoft.com/office/powerpoint/2010/main" val="8922115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548700-594F-44E5-8A8A-527182797791}" type="datetimeFigureOut">
              <a:rPr lang="zh-CN" altLang="en-US" smtClean="0"/>
              <a:t>2015/12/26</a:t>
            </a:fld>
            <a:endParaRPr lang="zh-CN" altLang="en-US"/>
          </a:p>
        </p:txBody>
      </p:sp>
      <p:sp>
        <p:nvSpPr>
          <p:cNvPr id="4" name="幻灯片图像占位符 3"/>
          <p:cNvSpPr>
            <a:spLocks noGrp="1" noRot="1" noChangeAspect="1"/>
          </p:cNvSpPr>
          <p:nvPr>
            <p:ph type="sldImg" idx="2"/>
          </p:nvPr>
        </p:nvSpPr>
        <p:spPr>
          <a:xfrm>
            <a:off x="757238" y="685800"/>
            <a:ext cx="53435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E8DB0E-2F85-451F-815D-54806098F39B}" type="slidenum">
              <a:rPr lang="zh-CN" altLang="en-US" smtClean="0"/>
              <a:t>‹#›</a:t>
            </a:fld>
            <a:endParaRPr lang="zh-CN" altLang="en-US"/>
          </a:p>
        </p:txBody>
      </p:sp>
    </p:spTree>
    <p:extLst>
      <p:ext uri="{BB962C8B-B14F-4D97-AF65-F5344CB8AC3E}">
        <p14:creationId xmlns:p14="http://schemas.microsoft.com/office/powerpoint/2010/main" val="1716143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822205"/>
            <a:ext cx="7772400" cy="1257348"/>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323962"/>
            <a:ext cx="6400800" cy="14990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3091F99-555A-4E70-BF70-8E07EE828744}" type="datetimeFigureOut">
              <a:rPr lang="zh-CN" altLang="en-US" smtClean="0"/>
              <a:t>2015/12/26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912134-DAEC-4023-8BE7-308F38FDEC46}" type="slidenum">
              <a:rPr lang="zh-CN" altLang="en-US" smtClean="0"/>
              <a:t>‹#›</a:t>
            </a:fld>
            <a:endParaRPr lang="zh-CN" altLang="en-US"/>
          </a:p>
        </p:txBody>
      </p:sp>
    </p:spTree>
    <p:extLst>
      <p:ext uri="{BB962C8B-B14F-4D97-AF65-F5344CB8AC3E}">
        <p14:creationId xmlns:p14="http://schemas.microsoft.com/office/powerpoint/2010/main" val="3113437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091F99-555A-4E70-BF70-8E07EE828744}" type="datetimeFigureOut">
              <a:rPr lang="zh-CN" altLang="en-US" smtClean="0"/>
              <a:t>2015/12/26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912134-DAEC-4023-8BE7-308F38FDEC46}" type="slidenum">
              <a:rPr lang="zh-CN" altLang="en-US" smtClean="0"/>
              <a:t>‹#›</a:t>
            </a:fld>
            <a:endParaRPr lang="zh-CN" altLang="en-US"/>
          </a:p>
        </p:txBody>
      </p:sp>
    </p:spTree>
    <p:extLst>
      <p:ext uri="{BB962C8B-B14F-4D97-AF65-F5344CB8AC3E}">
        <p14:creationId xmlns:p14="http://schemas.microsoft.com/office/powerpoint/2010/main" val="1117680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76517"/>
            <a:ext cx="2057400" cy="375303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76517"/>
            <a:ext cx="6019800" cy="375303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091F99-555A-4E70-BF70-8E07EE828744}" type="datetimeFigureOut">
              <a:rPr lang="zh-CN" altLang="en-US" smtClean="0"/>
              <a:t>2015/12/26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912134-DAEC-4023-8BE7-308F38FDEC46}" type="slidenum">
              <a:rPr lang="zh-CN" altLang="en-US" smtClean="0"/>
              <a:t>‹#›</a:t>
            </a:fld>
            <a:endParaRPr lang="zh-CN" altLang="en-US"/>
          </a:p>
        </p:txBody>
      </p:sp>
    </p:spTree>
    <p:extLst>
      <p:ext uri="{BB962C8B-B14F-4D97-AF65-F5344CB8AC3E}">
        <p14:creationId xmlns:p14="http://schemas.microsoft.com/office/powerpoint/2010/main" val="376002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091F99-555A-4E70-BF70-8E07EE828744}" type="datetimeFigureOut">
              <a:rPr lang="zh-CN" altLang="en-US" smtClean="0"/>
              <a:t>2015/12/26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912134-DAEC-4023-8BE7-308F38FDEC46}" type="slidenum">
              <a:rPr lang="zh-CN" altLang="en-US" smtClean="0"/>
              <a:t>‹#›</a:t>
            </a:fld>
            <a:endParaRPr lang="zh-CN" altLang="en-US"/>
          </a:p>
        </p:txBody>
      </p:sp>
    </p:spTree>
    <p:extLst>
      <p:ext uri="{BB962C8B-B14F-4D97-AF65-F5344CB8AC3E}">
        <p14:creationId xmlns:p14="http://schemas.microsoft.com/office/powerpoint/2010/main" val="921184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769330"/>
            <a:ext cx="7772400" cy="116501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86182"/>
            <a:ext cx="7772400" cy="128314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3091F99-555A-4E70-BF70-8E07EE828744}" type="datetimeFigureOut">
              <a:rPr lang="zh-CN" altLang="en-US" smtClean="0"/>
              <a:t>2015/12/26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912134-DAEC-4023-8BE7-308F38FDEC46}" type="slidenum">
              <a:rPr lang="zh-CN" altLang="en-US" smtClean="0"/>
              <a:t>‹#›</a:t>
            </a:fld>
            <a:endParaRPr lang="zh-CN" altLang="en-US"/>
          </a:p>
        </p:txBody>
      </p:sp>
    </p:spTree>
    <p:extLst>
      <p:ext uri="{BB962C8B-B14F-4D97-AF65-F5344CB8AC3E}">
        <p14:creationId xmlns:p14="http://schemas.microsoft.com/office/powerpoint/2010/main" val="552795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26518"/>
            <a:ext cx="4038600" cy="29030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26518"/>
            <a:ext cx="4038600" cy="29030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3091F99-555A-4E70-BF70-8E07EE828744}" type="datetimeFigureOut">
              <a:rPr lang="zh-CN" altLang="en-US" smtClean="0"/>
              <a:t>2015/12/26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912134-DAEC-4023-8BE7-308F38FDEC46}" type="slidenum">
              <a:rPr lang="zh-CN" altLang="en-US" smtClean="0"/>
              <a:t>‹#›</a:t>
            </a:fld>
            <a:endParaRPr lang="zh-CN" altLang="en-US"/>
          </a:p>
        </p:txBody>
      </p:sp>
    </p:spTree>
    <p:extLst>
      <p:ext uri="{BB962C8B-B14F-4D97-AF65-F5344CB8AC3E}">
        <p14:creationId xmlns:p14="http://schemas.microsoft.com/office/powerpoint/2010/main" val="3624283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34905"/>
            <a:ext cx="8229600" cy="97763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13020"/>
            <a:ext cx="4040188" cy="54720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60223"/>
            <a:ext cx="4040188" cy="337963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313020"/>
            <a:ext cx="4041775" cy="54720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1860223"/>
            <a:ext cx="4041775" cy="337963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3091F99-555A-4E70-BF70-8E07EE828744}" type="datetimeFigureOut">
              <a:rPr lang="zh-CN" altLang="en-US" smtClean="0"/>
              <a:t>2015/12/26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5912134-DAEC-4023-8BE7-308F38FDEC46}" type="slidenum">
              <a:rPr lang="zh-CN" altLang="en-US" smtClean="0"/>
              <a:t>‹#›</a:t>
            </a:fld>
            <a:endParaRPr lang="zh-CN" altLang="en-US"/>
          </a:p>
        </p:txBody>
      </p:sp>
    </p:spTree>
    <p:extLst>
      <p:ext uri="{BB962C8B-B14F-4D97-AF65-F5344CB8AC3E}">
        <p14:creationId xmlns:p14="http://schemas.microsoft.com/office/powerpoint/2010/main" val="2445652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3091F99-555A-4E70-BF70-8E07EE828744}" type="datetimeFigureOut">
              <a:rPr lang="zh-CN" altLang="en-US" smtClean="0"/>
              <a:t>2015/12/26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912134-DAEC-4023-8BE7-308F38FDEC46}" type="slidenum">
              <a:rPr lang="zh-CN" altLang="en-US" smtClean="0"/>
              <a:t>‹#›</a:t>
            </a:fld>
            <a:endParaRPr lang="zh-CN" altLang="en-US"/>
          </a:p>
        </p:txBody>
      </p:sp>
    </p:spTree>
    <p:extLst>
      <p:ext uri="{BB962C8B-B14F-4D97-AF65-F5344CB8AC3E}">
        <p14:creationId xmlns:p14="http://schemas.microsoft.com/office/powerpoint/2010/main" val="403462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3091F99-555A-4E70-BF70-8E07EE828744}" type="datetimeFigureOut">
              <a:rPr lang="zh-CN" altLang="en-US" smtClean="0"/>
              <a:t>2015/12/26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5912134-DAEC-4023-8BE7-308F38FDEC46}" type="slidenum">
              <a:rPr lang="zh-CN" altLang="en-US" smtClean="0"/>
              <a:t>‹#›</a:t>
            </a:fld>
            <a:endParaRPr lang="zh-CN" altLang="en-US"/>
          </a:p>
        </p:txBody>
      </p:sp>
    </p:spTree>
    <p:extLst>
      <p:ext uri="{BB962C8B-B14F-4D97-AF65-F5344CB8AC3E}">
        <p14:creationId xmlns:p14="http://schemas.microsoft.com/office/powerpoint/2010/main" val="3022312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33546"/>
            <a:ext cx="3008313" cy="99393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33548"/>
            <a:ext cx="5111750" cy="50063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4" y="1227478"/>
            <a:ext cx="3008313" cy="401237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3091F99-555A-4E70-BF70-8E07EE828744}" type="datetimeFigureOut">
              <a:rPr lang="zh-CN" altLang="en-US" smtClean="0"/>
              <a:t>2015/12/26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912134-DAEC-4023-8BE7-308F38FDEC46}" type="slidenum">
              <a:rPr lang="zh-CN" altLang="en-US" smtClean="0"/>
              <a:t>‹#›</a:t>
            </a:fld>
            <a:endParaRPr lang="zh-CN" altLang="en-US"/>
          </a:p>
        </p:txBody>
      </p:sp>
    </p:spTree>
    <p:extLst>
      <p:ext uri="{BB962C8B-B14F-4D97-AF65-F5344CB8AC3E}">
        <p14:creationId xmlns:p14="http://schemas.microsoft.com/office/powerpoint/2010/main" val="3729391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106069"/>
            <a:ext cx="5486400" cy="48474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24121"/>
            <a:ext cx="5486400" cy="3519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590814"/>
            <a:ext cx="5486400" cy="6884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3091F99-555A-4E70-BF70-8E07EE828744}" type="datetimeFigureOut">
              <a:rPr lang="zh-CN" altLang="en-US" smtClean="0"/>
              <a:t>2015/12/26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912134-DAEC-4023-8BE7-308F38FDEC46}" type="slidenum">
              <a:rPr lang="zh-CN" altLang="en-US" smtClean="0"/>
              <a:t>‹#›</a:t>
            </a:fld>
            <a:endParaRPr lang="zh-CN" altLang="en-US"/>
          </a:p>
        </p:txBody>
      </p:sp>
    </p:spTree>
    <p:extLst>
      <p:ext uri="{BB962C8B-B14F-4D97-AF65-F5344CB8AC3E}">
        <p14:creationId xmlns:p14="http://schemas.microsoft.com/office/powerpoint/2010/main" val="1519532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34905"/>
            <a:ext cx="8229600" cy="681777"/>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060699"/>
            <a:ext cx="8229600" cy="403244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67544" y="5309170"/>
            <a:ext cx="2133600" cy="312301"/>
          </a:xfrm>
          <a:prstGeom prst="rect">
            <a:avLst/>
          </a:prstGeom>
        </p:spPr>
        <p:txBody>
          <a:bodyPr vert="horz" lIns="91440" tIns="45720" rIns="91440" bIns="45720" rtlCol="0" anchor="ctr"/>
          <a:lstStyle>
            <a:lvl1pPr algn="l">
              <a:defRPr sz="1200">
                <a:solidFill>
                  <a:schemeClr val="tx1">
                    <a:tint val="75000"/>
                  </a:schemeClr>
                </a:solidFill>
              </a:defRPr>
            </a:lvl1pPr>
          </a:lstStyle>
          <a:p>
            <a:fld id="{D3091F99-555A-4E70-BF70-8E07EE828744}" type="datetimeFigureOut">
              <a:rPr lang="zh-CN" altLang="en-US" smtClean="0"/>
              <a:t>2015/12/26</a:t>
            </a:fld>
            <a:endParaRPr lang="zh-CN" altLang="en-US"/>
          </a:p>
        </p:txBody>
      </p:sp>
      <p:sp>
        <p:nvSpPr>
          <p:cNvPr id="5" name="页脚占位符 4"/>
          <p:cNvSpPr>
            <a:spLocks noGrp="1"/>
          </p:cNvSpPr>
          <p:nvPr>
            <p:ph type="ftr" sz="quarter" idx="3"/>
          </p:nvPr>
        </p:nvSpPr>
        <p:spPr>
          <a:xfrm>
            <a:off x="3124200" y="5309170"/>
            <a:ext cx="2895600" cy="31230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309170"/>
            <a:ext cx="2133600" cy="312301"/>
          </a:xfrm>
          <a:prstGeom prst="rect">
            <a:avLst/>
          </a:prstGeom>
        </p:spPr>
        <p:txBody>
          <a:bodyPr vert="horz" lIns="91440" tIns="45720" rIns="91440" bIns="45720" rtlCol="0" anchor="ctr"/>
          <a:lstStyle>
            <a:lvl1pPr algn="r">
              <a:defRPr sz="1200">
                <a:solidFill>
                  <a:schemeClr val="tx1">
                    <a:tint val="75000"/>
                  </a:schemeClr>
                </a:solidFill>
              </a:defRPr>
            </a:lvl1pPr>
          </a:lstStyle>
          <a:p>
            <a:fld id="{C5912134-DAEC-4023-8BE7-308F38FDEC46}" type="slidenum">
              <a:rPr lang="zh-CN" altLang="en-US" smtClean="0"/>
              <a:t>‹#›</a:t>
            </a:fld>
            <a:endParaRPr lang="zh-CN" altLang="en-US"/>
          </a:p>
        </p:txBody>
      </p:sp>
    </p:spTree>
    <p:extLst>
      <p:ext uri="{BB962C8B-B14F-4D97-AF65-F5344CB8AC3E}">
        <p14:creationId xmlns:p14="http://schemas.microsoft.com/office/powerpoint/2010/main" val="1673346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标题 1"/>
          <p:cNvSpPr txBox="1">
            <a:spLocks/>
          </p:cNvSpPr>
          <p:nvPr/>
        </p:nvSpPr>
        <p:spPr>
          <a:xfrm>
            <a:off x="285720" y="2212826"/>
            <a:ext cx="8640960" cy="17281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a:lstStyle>
          <a:p>
            <a:pPr>
              <a:lnSpc>
                <a:spcPct val="150000"/>
              </a:lnSpc>
            </a:pPr>
            <a:r>
              <a:rPr lang="zh-CN" altLang="en-US" sz="2800" b="1" dirty="0" smtClean="0">
                <a:solidFill>
                  <a:schemeClr val="tx1">
                    <a:lumMod val="75000"/>
                    <a:lumOff val="25000"/>
                  </a:schemeClr>
                </a:solidFill>
              </a:rPr>
              <a:t>三维数据云服务商业计划书</a:t>
            </a:r>
            <a:endParaRPr lang="en-US" altLang="zh-CN" sz="2800" b="1" dirty="0" smtClean="0">
              <a:solidFill>
                <a:schemeClr val="tx1">
                  <a:lumMod val="75000"/>
                  <a:lumOff val="25000"/>
                </a:schemeClr>
              </a:solidFill>
            </a:endParaRPr>
          </a:p>
          <a:p>
            <a:pPr>
              <a:lnSpc>
                <a:spcPct val="150000"/>
              </a:lnSpc>
            </a:pPr>
            <a:r>
              <a:rPr lang="en-US" altLang="zh-CN" sz="2000" b="1" dirty="0" smtClean="0">
                <a:solidFill>
                  <a:schemeClr val="tx1">
                    <a:lumMod val="75000"/>
                    <a:lumOff val="25000"/>
                  </a:schemeClr>
                </a:solidFill>
              </a:rPr>
              <a:t>					2015.12.26    </a:t>
            </a:r>
            <a:r>
              <a:rPr lang="zh-CN" altLang="en-US" sz="2000" b="1" dirty="0" smtClean="0">
                <a:solidFill>
                  <a:schemeClr val="tx1">
                    <a:lumMod val="75000"/>
                    <a:lumOff val="25000"/>
                  </a:schemeClr>
                </a:solidFill>
              </a:rPr>
              <a:t>毛春杨 </a:t>
            </a:r>
            <a:endParaRPr lang="zh-CN" altLang="en-US" sz="2000" b="1" dirty="0">
              <a:solidFill>
                <a:schemeClr val="tx1">
                  <a:lumMod val="75000"/>
                  <a:lumOff val="25000"/>
                </a:schemeClr>
              </a:solidFill>
            </a:endParaRPr>
          </a:p>
        </p:txBody>
      </p:sp>
    </p:spTree>
    <p:extLst>
      <p:ext uri="{BB962C8B-B14F-4D97-AF65-F5344CB8AC3E}">
        <p14:creationId xmlns:p14="http://schemas.microsoft.com/office/powerpoint/2010/main" val="3534431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市场规模及现状</a:t>
            </a:r>
            <a:endParaRPr lang="zh-CN" altLang="en-US" dirty="0"/>
          </a:p>
        </p:txBody>
      </p:sp>
      <p:sp>
        <p:nvSpPr>
          <p:cNvPr id="3" name="内容占位符 2"/>
          <p:cNvSpPr>
            <a:spLocks noGrp="1"/>
          </p:cNvSpPr>
          <p:nvPr>
            <p:ph idx="1"/>
          </p:nvPr>
        </p:nvSpPr>
        <p:spPr>
          <a:xfrm>
            <a:off x="611560" y="1348729"/>
            <a:ext cx="7848872" cy="3744417"/>
          </a:xfrm>
        </p:spPr>
        <p:txBody>
          <a:bodyPr>
            <a:noAutofit/>
          </a:bodyPr>
          <a:lstStyle/>
          <a:p>
            <a:pPr marL="0" indent="0">
              <a:buNone/>
            </a:pPr>
            <a:r>
              <a:rPr lang="zh-CN" altLang="en-US" sz="2000" b="1" dirty="0" smtClean="0">
                <a:solidFill>
                  <a:srgbClr val="FF0000"/>
                </a:solidFill>
              </a:rPr>
              <a:t>相关行业现状</a:t>
            </a:r>
            <a:endParaRPr lang="en-US" altLang="zh-CN" sz="2000" b="1" dirty="0" smtClean="0">
              <a:solidFill>
                <a:srgbClr val="FF0000"/>
              </a:solidFill>
            </a:endParaRPr>
          </a:p>
          <a:p>
            <a:pPr marL="0" indent="0">
              <a:buNone/>
            </a:pPr>
            <a:endParaRPr lang="en-US" altLang="zh-CN" sz="2000" b="1" dirty="0" smtClean="0">
              <a:solidFill>
                <a:srgbClr val="FF0000"/>
              </a:solidFill>
            </a:endParaRPr>
          </a:p>
          <a:p>
            <a:r>
              <a:rPr lang="zh-CN" altLang="en-US" sz="2000" dirty="0"/>
              <a:t>客户缺乏对</a:t>
            </a:r>
            <a:r>
              <a:rPr lang="en-US" altLang="zh-CN" sz="2000" dirty="0"/>
              <a:t>3D</a:t>
            </a:r>
            <a:r>
              <a:rPr lang="zh-CN" altLang="en-US" sz="2000" dirty="0"/>
              <a:t>打印的认知，行业还未按照客户需求进行调整，不能有效引导客户使用</a:t>
            </a:r>
            <a:r>
              <a:rPr lang="en-US" altLang="zh-CN" sz="2000" dirty="0"/>
              <a:t>3D</a:t>
            </a:r>
            <a:r>
              <a:rPr lang="zh-CN" altLang="en-US" sz="2000" dirty="0"/>
              <a:t>打印服务</a:t>
            </a:r>
            <a:endParaRPr lang="en-US" altLang="zh-CN" sz="2000" dirty="0"/>
          </a:p>
          <a:p>
            <a:r>
              <a:rPr lang="zh-CN" altLang="en-US" sz="2000" dirty="0"/>
              <a:t>三维化市场需求极大，之前没有可以跨全平台的技术实现。</a:t>
            </a:r>
            <a:endParaRPr lang="en-US" altLang="zh-CN" sz="2000" dirty="0"/>
          </a:p>
          <a:p>
            <a:r>
              <a:rPr lang="zh-CN" altLang="en-US" sz="2000" dirty="0"/>
              <a:t>都是只能通过应用</a:t>
            </a:r>
            <a:r>
              <a:rPr lang="en-US" altLang="zh-CN" sz="2000" dirty="0"/>
              <a:t>/APP</a:t>
            </a:r>
            <a:r>
              <a:rPr lang="zh-CN" altLang="en-US" sz="2000" dirty="0"/>
              <a:t>等开发，但是用户安装</a:t>
            </a:r>
            <a:r>
              <a:rPr lang="en-US" altLang="zh-CN" sz="2000" dirty="0"/>
              <a:t>/</a:t>
            </a:r>
            <a:r>
              <a:rPr lang="zh-CN" altLang="en-US" sz="2000" dirty="0"/>
              <a:t>安全又是很大问题。</a:t>
            </a:r>
            <a:endParaRPr lang="en-US" altLang="zh-CN" sz="2000" dirty="0"/>
          </a:p>
          <a:p>
            <a:r>
              <a:rPr lang="zh-CN" altLang="en-US" sz="2000" dirty="0"/>
              <a:t>直到</a:t>
            </a:r>
            <a:r>
              <a:rPr lang="en-US" altLang="zh-CN" sz="2000" dirty="0" smtClean="0"/>
              <a:t>HTML5-WEBGL</a:t>
            </a:r>
            <a:r>
              <a:rPr lang="zh-CN" altLang="en-US" sz="2000" dirty="0"/>
              <a:t>技术之后，才有了统一的解决</a:t>
            </a:r>
            <a:r>
              <a:rPr lang="zh-CN" altLang="en-US" sz="2000" dirty="0" smtClean="0"/>
              <a:t>方案</a:t>
            </a:r>
            <a:endParaRPr lang="en-US" altLang="zh-CN" sz="2000" dirty="0" smtClean="0"/>
          </a:p>
          <a:p>
            <a:endParaRPr lang="en-US" altLang="zh-CN" sz="2000" dirty="0"/>
          </a:p>
        </p:txBody>
      </p:sp>
    </p:spTree>
    <p:extLst>
      <p:ext uri="{BB962C8B-B14F-4D97-AF65-F5344CB8AC3E}">
        <p14:creationId xmlns:p14="http://schemas.microsoft.com/office/powerpoint/2010/main" val="4053339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行业竞争现状</a:t>
            </a:r>
            <a:endParaRPr lang="zh-CN" altLang="en-US" dirty="0"/>
          </a:p>
        </p:txBody>
      </p:sp>
      <p:sp>
        <p:nvSpPr>
          <p:cNvPr id="3" name="内容占位符 2"/>
          <p:cNvSpPr>
            <a:spLocks noGrp="1"/>
          </p:cNvSpPr>
          <p:nvPr>
            <p:ph idx="1"/>
          </p:nvPr>
        </p:nvSpPr>
        <p:spPr/>
        <p:txBody>
          <a:bodyPr>
            <a:normAutofit fontScale="77500" lnSpcReduction="20000"/>
          </a:bodyPr>
          <a:lstStyle/>
          <a:p>
            <a:pPr marL="0" indent="0">
              <a:lnSpc>
                <a:spcPct val="220000"/>
              </a:lnSpc>
              <a:buNone/>
            </a:pPr>
            <a:r>
              <a:rPr lang="zh-CN" altLang="en-US" sz="2300" b="1" dirty="0" smtClean="0">
                <a:solidFill>
                  <a:srgbClr val="FF0000"/>
                </a:solidFill>
              </a:rPr>
              <a:t>国内技术竞争环境</a:t>
            </a:r>
            <a:endParaRPr lang="en-US" altLang="zh-CN" sz="2300" b="1" dirty="0" smtClean="0">
              <a:solidFill>
                <a:srgbClr val="FF0000"/>
              </a:solidFill>
            </a:endParaRPr>
          </a:p>
          <a:p>
            <a:r>
              <a:rPr lang="en-US" altLang="zh-CN" sz="1900" dirty="0" err="1" smtClean="0"/>
              <a:t>Cocos</a:t>
            </a:r>
            <a:r>
              <a:rPr lang="zh-CN" altLang="en-US" sz="1900" dirty="0"/>
              <a:t>：</a:t>
            </a:r>
            <a:r>
              <a:rPr lang="en-US" altLang="zh-CN" sz="1900" dirty="0"/>
              <a:t> Cocos3D</a:t>
            </a:r>
            <a:r>
              <a:rPr lang="zh-CN" altLang="en-US" sz="1900" dirty="0"/>
              <a:t>的</a:t>
            </a:r>
            <a:r>
              <a:rPr lang="en-US" altLang="zh-CN" sz="1900" dirty="0"/>
              <a:t>HTML5</a:t>
            </a:r>
            <a:r>
              <a:rPr lang="zh-CN" altLang="en-US" sz="1900" dirty="0"/>
              <a:t>版本。</a:t>
            </a:r>
            <a:endParaRPr lang="en-US" altLang="zh-CN" sz="1900" dirty="0"/>
          </a:p>
          <a:p>
            <a:r>
              <a:rPr lang="en-US" altLang="zh-CN" sz="1900" dirty="0" err="1" smtClean="0"/>
              <a:t>Egrt</a:t>
            </a:r>
            <a:r>
              <a:rPr lang="zh-CN" altLang="en-US" sz="1900" dirty="0"/>
              <a:t>：白鹭引擎。</a:t>
            </a:r>
            <a:endParaRPr lang="en-US" altLang="zh-CN" sz="1900" dirty="0"/>
          </a:p>
          <a:p>
            <a:pPr marL="0" indent="0">
              <a:lnSpc>
                <a:spcPct val="170000"/>
              </a:lnSpc>
              <a:buNone/>
            </a:pPr>
            <a:r>
              <a:rPr lang="zh-CN" altLang="en-US" sz="1900" b="1" dirty="0"/>
              <a:t>现在都是在制作研究，还没有到能发布的商业版本。在整个行业处于爆发性增长前</a:t>
            </a:r>
            <a:r>
              <a:rPr lang="zh-CN" altLang="en-US" sz="1900" b="1" dirty="0" smtClean="0"/>
              <a:t>的阶段。</a:t>
            </a:r>
            <a:endParaRPr lang="en-US" altLang="zh-CN" sz="1900" b="1" dirty="0" smtClean="0"/>
          </a:p>
          <a:p>
            <a:pPr marL="0" indent="0">
              <a:lnSpc>
                <a:spcPct val="170000"/>
              </a:lnSpc>
              <a:buNone/>
            </a:pPr>
            <a:r>
              <a:rPr lang="zh-CN" altLang="en-US" sz="1900" b="1" dirty="0" smtClean="0">
                <a:solidFill>
                  <a:srgbClr val="FF0000"/>
                </a:solidFill>
              </a:rPr>
              <a:t>关于跨</a:t>
            </a:r>
            <a:r>
              <a:rPr lang="zh-CN" altLang="en-US" sz="1900" b="1" dirty="0">
                <a:solidFill>
                  <a:srgbClr val="FF0000"/>
                </a:solidFill>
              </a:rPr>
              <a:t>平台的三维服务在国内基本处于</a:t>
            </a:r>
            <a:r>
              <a:rPr lang="zh-CN" altLang="en-US" sz="1900" b="1" dirty="0" smtClean="0">
                <a:solidFill>
                  <a:srgbClr val="FF0000"/>
                </a:solidFill>
              </a:rPr>
              <a:t>空白</a:t>
            </a:r>
            <a:endParaRPr lang="en-US" altLang="zh-CN" sz="1900" b="1" dirty="0">
              <a:solidFill>
                <a:srgbClr val="FF0000"/>
              </a:solidFill>
            </a:endParaRPr>
          </a:p>
          <a:p>
            <a:pPr marL="0" indent="0">
              <a:lnSpc>
                <a:spcPct val="220000"/>
              </a:lnSpc>
              <a:buNone/>
            </a:pPr>
            <a:r>
              <a:rPr lang="zh-CN" altLang="en-US" sz="2300" b="1" dirty="0">
                <a:solidFill>
                  <a:srgbClr val="FF0000"/>
                </a:solidFill>
              </a:rPr>
              <a:t>关键技术</a:t>
            </a:r>
            <a:r>
              <a:rPr lang="en-US" altLang="zh-CN" sz="2300" b="1" dirty="0" err="1">
                <a:solidFill>
                  <a:srgbClr val="FF0000"/>
                </a:solidFill>
              </a:rPr>
              <a:t>CoolLight</a:t>
            </a:r>
            <a:r>
              <a:rPr lang="zh-CN" altLang="en-US" sz="2300" b="1" dirty="0">
                <a:solidFill>
                  <a:srgbClr val="FF0000"/>
                </a:solidFill>
              </a:rPr>
              <a:t>引擎竞争优势</a:t>
            </a:r>
            <a:endParaRPr lang="en-US" altLang="zh-CN" sz="2300" b="1" dirty="0">
              <a:solidFill>
                <a:srgbClr val="FF0000"/>
              </a:solidFill>
            </a:endParaRPr>
          </a:p>
          <a:p>
            <a:r>
              <a:rPr lang="zh-CN" altLang="en-US" sz="1900" dirty="0">
                <a:solidFill>
                  <a:srgbClr val="FF0000"/>
                </a:solidFill>
              </a:rPr>
              <a:t>纯</a:t>
            </a:r>
            <a:r>
              <a:rPr lang="en-US" altLang="zh-CN" sz="1900" dirty="0">
                <a:solidFill>
                  <a:srgbClr val="FF0000"/>
                </a:solidFill>
              </a:rPr>
              <a:t>JavaScript</a:t>
            </a:r>
            <a:r>
              <a:rPr lang="zh-CN" altLang="en-US" sz="1900" dirty="0">
                <a:solidFill>
                  <a:srgbClr val="FF0000"/>
                </a:solidFill>
              </a:rPr>
              <a:t>脚本</a:t>
            </a:r>
            <a:r>
              <a:rPr lang="zh-CN" altLang="en-US" sz="1900" dirty="0"/>
              <a:t>，可扩展的类构架</a:t>
            </a:r>
            <a:r>
              <a:rPr lang="en-US" altLang="zh-CN" sz="1900" dirty="0"/>
              <a:t>(</a:t>
            </a:r>
            <a:r>
              <a:rPr lang="en-US" altLang="zh-CN" sz="1900" dirty="0" err="1"/>
              <a:t>MoScript</a:t>
            </a:r>
            <a:r>
              <a:rPr lang="en-US" altLang="zh-CN" sz="1900" dirty="0"/>
              <a:t>)</a:t>
            </a:r>
            <a:r>
              <a:rPr lang="zh-CN" altLang="en-US" sz="1900" dirty="0"/>
              <a:t>，方便调试和修改，提高开发效率。</a:t>
            </a:r>
            <a:endParaRPr lang="en-US" altLang="zh-CN" sz="1900" dirty="0"/>
          </a:p>
          <a:p>
            <a:r>
              <a:rPr lang="zh-CN" altLang="en-US" sz="1900" dirty="0"/>
              <a:t>支持</a:t>
            </a:r>
            <a:r>
              <a:rPr lang="zh-CN" altLang="en-US" sz="1900" dirty="0">
                <a:solidFill>
                  <a:srgbClr val="FF0000"/>
                </a:solidFill>
              </a:rPr>
              <a:t>动态定制渲染代码生成</a:t>
            </a:r>
            <a:r>
              <a:rPr lang="zh-CN" altLang="en-US" sz="1900" dirty="0"/>
              <a:t>，能提高渲染效率。（和竞争者区分）</a:t>
            </a:r>
            <a:endParaRPr lang="en-US" altLang="zh-CN" sz="1900" dirty="0"/>
          </a:p>
          <a:p>
            <a:r>
              <a:rPr lang="zh-CN" altLang="en-US" sz="1900" dirty="0">
                <a:solidFill>
                  <a:srgbClr val="FF0000"/>
                </a:solidFill>
              </a:rPr>
              <a:t>支持软</a:t>
            </a:r>
            <a:r>
              <a:rPr lang="en-US" altLang="zh-CN" sz="1900" dirty="0">
                <a:solidFill>
                  <a:srgbClr val="FF0000"/>
                </a:solidFill>
              </a:rPr>
              <a:t>/</a:t>
            </a:r>
            <a:r>
              <a:rPr lang="zh-CN" altLang="en-US" sz="1900" dirty="0">
                <a:solidFill>
                  <a:srgbClr val="FF0000"/>
                </a:solidFill>
              </a:rPr>
              <a:t>硬实例绘制</a:t>
            </a:r>
            <a:r>
              <a:rPr lang="zh-CN" altLang="en-US" sz="1900" dirty="0"/>
              <a:t>，能在效率上很大提高。（和竞争者区分）</a:t>
            </a:r>
            <a:endParaRPr lang="en-US" altLang="zh-CN" sz="1900" dirty="0"/>
          </a:p>
          <a:p>
            <a:r>
              <a:rPr lang="zh-CN" altLang="en-US" sz="1900" dirty="0">
                <a:solidFill>
                  <a:srgbClr val="FF0000"/>
                </a:solidFill>
              </a:rPr>
              <a:t>支持动态场景合并</a:t>
            </a:r>
            <a:r>
              <a:rPr lang="zh-CN" altLang="en-US" sz="1900" dirty="0"/>
              <a:t>，能在效率上极大提高。（和竞争者区分）</a:t>
            </a:r>
            <a:endParaRPr lang="en-US" altLang="zh-CN" sz="1900" dirty="0"/>
          </a:p>
          <a:p>
            <a:r>
              <a:rPr lang="zh-CN" altLang="en-US" sz="1900" dirty="0"/>
              <a:t>所有</a:t>
            </a:r>
            <a:r>
              <a:rPr lang="zh-CN" altLang="en-US" sz="1900" dirty="0">
                <a:solidFill>
                  <a:srgbClr val="FF0000"/>
                </a:solidFill>
              </a:rPr>
              <a:t>三维数据服务器分布式存储</a:t>
            </a:r>
            <a:r>
              <a:rPr lang="zh-CN" altLang="en-US" sz="1900" dirty="0"/>
              <a:t>，便于分发和格式升级。（暂时没有竞争者）</a:t>
            </a:r>
            <a:endParaRPr lang="en-US" altLang="zh-CN" sz="1900" dirty="0"/>
          </a:p>
          <a:p>
            <a:r>
              <a:rPr lang="zh-CN" altLang="en-US" sz="1900" dirty="0">
                <a:solidFill>
                  <a:srgbClr val="FF0000"/>
                </a:solidFill>
              </a:rPr>
              <a:t>提供在线</a:t>
            </a:r>
            <a:r>
              <a:rPr lang="en-US" altLang="zh-CN" sz="1900" dirty="0">
                <a:solidFill>
                  <a:srgbClr val="FF0000"/>
                </a:solidFill>
              </a:rPr>
              <a:t>3D</a:t>
            </a:r>
            <a:r>
              <a:rPr lang="zh-CN" altLang="en-US" sz="1900" dirty="0">
                <a:solidFill>
                  <a:srgbClr val="FF0000"/>
                </a:solidFill>
              </a:rPr>
              <a:t>编辑工具</a:t>
            </a:r>
            <a:r>
              <a:rPr lang="zh-CN" altLang="en-US" sz="1900" dirty="0"/>
              <a:t>。 （暂时没有竞争者）</a:t>
            </a:r>
            <a:endParaRPr lang="en-US" altLang="zh-CN" sz="1900" dirty="0"/>
          </a:p>
          <a:p>
            <a:pPr marL="0" indent="0">
              <a:lnSpc>
                <a:spcPct val="220000"/>
              </a:lnSpc>
              <a:buNone/>
            </a:pPr>
            <a:endParaRPr lang="en-US" altLang="zh-CN" sz="2900" b="1" dirty="0" smtClean="0"/>
          </a:p>
          <a:p>
            <a:pPr marL="0" indent="0">
              <a:buNone/>
            </a:pPr>
            <a:endParaRPr lang="en-US" altLang="zh-CN" b="1" dirty="0"/>
          </a:p>
          <a:p>
            <a:pPr marL="457200" lvl="1" indent="0">
              <a:buNone/>
            </a:pPr>
            <a:endParaRPr lang="en-US" altLang="zh-CN" dirty="0"/>
          </a:p>
          <a:p>
            <a:pPr marL="457200" lvl="1" indent="0">
              <a:buNone/>
            </a:pPr>
            <a:endParaRPr lang="en-US" altLang="zh-CN" dirty="0" smtClean="0"/>
          </a:p>
        </p:txBody>
      </p:sp>
    </p:spTree>
    <p:extLst>
      <p:ext uri="{BB962C8B-B14F-4D97-AF65-F5344CB8AC3E}">
        <p14:creationId xmlns:p14="http://schemas.microsoft.com/office/powerpoint/2010/main" val="3570403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204714"/>
            <a:ext cx="8229600" cy="681777"/>
          </a:xfrm>
        </p:spPr>
        <p:txBody>
          <a:bodyPr>
            <a:normAutofit fontScale="90000"/>
          </a:bodyPr>
          <a:lstStyle/>
          <a:p>
            <a:r>
              <a:rPr lang="zh-CN" altLang="en-US" dirty="0"/>
              <a:t>三</a:t>
            </a:r>
            <a:r>
              <a:rPr lang="zh-CN" altLang="en-US" dirty="0" smtClean="0"/>
              <a:t>、发展战略</a:t>
            </a:r>
            <a:r>
              <a:rPr lang="en-US" altLang="zh-CN" dirty="0" smtClean="0"/>
              <a:t/>
            </a:r>
            <a:br>
              <a:rPr lang="en-US" altLang="zh-CN" dirty="0" smtClean="0"/>
            </a:br>
            <a:endParaRPr lang="zh-CN" altLang="en-US" dirty="0"/>
          </a:p>
        </p:txBody>
      </p:sp>
      <p:sp>
        <p:nvSpPr>
          <p:cNvPr id="4" name="标题 1"/>
          <p:cNvSpPr txBox="1">
            <a:spLocks/>
          </p:cNvSpPr>
          <p:nvPr/>
        </p:nvSpPr>
        <p:spPr>
          <a:xfrm>
            <a:off x="755576" y="1780778"/>
            <a:ext cx="7704856" cy="295232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kern="1200">
                <a:solidFill>
                  <a:schemeClr val="tx1"/>
                </a:solidFill>
                <a:latin typeface="+mj-lt"/>
                <a:ea typeface="+mj-ea"/>
                <a:cs typeface="+mj-cs"/>
              </a:defRPr>
            </a:lvl1pPr>
          </a:lstStyle>
          <a:p>
            <a:pPr algn="l">
              <a:lnSpc>
                <a:spcPct val="220000"/>
              </a:lnSpc>
            </a:pPr>
            <a:r>
              <a:rPr lang="zh-CN" altLang="en-US" sz="2000" dirty="0" smtClean="0"/>
              <a:t>实施三</a:t>
            </a:r>
            <a:r>
              <a:rPr lang="zh-CN" altLang="en-US" sz="2000" dirty="0"/>
              <a:t>步</a:t>
            </a:r>
            <a:r>
              <a:rPr lang="zh-CN" altLang="en-US" sz="2000" dirty="0" smtClean="0"/>
              <a:t>走战略定位，以现有的技术优势，提供三维技术服务，在前三个月，完成三维资源平台的搭建，同时设计行业解决方案，获得收益；用半年时间，制作在线设计工作，与商业结合，产生利润价值；建设行业生态链条，实现三维云服务产业链闭环。</a:t>
            </a:r>
            <a:endParaRPr lang="zh-CN" altLang="en-US" sz="1600" dirty="0"/>
          </a:p>
        </p:txBody>
      </p:sp>
    </p:spTree>
    <p:extLst>
      <p:ext uri="{BB962C8B-B14F-4D97-AF65-F5344CB8AC3E}">
        <p14:creationId xmlns:p14="http://schemas.microsoft.com/office/powerpoint/2010/main" val="4140525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发展阶段</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794871197"/>
              </p:ext>
            </p:extLst>
          </p:nvPr>
        </p:nvGraphicFramePr>
        <p:xfrm>
          <a:off x="323528" y="939091"/>
          <a:ext cx="8229600" cy="504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内容占位符 3"/>
          <p:cNvSpPr txBox="1">
            <a:spLocks/>
          </p:cNvSpPr>
          <p:nvPr/>
        </p:nvSpPr>
        <p:spPr>
          <a:xfrm>
            <a:off x="251520" y="1564754"/>
            <a:ext cx="8640960" cy="3699598"/>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800" dirty="0" smtClean="0">
                <a:solidFill>
                  <a:srgbClr val="FF0000"/>
                </a:solidFill>
              </a:rPr>
              <a:t>三维数据服务</a:t>
            </a:r>
            <a:r>
              <a:rPr lang="zh-CN" altLang="en-US" sz="2800" dirty="0"/>
              <a:t>：满足数据导入和显示的基本要求</a:t>
            </a:r>
            <a:r>
              <a:rPr lang="zh-CN" altLang="en-US" sz="2800" dirty="0" smtClean="0"/>
              <a:t>。</a:t>
            </a:r>
            <a:r>
              <a:rPr lang="en-US" altLang="zh-CN" sz="2800" dirty="0" smtClean="0"/>
              <a:t/>
            </a:r>
            <a:br>
              <a:rPr lang="en-US" altLang="zh-CN" sz="2800" dirty="0" smtClean="0"/>
            </a:br>
            <a:r>
              <a:rPr lang="en-US" altLang="zh-CN" sz="2800" dirty="0" smtClean="0"/>
              <a:t>       </a:t>
            </a:r>
            <a:r>
              <a:rPr lang="zh-CN" altLang="en-US" sz="2800" dirty="0" smtClean="0">
                <a:solidFill>
                  <a:schemeClr val="tx1">
                    <a:lumMod val="50000"/>
                    <a:lumOff val="50000"/>
                  </a:schemeClr>
                </a:solidFill>
              </a:rPr>
              <a:t>（</a:t>
            </a:r>
            <a:r>
              <a:rPr lang="en-US" altLang="zh-CN" sz="2800" dirty="0">
                <a:solidFill>
                  <a:schemeClr val="tx1">
                    <a:lumMod val="50000"/>
                    <a:lumOff val="50000"/>
                  </a:schemeClr>
                </a:solidFill>
              </a:rPr>
              <a:t>3</a:t>
            </a:r>
            <a:r>
              <a:rPr lang="en-US" altLang="zh-CN" sz="2800" dirty="0" smtClean="0">
                <a:solidFill>
                  <a:schemeClr val="tx1">
                    <a:lumMod val="50000"/>
                    <a:lumOff val="50000"/>
                  </a:schemeClr>
                </a:solidFill>
              </a:rPr>
              <a:t>0HC</a:t>
            </a:r>
            <a:r>
              <a:rPr lang="zh-CN" altLang="en-US" sz="2800" dirty="0" smtClean="0">
                <a:solidFill>
                  <a:schemeClr val="tx1">
                    <a:lumMod val="50000"/>
                    <a:lumOff val="50000"/>
                  </a:schemeClr>
                </a:solidFill>
              </a:rPr>
              <a:t>，</a:t>
            </a:r>
            <a:r>
              <a:rPr lang="en-US" altLang="zh-CN" sz="2800" dirty="0" smtClean="0">
                <a:solidFill>
                  <a:schemeClr val="tx1">
                    <a:lumMod val="50000"/>
                    <a:lumOff val="50000"/>
                  </a:schemeClr>
                </a:solidFill>
              </a:rPr>
              <a:t>3-6</a:t>
            </a:r>
            <a:r>
              <a:rPr lang="zh-CN" altLang="en-US" sz="2800" dirty="0" smtClean="0">
                <a:solidFill>
                  <a:schemeClr val="tx1">
                    <a:lumMod val="50000"/>
                    <a:lumOff val="50000"/>
                  </a:schemeClr>
                </a:solidFill>
              </a:rPr>
              <a:t>个月，主要是完善和稳定引擎，制作</a:t>
            </a:r>
            <a:r>
              <a:rPr lang="zh-CN" altLang="en-US" sz="2800" dirty="0">
                <a:solidFill>
                  <a:schemeClr val="tx1">
                    <a:lumMod val="50000"/>
                    <a:lumOff val="50000"/>
                  </a:schemeClr>
                </a:solidFill>
              </a:rPr>
              <a:t>三维</a:t>
            </a:r>
            <a:r>
              <a:rPr lang="zh-CN" altLang="en-US" sz="2800" dirty="0" smtClean="0">
                <a:solidFill>
                  <a:schemeClr val="tx1">
                    <a:lumMod val="50000"/>
                    <a:lumOff val="50000"/>
                  </a:schemeClr>
                </a:solidFill>
              </a:rPr>
              <a:t>资源平台）</a:t>
            </a:r>
            <a:endParaRPr lang="en-US" altLang="zh-CN" sz="2800" dirty="0" smtClean="0">
              <a:solidFill>
                <a:schemeClr val="tx1">
                  <a:lumMod val="50000"/>
                  <a:lumOff val="50000"/>
                </a:schemeClr>
              </a:solidFill>
            </a:endParaRPr>
          </a:p>
          <a:p>
            <a:pPr lvl="1"/>
            <a:r>
              <a:rPr lang="zh-CN" altLang="en-US" sz="2400" dirty="0" smtClean="0"/>
              <a:t>帮助用户了解商品，提供整包的解决方案。（例如三维打印，汽车展示）</a:t>
            </a:r>
            <a:endParaRPr lang="en-US" altLang="zh-CN" sz="2400" dirty="0" smtClean="0"/>
          </a:p>
          <a:p>
            <a:pPr lvl="1"/>
            <a:r>
              <a:rPr lang="zh-CN" altLang="en-US" sz="2400" dirty="0" smtClean="0"/>
              <a:t>我方</a:t>
            </a:r>
            <a:r>
              <a:rPr lang="zh-CN" altLang="en-US" sz="2400" dirty="0"/>
              <a:t>负责提供</a:t>
            </a:r>
            <a:r>
              <a:rPr lang="zh-CN" altLang="en-US" sz="2400" dirty="0" smtClean="0"/>
              <a:t>模型，用户时间租用模式，可以用来放在自己网站上展示，自由分享。</a:t>
            </a:r>
            <a:endParaRPr lang="en-US" altLang="zh-CN" sz="2400" dirty="0" smtClean="0"/>
          </a:p>
          <a:p>
            <a:pPr lvl="1"/>
            <a:r>
              <a:rPr lang="zh-CN" altLang="en-US" sz="2400" dirty="0" smtClean="0"/>
              <a:t>普通用户可以自己制作</a:t>
            </a:r>
            <a:r>
              <a:rPr lang="en-US" altLang="zh-CN" sz="2400" dirty="0" smtClean="0"/>
              <a:t>3D</a:t>
            </a:r>
            <a:r>
              <a:rPr lang="zh-CN" altLang="en-US" sz="2400" dirty="0" smtClean="0"/>
              <a:t>模型</a:t>
            </a:r>
            <a:r>
              <a:rPr lang="en-US" altLang="zh-CN" sz="2400" dirty="0" smtClean="0"/>
              <a:t>(3DMax/Maya</a:t>
            </a:r>
            <a:r>
              <a:rPr lang="zh-CN" altLang="en-US" sz="2400" dirty="0" smtClean="0"/>
              <a:t>等工具</a:t>
            </a:r>
            <a:r>
              <a:rPr lang="en-US" altLang="zh-CN" sz="2400" dirty="0" smtClean="0"/>
              <a:t>)</a:t>
            </a:r>
            <a:r>
              <a:rPr lang="zh-CN" altLang="en-US" sz="2400" dirty="0" smtClean="0"/>
              <a:t>，</a:t>
            </a:r>
            <a:r>
              <a:rPr lang="zh-CN" altLang="en-US" sz="2400" dirty="0"/>
              <a:t>上传到</a:t>
            </a:r>
            <a:r>
              <a:rPr lang="zh-CN" altLang="en-US" sz="2400" dirty="0" smtClean="0"/>
              <a:t>站点根据引用分成盈利。</a:t>
            </a:r>
            <a:endParaRPr lang="en-US" altLang="zh-CN" sz="2400" dirty="0" smtClean="0"/>
          </a:p>
          <a:p>
            <a:pPr lvl="1"/>
            <a:endParaRPr lang="en-US" altLang="zh-CN" sz="2400" dirty="0" smtClean="0"/>
          </a:p>
          <a:p>
            <a:r>
              <a:rPr lang="zh-CN" altLang="en-US" sz="2800" dirty="0" smtClean="0">
                <a:solidFill>
                  <a:srgbClr val="FF0000"/>
                </a:solidFill>
              </a:rPr>
              <a:t>三维设计服务</a:t>
            </a:r>
            <a:r>
              <a:rPr lang="zh-CN" altLang="en-US" sz="2800" dirty="0"/>
              <a:t>：和商业结合，产生利润价值</a:t>
            </a:r>
            <a:r>
              <a:rPr lang="zh-CN" altLang="en-US" sz="2800" dirty="0" smtClean="0"/>
              <a:t>。</a:t>
            </a:r>
            <a:r>
              <a:rPr lang="en-US" altLang="zh-CN" sz="2800" dirty="0" smtClean="0"/>
              <a:t/>
            </a:r>
            <a:br>
              <a:rPr lang="en-US" altLang="zh-CN" sz="2800" dirty="0" smtClean="0"/>
            </a:br>
            <a:r>
              <a:rPr lang="en-US" altLang="zh-CN" sz="2800" dirty="0" smtClean="0"/>
              <a:t>       </a:t>
            </a:r>
            <a:r>
              <a:rPr lang="zh-CN" altLang="en-US" sz="2800" dirty="0" smtClean="0">
                <a:solidFill>
                  <a:schemeClr val="tx1">
                    <a:lumMod val="50000"/>
                    <a:lumOff val="50000"/>
                  </a:schemeClr>
                </a:solidFill>
              </a:rPr>
              <a:t>（</a:t>
            </a:r>
            <a:r>
              <a:rPr lang="en-US" altLang="zh-CN" sz="2800" dirty="0" smtClean="0">
                <a:solidFill>
                  <a:schemeClr val="tx1">
                    <a:lumMod val="50000"/>
                    <a:lumOff val="50000"/>
                  </a:schemeClr>
                </a:solidFill>
              </a:rPr>
              <a:t>60HC</a:t>
            </a:r>
            <a:r>
              <a:rPr lang="zh-CN" altLang="en-US" sz="2800" dirty="0" smtClean="0">
                <a:solidFill>
                  <a:schemeClr val="tx1">
                    <a:lumMod val="50000"/>
                    <a:lumOff val="50000"/>
                  </a:schemeClr>
                </a:solidFill>
              </a:rPr>
              <a:t>，</a:t>
            </a:r>
            <a:r>
              <a:rPr lang="en-US" altLang="zh-CN" sz="2800" dirty="0" smtClean="0">
                <a:solidFill>
                  <a:schemeClr val="tx1">
                    <a:lumMod val="50000"/>
                    <a:lumOff val="50000"/>
                  </a:schemeClr>
                </a:solidFill>
              </a:rPr>
              <a:t>6-12</a:t>
            </a:r>
            <a:r>
              <a:rPr lang="zh-CN" altLang="en-US" sz="2800" dirty="0" smtClean="0">
                <a:solidFill>
                  <a:schemeClr val="tx1">
                    <a:lumMod val="50000"/>
                    <a:lumOff val="50000"/>
                  </a:schemeClr>
                </a:solidFill>
              </a:rPr>
              <a:t>个月，制作在线设计工具）</a:t>
            </a:r>
            <a:endParaRPr lang="en-US" altLang="zh-CN" sz="2800" dirty="0" smtClean="0">
              <a:solidFill>
                <a:schemeClr val="tx1">
                  <a:lumMod val="50000"/>
                  <a:lumOff val="50000"/>
                </a:schemeClr>
              </a:solidFill>
            </a:endParaRPr>
          </a:p>
          <a:p>
            <a:pPr lvl="1"/>
            <a:r>
              <a:rPr lang="zh-CN" altLang="en-US" sz="2400" dirty="0" smtClean="0"/>
              <a:t>提供在线设计工具，自由组合物件。</a:t>
            </a:r>
            <a:endParaRPr lang="en-US" altLang="zh-CN" sz="2400" dirty="0" smtClean="0"/>
          </a:p>
          <a:p>
            <a:pPr lvl="1"/>
            <a:r>
              <a:rPr lang="zh-CN" altLang="en-US" sz="2400" dirty="0"/>
              <a:t>提供</a:t>
            </a:r>
            <a:r>
              <a:rPr lang="zh-CN" altLang="en-US" sz="2400" dirty="0" smtClean="0"/>
              <a:t>在线房间选家具设计器，在线计算机选件组装，在线</a:t>
            </a:r>
            <a:r>
              <a:rPr lang="en-US" altLang="zh-CN" sz="2400" dirty="0" smtClean="0"/>
              <a:t>3D</a:t>
            </a:r>
            <a:r>
              <a:rPr lang="zh-CN" altLang="en-US" sz="2400" dirty="0" smtClean="0"/>
              <a:t>产品打印。</a:t>
            </a:r>
            <a:endParaRPr lang="en-US" altLang="zh-CN" sz="2400" dirty="0" smtClean="0"/>
          </a:p>
          <a:p>
            <a:pPr lvl="1"/>
            <a:r>
              <a:rPr lang="zh-CN" altLang="en-US" sz="2400" dirty="0"/>
              <a:t>通过扫描游戏人物二维码，可以获得显示模型，可以自己观看并和好友分享</a:t>
            </a:r>
            <a:r>
              <a:rPr lang="zh-CN" altLang="en-US" sz="2400" dirty="0" smtClean="0"/>
              <a:t>。</a:t>
            </a:r>
            <a:endParaRPr lang="en-US" altLang="zh-CN" sz="2400" dirty="0" smtClean="0"/>
          </a:p>
          <a:p>
            <a:pPr lvl="1"/>
            <a:r>
              <a:rPr lang="zh-CN" altLang="en-US" sz="2400" dirty="0" smtClean="0"/>
              <a:t>物品与真实商家关联，提供在线订购服务。</a:t>
            </a:r>
            <a:endParaRPr lang="en-US" altLang="zh-CN" sz="2400" dirty="0" smtClean="0"/>
          </a:p>
          <a:p>
            <a:pPr lvl="1"/>
            <a:endParaRPr lang="en-US" altLang="zh-CN" sz="2400" dirty="0" smtClean="0"/>
          </a:p>
          <a:p>
            <a:r>
              <a:rPr lang="zh-CN" altLang="en-US" sz="2800" dirty="0" smtClean="0">
                <a:solidFill>
                  <a:srgbClr val="FF0000"/>
                </a:solidFill>
              </a:rPr>
              <a:t>三维开发服务</a:t>
            </a:r>
            <a:r>
              <a:rPr lang="zh-CN" altLang="en-US" sz="2800" dirty="0"/>
              <a:t>：用户教育，建立生态为主，构建共同利益链</a:t>
            </a:r>
            <a:r>
              <a:rPr lang="zh-CN" altLang="en-US" sz="2800" dirty="0" smtClean="0"/>
              <a:t>。</a:t>
            </a:r>
            <a:r>
              <a:rPr lang="en-US" altLang="zh-CN" sz="2800" dirty="0" smtClean="0"/>
              <a:t/>
            </a:r>
            <a:br>
              <a:rPr lang="en-US" altLang="zh-CN" sz="2800" dirty="0" smtClean="0"/>
            </a:br>
            <a:r>
              <a:rPr lang="en-US" altLang="zh-CN" sz="2800" dirty="0" smtClean="0">
                <a:solidFill>
                  <a:schemeClr val="tx1">
                    <a:lumMod val="50000"/>
                    <a:lumOff val="50000"/>
                  </a:schemeClr>
                </a:solidFill>
              </a:rPr>
              <a:t>       </a:t>
            </a:r>
            <a:r>
              <a:rPr lang="zh-CN" altLang="en-US" sz="2800" dirty="0" smtClean="0">
                <a:solidFill>
                  <a:schemeClr val="tx1">
                    <a:lumMod val="50000"/>
                    <a:lumOff val="50000"/>
                  </a:schemeClr>
                </a:solidFill>
              </a:rPr>
              <a:t>（</a:t>
            </a:r>
            <a:r>
              <a:rPr lang="en-US" altLang="zh-CN" sz="2800" dirty="0" smtClean="0">
                <a:solidFill>
                  <a:schemeClr val="tx1">
                    <a:lumMod val="50000"/>
                    <a:lumOff val="50000"/>
                  </a:schemeClr>
                </a:solidFill>
              </a:rPr>
              <a:t>100HC</a:t>
            </a:r>
            <a:r>
              <a:rPr lang="zh-CN" altLang="en-US" sz="2800" dirty="0" smtClean="0">
                <a:solidFill>
                  <a:schemeClr val="tx1">
                    <a:lumMod val="50000"/>
                    <a:lumOff val="50000"/>
                  </a:schemeClr>
                </a:solidFill>
              </a:rPr>
              <a:t>，</a:t>
            </a:r>
            <a:r>
              <a:rPr lang="en-US" altLang="zh-CN" sz="2800" dirty="0" smtClean="0">
                <a:solidFill>
                  <a:schemeClr val="tx1">
                    <a:lumMod val="50000"/>
                    <a:lumOff val="50000"/>
                  </a:schemeClr>
                </a:solidFill>
              </a:rPr>
              <a:t>12-24</a:t>
            </a:r>
            <a:r>
              <a:rPr lang="zh-CN" altLang="en-US" sz="2800" dirty="0" smtClean="0">
                <a:solidFill>
                  <a:schemeClr val="tx1">
                    <a:lumMod val="50000"/>
                    <a:lumOff val="50000"/>
                  </a:schemeClr>
                </a:solidFill>
              </a:rPr>
              <a:t>个月，开放</a:t>
            </a:r>
            <a:r>
              <a:rPr lang="en-US" altLang="zh-CN" sz="2800" dirty="0" smtClean="0">
                <a:solidFill>
                  <a:schemeClr val="tx1">
                    <a:lumMod val="50000"/>
                    <a:lumOff val="50000"/>
                  </a:schemeClr>
                </a:solidFill>
              </a:rPr>
              <a:t>SDK</a:t>
            </a:r>
            <a:r>
              <a:rPr lang="zh-CN" altLang="en-US" sz="2800" dirty="0" smtClean="0">
                <a:solidFill>
                  <a:schemeClr val="tx1">
                    <a:lumMod val="50000"/>
                    <a:lumOff val="50000"/>
                  </a:schemeClr>
                </a:solidFill>
              </a:rPr>
              <a:t>化）</a:t>
            </a:r>
            <a:endParaRPr lang="en-US" altLang="zh-CN" sz="2800" dirty="0" smtClean="0">
              <a:solidFill>
                <a:schemeClr val="tx1">
                  <a:lumMod val="50000"/>
                  <a:lumOff val="50000"/>
                </a:schemeClr>
              </a:solidFill>
            </a:endParaRPr>
          </a:p>
          <a:p>
            <a:pPr lvl="1"/>
            <a:r>
              <a:rPr lang="zh-CN" altLang="en-US" sz="2400" dirty="0" smtClean="0"/>
              <a:t>服务</a:t>
            </a:r>
            <a:r>
              <a:rPr lang="en-US" altLang="zh-CN" sz="2400" dirty="0" smtClean="0"/>
              <a:t>AR/VR</a:t>
            </a:r>
            <a:r>
              <a:rPr lang="zh-CN" altLang="en-US" sz="2400" dirty="0" smtClean="0"/>
              <a:t>等开发商。</a:t>
            </a:r>
            <a:endParaRPr lang="en-US" altLang="zh-CN" sz="2400" dirty="0" smtClean="0"/>
          </a:p>
          <a:p>
            <a:pPr lvl="1"/>
            <a:r>
              <a:rPr lang="zh-CN" altLang="en-US" sz="2400" dirty="0"/>
              <a:t>商业化传播，服务电商平台，汽车频道等</a:t>
            </a:r>
            <a:endParaRPr lang="en-US" altLang="zh-CN" sz="2400" dirty="0"/>
          </a:p>
          <a:p>
            <a:pPr lvl="1"/>
            <a:r>
              <a:rPr lang="zh-CN" altLang="en-US" sz="2400" dirty="0" smtClean="0"/>
              <a:t>以</a:t>
            </a:r>
            <a:r>
              <a:rPr lang="zh-CN" altLang="en-US" sz="2400" dirty="0"/>
              <a:t>合作开发</a:t>
            </a:r>
            <a:r>
              <a:rPr lang="en-US" altLang="zh-CN" sz="2400" dirty="0"/>
              <a:t>SDK</a:t>
            </a:r>
            <a:r>
              <a:rPr lang="zh-CN" altLang="en-US" sz="2400" dirty="0"/>
              <a:t>共赢为主，吸引更多开发者，构建生态平台</a:t>
            </a:r>
            <a:r>
              <a:rPr lang="zh-CN" altLang="en-US" sz="2400" dirty="0" smtClean="0"/>
              <a:t>。</a:t>
            </a:r>
            <a:endParaRPr lang="en-US" altLang="zh-CN" sz="2400" dirty="0"/>
          </a:p>
        </p:txBody>
      </p:sp>
    </p:spTree>
    <p:extLst>
      <p:ext uri="{BB962C8B-B14F-4D97-AF65-F5344CB8AC3E}">
        <p14:creationId xmlns:p14="http://schemas.microsoft.com/office/powerpoint/2010/main" val="1089846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现有资源</a:t>
            </a:r>
            <a:endParaRPr lang="zh-CN" altLang="en-US" dirty="0"/>
          </a:p>
        </p:txBody>
      </p:sp>
      <p:sp>
        <p:nvSpPr>
          <p:cNvPr id="6" name="内容占位符 3"/>
          <p:cNvSpPr txBox="1">
            <a:spLocks/>
          </p:cNvSpPr>
          <p:nvPr/>
        </p:nvSpPr>
        <p:spPr>
          <a:xfrm>
            <a:off x="251520" y="1132706"/>
            <a:ext cx="8640960" cy="369959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smtClean="0">
                <a:solidFill>
                  <a:srgbClr val="FF0000"/>
                </a:solidFill>
              </a:rPr>
              <a:t>合作方</a:t>
            </a:r>
            <a:r>
              <a:rPr lang="zh-CN" altLang="en-US" sz="2000" dirty="0" smtClean="0"/>
              <a:t>：</a:t>
            </a:r>
            <a:r>
              <a:rPr lang="zh-CN" altLang="en-US" sz="2000" dirty="0"/>
              <a:t>意</a:t>
            </a:r>
            <a:r>
              <a:rPr lang="zh-CN" altLang="en-US" sz="2000" dirty="0" smtClean="0"/>
              <a:t>造</a:t>
            </a:r>
            <a:r>
              <a:rPr lang="en-US" altLang="zh-CN" sz="2000" dirty="0" smtClean="0"/>
              <a:t>3D</a:t>
            </a:r>
            <a:r>
              <a:rPr lang="zh-CN" altLang="en-US" sz="2000" dirty="0"/>
              <a:t>打印、</a:t>
            </a:r>
            <a:r>
              <a:rPr lang="zh-CN" altLang="en-US" sz="2000" dirty="0" smtClean="0"/>
              <a:t>北京上拓科技有限公司</a:t>
            </a:r>
            <a:endParaRPr lang="en-US" altLang="zh-CN" sz="2000" b="1" dirty="0" smtClean="0"/>
          </a:p>
          <a:p>
            <a:r>
              <a:rPr lang="zh-CN" altLang="en-US" sz="2000" dirty="0">
                <a:solidFill>
                  <a:srgbClr val="FF0000"/>
                </a:solidFill>
              </a:rPr>
              <a:t>高校资源</a:t>
            </a:r>
            <a:r>
              <a:rPr lang="zh-CN" altLang="en-US" sz="2000" dirty="0" smtClean="0">
                <a:solidFill>
                  <a:srgbClr val="FF0000"/>
                </a:solidFill>
              </a:rPr>
              <a:t>：</a:t>
            </a:r>
            <a:r>
              <a:rPr lang="zh-CN" altLang="en-US" sz="2000" dirty="0" smtClean="0"/>
              <a:t>清华大学、北京科技大学、北京科技职业学院</a:t>
            </a:r>
            <a:endParaRPr lang="en-US" altLang="zh-CN" sz="2000" dirty="0" smtClean="0"/>
          </a:p>
          <a:p>
            <a:r>
              <a:rPr lang="zh-CN" altLang="en-US" sz="2000" dirty="0" smtClean="0">
                <a:solidFill>
                  <a:srgbClr val="FF0000"/>
                </a:solidFill>
              </a:rPr>
              <a:t>媒体</a:t>
            </a:r>
            <a:r>
              <a:rPr lang="zh-CN" altLang="en-US" sz="2000" dirty="0" smtClean="0">
                <a:solidFill>
                  <a:srgbClr val="FF0000"/>
                </a:solidFill>
              </a:rPr>
              <a:t>资源和推广渠道</a:t>
            </a:r>
            <a:r>
              <a:rPr lang="zh-CN" altLang="en-US" sz="2000" dirty="0" smtClean="0"/>
              <a:t>：四大网络平台，人民日报、农民日报、参考消息、大公报等</a:t>
            </a:r>
            <a:endParaRPr lang="en-US" altLang="zh-CN" sz="2000" dirty="0"/>
          </a:p>
        </p:txBody>
      </p:sp>
    </p:spTree>
    <p:extLst>
      <p:ext uri="{BB962C8B-B14F-4D97-AF65-F5344CB8AC3E}">
        <p14:creationId xmlns:p14="http://schemas.microsoft.com/office/powerpoint/2010/main" val="152821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204714"/>
            <a:ext cx="8229600" cy="681777"/>
          </a:xfrm>
        </p:spPr>
        <p:txBody>
          <a:bodyPr>
            <a:normAutofit fontScale="90000"/>
          </a:bodyPr>
          <a:lstStyle/>
          <a:p>
            <a:r>
              <a:rPr lang="zh-CN" altLang="en-US" dirty="0" smtClean="0"/>
              <a:t>四、团队构成</a:t>
            </a:r>
            <a:r>
              <a:rPr lang="en-US" altLang="zh-CN" dirty="0" smtClean="0"/>
              <a:t/>
            </a:r>
            <a:br>
              <a:rPr lang="en-US" altLang="zh-CN" dirty="0" smtClean="0"/>
            </a:br>
            <a:endParaRPr lang="zh-CN" altLang="en-US" dirty="0"/>
          </a:p>
        </p:txBody>
      </p:sp>
      <p:sp>
        <p:nvSpPr>
          <p:cNvPr id="4" name="标题 1"/>
          <p:cNvSpPr txBox="1">
            <a:spLocks/>
          </p:cNvSpPr>
          <p:nvPr/>
        </p:nvSpPr>
        <p:spPr>
          <a:xfrm>
            <a:off x="1907704" y="1996802"/>
            <a:ext cx="4968552" cy="681777"/>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000" kern="1200">
                <a:solidFill>
                  <a:schemeClr val="tx1"/>
                </a:solidFill>
                <a:latin typeface="+mj-lt"/>
                <a:ea typeface="+mj-ea"/>
                <a:cs typeface="+mj-cs"/>
              </a:defRPr>
            </a:lvl1pPr>
          </a:lstStyle>
          <a:p>
            <a:pPr algn="l">
              <a:lnSpc>
                <a:spcPct val="220000"/>
              </a:lnSpc>
            </a:pPr>
            <a:r>
              <a:rPr lang="en-US" altLang="zh-CN" sz="4800" dirty="0" smtClean="0"/>
              <a:t/>
            </a:r>
            <a:br>
              <a:rPr lang="en-US" altLang="zh-CN" sz="4800" dirty="0" smtClean="0"/>
            </a:br>
            <a:r>
              <a:rPr lang="zh-CN" altLang="en-US" sz="4800" dirty="0" smtClean="0"/>
              <a:t>产品</a:t>
            </a:r>
            <a:r>
              <a:rPr lang="en-US" altLang="zh-CN" sz="4800" dirty="0" smtClean="0"/>
              <a:t>5</a:t>
            </a:r>
            <a:r>
              <a:rPr lang="zh-CN" altLang="en-US" sz="4800" dirty="0" smtClean="0"/>
              <a:t>人，市场</a:t>
            </a:r>
            <a:r>
              <a:rPr lang="en-US" altLang="zh-CN" sz="4800" dirty="0" smtClean="0"/>
              <a:t>5</a:t>
            </a:r>
            <a:r>
              <a:rPr lang="zh-CN" altLang="en-US" sz="4800" dirty="0" smtClean="0"/>
              <a:t>人，技术研发</a:t>
            </a:r>
            <a:r>
              <a:rPr lang="en-US" altLang="zh-CN" sz="4800" dirty="0" smtClean="0"/>
              <a:t>15</a:t>
            </a:r>
            <a:r>
              <a:rPr lang="zh-CN" altLang="en-US" sz="4800" dirty="0" smtClean="0"/>
              <a:t>人。</a:t>
            </a:r>
            <a:endParaRPr lang="zh-CN" altLang="en-US" sz="7200" dirty="0"/>
          </a:p>
        </p:txBody>
      </p:sp>
    </p:spTree>
    <p:extLst>
      <p:ext uri="{BB962C8B-B14F-4D97-AF65-F5344CB8AC3E}">
        <p14:creationId xmlns:p14="http://schemas.microsoft.com/office/powerpoint/2010/main" val="1031622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核心成员介绍</a:t>
            </a:r>
            <a:endParaRPr lang="zh-CN" altLang="en-US" dirty="0"/>
          </a:p>
        </p:txBody>
      </p:sp>
      <p:sp>
        <p:nvSpPr>
          <p:cNvPr id="3" name="内容占位符 2"/>
          <p:cNvSpPr>
            <a:spLocks noGrp="1"/>
          </p:cNvSpPr>
          <p:nvPr>
            <p:ph idx="1"/>
          </p:nvPr>
        </p:nvSpPr>
        <p:spPr/>
        <p:txBody>
          <a:bodyPr>
            <a:normAutofit lnSpcReduction="10000"/>
          </a:bodyPr>
          <a:lstStyle/>
          <a:p>
            <a:r>
              <a:rPr lang="zh-CN" altLang="en-US" sz="1800" b="1" dirty="0" smtClean="0"/>
              <a:t>毛春杨：</a:t>
            </a:r>
            <a:r>
              <a:rPr lang="zh-CN" altLang="en-US" sz="1600" dirty="0" smtClean="0"/>
              <a:t>在日本东京</a:t>
            </a:r>
            <a:r>
              <a:rPr lang="en-US" altLang="zh-CN" sz="1600" dirty="0" smtClean="0"/>
              <a:t>NEC</a:t>
            </a:r>
            <a:r>
              <a:rPr lang="zh-CN" altLang="en-US" sz="1600" dirty="0" smtClean="0"/>
              <a:t>和</a:t>
            </a:r>
            <a:r>
              <a:rPr lang="en-US" altLang="zh-CN" sz="1600" dirty="0" err="1" smtClean="0"/>
              <a:t>SonyEricsson</a:t>
            </a:r>
            <a:r>
              <a:rPr lang="zh-CN" altLang="en-US" sz="1600" dirty="0" smtClean="0"/>
              <a:t>公司内工作过</a:t>
            </a:r>
            <a:r>
              <a:rPr lang="en-US" altLang="zh-CN" sz="1600" dirty="0" smtClean="0"/>
              <a:t>4</a:t>
            </a:r>
            <a:r>
              <a:rPr lang="zh-CN" altLang="en-US" sz="1600" dirty="0" smtClean="0"/>
              <a:t>年。</a:t>
            </a:r>
            <a:r>
              <a:rPr lang="zh-CN" altLang="en-US" sz="1600" dirty="0" smtClean="0"/>
              <a:t>在</a:t>
            </a:r>
            <a:r>
              <a:rPr lang="en-US" altLang="zh-CN" sz="1600" dirty="0" smtClean="0"/>
              <a:t>2011</a:t>
            </a:r>
            <a:r>
              <a:rPr lang="zh-CN" altLang="en-US" sz="1600" dirty="0" smtClean="0"/>
              <a:t>年创建中琪网络科技有限公司，</a:t>
            </a:r>
            <a:r>
              <a:rPr lang="zh-CN" altLang="en-US" sz="1600" dirty="0"/>
              <a:t>并</a:t>
            </a:r>
            <a:r>
              <a:rPr lang="zh-CN" altLang="en-US" sz="1600" dirty="0" smtClean="0"/>
              <a:t>发布了国内首个基于</a:t>
            </a:r>
            <a:r>
              <a:rPr lang="en-US" altLang="zh-CN" sz="1600" dirty="0" smtClean="0"/>
              <a:t>Flash</a:t>
            </a:r>
            <a:r>
              <a:rPr lang="zh-CN" altLang="en-US" sz="1600" dirty="0" smtClean="0"/>
              <a:t>的</a:t>
            </a:r>
            <a:r>
              <a:rPr lang="en-US" altLang="zh-CN" sz="1600" dirty="0" smtClean="0"/>
              <a:t>Stage3D</a:t>
            </a:r>
            <a:r>
              <a:rPr lang="zh-CN" altLang="en-US" sz="1600" dirty="0" smtClean="0"/>
              <a:t>的渲染引擎。曾在畅游内任国内首个自研引擎的</a:t>
            </a:r>
            <a:r>
              <a:rPr lang="en-US" altLang="zh-CN" sz="1600" dirty="0" smtClean="0"/>
              <a:t>3D</a:t>
            </a:r>
            <a:r>
              <a:rPr lang="zh-CN" altLang="en-US" sz="1600" dirty="0" smtClean="0"/>
              <a:t>渲染高级构架</a:t>
            </a:r>
            <a:r>
              <a:rPr lang="zh-CN" altLang="en-US" sz="1600" dirty="0" smtClean="0"/>
              <a:t>师。擅长高并发平台开发和</a:t>
            </a:r>
            <a:r>
              <a:rPr lang="zh-CN" altLang="en-US" sz="1600" dirty="0"/>
              <a:t>三维渲染</a:t>
            </a:r>
            <a:r>
              <a:rPr lang="zh-CN" altLang="en-US" sz="1600" dirty="0" smtClean="0"/>
              <a:t>引擎相关技术。</a:t>
            </a:r>
            <a:endParaRPr lang="en-US" altLang="zh-CN" sz="1600" dirty="0" smtClean="0"/>
          </a:p>
          <a:p>
            <a:r>
              <a:rPr lang="zh-CN" altLang="en-US" sz="1800" b="1" dirty="0"/>
              <a:t>徐</a:t>
            </a:r>
            <a:r>
              <a:rPr lang="zh-CN" altLang="en-US" sz="1800" b="1" dirty="0" smtClean="0"/>
              <a:t>曦：</a:t>
            </a:r>
            <a:r>
              <a:rPr lang="zh-CN" altLang="en-US" sz="1600" dirty="0" smtClean="0"/>
              <a:t>毕业于英国政治经济学院，连环创业者，</a:t>
            </a:r>
            <a:r>
              <a:rPr lang="en-US" altLang="zh-CN" sz="1600" dirty="0" smtClean="0"/>
              <a:t>ATRPASA</a:t>
            </a:r>
            <a:r>
              <a:rPr lang="zh-CN" altLang="en-US" sz="1600" dirty="0" smtClean="0"/>
              <a:t>先进科技与解决方案研究员创始人，科技专栏作家、评论人。曾就职于某国际</a:t>
            </a:r>
            <a:r>
              <a:rPr lang="en-US" altLang="zh-CN" sz="1600" dirty="0" smtClean="0"/>
              <a:t>4A</a:t>
            </a:r>
            <a:r>
              <a:rPr lang="zh-CN" altLang="en-US" sz="1600" dirty="0" smtClean="0"/>
              <a:t>公关公司，某国内大型资讯企业。擅长市场策划和产品包装。</a:t>
            </a:r>
            <a:endParaRPr lang="en-US" altLang="zh-CN" sz="1600" dirty="0" smtClean="0"/>
          </a:p>
          <a:p>
            <a:r>
              <a:rPr lang="zh-CN" altLang="en-US" sz="1800" b="1" dirty="0"/>
              <a:t>周</a:t>
            </a:r>
            <a:r>
              <a:rPr lang="zh-CN" altLang="en-US" sz="1800" b="1" dirty="0" smtClean="0"/>
              <a:t>幸：</a:t>
            </a:r>
            <a:r>
              <a:rPr lang="zh-CN" altLang="en-US" sz="1600" dirty="0" smtClean="0"/>
              <a:t>生命方程集团策划总监，江西日报社特约记者，曾获得全国原创文学大赛一等奖，金樟文学奖得主，拥有丰富的市场推广经验，熟悉互联网产品在线营销。</a:t>
            </a:r>
            <a:endParaRPr lang="en-US" altLang="zh-CN" sz="1600" dirty="0" smtClean="0"/>
          </a:p>
          <a:p>
            <a:r>
              <a:rPr lang="zh-CN" altLang="en-US" sz="1800" b="1" dirty="0" smtClean="0"/>
              <a:t>胡</a:t>
            </a:r>
            <a:r>
              <a:rPr lang="zh-CN" altLang="en-US" sz="1800" b="1" dirty="0"/>
              <a:t>玉坤</a:t>
            </a:r>
            <a:r>
              <a:rPr lang="zh-CN" altLang="en-US" sz="1800" b="1" dirty="0" smtClean="0"/>
              <a:t>：</a:t>
            </a:r>
            <a:r>
              <a:rPr lang="zh-CN" altLang="en-US" sz="1600" dirty="0" smtClean="0"/>
              <a:t>安徽</a:t>
            </a:r>
            <a:r>
              <a:rPr lang="zh-CN" altLang="en-US" sz="1600" dirty="0"/>
              <a:t>梵一网络联合创始人，曾为蓝标，森博，中青旅等国内知名公关公司提供互联网新媒体传播领域的技术解决方案并为国家电网，中国癌症康复协会等提供企业级技术服务，中琪网络创业团队成员，基于</a:t>
            </a:r>
            <a:r>
              <a:rPr lang="en-US" altLang="zh-CN" sz="1600" dirty="0"/>
              <a:t>2D</a:t>
            </a:r>
            <a:r>
              <a:rPr lang="zh-CN" altLang="en-US" sz="1600" dirty="0"/>
              <a:t>的</a:t>
            </a:r>
            <a:r>
              <a:rPr lang="en-US" altLang="zh-CN" sz="1600" dirty="0"/>
              <a:t>Flash</a:t>
            </a:r>
            <a:r>
              <a:rPr lang="zh-CN" altLang="en-US" sz="1600" dirty="0"/>
              <a:t>页游引擎研发负责人，多款游戏项目负责人，主要从事前端领域技术研究。</a:t>
            </a:r>
            <a:endParaRPr lang="en-US" altLang="zh-CN" sz="1800" dirty="0" smtClean="0"/>
          </a:p>
          <a:p>
            <a:r>
              <a:rPr lang="zh-CN" altLang="en-US" sz="1800" b="1" dirty="0" smtClean="0"/>
              <a:t>王帆：</a:t>
            </a:r>
            <a:r>
              <a:rPr lang="zh-CN" altLang="en-US" sz="1600" dirty="0" smtClean="0"/>
              <a:t>曾任巨人服务器构架师，擅长高性能服务器设计和研发。</a:t>
            </a:r>
            <a:endParaRPr lang="en-US" altLang="zh-CN" sz="1600" dirty="0" smtClean="0"/>
          </a:p>
          <a:p>
            <a:r>
              <a:rPr lang="zh-CN" altLang="en-US" sz="1800" b="1" dirty="0" smtClean="0"/>
              <a:t>孙鹏</a:t>
            </a:r>
            <a:r>
              <a:rPr lang="zh-CN" altLang="en-US" sz="1800" b="1" dirty="0" smtClean="0"/>
              <a:t>：</a:t>
            </a:r>
            <a:r>
              <a:rPr lang="zh-CN" altLang="en-US" sz="1600" dirty="0"/>
              <a:t>曾任搜狐畅游国内首个商业级开源</a:t>
            </a:r>
            <a:r>
              <a:rPr lang="en-US" altLang="zh-CN" sz="1600" dirty="0"/>
              <a:t>3D</a:t>
            </a:r>
            <a:r>
              <a:rPr lang="zh-CN" altLang="en-US" sz="1600" dirty="0"/>
              <a:t>引擎</a:t>
            </a:r>
            <a:r>
              <a:rPr lang="en-US" altLang="zh-CN" sz="1600" dirty="0"/>
              <a:t>Genesis-3D</a:t>
            </a:r>
            <a:r>
              <a:rPr lang="zh-CN" altLang="en-US" sz="1600" dirty="0"/>
              <a:t>客户端架构师，拥有丰富的</a:t>
            </a:r>
            <a:r>
              <a:rPr lang="en-US" altLang="zh-CN" sz="1600" dirty="0"/>
              <a:t>3D</a:t>
            </a:r>
            <a:r>
              <a:rPr lang="zh-CN" altLang="en-US" sz="1600" dirty="0"/>
              <a:t>应用软件设计和研发</a:t>
            </a:r>
            <a:r>
              <a:rPr lang="zh-CN" altLang="en-US" sz="1600" dirty="0" smtClean="0"/>
              <a:t>经验。</a:t>
            </a:r>
            <a:endParaRPr lang="en-US" altLang="zh-CN" sz="1600" dirty="0" smtClean="0"/>
          </a:p>
          <a:p>
            <a:endParaRPr lang="zh-CN" altLang="en-US" sz="1800" b="1" dirty="0"/>
          </a:p>
        </p:txBody>
      </p:sp>
    </p:spTree>
    <p:extLst>
      <p:ext uri="{BB962C8B-B14F-4D97-AF65-F5344CB8AC3E}">
        <p14:creationId xmlns:p14="http://schemas.microsoft.com/office/powerpoint/2010/main" val="679987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420738"/>
            <a:ext cx="7772400" cy="1257348"/>
          </a:xfrm>
        </p:spPr>
        <p:txBody>
          <a:bodyPr/>
          <a:lstStyle/>
          <a:p>
            <a:r>
              <a:rPr lang="zh-CN" altLang="en-US" dirty="0" smtClean="0"/>
              <a:t>五、融资计划</a:t>
            </a:r>
            <a:endParaRPr lang="zh-CN" altLang="en-US" dirty="0"/>
          </a:p>
        </p:txBody>
      </p:sp>
      <p:sp>
        <p:nvSpPr>
          <p:cNvPr id="3" name="副标题 2"/>
          <p:cNvSpPr>
            <a:spLocks noGrp="1"/>
          </p:cNvSpPr>
          <p:nvPr>
            <p:ph type="subTitle" idx="1"/>
          </p:nvPr>
        </p:nvSpPr>
        <p:spPr/>
        <p:txBody>
          <a:bodyPr/>
          <a:lstStyle/>
          <a:p>
            <a:r>
              <a:rPr lang="zh-CN" altLang="en-US" dirty="0" smtClean="0"/>
              <a:t>计划初始融资</a:t>
            </a:r>
            <a:r>
              <a:rPr lang="en-US" altLang="zh-CN" dirty="0" smtClean="0"/>
              <a:t>500W</a:t>
            </a:r>
            <a:r>
              <a:rPr lang="zh-CN" altLang="en-US" dirty="0" smtClean="0"/>
              <a:t>，让股份</a:t>
            </a:r>
            <a:r>
              <a:rPr lang="en-US" altLang="zh-CN" dirty="0" smtClean="0"/>
              <a:t>10%</a:t>
            </a:r>
            <a:endParaRPr lang="zh-CN" altLang="en-US" dirty="0"/>
          </a:p>
        </p:txBody>
      </p:sp>
    </p:spTree>
    <p:extLst>
      <p:ext uri="{BB962C8B-B14F-4D97-AF65-F5344CB8AC3E}">
        <p14:creationId xmlns:p14="http://schemas.microsoft.com/office/powerpoint/2010/main" val="562558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行动计划 </a:t>
            </a:r>
            <a:r>
              <a:rPr lang="en-US" altLang="zh-CN" dirty="0" smtClean="0"/>
              <a:t>– </a:t>
            </a:r>
            <a:r>
              <a:rPr lang="zh-CN" altLang="en-US" dirty="0" smtClean="0"/>
              <a:t>成本</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solidFill>
                  <a:srgbClr val="FF0000"/>
                </a:solidFill>
              </a:rPr>
              <a:t>初期</a:t>
            </a:r>
            <a:r>
              <a:rPr lang="en-US" altLang="zh-CN" dirty="0" smtClean="0">
                <a:solidFill>
                  <a:srgbClr val="FF0000"/>
                </a:solidFill>
              </a:rPr>
              <a:t>(20-30</a:t>
            </a:r>
            <a:r>
              <a:rPr lang="zh-CN" altLang="en-US" dirty="0" smtClean="0">
                <a:solidFill>
                  <a:srgbClr val="FF0000"/>
                </a:solidFill>
              </a:rPr>
              <a:t>人团队，</a:t>
            </a:r>
            <a:r>
              <a:rPr lang="en-US" altLang="en-US" dirty="0" smtClean="0">
                <a:solidFill>
                  <a:srgbClr val="FF0000"/>
                </a:solidFill>
              </a:rPr>
              <a:t>融资</a:t>
            </a:r>
            <a:r>
              <a:rPr lang="en-US" altLang="zh-CN" dirty="0" smtClean="0">
                <a:solidFill>
                  <a:srgbClr val="FF0000"/>
                </a:solidFill>
              </a:rPr>
              <a:t>500W</a:t>
            </a:r>
            <a:r>
              <a:rPr lang="zh-CN" altLang="en-US" dirty="0" smtClean="0">
                <a:solidFill>
                  <a:srgbClr val="FF0000"/>
                </a:solidFill>
              </a:rPr>
              <a:t>，出让股份</a:t>
            </a:r>
            <a:r>
              <a:rPr lang="zh-CN" altLang="en-US" dirty="0" smtClean="0">
                <a:solidFill>
                  <a:srgbClr val="FF0000"/>
                </a:solidFill>
              </a:rPr>
              <a:t>：</a:t>
            </a:r>
            <a:r>
              <a:rPr lang="en-US" altLang="zh-CN" dirty="0" smtClean="0">
                <a:solidFill>
                  <a:srgbClr val="FF0000"/>
                </a:solidFill>
              </a:rPr>
              <a:t>5%</a:t>
            </a:r>
            <a:r>
              <a:rPr lang="en-US" altLang="zh-CN" dirty="0" smtClean="0">
                <a:solidFill>
                  <a:srgbClr val="FF0000"/>
                </a:solidFill>
              </a:rPr>
              <a:t>) </a:t>
            </a:r>
            <a:r>
              <a:rPr lang="zh-CN" altLang="en-US" dirty="0" smtClean="0"/>
              <a:t>：</a:t>
            </a:r>
            <a:endParaRPr lang="en-US" altLang="zh-CN" dirty="0" smtClean="0"/>
          </a:p>
          <a:p>
            <a:pPr lvl="1"/>
            <a:r>
              <a:rPr lang="zh-CN" altLang="en-US" dirty="0" smtClean="0"/>
              <a:t>产品</a:t>
            </a:r>
            <a:r>
              <a:rPr lang="en-US" altLang="zh-CN" dirty="0" smtClean="0"/>
              <a:t>(5</a:t>
            </a:r>
            <a:r>
              <a:rPr lang="zh-CN" altLang="en-US" dirty="0" smtClean="0"/>
              <a:t>人</a:t>
            </a:r>
            <a:r>
              <a:rPr lang="en-US" altLang="zh-CN" dirty="0" smtClean="0"/>
              <a:t>) </a:t>
            </a:r>
            <a:r>
              <a:rPr lang="zh-CN" altLang="en-US" dirty="0" smtClean="0"/>
              <a:t>：产品设计</a:t>
            </a:r>
            <a:endParaRPr lang="en-US" altLang="zh-CN" dirty="0" smtClean="0"/>
          </a:p>
          <a:p>
            <a:pPr lvl="1"/>
            <a:r>
              <a:rPr lang="zh-CN" altLang="en-US" dirty="0" smtClean="0"/>
              <a:t>市场</a:t>
            </a:r>
            <a:r>
              <a:rPr lang="en-US" altLang="zh-CN" dirty="0" smtClean="0"/>
              <a:t>(5</a:t>
            </a:r>
            <a:r>
              <a:rPr lang="zh-CN" altLang="en-US" dirty="0" smtClean="0"/>
              <a:t>人</a:t>
            </a:r>
            <a:r>
              <a:rPr lang="en-US" altLang="zh-CN" dirty="0" smtClean="0"/>
              <a:t>)</a:t>
            </a:r>
            <a:r>
              <a:rPr lang="zh-CN" altLang="en-US" dirty="0" smtClean="0"/>
              <a:t>：调研三维打印公司需求，找三维公司合作，。</a:t>
            </a:r>
            <a:endParaRPr lang="en-US" altLang="zh-CN" dirty="0" smtClean="0"/>
          </a:p>
          <a:p>
            <a:pPr lvl="1"/>
            <a:r>
              <a:rPr lang="zh-CN" altLang="en-US" dirty="0" smtClean="0"/>
              <a:t>研发</a:t>
            </a:r>
            <a:r>
              <a:rPr lang="en-US" altLang="zh-CN" dirty="0" smtClean="0"/>
              <a:t>(15</a:t>
            </a:r>
            <a:r>
              <a:rPr lang="zh-CN" altLang="en-US" dirty="0" smtClean="0"/>
              <a:t>人</a:t>
            </a:r>
            <a:r>
              <a:rPr lang="en-US" altLang="zh-CN" dirty="0" smtClean="0"/>
              <a:t>) </a:t>
            </a:r>
            <a:r>
              <a:rPr lang="zh-CN" altLang="en-US" dirty="0" smtClean="0"/>
              <a:t>：开发平台和三维相关工具。</a:t>
            </a:r>
            <a:endParaRPr lang="en-US" altLang="zh-CN" dirty="0" smtClean="0"/>
          </a:p>
          <a:p>
            <a:pPr lvl="1"/>
            <a:endParaRPr lang="en-US" altLang="zh-CN" dirty="0" smtClean="0"/>
          </a:p>
          <a:p>
            <a:r>
              <a:rPr lang="zh-CN" altLang="en-US" dirty="0" smtClean="0">
                <a:solidFill>
                  <a:srgbClr val="FF0000"/>
                </a:solidFill>
              </a:rPr>
              <a:t>中期</a:t>
            </a:r>
            <a:r>
              <a:rPr lang="en-US" altLang="zh-CN" dirty="0" smtClean="0">
                <a:solidFill>
                  <a:srgbClr val="FF0000"/>
                </a:solidFill>
              </a:rPr>
              <a:t>(40-80</a:t>
            </a:r>
            <a:r>
              <a:rPr lang="zh-CN" altLang="en-US" dirty="0" smtClean="0">
                <a:solidFill>
                  <a:srgbClr val="FF0000"/>
                </a:solidFill>
              </a:rPr>
              <a:t>人团队，融资</a:t>
            </a:r>
            <a:r>
              <a:rPr lang="en-US" altLang="zh-CN" dirty="0" smtClean="0">
                <a:solidFill>
                  <a:srgbClr val="FF0000"/>
                </a:solidFill>
              </a:rPr>
              <a:t>2000W</a:t>
            </a:r>
            <a:r>
              <a:rPr lang="zh-CN" altLang="en-US" dirty="0" smtClean="0">
                <a:solidFill>
                  <a:srgbClr val="FF0000"/>
                </a:solidFill>
              </a:rPr>
              <a:t>，出让股份</a:t>
            </a:r>
            <a:r>
              <a:rPr lang="zh-CN" altLang="en-US" dirty="0" smtClean="0">
                <a:solidFill>
                  <a:srgbClr val="FF0000"/>
                </a:solidFill>
              </a:rPr>
              <a:t>：</a:t>
            </a:r>
            <a:r>
              <a:rPr lang="en-US" altLang="zh-CN" dirty="0" smtClean="0">
                <a:solidFill>
                  <a:srgbClr val="FF0000"/>
                </a:solidFill>
              </a:rPr>
              <a:t>10%)</a:t>
            </a:r>
            <a:r>
              <a:rPr lang="zh-CN" altLang="en-US" dirty="0" smtClean="0">
                <a:solidFill>
                  <a:srgbClr val="FF0000"/>
                </a:solidFill>
              </a:rPr>
              <a:t> </a:t>
            </a:r>
            <a:r>
              <a:rPr lang="zh-CN" altLang="en-US" dirty="0" smtClean="0"/>
              <a:t>：</a:t>
            </a:r>
            <a:endParaRPr lang="en-US" altLang="zh-CN" dirty="0" smtClean="0"/>
          </a:p>
          <a:p>
            <a:pPr lvl="1"/>
            <a:r>
              <a:rPr lang="zh-CN" altLang="en-US" dirty="0"/>
              <a:t>产品</a:t>
            </a:r>
            <a:r>
              <a:rPr lang="en-US" altLang="zh-CN" dirty="0" smtClean="0"/>
              <a:t>(10</a:t>
            </a:r>
            <a:r>
              <a:rPr lang="zh-CN" altLang="en-US" dirty="0" smtClean="0"/>
              <a:t>人</a:t>
            </a:r>
            <a:r>
              <a:rPr lang="en-US" altLang="zh-CN" dirty="0"/>
              <a:t>) </a:t>
            </a:r>
            <a:r>
              <a:rPr lang="zh-CN" altLang="en-US" dirty="0"/>
              <a:t>：产品</a:t>
            </a:r>
            <a:r>
              <a:rPr lang="zh-CN" altLang="en-US" dirty="0" smtClean="0"/>
              <a:t>设计，设计行业需求</a:t>
            </a:r>
            <a:r>
              <a:rPr lang="en-US" altLang="zh-CN" dirty="0" smtClean="0"/>
              <a:t>DEMO</a:t>
            </a:r>
            <a:endParaRPr lang="en-US" altLang="zh-CN" dirty="0"/>
          </a:p>
          <a:p>
            <a:pPr lvl="1"/>
            <a:r>
              <a:rPr lang="zh-CN" altLang="en-US" dirty="0"/>
              <a:t>市场</a:t>
            </a:r>
            <a:r>
              <a:rPr lang="en-US" altLang="zh-CN" dirty="0" smtClean="0"/>
              <a:t>(20</a:t>
            </a:r>
            <a:r>
              <a:rPr lang="zh-CN" altLang="en-US" dirty="0" smtClean="0"/>
              <a:t>人</a:t>
            </a:r>
            <a:r>
              <a:rPr lang="en-US" altLang="zh-CN" dirty="0"/>
              <a:t>)</a:t>
            </a:r>
            <a:r>
              <a:rPr lang="zh-CN" altLang="en-US" dirty="0"/>
              <a:t>：</a:t>
            </a:r>
            <a:r>
              <a:rPr lang="zh-CN" altLang="en-US" dirty="0" smtClean="0"/>
              <a:t>调研需求，市场营销。</a:t>
            </a:r>
            <a:endParaRPr lang="en-US" altLang="zh-CN" dirty="0"/>
          </a:p>
          <a:p>
            <a:pPr lvl="1"/>
            <a:r>
              <a:rPr lang="zh-CN" altLang="en-US" dirty="0"/>
              <a:t>研发</a:t>
            </a:r>
            <a:r>
              <a:rPr lang="en-US" altLang="zh-CN" dirty="0" smtClean="0"/>
              <a:t>(30</a:t>
            </a:r>
            <a:r>
              <a:rPr lang="zh-CN" altLang="en-US" dirty="0" smtClean="0"/>
              <a:t>人</a:t>
            </a:r>
            <a:r>
              <a:rPr lang="en-US" altLang="zh-CN" dirty="0"/>
              <a:t>) </a:t>
            </a:r>
            <a:r>
              <a:rPr lang="zh-CN" altLang="en-US" dirty="0"/>
              <a:t>：</a:t>
            </a:r>
            <a:r>
              <a:rPr lang="zh-CN" altLang="en-US" dirty="0" smtClean="0"/>
              <a:t>开发用户使用环境，和其他平台接入。</a:t>
            </a:r>
            <a:endParaRPr lang="en-US" altLang="zh-CN" dirty="0" smtClean="0"/>
          </a:p>
          <a:p>
            <a:endParaRPr lang="en-US" altLang="zh-CN" dirty="0" smtClean="0"/>
          </a:p>
          <a:p>
            <a:r>
              <a:rPr lang="zh-CN" altLang="en-US" dirty="0" smtClean="0">
                <a:solidFill>
                  <a:srgbClr val="FF0000"/>
                </a:solidFill>
              </a:rPr>
              <a:t>后期</a:t>
            </a:r>
            <a:r>
              <a:rPr lang="en-US" altLang="zh-CN" dirty="0" smtClean="0">
                <a:solidFill>
                  <a:srgbClr val="FF0000"/>
                </a:solidFill>
              </a:rPr>
              <a:t>(80-120</a:t>
            </a:r>
            <a:r>
              <a:rPr lang="zh-CN" altLang="en-US" dirty="0" smtClean="0">
                <a:solidFill>
                  <a:srgbClr val="FF0000"/>
                </a:solidFill>
              </a:rPr>
              <a:t>人团队，融资</a:t>
            </a:r>
            <a:r>
              <a:rPr lang="en-US" altLang="zh-CN" dirty="0" smtClean="0">
                <a:solidFill>
                  <a:srgbClr val="FF0000"/>
                </a:solidFill>
              </a:rPr>
              <a:t>10000W</a:t>
            </a:r>
            <a:r>
              <a:rPr lang="zh-CN" altLang="en-US" dirty="0" smtClean="0">
                <a:solidFill>
                  <a:srgbClr val="FF0000"/>
                </a:solidFill>
              </a:rPr>
              <a:t>，出让股份</a:t>
            </a:r>
            <a:r>
              <a:rPr lang="zh-CN" altLang="en-US" dirty="0" smtClean="0">
                <a:solidFill>
                  <a:srgbClr val="FF0000"/>
                </a:solidFill>
              </a:rPr>
              <a:t>：</a:t>
            </a:r>
            <a:r>
              <a:rPr lang="en-US" altLang="zh-CN" dirty="0">
                <a:solidFill>
                  <a:srgbClr val="FF0000"/>
                </a:solidFill>
              </a:rPr>
              <a:t>1</a:t>
            </a:r>
            <a:r>
              <a:rPr lang="en-US" altLang="zh-CN" dirty="0" smtClean="0">
                <a:solidFill>
                  <a:srgbClr val="FF0000"/>
                </a:solidFill>
              </a:rPr>
              <a:t>0%)</a:t>
            </a:r>
            <a:r>
              <a:rPr lang="zh-CN" altLang="en-US" dirty="0" smtClean="0">
                <a:solidFill>
                  <a:srgbClr val="FF0000"/>
                </a:solidFill>
              </a:rPr>
              <a:t> </a:t>
            </a:r>
            <a:r>
              <a:rPr lang="zh-CN" altLang="en-US" dirty="0" smtClean="0"/>
              <a:t>：</a:t>
            </a:r>
            <a:endParaRPr lang="en-US" altLang="zh-CN" dirty="0" smtClean="0"/>
          </a:p>
          <a:p>
            <a:pPr lvl="1"/>
            <a:r>
              <a:rPr lang="zh-CN" altLang="en-US" dirty="0"/>
              <a:t>产品</a:t>
            </a:r>
            <a:r>
              <a:rPr lang="en-US" altLang="zh-CN" dirty="0" smtClean="0"/>
              <a:t>(20</a:t>
            </a:r>
            <a:r>
              <a:rPr lang="zh-CN" altLang="en-US" dirty="0"/>
              <a:t>人</a:t>
            </a:r>
            <a:r>
              <a:rPr lang="en-US" altLang="zh-CN" dirty="0"/>
              <a:t>) </a:t>
            </a:r>
            <a:r>
              <a:rPr lang="zh-CN" altLang="en-US" dirty="0"/>
              <a:t>：产品</a:t>
            </a:r>
            <a:r>
              <a:rPr lang="zh-CN" altLang="en-US" dirty="0" smtClean="0"/>
              <a:t>设计</a:t>
            </a:r>
            <a:endParaRPr lang="en-US" altLang="zh-CN" dirty="0"/>
          </a:p>
          <a:p>
            <a:pPr lvl="1"/>
            <a:r>
              <a:rPr lang="zh-CN" altLang="en-US" dirty="0"/>
              <a:t>市场</a:t>
            </a:r>
            <a:r>
              <a:rPr lang="en-US" altLang="zh-CN" dirty="0" smtClean="0"/>
              <a:t>(30</a:t>
            </a:r>
            <a:r>
              <a:rPr lang="zh-CN" altLang="en-US" dirty="0"/>
              <a:t>人</a:t>
            </a:r>
            <a:r>
              <a:rPr lang="en-US" altLang="zh-CN" dirty="0"/>
              <a:t>)</a:t>
            </a:r>
            <a:r>
              <a:rPr lang="zh-CN" altLang="en-US" dirty="0" smtClean="0"/>
              <a:t>：市场推广，接入更多行业。</a:t>
            </a:r>
            <a:endParaRPr lang="en-US" altLang="zh-CN" dirty="0" smtClean="0"/>
          </a:p>
          <a:p>
            <a:pPr lvl="1"/>
            <a:r>
              <a:rPr lang="zh-CN" altLang="en-US" dirty="0"/>
              <a:t>客服</a:t>
            </a:r>
            <a:r>
              <a:rPr lang="en-US" altLang="zh-CN" dirty="0" smtClean="0"/>
              <a:t>(10</a:t>
            </a:r>
            <a:r>
              <a:rPr lang="zh-CN" altLang="en-US" dirty="0"/>
              <a:t>人</a:t>
            </a:r>
            <a:r>
              <a:rPr lang="en-US" altLang="zh-CN" dirty="0"/>
              <a:t>)</a:t>
            </a:r>
            <a:r>
              <a:rPr lang="zh-CN" altLang="en-US" dirty="0" smtClean="0"/>
              <a:t>：客户反馈服务。</a:t>
            </a:r>
            <a:endParaRPr lang="en-US" altLang="zh-CN" dirty="0"/>
          </a:p>
          <a:p>
            <a:pPr lvl="1"/>
            <a:r>
              <a:rPr lang="zh-CN" altLang="en-US" dirty="0"/>
              <a:t>研发</a:t>
            </a:r>
            <a:r>
              <a:rPr lang="en-US" altLang="zh-CN" dirty="0" smtClean="0"/>
              <a:t>(50</a:t>
            </a:r>
            <a:r>
              <a:rPr lang="zh-CN" altLang="en-US" dirty="0"/>
              <a:t>人</a:t>
            </a:r>
            <a:r>
              <a:rPr lang="en-US" altLang="zh-CN" dirty="0"/>
              <a:t>) </a:t>
            </a:r>
            <a:r>
              <a:rPr lang="zh-CN" altLang="en-US" dirty="0"/>
              <a:t>：</a:t>
            </a:r>
            <a:r>
              <a:rPr lang="zh-CN" altLang="en-US" dirty="0" smtClean="0"/>
              <a:t>开放</a:t>
            </a:r>
            <a:r>
              <a:rPr lang="en-US" altLang="zh-CN" dirty="0" smtClean="0"/>
              <a:t>SDK</a:t>
            </a:r>
            <a:r>
              <a:rPr lang="zh-CN" altLang="en-US" dirty="0" smtClean="0"/>
              <a:t>，建立开发者环境。</a:t>
            </a:r>
            <a:endParaRPr lang="en-US" altLang="zh-CN" dirty="0" smtClean="0"/>
          </a:p>
        </p:txBody>
      </p:sp>
    </p:spTree>
    <p:extLst>
      <p:ext uri="{BB962C8B-B14F-4D97-AF65-F5344CB8AC3E}">
        <p14:creationId xmlns:p14="http://schemas.microsoft.com/office/powerpoint/2010/main" val="4273609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行动计划 </a:t>
            </a:r>
            <a:r>
              <a:rPr lang="en-US" altLang="zh-CN" dirty="0" smtClean="0"/>
              <a:t>– </a:t>
            </a:r>
            <a:r>
              <a:rPr lang="zh-CN" altLang="en-US" dirty="0"/>
              <a:t>回报</a:t>
            </a:r>
          </a:p>
        </p:txBody>
      </p:sp>
      <p:sp>
        <p:nvSpPr>
          <p:cNvPr id="3" name="内容占位符 2"/>
          <p:cNvSpPr>
            <a:spLocks noGrp="1"/>
          </p:cNvSpPr>
          <p:nvPr>
            <p:ph idx="1"/>
          </p:nvPr>
        </p:nvSpPr>
        <p:spPr/>
        <p:txBody>
          <a:bodyPr>
            <a:normAutofit fontScale="77500" lnSpcReduction="20000"/>
          </a:bodyPr>
          <a:lstStyle/>
          <a:p>
            <a:r>
              <a:rPr lang="zh-CN" altLang="en-US" dirty="0" smtClean="0">
                <a:solidFill>
                  <a:srgbClr val="FF0000"/>
                </a:solidFill>
              </a:rPr>
              <a:t>初期</a:t>
            </a:r>
            <a:r>
              <a:rPr lang="zh-CN" altLang="en-US" dirty="0" smtClean="0"/>
              <a:t>：</a:t>
            </a:r>
            <a:r>
              <a:rPr lang="en-US" altLang="en-US" dirty="0" smtClean="0"/>
              <a:t>建设阶段</a:t>
            </a:r>
            <a:endParaRPr lang="en-US" altLang="zh-CN" dirty="0"/>
          </a:p>
          <a:p>
            <a:endParaRPr lang="en-US" altLang="zh-CN" dirty="0" smtClean="0"/>
          </a:p>
          <a:p>
            <a:r>
              <a:rPr lang="zh-CN" altLang="en-US" dirty="0" smtClean="0">
                <a:solidFill>
                  <a:srgbClr val="FF0000"/>
                </a:solidFill>
              </a:rPr>
              <a:t>中期</a:t>
            </a:r>
            <a:r>
              <a:rPr lang="zh-CN" altLang="en-US" dirty="0" smtClean="0"/>
              <a:t>：能够建立盈利机制，期望达到收支平衡。</a:t>
            </a:r>
            <a:endParaRPr lang="en-US" altLang="zh-CN" dirty="0" smtClean="0"/>
          </a:p>
          <a:p>
            <a:pPr lvl="1"/>
            <a:r>
              <a:rPr lang="zh-CN" altLang="en-US" dirty="0" smtClean="0"/>
              <a:t>授权：缴纳一定费用接入平台。</a:t>
            </a:r>
            <a:endParaRPr lang="en-US" altLang="zh-CN" dirty="0" smtClean="0"/>
          </a:p>
          <a:p>
            <a:pPr lvl="1"/>
            <a:r>
              <a:rPr lang="zh-CN" altLang="en-US" dirty="0" smtClean="0"/>
              <a:t>模型：制作提成。</a:t>
            </a:r>
            <a:endParaRPr lang="en-US" altLang="zh-CN" dirty="0" smtClean="0"/>
          </a:p>
          <a:p>
            <a:pPr lvl="1"/>
            <a:r>
              <a:rPr lang="zh-CN" altLang="en-US" dirty="0" smtClean="0"/>
              <a:t>提成：打印服务提成。</a:t>
            </a:r>
            <a:endParaRPr lang="en-US" altLang="zh-CN" dirty="0" smtClean="0"/>
          </a:p>
          <a:p>
            <a:endParaRPr lang="en-US" altLang="zh-CN" dirty="0" smtClean="0"/>
          </a:p>
          <a:p>
            <a:r>
              <a:rPr lang="zh-CN" altLang="en-US" dirty="0" smtClean="0">
                <a:solidFill>
                  <a:srgbClr val="FF0000"/>
                </a:solidFill>
              </a:rPr>
              <a:t>后期</a:t>
            </a:r>
            <a:r>
              <a:rPr lang="zh-CN" altLang="en-US" dirty="0" smtClean="0"/>
              <a:t>：在三维打印行业年盈利在</a:t>
            </a:r>
            <a:r>
              <a:rPr lang="en-US" altLang="zh-CN" dirty="0" smtClean="0"/>
              <a:t>3000W-6000W</a:t>
            </a:r>
            <a:r>
              <a:rPr lang="zh-CN" altLang="en-US" dirty="0" smtClean="0"/>
              <a:t>左右。</a:t>
            </a:r>
            <a:r>
              <a:rPr lang="en-US" altLang="zh-CN" dirty="0" smtClean="0"/>
              <a:t/>
            </a:r>
            <a:br>
              <a:rPr lang="en-US" altLang="zh-CN" dirty="0" smtClean="0"/>
            </a:br>
            <a:r>
              <a:rPr lang="en-US" altLang="zh-CN" dirty="0" smtClean="0"/>
              <a:t>             </a:t>
            </a:r>
            <a:r>
              <a:rPr lang="zh-CN" altLang="en-US" dirty="0" smtClean="0"/>
              <a:t>将成功经验复制到其他行业盈利。</a:t>
            </a:r>
            <a:endParaRPr lang="en-US" altLang="zh-CN" dirty="0" smtClean="0"/>
          </a:p>
          <a:p>
            <a:pPr lvl="1"/>
            <a:r>
              <a:rPr lang="zh-CN" altLang="en-US" dirty="0" smtClean="0"/>
              <a:t>三维打印物件价格在</a:t>
            </a:r>
            <a:r>
              <a:rPr lang="en-US" altLang="zh-CN" dirty="0" smtClean="0"/>
              <a:t>200-1000</a:t>
            </a:r>
            <a:r>
              <a:rPr lang="zh-CN" altLang="en-US" dirty="0" smtClean="0"/>
              <a:t>左右，提成</a:t>
            </a:r>
            <a:r>
              <a:rPr lang="en-US" altLang="zh-CN" dirty="0" smtClean="0"/>
              <a:t>5%</a:t>
            </a:r>
            <a:r>
              <a:rPr lang="zh-CN" altLang="en-US" dirty="0" smtClean="0"/>
              <a:t>，</a:t>
            </a:r>
            <a:r>
              <a:rPr lang="en-US" altLang="zh-CN" dirty="0" smtClean="0"/>
              <a:t/>
            </a:r>
            <a:br>
              <a:rPr lang="en-US" altLang="zh-CN" dirty="0" smtClean="0"/>
            </a:br>
            <a:r>
              <a:rPr lang="zh-CN" altLang="en-US" dirty="0" smtClean="0"/>
              <a:t>每月能完成</a:t>
            </a:r>
            <a:r>
              <a:rPr lang="en-US" altLang="zh-CN" dirty="0" smtClean="0"/>
              <a:t>10W</a:t>
            </a:r>
            <a:r>
              <a:rPr lang="zh-CN" altLang="en-US" dirty="0" smtClean="0"/>
              <a:t>单，利润在</a:t>
            </a:r>
            <a:r>
              <a:rPr lang="en-US" altLang="zh-CN" dirty="0" smtClean="0"/>
              <a:t>100W-500W</a:t>
            </a:r>
            <a:r>
              <a:rPr lang="zh-CN" altLang="en-US" dirty="0" smtClean="0"/>
              <a:t>左右。</a:t>
            </a:r>
            <a:endParaRPr lang="en-US" altLang="zh-CN" dirty="0"/>
          </a:p>
        </p:txBody>
      </p:sp>
    </p:spTree>
    <p:extLst>
      <p:ext uri="{BB962C8B-B14F-4D97-AF65-F5344CB8AC3E}">
        <p14:creationId xmlns:p14="http://schemas.microsoft.com/office/powerpoint/2010/main" val="3382817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204714"/>
            <a:ext cx="8229600" cy="681777"/>
          </a:xfrm>
        </p:spPr>
        <p:txBody>
          <a:bodyPr>
            <a:normAutofit fontScale="90000"/>
          </a:bodyPr>
          <a:lstStyle/>
          <a:p>
            <a:r>
              <a:rPr lang="zh-CN" altLang="en-US" dirty="0"/>
              <a:t>一</a:t>
            </a:r>
            <a:r>
              <a:rPr lang="zh-CN" altLang="en-US" dirty="0" smtClean="0"/>
              <a:t>、项目介绍</a:t>
            </a:r>
            <a:r>
              <a:rPr lang="en-US" altLang="zh-CN" dirty="0" smtClean="0"/>
              <a:t/>
            </a:r>
            <a:br>
              <a:rPr lang="en-US" altLang="zh-CN" dirty="0" smtClean="0"/>
            </a:br>
            <a:endParaRPr lang="zh-CN" altLang="en-US" dirty="0"/>
          </a:p>
        </p:txBody>
      </p:sp>
      <p:sp>
        <p:nvSpPr>
          <p:cNvPr id="4" name="标题 1"/>
          <p:cNvSpPr txBox="1">
            <a:spLocks/>
          </p:cNvSpPr>
          <p:nvPr/>
        </p:nvSpPr>
        <p:spPr>
          <a:xfrm>
            <a:off x="1187624" y="1708770"/>
            <a:ext cx="6840760" cy="2088232"/>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000" kern="1200">
                <a:solidFill>
                  <a:schemeClr val="tx1"/>
                </a:solidFill>
                <a:latin typeface="+mj-lt"/>
                <a:ea typeface="+mj-ea"/>
                <a:cs typeface="+mj-cs"/>
              </a:defRPr>
            </a:lvl1pPr>
          </a:lstStyle>
          <a:p>
            <a:pPr algn="l">
              <a:lnSpc>
                <a:spcPct val="220000"/>
              </a:lnSpc>
            </a:pPr>
            <a:r>
              <a:rPr lang="zh-CN" altLang="en-US" sz="6400" dirty="0" smtClean="0"/>
              <a:t>云服务和大数据目前在很多领域都得到了广泛应用。然而，在</a:t>
            </a:r>
            <a:r>
              <a:rPr lang="en-US" altLang="zh-CN" sz="6400" dirty="0" smtClean="0"/>
              <a:t>3D</a:t>
            </a:r>
            <a:r>
              <a:rPr lang="zh-CN" altLang="en-US" sz="6400" dirty="0" smtClean="0"/>
              <a:t>打印概念日渐火热的互联网</a:t>
            </a:r>
            <a:r>
              <a:rPr lang="en-US" altLang="zh-CN" sz="6400" dirty="0" smtClean="0"/>
              <a:t>+</a:t>
            </a:r>
            <a:r>
              <a:rPr lang="zh-CN" altLang="en-US" sz="6400" dirty="0" smtClean="0"/>
              <a:t>新工业化时代，将云服务和大数据概念与</a:t>
            </a:r>
            <a:r>
              <a:rPr lang="en-US" altLang="zh-CN" sz="6400" dirty="0" smtClean="0"/>
              <a:t>3D</a:t>
            </a:r>
            <a:r>
              <a:rPr lang="zh-CN" altLang="en-US" sz="6400" dirty="0" smtClean="0"/>
              <a:t>打印相连接，产生新的服务和解决方案，目前还极为少见。</a:t>
            </a:r>
            <a:endParaRPr lang="zh-CN" altLang="en-US" sz="6400" dirty="0"/>
          </a:p>
        </p:txBody>
      </p:sp>
    </p:spTree>
    <p:extLst>
      <p:ext uri="{BB962C8B-B14F-4D97-AF65-F5344CB8AC3E}">
        <p14:creationId xmlns:p14="http://schemas.microsoft.com/office/powerpoint/2010/main" val="3653549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smtClean="0"/>
              <a:t>投资</a:t>
            </a:r>
            <a:r>
              <a:rPr kumimoji="1" lang="zh-CN" altLang="en-US" smtClean="0"/>
              <a:t>和收益</a:t>
            </a:r>
            <a:endParaRPr kumimoji="1" lang="zh-CN" altLang="en-US" dirty="0"/>
          </a:p>
        </p:txBody>
      </p:sp>
      <p:pic>
        <p:nvPicPr>
          <p:cNvPr id="6" name="图片 5"/>
          <p:cNvPicPr>
            <a:picLocks noChangeAspect="1"/>
          </p:cNvPicPr>
          <p:nvPr/>
        </p:nvPicPr>
        <p:blipFill>
          <a:blip r:embed="rId2"/>
          <a:stretch>
            <a:fillRect/>
          </a:stretch>
        </p:blipFill>
        <p:spPr>
          <a:xfrm>
            <a:off x="251520" y="1060698"/>
            <a:ext cx="8568564" cy="3888432"/>
          </a:xfrm>
          <a:prstGeom prst="rect">
            <a:avLst/>
          </a:prstGeom>
        </p:spPr>
      </p:pic>
    </p:spTree>
    <p:extLst>
      <p:ext uri="{BB962C8B-B14F-4D97-AF65-F5344CB8AC3E}">
        <p14:creationId xmlns:p14="http://schemas.microsoft.com/office/powerpoint/2010/main" val="3463351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smtClean="0"/>
              <a:t>利益点</a:t>
            </a:r>
            <a:endParaRPr kumimoji="1" lang="zh-CN" altLang="en-US" dirty="0"/>
          </a:p>
        </p:txBody>
      </p:sp>
      <p:sp>
        <p:nvSpPr>
          <p:cNvPr id="3" name="内容占位符 2"/>
          <p:cNvSpPr>
            <a:spLocks noGrp="1"/>
          </p:cNvSpPr>
          <p:nvPr>
            <p:ph idx="1"/>
          </p:nvPr>
        </p:nvSpPr>
        <p:spPr/>
        <p:txBody>
          <a:bodyPr/>
          <a:lstStyle/>
          <a:p>
            <a:pPr marL="0" indent="0">
              <a:buNone/>
            </a:pPr>
            <a:endParaRPr kumimoji="1" lang="en-US" altLang="zh-CN" dirty="0" smtClean="0"/>
          </a:p>
          <a:p>
            <a:pPr marL="0" indent="0">
              <a:buNone/>
            </a:pPr>
            <a:endParaRPr kumimoji="1" lang="en-US" altLang="zh-CN" dirty="0"/>
          </a:p>
          <a:p>
            <a:pPr marL="0" indent="0" algn="ctr">
              <a:buNone/>
            </a:pPr>
            <a:r>
              <a:rPr kumimoji="1" lang="zh-CN" altLang="en-US" dirty="0" smtClean="0"/>
              <a:t>本项目是在建设网络三维时代的基础设施</a:t>
            </a:r>
            <a:endParaRPr kumimoji="1" lang="zh-CN" altLang="en-US" dirty="0"/>
          </a:p>
        </p:txBody>
      </p:sp>
    </p:spTree>
    <p:extLst>
      <p:ext uri="{BB962C8B-B14F-4D97-AF65-F5344CB8AC3E}">
        <p14:creationId xmlns:p14="http://schemas.microsoft.com/office/powerpoint/2010/main" val="2378320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dirty="0"/>
          </a:p>
        </p:txBody>
      </p:sp>
      <p:sp>
        <p:nvSpPr>
          <p:cNvPr id="4" name="内容占位符 3"/>
          <p:cNvSpPr>
            <a:spLocks noGrp="1"/>
          </p:cNvSpPr>
          <p:nvPr>
            <p:ph idx="1"/>
          </p:nvPr>
        </p:nvSpPr>
        <p:spPr>
          <a:xfrm>
            <a:off x="467544" y="2284834"/>
            <a:ext cx="8219256" cy="1080120"/>
          </a:xfrm>
        </p:spPr>
        <p:txBody>
          <a:bodyPr>
            <a:normAutofit fontScale="92500"/>
          </a:bodyPr>
          <a:lstStyle/>
          <a:p>
            <a:pPr marL="0" indent="0" algn="ctr">
              <a:buNone/>
            </a:pPr>
            <a:r>
              <a:rPr lang="zh-CN" altLang="en-US" sz="4800" b="1" dirty="0" smtClean="0">
                <a:solidFill>
                  <a:srgbClr val="FF0000"/>
                </a:solidFill>
              </a:rPr>
              <a:t>三维化网络时代由我们共同开始</a:t>
            </a:r>
            <a:endParaRPr lang="en-US" altLang="zh-CN" sz="4800" b="1" dirty="0" smtClean="0">
              <a:solidFill>
                <a:srgbClr val="FF0000"/>
              </a:solidFill>
            </a:endParaRPr>
          </a:p>
        </p:txBody>
      </p:sp>
    </p:spTree>
    <p:extLst>
      <p:ext uri="{BB962C8B-B14F-4D97-AF65-F5344CB8AC3E}">
        <p14:creationId xmlns:p14="http://schemas.microsoft.com/office/powerpoint/2010/main" val="712615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140817"/>
            <a:ext cx="8229600" cy="1008113"/>
          </a:xfrm>
        </p:spPr>
        <p:txBody>
          <a:bodyPr>
            <a:normAutofit/>
          </a:bodyPr>
          <a:lstStyle/>
          <a:p>
            <a:pPr marL="0" indent="0" algn="ctr">
              <a:buNone/>
            </a:pPr>
            <a:r>
              <a:rPr lang="zh-CN" altLang="en-US" sz="4400" dirty="0" smtClean="0"/>
              <a:t>谢谢</a:t>
            </a:r>
            <a:endParaRPr lang="zh-CN" altLang="en-US" sz="4400" dirty="0"/>
          </a:p>
        </p:txBody>
      </p:sp>
    </p:spTree>
    <p:extLst>
      <p:ext uri="{BB962C8B-B14F-4D97-AF65-F5344CB8AC3E}">
        <p14:creationId xmlns:p14="http://schemas.microsoft.com/office/powerpoint/2010/main" val="3577956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249" y="340618"/>
            <a:ext cx="8229600" cy="681777"/>
          </a:xfrm>
        </p:spPr>
        <p:txBody>
          <a:bodyPr>
            <a:normAutofit fontScale="90000"/>
          </a:bodyPr>
          <a:lstStyle/>
          <a:p>
            <a:r>
              <a:rPr lang="zh-CN" altLang="en-US" dirty="0" smtClean="0"/>
              <a:t>关于三维云数据项目</a:t>
            </a:r>
            <a:endParaRPr lang="zh-CN" altLang="en-US" dirty="0"/>
          </a:p>
        </p:txBody>
      </p:sp>
      <p:sp>
        <p:nvSpPr>
          <p:cNvPr id="3" name="内容占位符 2"/>
          <p:cNvSpPr>
            <a:spLocks noGrp="1"/>
          </p:cNvSpPr>
          <p:nvPr>
            <p:ph idx="1"/>
          </p:nvPr>
        </p:nvSpPr>
        <p:spPr>
          <a:xfrm>
            <a:off x="428249" y="1420738"/>
            <a:ext cx="8229600" cy="3024336"/>
          </a:xfrm>
        </p:spPr>
        <p:txBody>
          <a:bodyPr>
            <a:normAutofit/>
          </a:bodyPr>
          <a:lstStyle/>
          <a:p>
            <a:pPr marL="0" indent="0">
              <a:buNone/>
            </a:pPr>
            <a:r>
              <a:rPr lang="zh-CN" altLang="en-US" sz="2000" b="1" dirty="0" smtClean="0">
                <a:solidFill>
                  <a:srgbClr val="FF0000"/>
                </a:solidFill>
              </a:rPr>
              <a:t>定义：</a:t>
            </a:r>
            <a:r>
              <a:rPr lang="zh-CN" altLang="en-US" sz="2000" dirty="0" smtClean="0"/>
              <a:t>三维云是基于</a:t>
            </a:r>
            <a:r>
              <a:rPr lang="en-US" altLang="zh-CN" sz="2000" dirty="0" smtClean="0"/>
              <a:t>HTLM5</a:t>
            </a:r>
            <a:r>
              <a:rPr lang="zh-CN" altLang="en-US" sz="2000" dirty="0" smtClean="0"/>
              <a:t>（全平台）的三维展示技术</a:t>
            </a:r>
            <a:r>
              <a:rPr lang="zh-CN" altLang="en-US" sz="2000" dirty="0"/>
              <a:t>， </a:t>
            </a:r>
            <a:r>
              <a:rPr lang="zh-CN" altLang="en-US" sz="2000" dirty="0" smtClean="0"/>
              <a:t>建立一个统一的云</a:t>
            </a:r>
            <a:r>
              <a:rPr lang="zh-CN" altLang="en-US" sz="2000" dirty="0"/>
              <a:t>存储</a:t>
            </a:r>
            <a:r>
              <a:rPr lang="zh-CN" altLang="en-US" sz="2000" dirty="0" smtClean="0"/>
              <a:t>和便捷的传播渠道。</a:t>
            </a:r>
            <a:endParaRPr lang="en-US" altLang="zh-CN" sz="2000" dirty="0" smtClean="0"/>
          </a:p>
          <a:p>
            <a:pPr marL="0" indent="0">
              <a:buNone/>
            </a:pPr>
            <a:endParaRPr lang="en-US" altLang="zh-CN" sz="2000" b="1" dirty="0" smtClean="0">
              <a:solidFill>
                <a:srgbClr val="FF0000"/>
              </a:solidFill>
            </a:endParaRPr>
          </a:p>
          <a:p>
            <a:pPr marL="0" indent="0">
              <a:buNone/>
            </a:pPr>
            <a:r>
              <a:rPr lang="zh-CN" altLang="en-US" sz="2000" b="1" dirty="0" smtClean="0">
                <a:solidFill>
                  <a:srgbClr val="FF0000"/>
                </a:solidFill>
              </a:rPr>
              <a:t>应用范围：</a:t>
            </a:r>
            <a:endParaRPr lang="en-US" altLang="zh-CN" sz="2000" b="1" dirty="0" smtClean="0">
              <a:solidFill>
                <a:srgbClr val="FF0000"/>
              </a:solidFill>
            </a:endParaRPr>
          </a:p>
          <a:p>
            <a:r>
              <a:rPr lang="zh-CN" altLang="en-US" sz="2000" dirty="0" smtClean="0"/>
              <a:t>为三维扫描和三维打印行业提供业务支持。</a:t>
            </a:r>
            <a:endParaRPr lang="en-US" altLang="zh-CN" sz="2000" dirty="0" smtClean="0"/>
          </a:p>
          <a:p>
            <a:r>
              <a:rPr lang="zh-CN" altLang="en-US" sz="2000" dirty="0" smtClean="0"/>
              <a:t>为企业三维数据展示提供统一解决方案（电商，汽车</a:t>
            </a:r>
            <a:r>
              <a:rPr lang="en-US" altLang="zh-CN" sz="2000" dirty="0" smtClean="0"/>
              <a:t>…</a:t>
            </a:r>
            <a:r>
              <a:rPr lang="zh-CN" altLang="en-US" sz="2000" dirty="0" smtClean="0"/>
              <a:t>）。</a:t>
            </a:r>
            <a:endParaRPr lang="en-US" altLang="zh-CN" sz="2000" dirty="0" smtClean="0"/>
          </a:p>
          <a:p>
            <a:r>
              <a:rPr lang="zh-CN" altLang="en-US" sz="2000" dirty="0" smtClean="0"/>
              <a:t>为大众用户提供三维化数据服务（集建模、展示、互动、个性化定制为一体）的统一入口平台。</a:t>
            </a:r>
            <a:endParaRPr lang="zh-CN" altLang="en-US" sz="2000" dirty="0"/>
          </a:p>
        </p:txBody>
      </p:sp>
    </p:spTree>
    <p:extLst>
      <p:ext uri="{BB962C8B-B14F-4D97-AF65-F5344CB8AC3E}">
        <p14:creationId xmlns:p14="http://schemas.microsoft.com/office/powerpoint/2010/main" val="3889010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产品优势 </a:t>
            </a:r>
            <a:endParaRPr lang="zh-CN" altLang="en-US" dirty="0"/>
          </a:p>
        </p:txBody>
      </p:sp>
      <p:sp>
        <p:nvSpPr>
          <p:cNvPr id="5" name="内容占位符 3"/>
          <p:cNvSpPr txBox="1">
            <a:spLocks/>
          </p:cNvSpPr>
          <p:nvPr/>
        </p:nvSpPr>
        <p:spPr>
          <a:xfrm>
            <a:off x="467544" y="1132705"/>
            <a:ext cx="5760640" cy="3937391"/>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zh-CN" altLang="en-US" sz="2400" dirty="0" smtClean="0">
                <a:solidFill>
                  <a:srgbClr val="FF0000"/>
                </a:solidFill>
              </a:rPr>
              <a:t>技术优势：全平台支持</a:t>
            </a:r>
            <a:r>
              <a:rPr lang="zh-CN" altLang="en-US" sz="2400" dirty="0"/>
              <a:t>，</a:t>
            </a:r>
            <a:r>
              <a:rPr lang="zh-CN" altLang="en-US" sz="2400" dirty="0" smtClean="0"/>
              <a:t>通过</a:t>
            </a:r>
            <a:r>
              <a:rPr lang="en-US" altLang="zh-CN" sz="2400" dirty="0" smtClean="0"/>
              <a:t>HTML5(</a:t>
            </a:r>
            <a:r>
              <a:rPr lang="en-US" altLang="zh-CN" sz="2400" dirty="0" err="1" smtClean="0"/>
              <a:t>WebGL</a:t>
            </a:r>
            <a:r>
              <a:rPr lang="en-US" altLang="zh-CN" sz="2400" dirty="0" smtClean="0"/>
              <a:t>)</a:t>
            </a:r>
            <a:r>
              <a:rPr lang="zh-CN" altLang="en-US" sz="2400" dirty="0" smtClean="0"/>
              <a:t>技术全平台支持。</a:t>
            </a:r>
            <a:endParaRPr lang="en-US" altLang="zh-CN" sz="2400" dirty="0"/>
          </a:p>
          <a:p>
            <a:pPr lvl="1"/>
            <a:r>
              <a:rPr lang="zh-CN" altLang="en-US" sz="2000" dirty="0" smtClean="0"/>
              <a:t>在桌面系统</a:t>
            </a:r>
            <a:r>
              <a:rPr lang="en-US" altLang="zh-CN" sz="2000" dirty="0" smtClean="0"/>
              <a:t>(PC/Linux/MAC)</a:t>
            </a:r>
            <a:r>
              <a:rPr lang="zh-CN" altLang="en-US" sz="2000" dirty="0" smtClean="0"/>
              <a:t>上可用。</a:t>
            </a:r>
            <a:endParaRPr lang="en-US" altLang="zh-CN" sz="2000" dirty="0" smtClean="0"/>
          </a:p>
          <a:p>
            <a:pPr lvl="1"/>
            <a:r>
              <a:rPr lang="zh-CN" altLang="en-US" sz="2000" dirty="0" smtClean="0"/>
              <a:t>移动设备</a:t>
            </a:r>
            <a:r>
              <a:rPr lang="en-US" altLang="zh-CN" sz="2000" dirty="0" smtClean="0"/>
              <a:t>(</a:t>
            </a:r>
            <a:r>
              <a:rPr lang="zh-CN" altLang="en-US" sz="2000" dirty="0" smtClean="0"/>
              <a:t>苹果</a:t>
            </a:r>
            <a:r>
              <a:rPr lang="en-US" altLang="zh-CN" sz="2000" dirty="0" smtClean="0"/>
              <a:t>/</a:t>
            </a:r>
            <a:r>
              <a:rPr lang="zh-CN" altLang="en-US" sz="2000" dirty="0" smtClean="0"/>
              <a:t>安卓</a:t>
            </a:r>
            <a:r>
              <a:rPr lang="en-US" altLang="zh-CN" sz="2000" dirty="0" smtClean="0"/>
              <a:t>/</a:t>
            </a:r>
            <a:r>
              <a:rPr lang="zh-CN" altLang="en-US" sz="2000" dirty="0" smtClean="0"/>
              <a:t>微软</a:t>
            </a:r>
            <a:r>
              <a:rPr lang="en-US" altLang="zh-CN" sz="2000" dirty="0" smtClean="0"/>
              <a:t>)</a:t>
            </a:r>
            <a:r>
              <a:rPr lang="zh-CN" altLang="en-US" sz="2000" dirty="0" smtClean="0"/>
              <a:t>上可用。</a:t>
            </a:r>
            <a:endParaRPr lang="en-US" altLang="zh-CN" sz="2000" dirty="0" smtClean="0"/>
          </a:p>
          <a:p>
            <a:pPr lvl="1"/>
            <a:endParaRPr lang="en-US" altLang="zh-CN" sz="2000" dirty="0" smtClean="0"/>
          </a:p>
          <a:p>
            <a:pPr marL="457200" indent="-457200">
              <a:buFont typeface="+mj-lt"/>
              <a:buAutoNum type="arabicPeriod"/>
            </a:pPr>
            <a:r>
              <a:rPr lang="zh-CN" altLang="en-US" sz="2400" dirty="0" smtClean="0">
                <a:solidFill>
                  <a:srgbClr val="FF0000"/>
                </a:solidFill>
              </a:rPr>
              <a:t>直观体验优势：</a:t>
            </a:r>
            <a:r>
              <a:rPr lang="zh-CN" altLang="en-US" sz="2400" dirty="0" smtClean="0"/>
              <a:t>真实三维化效果，自由设计，体验感</a:t>
            </a:r>
            <a:r>
              <a:rPr lang="zh-CN" altLang="en-US" sz="2400" dirty="0"/>
              <a:t>十足。</a:t>
            </a:r>
            <a:endParaRPr lang="en-US" altLang="zh-CN" sz="2400" dirty="0" smtClean="0"/>
          </a:p>
          <a:p>
            <a:pPr lvl="1"/>
            <a:r>
              <a:rPr lang="zh-CN" altLang="en-US" sz="2000" dirty="0" smtClean="0"/>
              <a:t>通过三维渲染引擎显示。</a:t>
            </a:r>
            <a:endParaRPr lang="en-US" altLang="zh-CN" sz="2000" dirty="0" smtClean="0"/>
          </a:p>
          <a:p>
            <a:pPr lvl="1"/>
            <a:r>
              <a:rPr lang="zh-CN" altLang="en-US" sz="2000" dirty="0">
                <a:solidFill>
                  <a:srgbClr val="FF0000"/>
                </a:solidFill>
              </a:rPr>
              <a:t>通过三维扫描方式，建立自己的三维模型</a:t>
            </a:r>
            <a:r>
              <a:rPr lang="zh-CN" altLang="en-US" sz="2000" dirty="0" smtClean="0">
                <a:solidFill>
                  <a:srgbClr val="FF0000"/>
                </a:solidFill>
              </a:rPr>
              <a:t>。</a:t>
            </a:r>
            <a:r>
              <a:rPr lang="en-US" altLang="zh-CN" sz="2000" dirty="0" smtClean="0">
                <a:solidFill>
                  <a:srgbClr val="FF0000"/>
                </a:solidFill>
              </a:rPr>
              <a:t/>
            </a:r>
            <a:br>
              <a:rPr lang="en-US" altLang="zh-CN" sz="2000" dirty="0" smtClean="0">
                <a:solidFill>
                  <a:srgbClr val="FF0000"/>
                </a:solidFill>
              </a:rPr>
            </a:br>
            <a:r>
              <a:rPr lang="zh-CN" altLang="en-US" sz="2000" dirty="0" smtClean="0">
                <a:solidFill>
                  <a:srgbClr val="FF0000"/>
                </a:solidFill>
              </a:rPr>
              <a:t>自动</a:t>
            </a:r>
            <a:r>
              <a:rPr lang="zh-CN" altLang="en-US" sz="2000" dirty="0">
                <a:solidFill>
                  <a:srgbClr val="FF0000"/>
                </a:solidFill>
              </a:rPr>
              <a:t>绑定骨骼，拥有简单的动画。</a:t>
            </a:r>
            <a:endParaRPr lang="en-US" altLang="zh-CN" sz="2000" dirty="0">
              <a:solidFill>
                <a:srgbClr val="FF0000"/>
              </a:solidFill>
            </a:endParaRPr>
          </a:p>
          <a:p>
            <a:pPr lvl="1"/>
            <a:r>
              <a:rPr lang="zh-CN" altLang="en-US" sz="2000" dirty="0" smtClean="0">
                <a:solidFill>
                  <a:srgbClr val="FF0000"/>
                </a:solidFill>
              </a:rPr>
              <a:t>扫描服饰二</a:t>
            </a:r>
            <a:r>
              <a:rPr lang="zh-CN" altLang="en-US" sz="2000" dirty="0">
                <a:solidFill>
                  <a:srgbClr val="FF0000"/>
                </a:solidFill>
              </a:rPr>
              <a:t>维码，可以直接</a:t>
            </a:r>
            <a:r>
              <a:rPr lang="zh-CN" altLang="en-US" sz="2000" dirty="0" smtClean="0">
                <a:solidFill>
                  <a:srgbClr val="FF0000"/>
                </a:solidFill>
              </a:rPr>
              <a:t>显示穿衣搭配效果</a:t>
            </a:r>
            <a:r>
              <a:rPr lang="zh-CN" altLang="en-US" sz="2000" dirty="0">
                <a:solidFill>
                  <a:srgbClr val="FF0000"/>
                </a:solidFill>
              </a:rPr>
              <a:t>。</a:t>
            </a:r>
            <a:endParaRPr lang="en-US" altLang="zh-CN" sz="2000" dirty="0">
              <a:solidFill>
                <a:srgbClr val="FF0000"/>
              </a:solidFill>
            </a:endParaRPr>
          </a:p>
          <a:p>
            <a:pPr lvl="1"/>
            <a:r>
              <a:rPr lang="zh-CN" altLang="en-US" sz="2000" dirty="0" smtClean="0">
                <a:solidFill>
                  <a:srgbClr val="FF0000"/>
                </a:solidFill>
              </a:rPr>
              <a:t>扫描模型二</a:t>
            </a:r>
            <a:r>
              <a:rPr lang="zh-CN" altLang="en-US" sz="2000" dirty="0">
                <a:solidFill>
                  <a:srgbClr val="FF0000"/>
                </a:solidFill>
              </a:rPr>
              <a:t>维</a:t>
            </a:r>
            <a:r>
              <a:rPr lang="zh-CN" altLang="en-US" sz="2000" dirty="0" smtClean="0">
                <a:solidFill>
                  <a:srgbClr val="FF0000"/>
                </a:solidFill>
              </a:rPr>
              <a:t>码，进行物件搭配。</a:t>
            </a:r>
            <a:endParaRPr lang="en-US" altLang="zh-CN" sz="2000" dirty="0">
              <a:solidFill>
                <a:srgbClr val="FF0000"/>
              </a:solidFill>
            </a:endParaRPr>
          </a:p>
          <a:p>
            <a:pPr lvl="1"/>
            <a:endParaRPr lang="en-US" altLang="zh-CN" sz="2000" dirty="0"/>
          </a:p>
          <a:p>
            <a:pPr marL="457200" indent="-457200">
              <a:buFont typeface="+mj-lt"/>
              <a:buAutoNum type="arabicPeriod"/>
            </a:pPr>
            <a:r>
              <a:rPr lang="zh-CN" altLang="en-US" sz="2400" dirty="0" smtClean="0">
                <a:solidFill>
                  <a:srgbClr val="FF0000"/>
                </a:solidFill>
              </a:rPr>
              <a:t>传播优势</a:t>
            </a:r>
            <a:r>
              <a:rPr lang="zh-CN" altLang="en-US" sz="2400" dirty="0" smtClean="0"/>
              <a:t>：无障碍传播，全平台交易。</a:t>
            </a:r>
            <a:endParaRPr lang="en-US" altLang="zh-CN" sz="2400" dirty="0" smtClean="0"/>
          </a:p>
          <a:p>
            <a:pPr lvl="1"/>
            <a:r>
              <a:rPr lang="zh-CN" altLang="en-US" sz="2000" dirty="0"/>
              <a:t>不</a:t>
            </a:r>
            <a:r>
              <a:rPr lang="zh-CN" altLang="en-US" sz="2000" dirty="0" smtClean="0"/>
              <a:t>需要安装任何插件或</a:t>
            </a:r>
            <a:r>
              <a:rPr lang="en-US" altLang="zh-CN" sz="2000" dirty="0" smtClean="0"/>
              <a:t>APP</a:t>
            </a:r>
            <a:r>
              <a:rPr lang="zh-CN" altLang="en-US" sz="2000" dirty="0" smtClean="0"/>
              <a:t>，可以</a:t>
            </a:r>
            <a:r>
              <a:rPr lang="zh-CN" altLang="en-US" sz="2000" dirty="0"/>
              <a:t>使用</a:t>
            </a:r>
            <a:r>
              <a:rPr lang="zh-CN" altLang="en-US" sz="2000" dirty="0" smtClean="0"/>
              <a:t>和操作。</a:t>
            </a:r>
            <a:endParaRPr lang="en-US" altLang="zh-CN" sz="2000" dirty="0" smtClean="0"/>
          </a:p>
          <a:p>
            <a:pPr lvl="1"/>
            <a:r>
              <a:rPr lang="zh-CN" altLang="en-US" sz="2000" dirty="0"/>
              <a:t>可以通过</a:t>
            </a:r>
            <a:r>
              <a:rPr lang="zh-CN" altLang="en-US" sz="2000" dirty="0">
                <a:solidFill>
                  <a:srgbClr val="FF0000"/>
                </a:solidFill>
              </a:rPr>
              <a:t>微</a:t>
            </a:r>
            <a:r>
              <a:rPr lang="zh-CN" altLang="en-US" sz="2000" dirty="0" smtClean="0">
                <a:solidFill>
                  <a:srgbClr val="FF0000"/>
                </a:solidFill>
              </a:rPr>
              <a:t>信，微博，交互平台</a:t>
            </a:r>
            <a:r>
              <a:rPr lang="zh-CN" altLang="en-US" sz="2000" dirty="0" smtClean="0"/>
              <a:t>内任意分享。</a:t>
            </a:r>
            <a:endParaRPr lang="en-US" altLang="zh-CN" sz="2000" dirty="0" smtClean="0"/>
          </a:p>
          <a:p>
            <a:pPr lvl="1"/>
            <a:r>
              <a:rPr lang="zh-CN" altLang="en-US" sz="2000" dirty="0" smtClean="0"/>
              <a:t>预留商品购买端口，可实时在线交易。</a:t>
            </a:r>
            <a:endParaRPr lang="en-US" altLang="zh-CN" sz="2000" dirty="0" smtClean="0"/>
          </a:p>
          <a:p>
            <a:pPr lvl="1"/>
            <a:endParaRPr lang="en-US" altLang="zh-CN" sz="2000" dirty="0" smtClean="0"/>
          </a:p>
          <a:p>
            <a:pPr marL="457200" lvl="1" indent="0">
              <a:buNone/>
            </a:pPr>
            <a:r>
              <a:rPr lang="zh-CN" altLang="en-US" sz="2000" b="1" dirty="0" smtClean="0"/>
              <a:t>邀请在场投资人体验</a:t>
            </a:r>
            <a:endParaRPr lang="en-US" altLang="zh-CN" sz="2000" b="1" dirty="0" smtClean="0"/>
          </a:p>
          <a:p>
            <a:pPr marL="457200" lvl="1" indent="0">
              <a:buNone/>
            </a:pPr>
            <a:r>
              <a:rPr lang="zh-CN" altLang="en-US" sz="2000" b="1" dirty="0" smtClean="0"/>
              <a:t>链接平台演示 </a:t>
            </a:r>
            <a:r>
              <a:rPr lang="en-US" altLang="zh-CN" sz="2000" b="1" dirty="0" smtClean="0"/>
              <a:t>(http://www.microbject.com)</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899795"/>
            <a:ext cx="2492176" cy="417030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4641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产品核心优势</a:t>
            </a:r>
            <a:endParaRPr lang="zh-CN" altLang="en-US" dirty="0"/>
          </a:p>
        </p:txBody>
      </p:sp>
      <p:sp>
        <p:nvSpPr>
          <p:cNvPr id="3" name="内容占位符 2"/>
          <p:cNvSpPr>
            <a:spLocks noGrp="1"/>
          </p:cNvSpPr>
          <p:nvPr>
            <p:ph idx="1"/>
          </p:nvPr>
        </p:nvSpPr>
        <p:spPr>
          <a:xfrm>
            <a:off x="467544" y="1276722"/>
            <a:ext cx="8064896" cy="3024336"/>
          </a:xfrm>
        </p:spPr>
        <p:txBody>
          <a:bodyPr>
            <a:normAutofit/>
          </a:bodyPr>
          <a:lstStyle/>
          <a:p>
            <a:r>
              <a:rPr lang="zh-CN" altLang="en-US" sz="2400" dirty="0" smtClean="0"/>
              <a:t>呈现设备优势：凡可以运行浏览器的设备皆可浏览</a:t>
            </a:r>
            <a:endParaRPr lang="en-US" altLang="zh-CN" sz="2400" dirty="0" smtClean="0"/>
          </a:p>
          <a:p>
            <a:r>
              <a:rPr lang="zh-CN" altLang="en-US" sz="2400" dirty="0"/>
              <a:t>展示优势：</a:t>
            </a:r>
            <a:r>
              <a:rPr lang="en-US" altLang="zh-CN" sz="2400" dirty="0"/>
              <a:t>3D</a:t>
            </a:r>
            <a:r>
              <a:rPr lang="zh-CN" altLang="en-US" sz="2400" dirty="0"/>
              <a:t>效果</a:t>
            </a:r>
            <a:r>
              <a:rPr lang="zh-CN" altLang="en-US" sz="2400" dirty="0" smtClean="0"/>
              <a:t>展示</a:t>
            </a:r>
            <a:endParaRPr lang="en-US" altLang="zh-CN" sz="2400" dirty="0"/>
          </a:p>
          <a:p>
            <a:r>
              <a:rPr lang="zh-CN" altLang="en-US" sz="2400" dirty="0" smtClean="0"/>
              <a:t>社会化优势：便于传播</a:t>
            </a:r>
            <a:endParaRPr lang="en-US" altLang="zh-CN" sz="2400" dirty="0" smtClean="0"/>
          </a:p>
          <a:p>
            <a:endParaRPr lang="en-US" altLang="en-US" sz="2400" dirty="0" smtClean="0"/>
          </a:p>
          <a:p>
            <a:r>
              <a:rPr lang="en-US" altLang="en-US" sz="2400" dirty="0" err="1" smtClean="0"/>
              <a:t>技术地位：未来网络三维互动展示的基础设施</a:t>
            </a:r>
            <a:endParaRPr lang="en-US" altLang="zh-CN" sz="2400" dirty="0" smtClean="0"/>
          </a:p>
          <a:p>
            <a:pPr marL="0" indent="0">
              <a:buNone/>
            </a:pPr>
            <a:endParaRPr lang="en-US" altLang="zh-CN" sz="2400" dirty="0" smtClean="0"/>
          </a:p>
        </p:txBody>
      </p:sp>
    </p:spTree>
    <p:extLst>
      <p:ext uri="{BB962C8B-B14F-4D97-AF65-F5344CB8AC3E}">
        <p14:creationId xmlns:p14="http://schemas.microsoft.com/office/powerpoint/2010/main" val="2927792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平台应用场景 </a:t>
            </a:r>
            <a:r>
              <a:rPr lang="en-US" altLang="zh-CN" dirty="0" smtClean="0"/>
              <a:t>— </a:t>
            </a:r>
            <a:r>
              <a:rPr lang="zh-CN" altLang="en-US" dirty="0" smtClean="0"/>
              <a:t>三维云服务</a:t>
            </a:r>
            <a:endParaRPr lang="zh-CN" altLang="en-US" dirty="0"/>
          </a:p>
        </p:txBody>
      </p:sp>
      <p:sp>
        <p:nvSpPr>
          <p:cNvPr id="4" name="椭圆 3"/>
          <p:cNvSpPr/>
          <p:nvPr/>
        </p:nvSpPr>
        <p:spPr>
          <a:xfrm>
            <a:off x="3131840" y="2080838"/>
            <a:ext cx="1800200" cy="70194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三维</a:t>
            </a:r>
            <a:endParaRPr lang="en-US" altLang="zh-CN" dirty="0" smtClean="0"/>
          </a:p>
          <a:p>
            <a:pPr algn="ctr"/>
            <a:r>
              <a:rPr lang="zh-CN" altLang="en-US" dirty="0" smtClean="0"/>
              <a:t>云服务</a:t>
            </a:r>
            <a:endParaRPr lang="zh-CN" altLang="en-US" dirty="0"/>
          </a:p>
        </p:txBody>
      </p:sp>
      <p:sp>
        <p:nvSpPr>
          <p:cNvPr id="6" name="圆角矩形 5"/>
          <p:cNvSpPr/>
          <p:nvPr/>
        </p:nvSpPr>
        <p:spPr>
          <a:xfrm>
            <a:off x="5802153" y="989264"/>
            <a:ext cx="1944216" cy="5760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t>三维扫描公司</a:t>
            </a:r>
            <a:endParaRPr lang="zh-CN" altLang="en-US" dirty="0"/>
          </a:p>
        </p:txBody>
      </p:sp>
      <p:sp>
        <p:nvSpPr>
          <p:cNvPr id="7" name="圆角矩形 6"/>
          <p:cNvSpPr/>
          <p:nvPr/>
        </p:nvSpPr>
        <p:spPr>
          <a:xfrm>
            <a:off x="5815392" y="2146684"/>
            <a:ext cx="1944216" cy="5760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3D</a:t>
            </a:r>
            <a:r>
              <a:rPr lang="zh-CN" altLang="en-US" dirty="0" smtClean="0"/>
              <a:t>打印公司</a:t>
            </a:r>
            <a:endParaRPr lang="zh-CN" altLang="en-US" dirty="0"/>
          </a:p>
        </p:txBody>
      </p:sp>
      <p:sp>
        <p:nvSpPr>
          <p:cNvPr id="8" name="椭圆 7"/>
          <p:cNvSpPr/>
          <p:nvPr/>
        </p:nvSpPr>
        <p:spPr>
          <a:xfrm>
            <a:off x="910752" y="1381762"/>
            <a:ext cx="1728192" cy="58490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终端用户</a:t>
            </a:r>
            <a:endParaRPr lang="zh-CN" altLang="en-US" dirty="0"/>
          </a:p>
        </p:txBody>
      </p:sp>
      <p:sp>
        <p:nvSpPr>
          <p:cNvPr id="9" name="椭圆 8"/>
          <p:cNvSpPr/>
          <p:nvPr/>
        </p:nvSpPr>
        <p:spPr>
          <a:xfrm>
            <a:off x="982760" y="2902769"/>
            <a:ext cx="1728192" cy="58490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用户个性化定制</a:t>
            </a:r>
            <a:endParaRPr lang="zh-CN" altLang="en-US" dirty="0"/>
          </a:p>
        </p:txBody>
      </p:sp>
      <p:cxnSp>
        <p:nvCxnSpPr>
          <p:cNvPr id="11" name="直接箭头连接符 10"/>
          <p:cNvCxnSpPr>
            <a:stCxn id="4" idx="1"/>
            <a:endCxn id="8" idx="6"/>
          </p:cNvCxnSpPr>
          <p:nvPr/>
        </p:nvCxnSpPr>
        <p:spPr>
          <a:xfrm flipH="1" flipV="1">
            <a:off x="2638944" y="1674214"/>
            <a:ext cx="756529" cy="509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133987" y="1973051"/>
            <a:ext cx="1415772" cy="461665"/>
          </a:xfrm>
          <a:prstGeom prst="rect">
            <a:avLst/>
          </a:prstGeom>
          <a:noFill/>
        </p:spPr>
        <p:txBody>
          <a:bodyPr wrap="none" rtlCol="0">
            <a:spAutoFit/>
          </a:bodyPr>
          <a:lstStyle/>
          <a:p>
            <a:r>
              <a:rPr lang="zh-CN" altLang="en-US" sz="1200" dirty="0" smtClean="0"/>
              <a:t>使用显示服务</a:t>
            </a:r>
            <a:endParaRPr lang="en-US" altLang="zh-CN" sz="1200" dirty="0" smtClean="0"/>
          </a:p>
          <a:p>
            <a:r>
              <a:rPr lang="zh-CN" altLang="en-US" sz="1200" dirty="0" smtClean="0"/>
              <a:t>支付三维打印费用</a:t>
            </a:r>
            <a:endParaRPr lang="zh-CN" altLang="en-US" sz="1200" dirty="0"/>
          </a:p>
        </p:txBody>
      </p:sp>
      <p:cxnSp>
        <p:nvCxnSpPr>
          <p:cNvPr id="15" name="直接箭头连接符 14"/>
          <p:cNvCxnSpPr>
            <a:stCxn id="9" idx="6"/>
            <a:endCxn id="4" idx="3"/>
          </p:cNvCxnSpPr>
          <p:nvPr/>
        </p:nvCxnSpPr>
        <p:spPr>
          <a:xfrm flipV="1">
            <a:off x="2710952" y="2679984"/>
            <a:ext cx="684521" cy="515237"/>
          </a:xfrm>
          <a:prstGeom prst="straightConnector1">
            <a:avLst/>
          </a:prstGeom>
          <a:ln>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910752" y="3547593"/>
            <a:ext cx="1920909" cy="830997"/>
          </a:xfrm>
          <a:prstGeom prst="rect">
            <a:avLst/>
          </a:prstGeom>
          <a:noFill/>
        </p:spPr>
        <p:txBody>
          <a:bodyPr wrap="square" rtlCol="0">
            <a:spAutoFit/>
          </a:bodyPr>
          <a:lstStyle/>
          <a:p>
            <a:r>
              <a:rPr lang="zh-CN" altLang="en-US" sz="1200" dirty="0" smtClean="0"/>
              <a:t>对建模师的多样化选择</a:t>
            </a:r>
            <a:endParaRPr lang="en-US" altLang="zh-CN" sz="1200" dirty="0" smtClean="0"/>
          </a:p>
          <a:p>
            <a:r>
              <a:rPr lang="zh-CN" altLang="en-US" sz="1200" dirty="0" smtClean="0"/>
              <a:t>低建模成本</a:t>
            </a:r>
            <a:endParaRPr lang="en-US" altLang="zh-CN" sz="1200" dirty="0" smtClean="0"/>
          </a:p>
          <a:p>
            <a:r>
              <a:rPr lang="zh-CN" altLang="en-US" sz="1200" dirty="0" smtClean="0"/>
              <a:t>平台可操作、和互动，能够实现个性化自制需求</a:t>
            </a:r>
            <a:endParaRPr lang="zh-CN" altLang="en-US" sz="1200" dirty="0"/>
          </a:p>
        </p:txBody>
      </p:sp>
      <p:sp>
        <p:nvSpPr>
          <p:cNvPr id="27" name="文本框 26"/>
          <p:cNvSpPr txBox="1"/>
          <p:nvPr/>
        </p:nvSpPr>
        <p:spPr>
          <a:xfrm>
            <a:off x="5994956" y="1551367"/>
            <a:ext cx="2204450" cy="461665"/>
          </a:xfrm>
          <a:prstGeom prst="rect">
            <a:avLst/>
          </a:prstGeom>
          <a:noFill/>
        </p:spPr>
        <p:txBody>
          <a:bodyPr wrap="none" rtlCol="0">
            <a:spAutoFit/>
          </a:bodyPr>
          <a:lstStyle/>
          <a:p>
            <a:r>
              <a:rPr lang="zh-CN" altLang="en-US" sz="1200" dirty="0" smtClean="0"/>
              <a:t>从平台获得订单。</a:t>
            </a:r>
            <a:endParaRPr lang="en-US" altLang="zh-CN" sz="1200" dirty="0" smtClean="0"/>
          </a:p>
          <a:p>
            <a:r>
              <a:rPr lang="zh-CN" altLang="en-US" sz="1200" dirty="0" smtClean="0"/>
              <a:t>提供</a:t>
            </a:r>
            <a:r>
              <a:rPr lang="en-US" altLang="zh-CN" sz="1200" dirty="0" smtClean="0"/>
              <a:t>3D</a:t>
            </a:r>
            <a:r>
              <a:rPr lang="zh-CN" altLang="en-US" sz="1200" dirty="0" smtClean="0"/>
              <a:t>建模服务，收取费用。</a:t>
            </a:r>
            <a:endParaRPr lang="zh-CN" altLang="en-US" sz="1200" dirty="0"/>
          </a:p>
        </p:txBody>
      </p:sp>
      <p:sp>
        <p:nvSpPr>
          <p:cNvPr id="32" name="文本框 31"/>
          <p:cNvSpPr txBox="1"/>
          <p:nvPr/>
        </p:nvSpPr>
        <p:spPr>
          <a:xfrm>
            <a:off x="5955970" y="2782781"/>
            <a:ext cx="2204450" cy="646331"/>
          </a:xfrm>
          <a:prstGeom prst="rect">
            <a:avLst/>
          </a:prstGeom>
          <a:noFill/>
        </p:spPr>
        <p:txBody>
          <a:bodyPr wrap="none" rtlCol="0">
            <a:spAutoFit/>
          </a:bodyPr>
          <a:lstStyle/>
          <a:p>
            <a:r>
              <a:rPr lang="zh-CN" altLang="en-US" sz="1200" dirty="0" smtClean="0"/>
              <a:t>三维展示产品案例。</a:t>
            </a:r>
            <a:endParaRPr lang="en-US" altLang="zh-CN" sz="1200" dirty="0" smtClean="0"/>
          </a:p>
          <a:p>
            <a:r>
              <a:rPr lang="zh-CN" altLang="en-US" sz="1200" dirty="0" smtClean="0"/>
              <a:t>从平台获得订单。</a:t>
            </a:r>
            <a:endParaRPr lang="en-US" altLang="zh-CN" sz="1200" dirty="0" smtClean="0"/>
          </a:p>
          <a:p>
            <a:r>
              <a:rPr lang="zh-CN" altLang="en-US" sz="1200" dirty="0" smtClean="0"/>
              <a:t>提供</a:t>
            </a:r>
            <a:r>
              <a:rPr lang="en-US" altLang="zh-CN" sz="1200" dirty="0" smtClean="0"/>
              <a:t>3D</a:t>
            </a:r>
            <a:r>
              <a:rPr lang="zh-CN" altLang="en-US" sz="1200" dirty="0" smtClean="0"/>
              <a:t>打印成品，收取费用。</a:t>
            </a:r>
            <a:endParaRPr lang="zh-CN" altLang="en-US" sz="1200" dirty="0"/>
          </a:p>
        </p:txBody>
      </p:sp>
      <p:cxnSp>
        <p:nvCxnSpPr>
          <p:cNvPr id="41" name="直接箭头连接符 40"/>
          <p:cNvCxnSpPr>
            <a:stCxn id="7" idx="1"/>
            <a:endCxn id="4" idx="6"/>
          </p:cNvCxnSpPr>
          <p:nvPr/>
        </p:nvCxnSpPr>
        <p:spPr>
          <a:xfrm flipH="1" flipV="1">
            <a:off x="4932040" y="2431810"/>
            <a:ext cx="883352" cy="2906"/>
          </a:xfrm>
          <a:prstGeom prst="straightConnector1">
            <a:avLst/>
          </a:prstGeom>
          <a:ln>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6" idx="1"/>
            <a:endCxn id="4" idx="7"/>
          </p:cNvCxnSpPr>
          <p:nvPr/>
        </p:nvCxnSpPr>
        <p:spPr>
          <a:xfrm flipH="1">
            <a:off x="4668407" y="1277296"/>
            <a:ext cx="1133746" cy="906339"/>
          </a:xfrm>
          <a:prstGeom prst="straightConnector1">
            <a:avLst/>
          </a:prstGeom>
          <a:ln>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3497897" y="1599121"/>
            <a:ext cx="1224136" cy="461665"/>
          </a:xfrm>
          <a:prstGeom prst="rect">
            <a:avLst/>
          </a:prstGeom>
          <a:noFill/>
        </p:spPr>
        <p:txBody>
          <a:bodyPr wrap="square" rtlCol="0">
            <a:spAutoFit/>
          </a:bodyPr>
          <a:lstStyle/>
          <a:p>
            <a:r>
              <a:rPr lang="zh-CN" altLang="en-US" sz="1200" dirty="0" smtClean="0"/>
              <a:t>提取被服务方的中间差价</a:t>
            </a:r>
            <a:endParaRPr lang="zh-CN" altLang="en-US" sz="1200" dirty="0"/>
          </a:p>
        </p:txBody>
      </p:sp>
      <p:sp>
        <p:nvSpPr>
          <p:cNvPr id="48" name="文本框 47"/>
          <p:cNvSpPr txBox="1"/>
          <p:nvPr/>
        </p:nvSpPr>
        <p:spPr>
          <a:xfrm>
            <a:off x="528618" y="4791714"/>
            <a:ext cx="6417141" cy="369332"/>
          </a:xfrm>
          <a:prstGeom prst="rect">
            <a:avLst/>
          </a:prstGeom>
          <a:noFill/>
        </p:spPr>
        <p:txBody>
          <a:bodyPr wrap="none" rtlCol="0">
            <a:spAutoFit/>
          </a:bodyPr>
          <a:lstStyle/>
          <a:p>
            <a:r>
              <a:rPr lang="zh-CN" altLang="en-US" dirty="0" smtClean="0">
                <a:solidFill>
                  <a:srgbClr val="0000CC"/>
                </a:solidFill>
              </a:rPr>
              <a:t>建立一个多方共赢的，以三维数据为特色的服务和销售平台。</a:t>
            </a:r>
            <a:endParaRPr lang="zh-CN" altLang="en-US" dirty="0">
              <a:solidFill>
                <a:srgbClr val="0000CC"/>
              </a:solidFill>
            </a:endParaRPr>
          </a:p>
        </p:txBody>
      </p:sp>
      <p:sp>
        <p:nvSpPr>
          <p:cNvPr id="53" name="圆角矩形 52"/>
          <p:cNvSpPr/>
          <p:nvPr/>
        </p:nvSpPr>
        <p:spPr>
          <a:xfrm>
            <a:off x="5815392" y="3436442"/>
            <a:ext cx="1944216" cy="5760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t>游戏公司</a:t>
            </a:r>
            <a:endParaRPr lang="zh-CN" altLang="en-US" dirty="0"/>
          </a:p>
        </p:txBody>
      </p:sp>
      <p:sp>
        <p:nvSpPr>
          <p:cNvPr id="54" name="文本框 53"/>
          <p:cNvSpPr txBox="1"/>
          <p:nvPr/>
        </p:nvSpPr>
        <p:spPr>
          <a:xfrm>
            <a:off x="6008195" y="4119101"/>
            <a:ext cx="3108543" cy="646331"/>
          </a:xfrm>
          <a:prstGeom prst="rect">
            <a:avLst/>
          </a:prstGeom>
          <a:noFill/>
        </p:spPr>
        <p:txBody>
          <a:bodyPr wrap="none" rtlCol="0">
            <a:spAutoFit/>
          </a:bodyPr>
          <a:lstStyle/>
          <a:p>
            <a:r>
              <a:rPr lang="zh-CN" altLang="en-US" sz="1200" dirty="0" smtClean="0"/>
              <a:t>购买三维制作用户模型，降低开发成本。</a:t>
            </a:r>
            <a:endParaRPr lang="en-US" altLang="zh-CN" sz="1200" dirty="0" smtClean="0"/>
          </a:p>
          <a:p>
            <a:r>
              <a:rPr lang="zh-CN" altLang="en-US" sz="1200" dirty="0" smtClean="0"/>
              <a:t>游戏中的人物，可以通过二维码，</a:t>
            </a:r>
            <a:endParaRPr lang="en-US" altLang="zh-CN" sz="1200" dirty="0" smtClean="0"/>
          </a:p>
          <a:p>
            <a:r>
              <a:rPr lang="zh-CN" altLang="en-US" sz="1200" dirty="0" smtClean="0"/>
              <a:t>由三维打印公司直接给打印，并收取费用。</a:t>
            </a:r>
            <a:endParaRPr lang="zh-CN" altLang="en-US" sz="1200" dirty="0"/>
          </a:p>
        </p:txBody>
      </p:sp>
      <p:cxnSp>
        <p:nvCxnSpPr>
          <p:cNvPr id="55" name="直接箭头连接符 54"/>
          <p:cNvCxnSpPr>
            <a:stCxn id="53" idx="1"/>
            <a:endCxn id="4" idx="5"/>
          </p:cNvCxnSpPr>
          <p:nvPr/>
        </p:nvCxnSpPr>
        <p:spPr>
          <a:xfrm flipH="1" flipV="1">
            <a:off x="4668407" y="2679984"/>
            <a:ext cx="1146985" cy="1044490"/>
          </a:xfrm>
          <a:prstGeom prst="straightConnector1">
            <a:avLst/>
          </a:prstGeom>
          <a:ln>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3983886" y="2802485"/>
            <a:ext cx="14629" cy="548556"/>
          </a:xfrm>
          <a:prstGeom prst="straightConnector1">
            <a:avLst/>
          </a:prstGeom>
          <a:ln>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3131840" y="3364502"/>
            <a:ext cx="1728192" cy="58490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3D</a:t>
            </a:r>
            <a:r>
              <a:rPr lang="zh-CN" altLang="en-US" dirty="0" smtClean="0"/>
              <a:t>建模师</a:t>
            </a:r>
            <a:endParaRPr lang="zh-CN" altLang="en-US" dirty="0"/>
          </a:p>
        </p:txBody>
      </p:sp>
      <p:sp>
        <p:nvSpPr>
          <p:cNvPr id="25" name="文本框 24"/>
          <p:cNvSpPr txBox="1"/>
          <p:nvPr/>
        </p:nvSpPr>
        <p:spPr>
          <a:xfrm>
            <a:off x="3248440" y="3991058"/>
            <a:ext cx="2031325" cy="646331"/>
          </a:xfrm>
          <a:prstGeom prst="rect">
            <a:avLst/>
          </a:prstGeom>
          <a:noFill/>
        </p:spPr>
        <p:txBody>
          <a:bodyPr wrap="none" rtlCol="0">
            <a:spAutoFit/>
          </a:bodyPr>
          <a:lstStyle/>
          <a:p>
            <a:r>
              <a:rPr lang="zh-CN" altLang="en-US" sz="1200" dirty="0" smtClean="0"/>
              <a:t>制作个性化打印模型</a:t>
            </a:r>
            <a:endParaRPr lang="en-US" altLang="zh-CN" sz="1200" dirty="0" smtClean="0"/>
          </a:p>
          <a:p>
            <a:r>
              <a:rPr lang="zh-CN" altLang="en-US" sz="1200" dirty="0"/>
              <a:t>在</a:t>
            </a:r>
            <a:r>
              <a:rPr lang="zh-CN" altLang="en-US" sz="1200" dirty="0" smtClean="0"/>
              <a:t>平台二次销售已有的模型</a:t>
            </a:r>
            <a:endParaRPr lang="en-US" altLang="zh-CN" sz="1200" dirty="0" smtClean="0"/>
          </a:p>
          <a:p>
            <a:r>
              <a:rPr lang="zh-CN" altLang="en-US" sz="1200" dirty="0" smtClean="0"/>
              <a:t>通过用户使用收取收费</a:t>
            </a:r>
            <a:endParaRPr lang="zh-CN" altLang="en-US" sz="1200" dirty="0"/>
          </a:p>
        </p:txBody>
      </p:sp>
      <p:sp>
        <p:nvSpPr>
          <p:cNvPr id="26" name="文本框 25"/>
          <p:cNvSpPr txBox="1"/>
          <p:nvPr/>
        </p:nvSpPr>
        <p:spPr>
          <a:xfrm>
            <a:off x="3977871" y="2932124"/>
            <a:ext cx="690536" cy="338554"/>
          </a:xfrm>
          <a:prstGeom prst="rect">
            <a:avLst/>
          </a:prstGeom>
          <a:noFill/>
        </p:spPr>
        <p:txBody>
          <a:bodyPr wrap="square" rtlCol="0">
            <a:spAutoFit/>
          </a:bodyPr>
          <a:lstStyle/>
          <a:p>
            <a:r>
              <a:rPr lang="zh-CN" altLang="en-US" sz="1600" b="1" dirty="0">
                <a:solidFill>
                  <a:srgbClr val="00B050"/>
                </a:solidFill>
              </a:rPr>
              <a:t>免费</a:t>
            </a:r>
          </a:p>
        </p:txBody>
      </p:sp>
      <p:sp>
        <p:nvSpPr>
          <p:cNvPr id="28" name="文本框 27"/>
          <p:cNvSpPr txBox="1"/>
          <p:nvPr/>
        </p:nvSpPr>
        <p:spPr>
          <a:xfrm rot="19293710">
            <a:off x="2667452" y="2624031"/>
            <a:ext cx="608929" cy="338554"/>
          </a:xfrm>
          <a:prstGeom prst="rect">
            <a:avLst/>
          </a:prstGeom>
          <a:noFill/>
        </p:spPr>
        <p:txBody>
          <a:bodyPr wrap="square" rtlCol="0">
            <a:spAutoFit/>
          </a:bodyPr>
          <a:lstStyle/>
          <a:p>
            <a:r>
              <a:rPr lang="zh-CN" altLang="en-US" sz="1600" b="1" dirty="0">
                <a:solidFill>
                  <a:srgbClr val="00B050"/>
                </a:solidFill>
              </a:rPr>
              <a:t>免费</a:t>
            </a:r>
          </a:p>
        </p:txBody>
      </p:sp>
      <p:sp>
        <p:nvSpPr>
          <p:cNvPr id="31" name="文本框 30"/>
          <p:cNvSpPr txBox="1"/>
          <p:nvPr/>
        </p:nvSpPr>
        <p:spPr>
          <a:xfrm rot="2619305">
            <a:off x="5050391" y="2911557"/>
            <a:ext cx="690536" cy="338554"/>
          </a:xfrm>
          <a:prstGeom prst="rect">
            <a:avLst/>
          </a:prstGeom>
          <a:noFill/>
        </p:spPr>
        <p:txBody>
          <a:bodyPr wrap="square" rtlCol="0">
            <a:spAutoFit/>
          </a:bodyPr>
          <a:lstStyle/>
          <a:p>
            <a:r>
              <a:rPr lang="zh-CN" altLang="en-US" sz="1600" b="1" dirty="0">
                <a:solidFill>
                  <a:srgbClr val="FF0000"/>
                </a:solidFill>
              </a:rPr>
              <a:t>收</a:t>
            </a:r>
            <a:r>
              <a:rPr lang="zh-CN" altLang="en-US" sz="1600" b="1" dirty="0" smtClean="0">
                <a:solidFill>
                  <a:srgbClr val="FF0000"/>
                </a:solidFill>
              </a:rPr>
              <a:t>费</a:t>
            </a:r>
            <a:endParaRPr lang="zh-CN" altLang="en-US" sz="1600" b="1" dirty="0">
              <a:solidFill>
                <a:srgbClr val="FF0000"/>
              </a:solidFill>
            </a:endParaRPr>
          </a:p>
        </p:txBody>
      </p:sp>
      <p:sp>
        <p:nvSpPr>
          <p:cNvPr id="33" name="文本框 32"/>
          <p:cNvSpPr txBox="1"/>
          <p:nvPr/>
        </p:nvSpPr>
        <p:spPr>
          <a:xfrm>
            <a:off x="5052924" y="2138446"/>
            <a:ext cx="690536" cy="338554"/>
          </a:xfrm>
          <a:prstGeom prst="rect">
            <a:avLst/>
          </a:prstGeom>
          <a:noFill/>
        </p:spPr>
        <p:txBody>
          <a:bodyPr wrap="square" rtlCol="0">
            <a:spAutoFit/>
          </a:bodyPr>
          <a:lstStyle/>
          <a:p>
            <a:r>
              <a:rPr lang="zh-CN" altLang="en-US" sz="1600" b="1" dirty="0">
                <a:solidFill>
                  <a:srgbClr val="FF0000"/>
                </a:solidFill>
              </a:rPr>
              <a:t>收</a:t>
            </a:r>
            <a:r>
              <a:rPr lang="zh-CN" altLang="en-US" sz="1600" b="1" dirty="0" smtClean="0">
                <a:solidFill>
                  <a:srgbClr val="FF0000"/>
                </a:solidFill>
              </a:rPr>
              <a:t>费</a:t>
            </a:r>
            <a:endParaRPr lang="zh-CN" altLang="en-US" sz="1600" b="1" dirty="0">
              <a:solidFill>
                <a:srgbClr val="FF0000"/>
              </a:solidFill>
            </a:endParaRPr>
          </a:p>
        </p:txBody>
      </p:sp>
      <p:sp>
        <p:nvSpPr>
          <p:cNvPr id="34" name="文本框 33"/>
          <p:cNvSpPr txBox="1"/>
          <p:nvPr/>
        </p:nvSpPr>
        <p:spPr>
          <a:xfrm rot="19214677">
            <a:off x="4888455" y="1358855"/>
            <a:ext cx="690536" cy="338554"/>
          </a:xfrm>
          <a:prstGeom prst="rect">
            <a:avLst/>
          </a:prstGeom>
          <a:noFill/>
        </p:spPr>
        <p:txBody>
          <a:bodyPr wrap="square" rtlCol="0">
            <a:spAutoFit/>
          </a:bodyPr>
          <a:lstStyle/>
          <a:p>
            <a:r>
              <a:rPr lang="zh-CN" altLang="en-US" sz="1600" b="1" dirty="0">
                <a:solidFill>
                  <a:srgbClr val="FF0000"/>
                </a:solidFill>
              </a:rPr>
              <a:t>收</a:t>
            </a:r>
            <a:r>
              <a:rPr lang="zh-CN" altLang="en-US" sz="1600" b="1" dirty="0" smtClean="0">
                <a:solidFill>
                  <a:srgbClr val="FF0000"/>
                </a:solidFill>
              </a:rPr>
              <a:t>费</a:t>
            </a:r>
            <a:endParaRPr lang="zh-CN" altLang="en-US" sz="1600" b="1" dirty="0">
              <a:solidFill>
                <a:srgbClr val="FF0000"/>
              </a:solidFill>
            </a:endParaRPr>
          </a:p>
        </p:txBody>
      </p:sp>
      <p:sp>
        <p:nvSpPr>
          <p:cNvPr id="35" name="文本框 34"/>
          <p:cNvSpPr txBox="1"/>
          <p:nvPr/>
        </p:nvSpPr>
        <p:spPr>
          <a:xfrm rot="2133591">
            <a:off x="2886461" y="1729436"/>
            <a:ext cx="690536" cy="338554"/>
          </a:xfrm>
          <a:prstGeom prst="rect">
            <a:avLst/>
          </a:prstGeom>
          <a:noFill/>
        </p:spPr>
        <p:txBody>
          <a:bodyPr wrap="square" rtlCol="0">
            <a:spAutoFit/>
          </a:bodyPr>
          <a:lstStyle/>
          <a:p>
            <a:r>
              <a:rPr lang="zh-CN" altLang="en-US" sz="1600" b="1" dirty="0">
                <a:solidFill>
                  <a:srgbClr val="FF0000"/>
                </a:solidFill>
              </a:rPr>
              <a:t>收</a:t>
            </a:r>
            <a:r>
              <a:rPr lang="zh-CN" altLang="en-US" sz="1600" b="1" dirty="0" smtClean="0">
                <a:solidFill>
                  <a:srgbClr val="FF0000"/>
                </a:solidFill>
              </a:rPr>
              <a:t>费</a:t>
            </a:r>
            <a:endParaRPr lang="zh-CN" altLang="en-US" sz="1600" b="1" dirty="0">
              <a:solidFill>
                <a:srgbClr val="FF0000"/>
              </a:solidFill>
            </a:endParaRPr>
          </a:p>
        </p:txBody>
      </p:sp>
    </p:spTree>
    <p:extLst>
      <p:ext uri="{BB962C8B-B14F-4D97-AF65-F5344CB8AC3E}">
        <p14:creationId xmlns:p14="http://schemas.microsoft.com/office/powerpoint/2010/main" val="3811770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方案输出应用场景</a:t>
            </a:r>
            <a:endParaRPr lang="zh-CN" altLang="en-US" dirty="0"/>
          </a:p>
        </p:txBody>
      </p:sp>
      <p:sp>
        <p:nvSpPr>
          <p:cNvPr id="4" name="椭圆 3"/>
          <p:cNvSpPr/>
          <p:nvPr/>
        </p:nvSpPr>
        <p:spPr>
          <a:xfrm>
            <a:off x="2807984" y="2070611"/>
            <a:ext cx="2393756" cy="83327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三维</a:t>
            </a:r>
            <a:endParaRPr lang="en-US" altLang="zh-CN" dirty="0" smtClean="0"/>
          </a:p>
          <a:p>
            <a:pPr algn="ctr"/>
            <a:r>
              <a:rPr lang="zh-CN" altLang="en-US" dirty="0" smtClean="0"/>
              <a:t>云解决方案应用行业</a:t>
            </a:r>
            <a:endParaRPr lang="zh-CN" altLang="en-US" dirty="0"/>
          </a:p>
        </p:txBody>
      </p:sp>
      <p:sp>
        <p:nvSpPr>
          <p:cNvPr id="6" name="圆角矩形 5"/>
          <p:cNvSpPr/>
          <p:nvPr/>
        </p:nvSpPr>
        <p:spPr>
          <a:xfrm>
            <a:off x="5724128" y="1110367"/>
            <a:ext cx="1944216" cy="5760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t>汽车</a:t>
            </a:r>
            <a:endParaRPr lang="zh-CN" altLang="en-US" dirty="0"/>
          </a:p>
        </p:txBody>
      </p:sp>
      <p:sp>
        <p:nvSpPr>
          <p:cNvPr id="7" name="圆角矩形 6"/>
          <p:cNvSpPr/>
          <p:nvPr/>
        </p:nvSpPr>
        <p:spPr>
          <a:xfrm>
            <a:off x="5737367" y="2267787"/>
            <a:ext cx="1944216" cy="5760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t>房地产</a:t>
            </a:r>
            <a:r>
              <a:rPr lang="en-US" altLang="zh-CN" dirty="0" smtClean="0"/>
              <a:t>/</a:t>
            </a:r>
            <a:r>
              <a:rPr lang="zh-CN" altLang="en-US" dirty="0" smtClean="0"/>
              <a:t>建筑设计</a:t>
            </a:r>
            <a:endParaRPr lang="zh-CN" altLang="en-US" dirty="0"/>
          </a:p>
        </p:txBody>
      </p:sp>
      <p:sp>
        <p:nvSpPr>
          <p:cNvPr id="8" name="椭圆 7"/>
          <p:cNvSpPr/>
          <p:nvPr/>
        </p:nvSpPr>
        <p:spPr>
          <a:xfrm>
            <a:off x="832727" y="1502865"/>
            <a:ext cx="1728192" cy="58490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电</a:t>
            </a:r>
            <a:r>
              <a:rPr lang="zh-CN" altLang="en-US" dirty="0" smtClean="0"/>
              <a:t>商</a:t>
            </a:r>
            <a:endParaRPr lang="zh-CN" altLang="en-US" dirty="0"/>
          </a:p>
        </p:txBody>
      </p:sp>
      <p:sp>
        <p:nvSpPr>
          <p:cNvPr id="9" name="椭圆 8"/>
          <p:cNvSpPr/>
          <p:nvPr/>
        </p:nvSpPr>
        <p:spPr>
          <a:xfrm>
            <a:off x="904735" y="3023872"/>
            <a:ext cx="1728192" cy="58490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家具</a:t>
            </a:r>
          </a:p>
        </p:txBody>
      </p:sp>
      <p:cxnSp>
        <p:nvCxnSpPr>
          <p:cNvPr id="11" name="直接箭头连接符 10"/>
          <p:cNvCxnSpPr>
            <a:stCxn id="4" idx="1"/>
            <a:endCxn id="8" idx="6"/>
          </p:cNvCxnSpPr>
          <p:nvPr/>
        </p:nvCxnSpPr>
        <p:spPr>
          <a:xfrm flipH="1" flipV="1">
            <a:off x="2560919" y="1795317"/>
            <a:ext cx="597622" cy="397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998440" y="2070611"/>
            <a:ext cx="1643830" cy="830997"/>
          </a:xfrm>
          <a:prstGeom prst="rect">
            <a:avLst/>
          </a:prstGeom>
          <a:noFill/>
        </p:spPr>
        <p:txBody>
          <a:bodyPr wrap="square" rtlCol="0">
            <a:spAutoFit/>
          </a:bodyPr>
          <a:lstStyle/>
          <a:p>
            <a:pPr marL="0" lvl="1"/>
            <a:r>
              <a:rPr lang="zh-CN" altLang="en-US" sz="1200" dirty="0"/>
              <a:t>全方位三维化显示，也可以分解查看详细构成。</a:t>
            </a:r>
            <a:endParaRPr lang="en-US" altLang="zh-CN" sz="1200" dirty="0"/>
          </a:p>
          <a:p>
            <a:endParaRPr lang="en-US" altLang="zh-CN" sz="1200" dirty="0" smtClean="0"/>
          </a:p>
        </p:txBody>
      </p:sp>
      <p:cxnSp>
        <p:nvCxnSpPr>
          <p:cNvPr id="15" name="直接箭头连接符 14"/>
          <p:cNvCxnSpPr>
            <a:stCxn id="9" idx="6"/>
            <a:endCxn id="4" idx="3"/>
          </p:cNvCxnSpPr>
          <p:nvPr/>
        </p:nvCxnSpPr>
        <p:spPr>
          <a:xfrm flipV="1">
            <a:off x="2632927" y="2781854"/>
            <a:ext cx="525614" cy="534470"/>
          </a:xfrm>
          <a:prstGeom prst="straightConnector1">
            <a:avLst/>
          </a:prstGeom>
          <a:ln>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132906" y="3671944"/>
            <a:ext cx="1428013" cy="1384995"/>
          </a:xfrm>
          <a:prstGeom prst="rect">
            <a:avLst/>
          </a:prstGeom>
          <a:noFill/>
        </p:spPr>
        <p:txBody>
          <a:bodyPr wrap="square" rtlCol="0">
            <a:spAutoFit/>
          </a:bodyPr>
          <a:lstStyle/>
          <a:p>
            <a:r>
              <a:rPr lang="zh-CN" altLang="en-US" sz="1200" dirty="0" smtClean="0"/>
              <a:t>在线匹配家具，根据匹配结果对产品进行个性化改造</a:t>
            </a:r>
            <a:endParaRPr lang="en-US" altLang="zh-CN" sz="1200" dirty="0" smtClean="0"/>
          </a:p>
          <a:p>
            <a:r>
              <a:rPr lang="zh-CN" altLang="en-US" sz="1200" dirty="0" smtClean="0"/>
              <a:t>与好友分享，讨论，形成传播效益</a:t>
            </a:r>
            <a:endParaRPr lang="en-US" altLang="zh-CN" sz="1200" dirty="0" smtClean="0"/>
          </a:p>
          <a:p>
            <a:endParaRPr lang="en-US" altLang="zh-CN" sz="1200" dirty="0" smtClean="0"/>
          </a:p>
          <a:p>
            <a:endParaRPr lang="en-US" altLang="zh-CN" sz="1200" dirty="0" smtClean="0"/>
          </a:p>
        </p:txBody>
      </p:sp>
      <p:sp>
        <p:nvSpPr>
          <p:cNvPr id="27" name="文本框 26"/>
          <p:cNvSpPr txBox="1"/>
          <p:nvPr/>
        </p:nvSpPr>
        <p:spPr>
          <a:xfrm>
            <a:off x="5916931" y="1672470"/>
            <a:ext cx="1415772" cy="461665"/>
          </a:xfrm>
          <a:prstGeom prst="rect">
            <a:avLst/>
          </a:prstGeom>
          <a:noFill/>
        </p:spPr>
        <p:txBody>
          <a:bodyPr wrap="none" rtlCol="0">
            <a:spAutoFit/>
          </a:bodyPr>
          <a:lstStyle/>
          <a:p>
            <a:r>
              <a:rPr lang="zh-CN" altLang="en-US" sz="1200" dirty="0" smtClean="0"/>
              <a:t>分解汽车详细构成</a:t>
            </a:r>
            <a:endParaRPr lang="en-US" altLang="zh-CN" sz="1200" dirty="0" smtClean="0"/>
          </a:p>
          <a:p>
            <a:r>
              <a:rPr lang="zh-CN" altLang="en-US" sz="1200" dirty="0" smtClean="0"/>
              <a:t>模拟驾驶</a:t>
            </a:r>
            <a:endParaRPr lang="en-US" altLang="zh-CN" sz="1200" dirty="0" smtClean="0"/>
          </a:p>
        </p:txBody>
      </p:sp>
      <p:sp>
        <p:nvSpPr>
          <p:cNvPr id="32" name="文本框 31"/>
          <p:cNvSpPr txBox="1"/>
          <p:nvPr/>
        </p:nvSpPr>
        <p:spPr>
          <a:xfrm>
            <a:off x="5930170" y="2950446"/>
            <a:ext cx="1651414" cy="461665"/>
          </a:xfrm>
          <a:prstGeom prst="rect">
            <a:avLst/>
          </a:prstGeom>
          <a:noFill/>
        </p:spPr>
        <p:txBody>
          <a:bodyPr wrap="none" rtlCol="0">
            <a:spAutoFit/>
          </a:bodyPr>
          <a:lstStyle/>
          <a:p>
            <a:r>
              <a:rPr lang="en-US" altLang="zh-CN" sz="1200" dirty="0" smtClean="0"/>
              <a:t>3D</a:t>
            </a:r>
            <a:r>
              <a:rPr lang="zh-CN" altLang="en-US" sz="1200" dirty="0" smtClean="0"/>
              <a:t>显示设计效果图</a:t>
            </a:r>
            <a:endParaRPr lang="en-US" altLang="zh-CN" sz="1200" dirty="0" smtClean="0"/>
          </a:p>
          <a:p>
            <a:r>
              <a:rPr lang="en-US" altLang="zh-CN" sz="1200" dirty="0" smtClean="0"/>
              <a:t>360</a:t>
            </a:r>
            <a:r>
              <a:rPr lang="zh-CN" altLang="en-US" sz="1200" dirty="0" smtClean="0"/>
              <a:t>全景展示预售楼房</a:t>
            </a:r>
            <a:endParaRPr lang="en-US" altLang="zh-CN" sz="1200" dirty="0" smtClean="0"/>
          </a:p>
        </p:txBody>
      </p:sp>
      <p:cxnSp>
        <p:nvCxnSpPr>
          <p:cNvPr id="41" name="直接箭头连接符 40"/>
          <p:cNvCxnSpPr>
            <a:stCxn id="7" idx="1"/>
            <a:endCxn id="4" idx="6"/>
          </p:cNvCxnSpPr>
          <p:nvPr/>
        </p:nvCxnSpPr>
        <p:spPr>
          <a:xfrm flipH="1" flipV="1">
            <a:off x="5201740" y="2487248"/>
            <a:ext cx="535627" cy="68571"/>
          </a:xfrm>
          <a:prstGeom prst="straightConnector1">
            <a:avLst/>
          </a:prstGeom>
          <a:ln>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6" idx="1"/>
            <a:endCxn id="4" idx="7"/>
          </p:cNvCxnSpPr>
          <p:nvPr/>
        </p:nvCxnSpPr>
        <p:spPr>
          <a:xfrm flipH="1">
            <a:off x="4851183" y="1398399"/>
            <a:ext cx="872945" cy="794242"/>
          </a:xfrm>
          <a:prstGeom prst="straightConnector1">
            <a:avLst/>
          </a:prstGeom>
          <a:ln>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3289664" y="1527185"/>
            <a:ext cx="1429484" cy="461665"/>
          </a:xfrm>
          <a:prstGeom prst="rect">
            <a:avLst/>
          </a:prstGeom>
          <a:noFill/>
        </p:spPr>
        <p:txBody>
          <a:bodyPr wrap="square" rtlCol="0">
            <a:spAutoFit/>
          </a:bodyPr>
          <a:lstStyle/>
          <a:p>
            <a:r>
              <a:rPr lang="zh-CN" altLang="en-US" sz="1200" dirty="0" smtClean="0"/>
              <a:t>提取被服务方的中间差价</a:t>
            </a:r>
            <a:endParaRPr lang="zh-CN" altLang="en-US" sz="1200" dirty="0"/>
          </a:p>
        </p:txBody>
      </p:sp>
      <p:sp>
        <p:nvSpPr>
          <p:cNvPr id="48" name="文本框 47"/>
          <p:cNvSpPr txBox="1"/>
          <p:nvPr/>
        </p:nvSpPr>
        <p:spPr>
          <a:xfrm>
            <a:off x="457200" y="4805114"/>
            <a:ext cx="3185487" cy="369332"/>
          </a:xfrm>
          <a:prstGeom prst="rect">
            <a:avLst/>
          </a:prstGeom>
          <a:noFill/>
        </p:spPr>
        <p:txBody>
          <a:bodyPr wrap="none" rtlCol="0">
            <a:spAutoFit/>
          </a:bodyPr>
          <a:lstStyle/>
          <a:p>
            <a:r>
              <a:rPr lang="zh-CN" altLang="en-US" dirty="0" smtClean="0">
                <a:solidFill>
                  <a:srgbClr val="0000CC"/>
                </a:solidFill>
              </a:rPr>
              <a:t>打造全行业的三维云解决方案</a:t>
            </a:r>
            <a:endParaRPr lang="zh-CN" altLang="en-US" dirty="0">
              <a:solidFill>
                <a:srgbClr val="0000CC"/>
              </a:solidFill>
            </a:endParaRPr>
          </a:p>
        </p:txBody>
      </p:sp>
      <p:sp>
        <p:nvSpPr>
          <p:cNvPr id="53" name="圆角矩形 52"/>
          <p:cNvSpPr/>
          <p:nvPr/>
        </p:nvSpPr>
        <p:spPr>
          <a:xfrm>
            <a:off x="5737367" y="3557545"/>
            <a:ext cx="1944216" cy="5760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t>文化</a:t>
            </a:r>
            <a:r>
              <a:rPr lang="en-US" altLang="zh-CN" dirty="0" smtClean="0"/>
              <a:t>/</a:t>
            </a:r>
            <a:r>
              <a:rPr lang="zh-CN" altLang="en-US" dirty="0" smtClean="0"/>
              <a:t>艺术</a:t>
            </a:r>
            <a:endParaRPr lang="zh-CN" altLang="en-US" dirty="0"/>
          </a:p>
        </p:txBody>
      </p:sp>
      <p:sp>
        <p:nvSpPr>
          <p:cNvPr id="54" name="文本框 53"/>
          <p:cNvSpPr txBox="1"/>
          <p:nvPr/>
        </p:nvSpPr>
        <p:spPr>
          <a:xfrm>
            <a:off x="5930170" y="4240204"/>
            <a:ext cx="1569660" cy="646331"/>
          </a:xfrm>
          <a:prstGeom prst="rect">
            <a:avLst/>
          </a:prstGeom>
          <a:noFill/>
        </p:spPr>
        <p:txBody>
          <a:bodyPr wrap="none" rtlCol="0">
            <a:spAutoFit/>
          </a:bodyPr>
          <a:lstStyle/>
          <a:p>
            <a:r>
              <a:rPr lang="zh-CN" altLang="en-US" sz="1200" dirty="0" smtClean="0"/>
              <a:t>艺术品场景三维还原</a:t>
            </a:r>
            <a:endParaRPr lang="en-US" altLang="zh-CN" sz="1200" dirty="0" smtClean="0"/>
          </a:p>
          <a:p>
            <a:r>
              <a:rPr lang="zh-CN" altLang="en-US" sz="1200" dirty="0" smtClean="0"/>
              <a:t>艺术品三维展示</a:t>
            </a:r>
            <a:endParaRPr lang="en-US" altLang="zh-CN" sz="1200" dirty="0" smtClean="0"/>
          </a:p>
          <a:p>
            <a:endParaRPr lang="en-US" altLang="zh-CN" sz="1200" dirty="0" smtClean="0"/>
          </a:p>
        </p:txBody>
      </p:sp>
      <p:cxnSp>
        <p:nvCxnSpPr>
          <p:cNvPr id="55" name="直接箭头连接符 54"/>
          <p:cNvCxnSpPr>
            <a:stCxn id="53" idx="1"/>
            <a:endCxn id="4" idx="5"/>
          </p:cNvCxnSpPr>
          <p:nvPr/>
        </p:nvCxnSpPr>
        <p:spPr>
          <a:xfrm flipH="1" flipV="1">
            <a:off x="4851183" y="2781854"/>
            <a:ext cx="886184" cy="1063723"/>
          </a:xfrm>
          <a:prstGeom prst="straightConnector1">
            <a:avLst/>
          </a:prstGeom>
          <a:ln>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3905861" y="2923588"/>
            <a:ext cx="14629" cy="548556"/>
          </a:xfrm>
          <a:prstGeom prst="straightConnector1">
            <a:avLst/>
          </a:prstGeom>
          <a:ln>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3053815" y="3485605"/>
            <a:ext cx="1728192" cy="58490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教育</a:t>
            </a:r>
          </a:p>
        </p:txBody>
      </p:sp>
      <p:sp>
        <p:nvSpPr>
          <p:cNvPr id="23" name="文本框 22"/>
          <p:cNvSpPr txBox="1"/>
          <p:nvPr/>
        </p:nvSpPr>
        <p:spPr>
          <a:xfrm>
            <a:off x="3170415" y="4112161"/>
            <a:ext cx="1569660" cy="461665"/>
          </a:xfrm>
          <a:prstGeom prst="rect">
            <a:avLst/>
          </a:prstGeom>
          <a:noFill/>
        </p:spPr>
        <p:txBody>
          <a:bodyPr wrap="none" rtlCol="0">
            <a:spAutoFit/>
          </a:bodyPr>
          <a:lstStyle/>
          <a:p>
            <a:r>
              <a:rPr lang="zh-CN" altLang="en-US" sz="1200" dirty="0" smtClean="0"/>
              <a:t>作为直观演示的工具</a:t>
            </a:r>
            <a:endParaRPr lang="en-US" altLang="zh-CN" sz="1200" dirty="0" smtClean="0"/>
          </a:p>
          <a:p>
            <a:endParaRPr lang="en-US" altLang="zh-CN" sz="1200" dirty="0" smtClean="0"/>
          </a:p>
        </p:txBody>
      </p:sp>
    </p:spTree>
    <p:extLst>
      <p:ext uri="{BB962C8B-B14F-4D97-AF65-F5344CB8AC3E}">
        <p14:creationId xmlns:p14="http://schemas.microsoft.com/office/powerpoint/2010/main" val="3697314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smtClean="0"/>
              <a:t>革命性推动</a:t>
            </a:r>
            <a:endParaRPr kumimoji="1" lang="zh-CN" altLang="en-US" dirty="0"/>
          </a:p>
        </p:txBody>
      </p:sp>
      <p:sp>
        <p:nvSpPr>
          <p:cNvPr id="3" name="内容占位符 2"/>
          <p:cNvSpPr>
            <a:spLocks noGrp="1"/>
          </p:cNvSpPr>
          <p:nvPr>
            <p:ph idx="1"/>
          </p:nvPr>
        </p:nvSpPr>
        <p:spPr/>
        <p:txBody>
          <a:bodyPr>
            <a:normAutofit/>
          </a:bodyPr>
          <a:lstStyle/>
          <a:p>
            <a:r>
              <a:rPr kumimoji="1" lang="zh-CN" altLang="en-US" sz="2800" dirty="0" smtClean="0"/>
              <a:t>网页的跨平台以及互动性</a:t>
            </a:r>
            <a:endParaRPr kumimoji="1" lang="en-US" altLang="zh-CN" sz="2800" dirty="0" smtClean="0"/>
          </a:p>
          <a:p>
            <a:r>
              <a:rPr kumimoji="1" lang="zh-CN" altLang="en-US" sz="2800" dirty="0" smtClean="0"/>
              <a:t>网页</a:t>
            </a:r>
            <a:r>
              <a:rPr kumimoji="1" lang="zh-CN" altLang="en-US" sz="2800" dirty="0"/>
              <a:t>三维</a:t>
            </a:r>
            <a:r>
              <a:rPr kumimoji="1" lang="zh-CN" altLang="en-US" sz="2800" dirty="0" smtClean="0"/>
              <a:t>展示能力</a:t>
            </a:r>
            <a:endParaRPr kumimoji="1" lang="en-US" altLang="zh-CN" sz="2800" dirty="0" smtClean="0"/>
          </a:p>
          <a:p>
            <a:r>
              <a:rPr kumimoji="1" lang="zh-CN" altLang="en-US" sz="2800" dirty="0" smtClean="0"/>
              <a:t>促进出现新的交流和沟通方式</a:t>
            </a:r>
            <a:endParaRPr kumimoji="1" lang="en-US" altLang="zh-CN" sz="2800" dirty="0" smtClean="0"/>
          </a:p>
          <a:p>
            <a:r>
              <a:rPr kumimoji="1" lang="zh-CN" altLang="en-US" sz="2800" dirty="0" smtClean="0"/>
              <a:t>促进现实场景加速虚拟化</a:t>
            </a:r>
            <a:endParaRPr kumimoji="1" lang="en-US" altLang="zh-CN" sz="2800"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928" y="2284834"/>
            <a:ext cx="4971987" cy="3442518"/>
          </a:xfrm>
          <a:prstGeom prst="rect">
            <a:avLst/>
          </a:prstGeom>
        </p:spPr>
      </p:pic>
    </p:spTree>
    <p:extLst>
      <p:ext uri="{BB962C8B-B14F-4D97-AF65-F5344CB8AC3E}">
        <p14:creationId xmlns:p14="http://schemas.microsoft.com/office/powerpoint/2010/main" val="128011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204714"/>
            <a:ext cx="8229600" cy="681777"/>
          </a:xfrm>
        </p:spPr>
        <p:txBody>
          <a:bodyPr>
            <a:normAutofit fontScale="90000"/>
          </a:bodyPr>
          <a:lstStyle/>
          <a:p>
            <a:r>
              <a:rPr lang="zh-CN" altLang="en-US" dirty="0" smtClean="0"/>
              <a:t>二、市场机遇</a:t>
            </a:r>
            <a:r>
              <a:rPr lang="en-US" altLang="zh-CN" dirty="0" smtClean="0"/>
              <a:t/>
            </a:r>
            <a:br>
              <a:rPr lang="en-US" altLang="zh-CN" dirty="0" smtClean="0"/>
            </a:br>
            <a:endParaRPr lang="zh-CN" altLang="en-US" dirty="0"/>
          </a:p>
        </p:txBody>
      </p:sp>
      <p:sp>
        <p:nvSpPr>
          <p:cNvPr id="4" name="标题 1"/>
          <p:cNvSpPr txBox="1">
            <a:spLocks/>
          </p:cNvSpPr>
          <p:nvPr/>
        </p:nvSpPr>
        <p:spPr>
          <a:xfrm>
            <a:off x="971600" y="1886491"/>
            <a:ext cx="7344816" cy="2702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kern="1200">
                <a:solidFill>
                  <a:schemeClr val="tx1"/>
                </a:solidFill>
                <a:latin typeface="+mj-lt"/>
                <a:ea typeface="+mj-ea"/>
                <a:cs typeface="+mj-cs"/>
              </a:defRPr>
            </a:lvl1pPr>
          </a:lstStyle>
          <a:p>
            <a:pPr algn="l">
              <a:lnSpc>
                <a:spcPct val="220000"/>
              </a:lnSpc>
            </a:pPr>
            <a:r>
              <a:rPr lang="zh-CN" altLang="en-US" sz="2000" b="1" dirty="0" smtClean="0">
                <a:solidFill>
                  <a:srgbClr val="FF0000"/>
                </a:solidFill>
              </a:rPr>
              <a:t>升级改造人们对于</a:t>
            </a:r>
            <a:r>
              <a:rPr lang="en-US" altLang="zh-CN" sz="2000" b="1" dirty="0" smtClean="0">
                <a:solidFill>
                  <a:srgbClr val="FF0000"/>
                </a:solidFill>
              </a:rPr>
              <a:t>“</a:t>
            </a:r>
            <a:r>
              <a:rPr lang="zh-CN" altLang="en-US" sz="2000" b="1" dirty="0" smtClean="0">
                <a:solidFill>
                  <a:srgbClr val="FF0000"/>
                </a:solidFill>
              </a:rPr>
              <a:t>展示</a:t>
            </a:r>
            <a:r>
              <a:rPr lang="en-US" altLang="zh-CN" sz="2000" b="1" dirty="0" smtClean="0">
                <a:solidFill>
                  <a:srgbClr val="FF0000"/>
                </a:solidFill>
              </a:rPr>
              <a:t>”</a:t>
            </a:r>
            <a:r>
              <a:rPr lang="zh-CN" altLang="en-US" sz="2000" b="1" dirty="0" smtClean="0">
                <a:solidFill>
                  <a:srgbClr val="FF0000"/>
                </a:solidFill>
              </a:rPr>
              <a:t>的想象</a:t>
            </a:r>
            <a:endParaRPr lang="en-US" altLang="zh-CN" sz="2000" b="1" dirty="0" smtClean="0">
              <a:solidFill>
                <a:srgbClr val="FF0000"/>
              </a:solidFill>
            </a:endParaRPr>
          </a:p>
          <a:p>
            <a:pPr algn="l">
              <a:lnSpc>
                <a:spcPct val="220000"/>
              </a:lnSpc>
            </a:pPr>
            <a:r>
              <a:rPr lang="zh-CN" altLang="en-US" sz="1600" dirty="0" smtClean="0"/>
              <a:t>行业规模巨大，潜在的市场价值达到千亿级规模，</a:t>
            </a:r>
            <a:r>
              <a:rPr lang="en-US" altLang="zh-CN" sz="1600" dirty="0" smtClean="0"/>
              <a:t>3D</a:t>
            </a:r>
            <a:r>
              <a:rPr lang="zh-CN" altLang="en-US" sz="1600" dirty="0" smtClean="0"/>
              <a:t>打印行业现状既无法引导用户对概念的认知，也无法提供统一的服务平台接口。在核心技术得以突破的前提下，三维云服务在技术方面取得了先决性的优势，在行业大发展的情况下，将迎来巨大的市场机遇。</a:t>
            </a:r>
            <a:endParaRPr lang="en-US" altLang="zh-CN" sz="1600" dirty="0" smtClean="0"/>
          </a:p>
          <a:p>
            <a:pPr algn="l">
              <a:lnSpc>
                <a:spcPct val="220000"/>
              </a:lnSpc>
            </a:pPr>
            <a:endParaRPr lang="zh-CN" altLang="en-US" sz="800" dirty="0"/>
          </a:p>
        </p:txBody>
      </p:sp>
    </p:spTree>
    <p:extLst>
      <p:ext uri="{BB962C8B-B14F-4D97-AF65-F5344CB8AC3E}">
        <p14:creationId xmlns:p14="http://schemas.microsoft.com/office/powerpoint/2010/main" val="3315714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5341</TotalTime>
  <Words>1567</Words>
  <Application>Microsoft Office PowerPoint</Application>
  <PresentationFormat>自定义</PresentationFormat>
  <Paragraphs>188</Paragraphs>
  <Slides>23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宋体</vt:lpstr>
      <vt:lpstr>微软雅黑</vt:lpstr>
      <vt:lpstr>Arial</vt:lpstr>
      <vt:lpstr>Calibri</vt:lpstr>
      <vt:lpstr>Office 主题​​</vt:lpstr>
      <vt:lpstr>PowerPoint 演示文稿</vt:lpstr>
      <vt:lpstr>一、项目介绍 </vt:lpstr>
      <vt:lpstr>关于三维云数据项目</vt:lpstr>
      <vt:lpstr>产品优势 </vt:lpstr>
      <vt:lpstr>产品核心优势</vt:lpstr>
      <vt:lpstr>平台应用场景 — 三维云服务</vt:lpstr>
      <vt:lpstr>方案输出应用场景</vt:lpstr>
      <vt:lpstr>革命性推动</vt:lpstr>
      <vt:lpstr>二、市场机遇 </vt:lpstr>
      <vt:lpstr>市场规模及现状</vt:lpstr>
      <vt:lpstr>行业竞争现状</vt:lpstr>
      <vt:lpstr>三、发展战略 </vt:lpstr>
      <vt:lpstr>发展阶段</vt:lpstr>
      <vt:lpstr>现有资源</vt:lpstr>
      <vt:lpstr>四、团队构成 </vt:lpstr>
      <vt:lpstr>核心成员介绍</vt:lpstr>
      <vt:lpstr>五、融资计划</vt:lpstr>
      <vt:lpstr>行动计划 – 成本</vt:lpstr>
      <vt:lpstr>行动计划 – 回报</vt:lpstr>
      <vt:lpstr>投资和收益</vt:lpstr>
      <vt:lpstr>利益点</vt:lpstr>
      <vt:lpstr>PowerPoint 演示文稿</vt:lpstr>
      <vt:lpstr>PowerPoint 演示文稿</vt:lpstr>
    </vt:vector>
  </TitlesOfParts>
  <Company>Microbject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毛春杨</dc:creator>
  <cp:lastModifiedBy>CY Mao</cp:lastModifiedBy>
  <cp:revision>3806</cp:revision>
  <dcterms:created xsi:type="dcterms:W3CDTF">2013-12-16T08:08:34Z</dcterms:created>
  <dcterms:modified xsi:type="dcterms:W3CDTF">2015-12-26T13:40:39Z</dcterms:modified>
</cp:coreProperties>
</file>