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65" r:id="rId3"/>
    <p:sldId id="489" r:id="rId4"/>
    <p:sldId id="483" r:id="rId5"/>
    <p:sldId id="482" r:id="rId6"/>
    <p:sldId id="484" r:id="rId7"/>
    <p:sldId id="485" r:id="rId8"/>
    <p:sldId id="488" r:id="rId9"/>
    <p:sldId id="463" r:id="rId10"/>
    <p:sldId id="486" r:id="rId11"/>
    <p:sldId id="490" r:id="rId12"/>
    <p:sldId id="478" r:id="rId13"/>
    <p:sldId id="493" r:id="rId14"/>
    <p:sldId id="494" r:id="rId15"/>
    <p:sldId id="495" r:id="rId16"/>
    <p:sldId id="496" r:id="rId17"/>
    <p:sldId id="466" r:id="rId18"/>
    <p:sldId id="471" r:id="rId19"/>
    <p:sldId id="425" r:id="rId20"/>
    <p:sldId id="426" r:id="rId21"/>
  </p:sldIdLst>
  <p:sldSz cx="9144000" cy="58658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88" autoAdjust="0"/>
    <p:restoredTop sz="94660" autoAdjust="0"/>
  </p:normalViewPr>
  <p:slideViewPr>
    <p:cSldViewPr>
      <p:cViewPr varScale="1">
        <p:scale>
          <a:sx n="84" d="100"/>
          <a:sy n="84" d="100"/>
        </p:scale>
        <p:origin x="-720" y="-84"/>
      </p:cViewPr>
      <p:guideLst>
        <p:guide orient="horz" pos="1848"/>
        <p:guide pos="2880"/>
      </p:guideLst>
    </p:cSldViewPr>
  </p:slideViewPr>
  <p:outlineViewPr>
    <p:cViewPr>
      <p:scale>
        <a:sx n="33" d="100"/>
        <a:sy n="33" d="100"/>
      </p:scale>
      <p:origin x="0" y="44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050B7-6720-4F1E-8A13-DF08250B1462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E908938A-9A27-4738-A42D-397892CA76A6}">
      <dgm:prSet phldrT="[文本]"/>
      <dgm:spPr/>
      <dgm:t>
        <a:bodyPr/>
        <a:lstStyle/>
        <a:p>
          <a:r>
            <a:rPr lang="zh-CN" altLang="en-US" dirty="0" smtClean="0"/>
            <a:t>数据服务</a:t>
          </a:r>
          <a:endParaRPr lang="zh-CN" altLang="en-US" dirty="0"/>
        </a:p>
      </dgm:t>
    </dgm:pt>
    <dgm:pt modelId="{2BF5251F-38B6-4448-ADF2-4A3F9C8C6030}" type="par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08633D7F-D32E-40B9-829E-8A7E28BED61F}" type="sibTrans" cxnId="{4C6D388B-FFEF-49BC-9800-04AC8E6FA3D5}">
      <dgm:prSet/>
      <dgm:spPr/>
      <dgm:t>
        <a:bodyPr/>
        <a:lstStyle/>
        <a:p>
          <a:endParaRPr lang="zh-CN" altLang="en-US"/>
        </a:p>
      </dgm:t>
    </dgm:pt>
    <dgm:pt modelId="{9877E3A5-C776-4919-B31F-88C23DC49646}">
      <dgm:prSet phldrT="[文本]"/>
      <dgm:spPr/>
      <dgm:t>
        <a:bodyPr/>
        <a:lstStyle/>
        <a:p>
          <a:r>
            <a:rPr lang="zh-CN" altLang="en-US" dirty="0" smtClean="0"/>
            <a:t>设计服务</a:t>
          </a:r>
          <a:endParaRPr lang="zh-CN" altLang="en-US" dirty="0"/>
        </a:p>
      </dgm:t>
    </dgm:pt>
    <dgm:pt modelId="{8606EA79-9BC2-4EBB-88ED-626CB8BA50B3}" type="par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DBD0CA0E-57D0-46A9-AD8B-88960F662104}" type="sibTrans" cxnId="{976FF818-6146-4E39-9758-FAC00B3ADA91}">
      <dgm:prSet/>
      <dgm:spPr/>
      <dgm:t>
        <a:bodyPr/>
        <a:lstStyle/>
        <a:p>
          <a:endParaRPr lang="zh-CN" altLang="en-US"/>
        </a:p>
      </dgm:t>
    </dgm:pt>
    <dgm:pt modelId="{4F92C6CD-5DEC-406C-A5BA-8F8967EE36C1}">
      <dgm:prSet phldrT="[文本]"/>
      <dgm:spPr/>
      <dgm:t>
        <a:bodyPr/>
        <a:lstStyle/>
        <a:p>
          <a:r>
            <a:rPr lang="zh-CN" altLang="en-US" dirty="0" smtClean="0"/>
            <a:t>开发服务</a:t>
          </a:r>
          <a:endParaRPr lang="zh-CN" altLang="en-US" dirty="0"/>
        </a:p>
      </dgm:t>
    </dgm:pt>
    <dgm:pt modelId="{D4359D31-A5DE-40FA-BECD-63F5E77258B8}" type="par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A8269A2D-F2AF-4EE9-BE87-0C3D91F2FE27}" type="sibTrans" cxnId="{74E80687-CDFC-47C4-AC8E-3E8D15C8CBEB}">
      <dgm:prSet/>
      <dgm:spPr/>
      <dgm:t>
        <a:bodyPr/>
        <a:lstStyle/>
        <a:p>
          <a:endParaRPr lang="zh-CN" altLang="en-US"/>
        </a:p>
      </dgm:t>
    </dgm:pt>
    <dgm:pt modelId="{45BC5BD9-ADE7-4796-A8BD-B40EECC242BC}" type="pres">
      <dgm:prSet presAssocID="{48E050B7-6720-4F1E-8A13-DF08250B1462}" presName="Name0" presStyleCnt="0">
        <dgm:presLayoutVars>
          <dgm:dir/>
          <dgm:animLvl val="lvl"/>
          <dgm:resizeHandles val="exact"/>
        </dgm:presLayoutVars>
      </dgm:prSet>
      <dgm:spPr/>
    </dgm:pt>
    <dgm:pt modelId="{316F5175-04E2-481C-9572-053FBD6AAE3E}" type="pres">
      <dgm:prSet presAssocID="{E908938A-9A27-4738-A42D-397892CA76A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752F1-1F29-4430-84EE-4F1913CC4BA1}" type="pres">
      <dgm:prSet presAssocID="{08633D7F-D32E-40B9-829E-8A7E28BED61F}" presName="parTxOnlySpace" presStyleCnt="0"/>
      <dgm:spPr/>
    </dgm:pt>
    <dgm:pt modelId="{0F298228-4916-422F-AE09-0980E9831509}" type="pres">
      <dgm:prSet presAssocID="{9877E3A5-C776-4919-B31F-88C23DC4964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C379-9CB8-4CB9-872E-EB19AEC2E215}" type="pres">
      <dgm:prSet presAssocID="{DBD0CA0E-57D0-46A9-AD8B-88960F662104}" presName="parTxOnlySpace" presStyleCnt="0"/>
      <dgm:spPr/>
    </dgm:pt>
    <dgm:pt modelId="{D9025177-FC84-4A84-AA87-6F82B18FCFDE}" type="pres">
      <dgm:prSet presAssocID="{4F92C6CD-5DEC-406C-A5BA-8F8967EE36C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D72FA1-3820-4D04-A0C3-D1EE0F6BCD8C}" type="presOf" srcId="{48E050B7-6720-4F1E-8A13-DF08250B1462}" destId="{45BC5BD9-ADE7-4796-A8BD-B40EECC242BC}" srcOrd="0" destOrd="0" presId="urn:microsoft.com/office/officeart/2005/8/layout/chevron1"/>
    <dgm:cxn modelId="{976FF818-6146-4E39-9758-FAC00B3ADA91}" srcId="{48E050B7-6720-4F1E-8A13-DF08250B1462}" destId="{9877E3A5-C776-4919-B31F-88C23DC49646}" srcOrd="1" destOrd="0" parTransId="{8606EA79-9BC2-4EBB-88ED-626CB8BA50B3}" sibTransId="{DBD0CA0E-57D0-46A9-AD8B-88960F662104}"/>
    <dgm:cxn modelId="{1292D7F7-A295-4729-A23C-C400CBBDBD99}" type="presOf" srcId="{4F92C6CD-5DEC-406C-A5BA-8F8967EE36C1}" destId="{D9025177-FC84-4A84-AA87-6F82B18FCFDE}" srcOrd="0" destOrd="0" presId="urn:microsoft.com/office/officeart/2005/8/layout/chevron1"/>
    <dgm:cxn modelId="{74E80687-CDFC-47C4-AC8E-3E8D15C8CBEB}" srcId="{48E050B7-6720-4F1E-8A13-DF08250B1462}" destId="{4F92C6CD-5DEC-406C-A5BA-8F8967EE36C1}" srcOrd="2" destOrd="0" parTransId="{D4359D31-A5DE-40FA-BECD-63F5E77258B8}" sibTransId="{A8269A2D-F2AF-4EE9-BE87-0C3D91F2FE27}"/>
    <dgm:cxn modelId="{DCCE0AB4-8DBA-4D53-B756-9C2D299E986B}" type="presOf" srcId="{9877E3A5-C776-4919-B31F-88C23DC49646}" destId="{0F298228-4916-422F-AE09-0980E9831509}" srcOrd="0" destOrd="0" presId="urn:microsoft.com/office/officeart/2005/8/layout/chevron1"/>
    <dgm:cxn modelId="{4C6D388B-FFEF-49BC-9800-04AC8E6FA3D5}" srcId="{48E050B7-6720-4F1E-8A13-DF08250B1462}" destId="{E908938A-9A27-4738-A42D-397892CA76A6}" srcOrd="0" destOrd="0" parTransId="{2BF5251F-38B6-4448-ADF2-4A3F9C8C6030}" sibTransId="{08633D7F-D32E-40B9-829E-8A7E28BED61F}"/>
    <dgm:cxn modelId="{DD07ADAB-D291-41A6-9FEC-EE99B434908F}" type="presOf" srcId="{E908938A-9A27-4738-A42D-397892CA76A6}" destId="{316F5175-04E2-481C-9572-053FBD6AAE3E}" srcOrd="0" destOrd="0" presId="urn:microsoft.com/office/officeart/2005/8/layout/chevron1"/>
    <dgm:cxn modelId="{39F0391B-D3F9-4E4D-B439-80767F68638D}" type="presParOf" srcId="{45BC5BD9-ADE7-4796-A8BD-B40EECC242BC}" destId="{316F5175-04E2-481C-9572-053FBD6AAE3E}" srcOrd="0" destOrd="0" presId="urn:microsoft.com/office/officeart/2005/8/layout/chevron1"/>
    <dgm:cxn modelId="{E8595F5F-03CE-472E-BD1B-F62C35C1498F}" type="presParOf" srcId="{45BC5BD9-ADE7-4796-A8BD-B40EECC242BC}" destId="{6D6752F1-1F29-4430-84EE-4F1913CC4BA1}" srcOrd="1" destOrd="0" presId="urn:microsoft.com/office/officeart/2005/8/layout/chevron1"/>
    <dgm:cxn modelId="{F8FC9BD9-B8D8-4ABF-AA58-CF5BB9AC291A}" type="presParOf" srcId="{45BC5BD9-ADE7-4796-A8BD-B40EECC242BC}" destId="{0F298228-4916-422F-AE09-0980E9831509}" srcOrd="2" destOrd="0" presId="urn:microsoft.com/office/officeart/2005/8/layout/chevron1"/>
    <dgm:cxn modelId="{348889E8-DFAA-43D4-BDD3-6DA794691EC0}" type="presParOf" srcId="{45BC5BD9-ADE7-4796-A8BD-B40EECC242BC}" destId="{40A7C379-9CB8-4CB9-872E-EB19AEC2E215}" srcOrd="3" destOrd="0" presId="urn:microsoft.com/office/officeart/2005/8/layout/chevron1"/>
    <dgm:cxn modelId="{0D09361B-B41C-413F-9637-7361DACBE413}" type="presParOf" srcId="{45BC5BD9-ADE7-4796-A8BD-B40EECC242BC}" destId="{D9025177-FC84-4A84-AA87-6F82B18FCF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F5175-04E2-481C-9572-053FBD6AAE3E}">
      <dsp:nvSpPr>
        <dsp:cNvPr id="0" name=""/>
        <dsp:cNvSpPr/>
      </dsp:nvSpPr>
      <dsp:spPr>
        <a:xfrm>
          <a:off x="2411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数据服务</a:t>
          </a:r>
          <a:endParaRPr lang="zh-CN" altLang="en-US" sz="2800" kern="1200" dirty="0"/>
        </a:p>
      </dsp:txBody>
      <dsp:txXfrm>
        <a:off x="254439" y="0"/>
        <a:ext cx="2433364" cy="504056"/>
      </dsp:txXfrm>
    </dsp:sp>
    <dsp:sp modelId="{0F298228-4916-422F-AE09-0980E9831509}">
      <dsp:nvSpPr>
        <dsp:cNvPr id="0" name=""/>
        <dsp:cNvSpPr/>
      </dsp:nvSpPr>
      <dsp:spPr>
        <a:xfrm>
          <a:off x="2646089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设计服务</a:t>
          </a:r>
          <a:endParaRPr lang="zh-CN" altLang="en-US" sz="2800" kern="1200" dirty="0"/>
        </a:p>
      </dsp:txBody>
      <dsp:txXfrm>
        <a:off x="2898117" y="0"/>
        <a:ext cx="2433364" cy="504056"/>
      </dsp:txXfrm>
    </dsp:sp>
    <dsp:sp modelId="{D9025177-FC84-4A84-AA87-6F82B18FCFDE}">
      <dsp:nvSpPr>
        <dsp:cNvPr id="0" name=""/>
        <dsp:cNvSpPr/>
      </dsp:nvSpPr>
      <dsp:spPr>
        <a:xfrm>
          <a:off x="5289768" y="0"/>
          <a:ext cx="2937420" cy="504056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开发服务</a:t>
          </a:r>
          <a:endParaRPr lang="zh-CN" altLang="en-US" sz="2800" kern="1200" dirty="0"/>
        </a:p>
      </dsp:txBody>
      <dsp:txXfrm>
        <a:off x="5541796" y="0"/>
        <a:ext cx="2433364" cy="50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0736-7F85-4515-A6D8-4542283B826A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5C4F-F199-4381-AD49-AC8192F6B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11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48700-594F-44E5-8A8A-527182797791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57238" y="685800"/>
            <a:ext cx="5343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DB0E-2F85-451F-815D-54806098F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4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22205"/>
            <a:ext cx="7772400" cy="1257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23962"/>
            <a:ext cx="6400800" cy="14990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3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76517"/>
            <a:ext cx="2057400" cy="37530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76517"/>
            <a:ext cx="6019800" cy="37530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0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8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69330"/>
            <a:ext cx="7772400" cy="11650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86182"/>
            <a:ext cx="7772400" cy="12831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6518"/>
            <a:ext cx="4038600" cy="29030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9776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3020"/>
            <a:ext cx="4040188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60223"/>
            <a:ext cx="4040188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313020"/>
            <a:ext cx="4041775" cy="5472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60223"/>
            <a:ext cx="4041775" cy="33796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2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31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33546"/>
            <a:ext cx="3008313" cy="993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33548"/>
            <a:ext cx="5111750" cy="5006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227478"/>
            <a:ext cx="3008313" cy="40123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106069"/>
            <a:ext cx="5486400" cy="484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24121"/>
            <a:ext cx="5486400" cy="3519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590814"/>
            <a:ext cx="5486400" cy="6884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3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4905"/>
            <a:ext cx="822960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699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7544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1F99-555A-4E70-BF70-8E07EE828744}" type="datetimeFigureOut">
              <a:rPr lang="zh-CN" altLang="en-US" smtClean="0"/>
              <a:t>2015/12/26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309170"/>
            <a:ext cx="2895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309170"/>
            <a:ext cx="2133600" cy="31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2134-DAEC-4023-8BE7-308F38FD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4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212826"/>
            <a:ext cx="864096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三维数据云服务商业计划书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2015.12.24  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毛春杨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79371" y="4574798"/>
            <a:ext cx="3096344" cy="7920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这里可以预览部分技术</a:t>
            </a:r>
          </a:p>
        </p:txBody>
      </p:sp>
    </p:spTree>
    <p:extLst>
      <p:ext uri="{BB962C8B-B14F-4D97-AF65-F5344CB8AC3E}">
        <p14:creationId xmlns:p14="http://schemas.microsoft.com/office/powerpoint/2010/main" val="353443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行业竞争现状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zh-CN" altLang="en-US" sz="2300" b="1" dirty="0" smtClean="0">
                <a:solidFill>
                  <a:srgbClr val="FF0000"/>
                </a:solidFill>
              </a:rPr>
              <a:t>国内技术竞争</a:t>
            </a:r>
            <a:endParaRPr lang="en-US" altLang="zh-CN" sz="2300" b="1" dirty="0" smtClean="0">
              <a:solidFill>
                <a:srgbClr val="FF0000"/>
              </a:solidFill>
            </a:endParaRPr>
          </a:p>
          <a:p>
            <a:r>
              <a:rPr lang="en-US" altLang="zh-CN" sz="1900" dirty="0" err="1" smtClean="0"/>
              <a:t>Cocos</a:t>
            </a:r>
            <a:r>
              <a:rPr lang="zh-CN" altLang="en-US" sz="1900" dirty="0"/>
              <a:t>：</a:t>
            </a:r>
            <a:r>
              <a:rPr lang="en-US" altLang="zh-CN" sz="1900" dirty="0"/>
              <a:t> Cocos3D</a:t>
            </a:r>
            <a:r>
              <a:rPr lang="zh-CN" altLang="en-US" sz="1900" dirty="0"/>
              <a:t>的</a:t>
            </a:r>
            <a:r>
              <a:rPr lang="en-US" altLang="zh-CN" sz="1900" dirty="0"/>
              <a:t>HTML5</a:t>
            </a:r>
            <a:r>
              <a:rPr lang="zh-CN" altLang="en-US" sz="1900" dirty="0"/>
              <a:t>版本。</a:t>
            </a:r>
            <a:endParaRPr lang="en-US" altLang="zh-CN" sz="1900" dirty="0"/>
          </a:p>
          <a:p>
            <a:r>
              <a:rPr lang="en-US" altLang="zh-CN" sz="1900" dirty="0"/>
              <a:t> </a:t>
            </a:r>
            <a:r>
              <a:rPr lang="en-US" altLang="zh-CN" sz="1900" dirty="0" smtClean="0"/>
              <a:t>  </a:t>
            </a:r>
            <a:r>
              <a:rPr lang="en-US" altLang="zh-CN" sz="1900" dirty="0" err="1" smtClean="0"/>
              <a:t>Egrt</a:t>
            </a:r>
            <a:r>
              <a:rPr lang="zh-CN" altLang="en-US" sz="1900" dirty="0"/>
              <a:t>：白鹭引擎。</a:t>
            </a:r>
            <a:endParaRPr lang="en-US" altLang="zh-CN" sz="19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1900" b="1" dirty="0"/>
              <a:t>现在都是在制作研究，还没有到能发布的商业版本。在整个行业处于爆发性增长的阶段，关于跨平台的三维服务在国内基本处于空白。</a:t>
            </a:r>
            <a:endParaRPr lang="en-US" altLang="zh-CN" sz="1900" b="1" dirty="0"/>
          </a:p>
          <a:p>
            <a:pPr marL="0" indent="0">
              <a:lnSpc>
                <a:spcPct val="220000"/>
              </a:lnSpc>
              <a:buNone/>
            </a:pPr>
            <a:r>
              <a:rPr lang="zh-CN" altLang="en-US" sz="2300" b="1" dirty="0">
                <a:solidFill>
                  <a:srgbClr val="FF0000"/>
                </a:solidFill>
              </a:rPr>
              <a:t>关键技术</a:t>
            </a:r>
            <a:r>
              <a:rPr lang="en-US" altLang="zh-CN" sz="2300" b="1" dirty="0" err="1">
                <a:solidFill>
                  <a:srgbClr val="FF0000"/>
                </a:solidFill>
              </a:rPr>
              <a:t>CoolLight</a:t>
            </a:r>
            <a:r>
              <a:rPr lang="zh-CN" altLang="en-US" sz="2300" b="1" dirty="0">
                <a:solidFill>
                  <a:srgbClr val="FF0000"/>
                </a:solidFill>
              </a:rPr>
              <a:t>引擎竞争优势</a:t>
            </a:r>
            <a:endParaRPr lang="en-US" altLang="zh-CN" sz="2300" b="1" dirty="0">
              <a:solidFill>
                <a:srgbClr val="FF0000"/>
              </a:solidFill>
            </a:endParaRPr>
          </a:p>
          <a:p>
            <a:r>
              <a:rPr lang="zh-CN" altLang="en-US" sz="1900" dirty="0">
                <a:solidFill>
                  <a:srgbClr val="FF0000"/>
                </a:solidFill>
              </a:rPr>
              <a:t>纯</a:t>
            </a:r>
            <a:r>
              <a:rPr lang="en-US" altLang="zh-CN" sz="1900" dirty="0">
                <a:solidFill>
                  <a:srgbClr val="FF0000"/>
                </a:solidFill>
              </a:rPr>
              <a:t>JavaScript</a:t>
            </a:r>
            <a:r>
              <a:rPr lang="zh-CN" altLang="en-US" sz="1900" dirty="0">
                <a:solidFill>
                  <a:srgbClr val="FF0000"/>
                </a:solidFill>
              </a:rPr>
              <a:t>脚本</a:t>
            </a:r>
            <a:r>
              <a:rPr lang="zh-CN" altLang="en-US" sz="1900" dirty="0"/>
              <a:t>，可扩展的类构架</a:t>
            </a:r>
            <a:r>
              <a:rPr lang="en-US" altLang="zh-CN" sz="1900" dirty="0"/>
              <a:t>(</a:t>
            </a:r>
            <a:r>
              <a:rPr lang="en-US" altLang="zh-CN" sz="1900" dirty="0" err="1"/>
              <a:t>MoScript</a:t>
            </a:r>
            <a:r>
              <a:rPr lang="en-US" altLang="zh-CN" sz="1900" dirty="0"/>
              <a:t>)</a:t>
            </a:r>
            <a:r>
              <a:rPr lang="zh-CN" altLang="en-US" sz="1900" dirty="0"/>
              <a:t>，方便调试和修改，提高开发效率。</a:t>
            </a:r>
            <a:endParaRPr lang="en-US" altLang="zh-CN" sz="1900" dirty="0"/>
          </a:p>
          <a:p>
            <a:r>
              <a:rPr lang="zh-CN" altLang="en-US" sz="1900" dirty="0"/>
              <a:t>支持</a:t>
            </a:r>
            <a:r>
              <a:rPr lang="zh-CN" altLang="en-US" sz="1900" dirty="0">
                <a:solidFill>
                  <a:srgbClr val="FF0000"/>
                </a:solidFill>
              </a:rPr>
              <a:t>动态定制渲染代码生成</a:t>
            </a:r>
            <a:r>
              <a:rPr lang="zh-CN" altLang="en-US" sz="1900" dirty="0"/>
              <a:t>，能提高渲染效率。（和竞争者区分）</a:t>
            </a:r>
            <a:endParaRPr lang="en-US" altLang="zh-CN" sz="1900" dirty="0"/>
          </a:p>
          <a:p>
            <a:r>
              <a:rPr lang="zh-CN" altLang="en-US" sz="1900" dirty="0">
                <a:solidFill>
                  <a:srgbClr val="FF0000"/>
                </a:solidFill>
              </a:rPr>
              <a:t>支持软</a:t>
            </a:r>
            <a:r>
              <a:rPr lang="en-US" altLang="zh-CN" sz="1900" dirty="0">
                <a:solidFill>
                  <a:srgbClr val="FF0000"/>
                </a:solidFill>
              </a:rPr>
              <a:t>/</a:t>
            </a:r>
            <a:r>
              <a:rPr lang="zh-CN" altLang="en-US" sz="1900" dirty="0">
                <a:solidFill>
                  <a:srgbClr val="FF0000"/>
                </a:solidFill>
              </a:rPr>
              <a:t>硬实例绘制</a:t>
            </a:r>
            <a:r>
              <a:rPr lang="zh-CN" altLang="en-US" sz="1900" dirty="0"/>
              <a:t>，能在效率上很大提高。（和竞争者区分）</a:t>
            </a:r>
            <a:endParaRPr lang="en-US" altLang="zh-CN" sz="1900" dirty="0"/>
          </a:p>
          <a:p>
            <a:r>
              <a:rPr lang="zh-CN" altLang="en-US" sz="1900" dirty="0">
                <a:solidFill>
                  <a:srgbClr val="FF0000"/>
                </a:solidFill>
              </a:rPr>
              <a:t>支持动态场景合并</a:t>
            </a:r>
            <a:r>
              <a:rPr lang="zh-CN" altLang="en-US" sz="1900" dirty="0"/>
              <a:t>，能在效率上极大提高。（和竞争者区分）</a:t>
            </a:r>
            <a:endParaRPr lang="en-US" altLang="zh-CN" sz="1900" dirty="0"/>
          </a:p>
          <a:p>
            <a:r>
              <a:rPr lang="zh-CN" altLang="en-US" sz="1900" dirty="0"/>
              <a:t>所有</a:t>
            </a:r>
            <a:r>
              <a:rPr lang="zh-CN" altLang="en-US" sz="1900" dirty="0">
                <a:solidFill>
                  <a:srgbClr val="FF0000"/>
                </a:solidFill>
              </a:rPr>
              <a:t>三维数据服务器分布式存储</a:t>
            </a:r>
            <a:r>
              <a:rPr lang="zh-CN" altLang="en-US" sz="1900" dirty="0"/>
              <a:t>，便于分发和格式升级。（暂时没有竞争者）</a:t>
            </a:r>
            <a:endParaRPr lang="en-US" altLang="zh-CN" sz="1900" dirty="0"/>
          </a:p>
          <a:p>
            <a:r>
              <a:rPr lang="zh-CN" altLang="en-US" sz="1900" dirty="0">
                <a:solidFill>
                  <a:srgbClr val="FF0000"/>
                </a:solidFill>
              </a:rPr>
              <a:t>提供在线</a:t>
            </a:r>
            <a:r>
              <a:rPr lang="en-US" altLang="zh-CN" sz="1900" dirty="0">
                <a:solidFill>
                  <a:srgbClr val="FF0000"/>
                </a:solidFill>
              </a:rPr>
              <a:t>3D</a:t>
            </a:r>
            <a:r>
              <a:rPr lang="zh-CN" altLang="en-US" sz="1900" dirty="0">
                <a:solidFill>
                  <a:srgbClr val="FF0000"/>
                </a:solidFill>
              </a:rPr>
              <a:t>编辑工具</a:t>
            </a:r>
            <a:r>
              <a:rPr lang="zh-CN" altLang="en-US" sz="1900" dirty="0"/>
              <a:t>。 （暂时没有竞争者）</a:t>
            </a:r>
            <a:endParaRPr lang="en-US" altLang="zh-CN" sz="1900" dirty="0"/>
          </a:p>
          <a:p>
            <a:pPr marL="0" indent="0">
              <a:lnSpc>
                <a:spcPct val="220000"/>
              </a:lnSpc>
              <a:buNone/>
            </a:pPr>
            <a:endParaRPr lang="en-US" altLang="zh-CN" sz="2900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040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04714"/>
            <a:ext cx="8229600" cy="68177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、发展战略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87624" y="2100989"/>
            <a:ext cx="684076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20000"/>
              </a:lnSpc>
            </a:pP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实施</a:t>
            </a:r>
            <a:r>
              <a:rPr lang="zh-CN" altLang="en-US" sz="4800" dirty="0" smtClean="0"/>
              <a:t>三</a:t>
            </a:r>
            <a:r>
              <a:rPr lang="zh-CN" altLang="en-US" sz="4800" dirty="0"/>
              <a:t>步</a:t>
            </a:r>
            <a:r>
              <a:rPr lang="zh-CN" altLang="en-US" sz="4800" dirty="0" smtClean="0"/>
              <a:t>走战略定位，以现有的技术优势，提供三维技术服务，在前三个月，完成三维资源平台的搭建，同时设计行业解决方案，获得收益；用半年时间，制作在线设计工作，与商业结合，产生利润价值；建设行业生态链条，实现三维云服务产业链闭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52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发展阶段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871197"/>
              </p:ext>
            </p:extLst>
          </p:nvPr>
        </p:nvGraphicFramePr>
        <p:xfrm>
          <a:off x="323528" y="939091"/>
          <a:ext cx="8229600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内容占位符 3"/>
          <p:cNvSpPr txBox="1">
            <a:spLocks/>
          </p:cNvSpPr>
          <p:nvPr/>
        </p:nvSpPr>
        <p:spPr>
          <a:xfrm>
            <a:off x="251520" y="1564754"/>
            <a:ext cx="8640960" cy="3699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rgbClr val="FF0000"/>
                </a:solidFill>
              </a:rPr>
              <a:t>三维数据服务</a:t>
            </a:r>
            <a:r>
              <a:rPr lang="zh-CN" altLang="en-US" sz="2800" dirty="0"/>
              <a:t>：满足数据导入和显示的基本要求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0HC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3-6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个月，主要是完善和稳定引擎，制作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三维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资源平台）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sz="2400" dirty="0" smtClean="0"/>
              <a:t>帮助用户了解商品，提供整包的解决方案。（例如三维打印，汽车展示）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我方</a:t>
            </a:r>
            <a:r>
              <a:rPr lang="zh-CN" altLang="en-US" sz="2400" dirty="0"/>
              <a:t>负责提供</a:t>
            </a:r>
            <a:r>
              <a:rPr lang="zh-CN" altLang="en-US" sz="2400" dirty="0" smtClean="0"/>
              <a:t>模型，用户时间租用模式，可以用来放在自己网站上展示，自由分享。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普通用户可以自己制作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模型</a:t>
            </a:r>
            <a:r>
              <a:rPr lang="en-US" altLang="zh-CN" sz="2400" dirty="0" smtClean="0"/>
              <a:t>(3DMax/Maya</a:t>
            </a:r>
            <a:r>
              <a:rPr lang="zh-CN" altLang="en-US" sz="2400" dirty="0" smtClean="0"/>
              <a:t>等工具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上传到</a:t>
            </a:r>
            <a:r>
              <a:rPr lang="zh-CN" altLang="en-US" sz="2400" dirty="0" smtClean="0"/>
              <a:t>站点根据引用分成盈利。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三维设计服务</a:t>
            </a:r>
            <a:r>
              <a:rPr lang="zh-CN" altLang="en-US" sz="2800" dirty="0"/>
              <a:t>：和商业结合，产生利润价值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60HC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6-12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个月，制作在线设计工具）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sz="2400" dirty="0" smtClean="0"/>
              <a:t>提供在线设计工具，自由组合物件。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提供</a:t>
            </a:r>
            <a:r>
              <a:rPr lang="zh-CN" altLang="en-US" sz="2400" dirty="0" smtClean="0"/>
              <a:t>在线房间选家具设计器，在线计算机选件组装，在线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产品打印。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通过扫描游戏人物二维码，可以获得显示模型，可以自己观看并和好友分享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物品与真实商家关联，提供在线订购服务。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三维开发服务</a:t>
            </a:r>
            <a:r>
              <a:rPr lang="zh-CN" altLang="en-US" sz="2800" dirty="0"/>
              <a:t>：用户教育，建立生态为主，构建共同利益链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100HC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12-24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个月，开放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SDK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化）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sz="2400" dirty="0" smtClean="0"/>
              <a:t>服务</a:t>
            </a:r>
            <a:r>
              <a:rPr lang="en-US" altLang="zh-CN" sz="2400" dirty="0" smtClean="0"/>
              <a:t>AR/VR</a:t>
            </a:r>
            <a:r>
              <a:rPr lang="zh-CN" altLang="en-US" sz="2400" dirty="0" smtClean="0"/>
              <a:t>等开发商。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商业化传播，服务电商平台，汽车频道等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以</a:t>
            </a:r>
            <a:r>
              <a:rPr lang="zh-CN" altLang="en-US" sz="2400" dirty="0"/>
              <a:t>合作开发</a:t>
            </a:r>
            <a:r>
              <a:rPr lang="en-US" altLang="zh-CN" sz="2400" dirty="0"/>
              <a:t>SDK</a:t>
            </a:r>
            <a:r>
              <a:rPr lang="zh-CN" altLang="en-US" sz="2400" dirty="0"/>
              <a:t>共赢为主，吸引更多开发者，构建生态平台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984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现有资源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251520" y="1132706"/>
            <a:ext cx="8640960" cy="3699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rgbClr val="FF0000"/>
                </a:solidFill>
              </a:rPr>
              <a:t>合作方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意</a:t>
            </a:r>
            <a:r>
              <a:rPr lang="zh-CN" altLang="en-US" sz="2000" dirty="0" smtClean="0"/>
              <a:t>造</a:t>
            </a:r>
            <a:r>
              <a:rPr lang="en-US" altLang="zh-CN" sz="2000" dirty="0" smtClean="0"/>
              <a:t>3D</a:t>
            </a:r>
            <a:r>
              <a:rPr lang="zh-CN" altLang="en-US" sz="2000" dirty="0"/>
              <a:t>打印、</a:t>
            </a:r>
            <a:r>
              <a:rPr lang="zh-CN" altLang="en-US" sz="2000" dirty="0" smtClean="0"/>
              <a:t>北京上拓科技有限公司</a:t>
            </a:r>
            <a:r>
              <a:rPr lang="zh-CN" altLang="en-US" sz="2000" b="1" dirty="0" smtClean="0"/>
              <a:t>（毛哥再把之前的那两家补充上）</a:t>
            </a:r>
            <a:endParaRPr lang="en-US" altLang="zh-CN" sz="2000" b="1" dirty="0" smtClean="0"/>
          </a:p>
          <a:p>
            <a:r>
              <a:rPr lang="zh-CN" altLang="en-US" sz="2000" dirty="0">
                <a:solidFill>
                  <a:srgbClr val="FF0000"/>
                </a:solidFill>
              </a:rPr>
              <a:t>高校资源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清华大学、北京科技大学、北京科技职业学院</a:t>
            </a:r>
            <a:endParaRPr lang="en-US" altLang="zh-CN" sz="2000" dirty="0" smtClean="0"/>
          </a:p>
          <a:p>
            <a:r>
              <a:rPr lang="zh-CN" altLang="en-US" sz="2000" dirty="0">
                <a:solidFill>
                  <a:srgbClr val="FF0000"/>
                </a:solidFill>
              </a:rPr>
              <a:t>技术</a:t>
            </a:r>
            <a:r>
              <a:rPr lang="zh-CN" altLang="en-US" sz="2000" dirty="0" smtClean="0">
                <a:solidFill>
                  <a:srgbClr val="FF0000"/>
                </a:solidFill>
              </a:rPr>
              <a:t>支撑：</a:t>
            </a:r>
            <a:r>
              <a:rPr lang="zh-CN" altLang="en-US" sz="2000" dirty="0" smtClean="0">
                <a:sym typeface="Wingdings" panose="05000000000000000000" pitchFamily="2" charset="2"/>
              </a:rPr>
              <a:t>（请毛哥补充）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媒体资源和推广渠道</a:t>
            </a:r>
            <a:r>
              <a:rPr lang="zh-CN" altLang="en-US" sz="2000" dirty="0" smtClean="0"/>
              <a:t>：四大网络平台，人民日报、农民日报、参考消息、大公报等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282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04714"/>
            <a:ext cx="8229600" cy="6817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四、团队构成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627784" y="1996802"/>
            <a:ext cx="3456384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20000"/>
              </a:lnSpc>
            </a:pP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产品</a:t>
            </a:r>
            <a:r>
              <a:rPr lang="en-US" altLang="zh-CN" sz="4800" dirty="0" smtClean="0"/>
              <a:t>5</a:t>
            </a:r>
            <a:r>
              <a:rPr lang="zh-CN" altLang="en-US" sz="4800" dirty="0" smtClean="0"/>
              <a:t>人，市场</a:t>
            </a:r>
            <a:r>
              <a:rPr lang="en-US" altLang="zh-CN" sz="4800" dirty="0" smtClean="0"/>
              <a:t>5</a:t>
            </a:r>
            <a:r>
              <a:rPr lang="zh-CN" altLang="en-US" sz="4800" dirty="0" smtClean="0"/>
              <a:t>人，技术研发</a:t>
            </a:r>
            <a:r>
              <a:rPr lang="en-US" altLang="zh-CN" sz="4800" dirty="0" smtClean="0"/>
              <a:t>15</a:t>
            </a:r>
            <a:r>
              <a:rPr lang="zh-CN" altLang="en-US" sz="4800" dirty="0" smtClean="0"/>
              <a:t>人。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03162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核心成员介绍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/>
              <a:t>毛春杨：</a:t>
            </a:r>
            <a:endParaRPr lang="en-US" altLang="zh-CN" sz="1800" b="1" dirty="0" smtClean="0"/>
          </a:p>
          <a:p>
            <a:r>
              <a:rPr lang="zh-CN" altLang="en-US" sz="1800" b="1" dirty="0"/>
              <a:t>徐</a:t>
            </a:r>
            <a:r>
              <a:rPr lang="zh-CN" altLang="en-US" sz="1800" b="1" dirty="0" smtClean="0"/>
              <a:t>曦：</a:t>
            </a:r>
            <a:r>
              <a:rPr lang="zh-CN" altLang="en-US" sz="1800" dirty="0" smtClean="0"/>
              <a:t>毕业于英国政治经济学院，</a:t>
            </a:r>
            <a:r>
              <a:rPr lang="en-US" altLang="zh-CN" sz="1800" dirty="0" smtClean="0"/>
              <a:t>ATRPASA</a:t>
            </a:r>
            <a:r>
              <a:rPr lang="zh-CN" altLang="en-US" sz="1800" dirty="0" smtClean="0"/>
              <a:t>先进科技与解决方案研究员创始人，清华大学科技产业处校外导师，科技专栏作家，新闻评论人，科技商业研究学者。曾就职于某国际</a:t>
            </a:r>
            <a:r>
              <a:rPr lang="en-US" altLang="zh-CN" sz="1800" dirty="0" smtClean="0"/>
              <a:t>4A</a:t>
            </a:r>
            <a:r>
              <a:rPr lang="zh-CN" altLang="en-US" sz="1800" dirty="0" smtClean="0"/>
              <a:t>公关公司，某国内大型资讯企业。</a:t>
            </a:r>
            <a:endParaRPr lang="en-US" altLang="zh-CN" sz="1800" dirty="0" smtClean="0"/>
          </a:p>
          <a:p>
            <a:r>
              <a:rPr lang="zh-CN" altLang="en-US" sz="1800" b="1" dirty="0"/>
              <a:t>周</a:t>
            </a:r>
            <a:r>
              <a:rPr lang="zh-CN" altLang="en-US" sz="1800" b="1" dirty="0" smtClean="0"/>
              <a:t>幸：</a:t>
            </a:r>
            <a:r>
              <a:rPr lang="zh-CN" altLang="en-US" sz="1800" dirty="0" smtClean="0"/>
              <a:t>生命方程集团策划总监，江西日报社特约记者，曾获得全国原创文学大赛一等奖，金樟文学奖得主，拥有丰富的市场推广经验，熟悉互联网产品在线营销。</a:t>
            </a:r>
            <a:endParaRPr lang="en-US" altLang="zh-CN" sz="1800" dirty="0" smtClean="0"/>
          </a:p>
          <a:p>
            <a:r>
              <a:rPr lang="zh-CN" altLang="en-US" sz="1800" b="1" dirty="0"/>
              <a:t>孙</a:t>
            </a:r>
            <a:r>
              <a:rPr lang="zh-CN" altLang="en-US" sz="1800" b="1" dirty="0" smtClean="0"/>
              <a:t>鹏：</a:t>
            </a:r>
            <a:endParaRPr lang="en-US" altLang="zh-CN" sz="1800" b="1" dirty="0" smtClean="0"/>
          </a:p>
          <a:p>
            <a:r>
              <a:rPr lang="zh-CN" altLang="en-US" sz="1800" b="1" dirty="0"/>
              <a:t>胡玉</a:t>
            </a:r>
            <a:r>
              <a:rPr lang="zh-CN" altLang="en-US" sz="1800" b="1" dirty="0" smtClean="0"/>
              <a:t>坤：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7998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20738"/>
            <a:ext cx="7772400" cy="1257348"/>
          </a:xfrm>
        </p:spPr>
        <p:txBody>
          <a:bodyPr/>
          <a:lstStyle/>
          <a:p>
            <a:r>
              <a:rPr lang="zh-CN" altLang="en-US" dirty="0" smtClean="0"/>
              <a:t>五、投资回报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55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行动计划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初期</a:t>
            </a:r>
            <a:r>
              <a:rPr lang="en-US" altLang="zh-CN" dirty="0" smtClean="0">
                <a:solidFill>
                  <a:srgbClr val="FF0000"/>
                </a:solidFill>
              </a:rPr>
              <a:t>(20-30</a:t>
            </a:r>
            <a:r>
              <a:rPr lang="zh-CN" altLang="en-US" dirty="0" smtClean="0">
                <a:solidFill>
                  <a:srgbClr val="FF0000"/>
                </a:solidFill>
              </a:rPr>
              <a:t>人团队，费用</a:t>
            </a:r>
            <a:r>
              <a:rPr lang="en-US" altLang="zh-CN" dirty="0" smtClean="0">
                <a:solidFill>
                  <a:srgbClr val="FF0000"/>
                </a:solidFill>
              </a:rPr>
              <a:t>500W)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产品</a:t>
            </a:r>
            <a:r>
              <a:rPr lang="en-US" altLang="zh-CN" dirty="0" smtClean="0"/>
              <a:t>(5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：产品设计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市场</a:t>
            </a:r>
            <a:r>
              <a:rPr lang="en-US" altLang="zh-CN" dirty="0" smtClean="0"/>
              <a:t>(5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：调研三维打印公司需求，找三维公司合作，。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研发</a:t>
            </a:r>
            <a:r>
              <a:rPr lang="en-US" altLang="zh-CN" dirty="0" smtClean="0"/>
              <a:t>(15</a:t>
            </a:r>
            <a:r>
              <a:rPr lang="zh-CN" altLang="en-US" dirty="0" smtClean="0"/>
              <a:t>人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：开发平台和三维相关工具。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中期</a:t>
            </a:r>
            <a:r>
              <a:rPr lang="en-US" altLang="zh-CN" dirty="0" smtClean="0">
                <a:solidFill>
                  <a:srgbClr val="FF0000"/>
                </a:solidFill>
              </a:rPr>
              <a:t>(40-80</a:t>
            </a:r>
            <a:r>
              <a:rPr lang="zh-CN" altLang="en-US" dirty="0" smtClean="0">
                <a:solidFill>
                  <a:srgbClr val="FF0000"/>
                </a:solidFill>
              </a:rPr>
              <a:t>人团队，投资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000W)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产品</a:t>
            </a:r>
            <a:r>
              <a:rPr lang="en-US" altLang="zh-CN" dirty="0" smtClean="0"/>
              <a:t>(10</a:t>
            </a:r>
            <a:r>
              <a:rPr lang="zh-CN" altLang="en-US" dirty="0" smtClean="0"/>
              <a:t>人</a:t>
            </a:r>
            <a:r>
              <a:rPr lang="en-US" altLang="zh-CN" dirty="0"/>
              <a:t>) </a:t>
            </a:r>
            <a:r>
              <a:rPr lang="zh-CN" altLang="en-US" dirty="0"/>
              <a:t>：产品</a:t>
            </a:r>
            <a:r>
              <a:rPr lang="zh-CN" altLang="en-US" dirty="0" smtClean="0"/>
              <a:t>设计，设计行业需求</a:t>
            </a:r>
            <a:r>
              <a:rPr lang="en-US" altLang="zh-CN" dirty="0" smtClean="0"/>
              <a:t>DEMO</a:t>
            </a:r>
            <a:endParaRPr lang="en-US" altLang="zh-CN" dirty="0"/>
          </a:p>
          <a:p>
            <a:pPr lvl="1"/>
            <a:r>
              <a:rPr lang="zh-CN" altLang="en-US" dirty="0"/>
              <a:t>市场</a:t>
            </a:r>
            <a:r>
              <a:rPr lang="en-US" altLang="zh-CN" dirty="0" smtClean="0"/>
              <a:t>(20</a:t>
            </a:r>
            <a:r>
              <a:rPr lang="zh-CN" altLang="en-US" dirty="0" smtClean="0"/>
              <a:t>人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dirty="0" smtClean="0"/>
              <a:t>调研需求，市场营销。</a:t>
            </a:r>
            <a:endParaRPr lang="en-US" altLang="zh-CN" dirty="0"/>
          </a:p>
          <a:p>
            <a:pPr lvl="1"/>
            <a:r>
              <a:rPr lang="zh-CN" altLang="en-US" dirty="0"/>
              <a:t>研发</a:t>
            </a:r>
            <a:r>
              <a:rPr lang="en-US" altLang="zh-CN" dirty="0" smtClean="0"/>
              <a:t>(30</a:t>
            </a:r>
            <a:r>
              <a:rPr lang="zh-CN" altLang="en-US" dirty="0" smtClean="0"/>
              <a:t>人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  <a:r>
              <a:rPr lang="zh-CN" altLang="en-US" dirty="0" smtClean="0"/>
              <a:t>开发用户使用环境，和其他平台接入。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后期</a:t>
            </a:r>
            <a:r>
              <a:rPr lang="en-US" altLang="zh-CN" dirty="0" smtClean="0">
                <a:solidFill>
                  <a:srgbClr val="FF0000"/>
                </a:solidFill>
              </a:rPr>
              <a:t>(80-120</a:t>
            </a:r>
            <a:r>
              <a:rPr lang="zh-CN" altLang="en-US" dirty="0" smtClean="0">
                <a:solidFill>
                  <a:srgbClr val="FF0000"/>
                </a:solidFill>
              </a:rPr>
              <a:t>人团队，投资</a:t>
            </a:r>
            <a:r>
              <a:rPr lang="en-US" altLang="zh-CN" dirty="0" smtClean="0">
                <a:solidFill>
                  <a:srgbClr val="FF0000"/>
                </a:solidFill>
              </a:rPr>
              <a:t>10000W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产品</a:t>
            </a:r>
            <a:r>
              <a:rPr lang="en-US" altLang="zh-CN" dirty="0" smtClean="0"/>
              <a:t>(20</a:t>
            </a:r>
            <a:r>
              <a:rPr lang="zh-CN" altLang="en-US" dirty="0"/>
              <a:t>人</a:t>
            </a:r>
            <a:r>
              <a:rPr lang="en-US" altLang="zh-CN" dirty="0"/>
              <a:t>) </a:t>
            </a:r>
            <a:r>
              <a:rPr lang="zh-CN" altLang="en-US" dirty="0"/>
              <a:t>：产品</a:t>
            </a:r>
            <a:r>
              <a:rPr lang="zh-CN" altLang="en-US" dirty="0" smtClean="0"/>
              <a:t>设计</a:t>
            </a:r>
            <a:endParaRPr lang="en-US" altLang="zh-CN" dirty="0"/>
          </a:p>
          <a:p>
            <a:pPr lvl="1"/>
            <a:r>
              <a:rPr lang="zh-CN" altLang="en-US" dirty="0"/>
              <a:t>市场</a:t>
            </a:r>
            <a:r>
              <a:rPr lang="en-US" altLang="zh-CN" dirty="0" smtClean="0"/>
              <a:t>(30</a:t>
            </a:r>
            <a:r>
              <a:rPr lang="zh-CN" altLang="en-US" dirty="0"/>
              <a:t>人</a:t>
            </a:r>
            <a:r>
              <a:rPr lang="en-US" altLang="zh-CN" dirty="0"/>
              <a:t>)</a:t>
            </a:r>
            <a:r>
              <a:rPr lang="zh-CN" altLang="en-US" dirty="0" smtClean="0"/>
              <a:t>：市场推广，接入更多行业。</a:t>
            </a:r>
            <a:endParaRPr lang="en-US" altLang="zh-CN" dirty="0" smtClean="0"/>
          </a:p>
          <a:p>
            <a:pPr lvl="1"/>
            <a:r>
              <a:rPr lang="zh-CN" altLang="en-US" dirty="0"/>
              <a:t>客服</a:t>
            </a:r>
            <a:r>
              <a:rPr lang="en-US" altLang="zh-CN" dirty="0" smtClean="0"/>
              <a:t>(10</a:t>
            </a:r>
            <a:r>
              <a:rPr lang="zh-CN" altLang="en-US" dirty="0"/>
              <a:t>人</a:t>
            </a:r>
            <a:r>
              <a:rPr lang="en-US" altLang="zh-CN" dirty="0"/>
              <a:t>)</a:t>
            </a:r>
            <a:r>
              <a:rPr lang="zh-CN" altLang="en-US" dirty="0" smtClean="0"/>
              <a:t>：客户反馈服务。</a:t>
            </a:r>
            <a:endParaRPr lang="en-US" altLang="zh-CN" dirty="0"/>
          </a:p>
          <a:p>
            <a:pPr lvl="1"/>
            <a:r>
              <a:rPr lang="zh-CN" altLang="en-US" dirty="0"/>
              <a:t>研发</a:t>
            </a:r>
            <a:r>
              <a:rPr lang="en-US" altLang="zh-CN" dirty="0" smtClean="0"/>
              <a:t>(50</a:t>
            </a:r>
            <a:r>
              <a:rPr lang="zh-CN" altLang="en-US" dirty="0"/>
              <a:t>人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  <a:r>
              <a:rPr lang="zh-CN" altLang="en-US" dirty="0" smtClean="0"/>
              <a:t>开放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，建立开发者环境。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360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行动计划 </a:t>
            </a:r>
            <a:r>
              <a:rPr lang="en-US" altLang="zh-CN" dirty="0" smtClean="0"/>
              <a:t>– </a:t>
            </a:r>
            <a:r>
              <a:rPr lang="zh-CN" altLang="en-US" dirty="0"/>
              <a:t>回报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初期</a:t>
            </a:r>
            <a:r>
              <a:rPr lang="zh-CN" altLang="en-US" dirty="0" smtClean="0"/>
              <a:t>：纯投入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中期</a:t>
            </a:r>
            <a:r>
              <a:rPr lang="zh-CN" altLang="en-US" dirty="0" smtClean="0"/>
              <a:t>：能够建立盈利机制，期望达到收支平衡。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授权：缴纳一定费用接入平台。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模型：制作提成。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提成：打印服务提成。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后期</a:t>
            </a:r>
            <a:r>
              <a:rPr lang="zh-CN" altLang="en-US" dirty="0" smtClean="0"/>
              <a:t>：在三维打印行业年盈利在</a:t>
            </a:r>
            <a:r>
              <a:rPr lang="en-US" altLang="zh-CN" dirty="0" smtClean="0"/>
              <a:t>3000W-6000W</a:t>
            </a:r>
            <a:r>
              <a:rPr lang="zh-CN" altLang="en-US" dirty="0" smtClean="0"/>
              <a:t>左右。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</a:t>
            </a:r>
            <a:r>
              <a:rPr lang="zh-CN" altLang="en-US" dirty="0" smtClean="0"/>
              <a:t>将成功经验复制到其他行业盈利。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三维打印物件价格在</a:t>
            </a:r>
            <a:r>
              <a:rPr lang="en-US" altLang="zh-CN" dirty="0" smtClean="0"/>
              <a:t>200-1000</a:t>
            </a:r>
            <a:r>
              <a:rPr lang="zh-CN" altLang="en-US" dirty="0" smtClean="0"/>
              <a:t>左右，提成</a:t>
            </a:r>
            <a:r>
              <a:rPr lang="en-US" altLang="zh-CN" dirty="0" smtClean="0"/>
              <a:t>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每月能完成</a:t>
            </a:r>
            <a:r>
              <a:rPr lang="en-US" altLang="zh-CN" dirty="0" smtClean="0"/>
              <a:t>10W</a:t>
            </a:r>
            <a:r>
              <a:rPr lang="zh-CN" altLang="en-US" dirty="0" smtClean="0"/>
              <a:t>单，利润在</a:t>
            </a:r>
            <a:r>
              <a:rPr lang="en-US" altLang="zh-CN" dirty="0" smtClean="0"/>
              <a:t>100W-500W</a:t>
            </a:r>
            <a:r>
              <a:rPr lang="zh-CN" altLang="en-US" dirty="0" smtClean="0"/>
              <a:t>左右。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281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发展愿景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2284834"/>
            <a:ext cx="8219256" cy="1080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FF0000"/>
                </a:solidFill>
              </a:rPr>
              <a:t>三维化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网络时代由我们开始。</a:t>
            </a:r>
            <a:endParaRPr lang="en-US" altLang="zh-CN" sz="4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1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一、项目介绍</a:t>
            </a:r>
            <a:endParaRPr lang="en-US" altLang="zh-CN" dirty="0" smtClean="0"/>
          </a:p>
          <a:p>
            <a:r>
              <a:rPr lang="zh-CN" altLang="en-US" dirty="0" smtClean="0"/>
              <a:t>二、市场机遇</a:t>
            </a:r>
            <a:endParaRPr lang="en-US" altLang="zh-CN" dirty="0" smtClean="0"/>
          </a:p>
          <a:p>
            <a:r>
              <a:rPr lang="zh-CN" altLang="en-US" dirty="0" smtClean="0"/>
              <a:t>三、发展战略</a:t>
            </a:r>
            <a:endParaRPr lang="en-US" altLang="zh-CN" dirty="0" smtClean="0"/>
          </a:p>
          <a:p>
            <a:r>
              <a:rPr lang="zh-CN" altLang="en-US" dirty="0" smtClean="0"/>
              <a:t>四、团队构成</a:t>
            </a:r>
            <a:endParaRPr lang="en-US" altLang="zh-CN" dirty="0" smtClean="0"/>
          </a:p>
          <a:p>
            <a:r>
              <a:rPr lang="zh-CN" altLang="en-US" dirty="0" smtClean="0"/>
              <a:t>五、投资回报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568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0817"/>
            <a:ext cx="8229600" cy="1008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57795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04714"/>
            <a:ext cx="8229600" cy="68177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、项目介绍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87624" y="2212826"/>
            <a:ext cx="684076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20000"/>
              </a:lnSpc>
            </a:pP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6400" dirty="0" smtClean="0"/>
              <a:t>云和大</a:t>
            </a:r>
            <a:r>
              <a:rPr lang="zh-CN" altLang="en-US" sz="6400" dirty="0" smtClean="0"/>
              <a:t>数据目前在</a:t>
            </a:r>
            <a:r>
              <a:rPr lang="zh-CN" altLang="en-US" sz="6400" dirty="0" smtClean="0"/>
              <a:t>很多领域都得到了广泛应用。然而，在</a:t>
            </a:r>
            <a:r>
              <a:rPr lang="en-US" altLang="zh-CN" sz="6400" dirty="0" smtClean="0"/>
              <a:t>3D</a:t>
            </a:r>
            <a:r>
              <a:rPr lang="zh-CN" altLang="en-US" sz="6400" dirty="0" smtClean="0"/>
              <a:t>打印概念日渐火热的互联网</a:t>
            </a:r>
            <a:r>
              <a:rPr lang="en-US" altLang="zh-CN" sz="6400" dirty="0" smtClean="0"/>
              <a:t>+</a:t>
            </a:r>
            <a:r>
              <a:rPr lang="zh-CN" altLang="en-US" sz="6400" dirty="0" smtClean="0"/>
              <a:t>新工业化时代，将云和大数据</a:t>
            </a:r>
            <a:r>
              <a:rPr lang="zh-CN" altLang="en-US" sz="6400" dirty="0" smtClean="0"/>
              <a:t>概念与</a:t>
            </a:r>
            <a:r>
              <a:rPr lang="en-US" altLang="zh-CN" sz="6400" dirty="0" smtClean="0"/>
              <a:t>3D</a:t>
            </a:r>
            <a:r>
              <a:rPr lang="zh-CN" altLang="en-US" sz="6400" dirty="0" smtClean="0"/>
              <a:t>打印相</a:t>
            </a:r>
            <a:r>
              <a:rPr lang="zh-CN" altLang="en-US" sz="6400" dirty="0" smtClean="0"/>
              <a:t>连接，产生新的服务和解决方案，目前还极为少见。</a:t>
            </a:r>
            <a:endParaRPr lang="zh-CN" altLang="en-US" sz="6400" dirty="0"/>
          </a:p>
        </p:txBody>
      </p:sp>
    </p:spTree>
    <p:extLst>
      <p:ext uri="{BB962C8B-B14F-4D97-AF65-F5344CB8AC3E}">
        <p14:creationId xmlns:p14="http://schemas.microsoft.com/office/powerpoint/2010/main" val="3653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249" y="340618"/>
            <a:ext cx="8229600" cy="6817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关于三维云数据项目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249" y="1564754"/>
            <a:ext cx="8229600" cy="2664295"/>
          </a:xfrm>
        </p:spPr>
        <p:txBody>
          <a:bodyPr>
            <a:norm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定义：</a:t>
            </a:r>
            <a:r>
              <a:rPr lang="zh-CN" altLang="en-US" sz="2000" dirty="0" smtClean="0"/>
              <a:t>三维云是基于</a:t>
            </a:r>
            <a:r>
              <a:rPr lang="en-US" altLang="zh-CN" sz="2000" dirty="0" smtClean="0"/>
              <a:t>HTLM5</a:t>
            </a:r>
            <a:r>
              <a:rPr lang="zh-CN" altLang="en-US" sz="2000" dirty="0" smtClean="0"/>
              <a:t>（全平台）的三维展示技术</a:t>
            </a:r>
            <a:r>
              <a:rPr lang="zh-CN" altLang="en-US" sz="2000" dirty="0"/>
              <a:t>， </a:t>
            </a:r>
            <a:r>
              <a:rPr lang="zh-CN" altLang="en-US" sz="2000" dirty="0" smtClean="0"/>
              <a:t>建立一个统一的云</a:t>
            </a:r>
            <a:r>
              <a:rPr lang="zh-CN" altLang="en-US" sz="2000" dirty="0"/>
              <a:t>存储</a:t>
            </a:r>
            <a:r>
              <a:rPr lang="zh-CN" altLang="en-US" sz="2000" dirty="0" smtClean="0"/>
              <a:t>和便捷的传播渠道。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应用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范围：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为三维扫描和打印行业提供业务支持</a:t>
            </a:r>
            <a:endParaRPr lang="en-US" altLang="zh-CN" sz="2000" dirty="0" smtClean="0"/>
          </a:p>
          <a:p>
            <a:r>
              <a:rPr lang="zh-CN" altLang="en-US" sz="2000" dirty="0" smtClean="0"/>
              <a:t>为企业提供三维数据解决方案</a:t>
            </a:r>
            <a:endParaRPr lang="en-US" altLang="zh-CN" sz="2000" dirty="0" smtClean="0"/>
          </a:p>
          <a:p>
            <a:r>
              <a:rPr lang="zh-CN" altLang="en-US" sz="2000" dirty="0" smtClean="0"/>
              <a:t>为大众用户提供</a:t>
            </a:r>
            <a:r>
              <a:rPr lang="zh-CN" altLang="en-US" sz="2000" dirty="0"/>
              <a:t>三维</a:t>
            </a:r>
            <a:r>
              <a:rPr lang="zh-CN" altLang="en-US" sz="2000" dirty="0" smtClean="0"/>
              <a:t>数据服务的（集建模、展示、互动、个性化定制为一体）统一服务平台。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901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产品优势 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67544" y="1132705"/>
            <a:ext cx="5760640" cy="3937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FF0000"/>
                </a:solidFill>
              </a:rPr>
              <a:t>1.</a:t>
            </a:r>
            <a:r>
              <a:rPr lang="zh-CN" altLang="en-US" sz="2400" dirty="0" smtClean="0">
                <a:solidFill>
                  <a:srgbClr val="FF0000"/>
                </a:solidFill>
              </a:rPr>
              <a:t>技术优势：全平台支持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HTML5</a:t>
            </a:r>
            <a:r>
              <a:rPr lang="zh-CN" altLang="en-US" sz="2400" dirty="0" smtClean="0"/>
              <a:t>技术全平台支持。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在桌面系统</a:t>
            </a:r>
            <a:r>
              <a:rPr lang="en-US" altLang="zh-CN" sz="2000" dirty="0" smtClean="0"/>
              <a:t>(PC/Linux/MAC)</a:t>
            </a:r>
            <a:r>
              <a:rPr lang="zh-CN" altLang="en-US" sz="2000" dirty="0" smtClean="0"/>
              <a:t>上可用。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移动设备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苹果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安卓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微软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上可用。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2.</a:t>
            </a:r>
            <a:r>
              <a:rPr lang="zh-CN" altLang="en-US" sz="2400" dirty="0" smtClean="0">
                <a:solidFill>
                  <a:srgbClr val="FF0000"/>
                </a:solidFill>
              </a:rPr>
              <a:t>直观体验优势：</a:t>
            </a:r>
            <a:r>
              <a:rPr lang="zh-CN" altLang="en-US" sz="2400" dirty="0" smtClean="0"/>
              <a:t>真实三维化效果，自由设计，体验感十足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通过三维渲染引擎显示。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通过三维扫描方式，建立自己的三维模型。自动绑定骨骼，拥有简单的动画。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扫描服饰二</a:t>
            </a:r>
            <a:r>
              <a:rPr lang="zh-CN" altLang="en-US" sz="2000" dirty="0">
                <a:solidFill>
                  <a:srgbClr val="FF0000"/>
                </a:solidFill>
              </a:rPr>
              <a:t>维码，可以直接</a:t>
            </a:r>
            <a:r>
              <a:rPr lang="zh-CN" altLang="en-US" sz="2000" dirty="0" smtClean="0">
                <a:solidFill>
                  <a:srgbClr val="FF0000"/>
                </a:solidFill>
              </a:rPr>
              <a:t>显示穿衣搭配效果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扫描模型二</a:t>
            </a:r>
            <a:r>
              <a:rPr lang="zh-CN" altLang="en-US" sz="2000" dirty="0">
                <a:solidFill>
                  <a:srgbClr val="FF0000"/>
                </a:solidFill>
              </a:rPr>
              <a:t>维</a:t>
            </a:r>
            <a:r>
              <a:rPr lang="zh-CN" altLang="en-US" sz="2000" dirty="0" smtClean="0">
                <a:solidFill>
                  <a:srgbClr val="FF0000"/>
                </a:solidFill>
              </a:rPr>
              <a:t>码，进行物件搭配。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3.</a:t>
            </a:r>
            <a:r>
              <a:rPr lang="zh-CN" altLang="en-US" sz="2400" dirty="0" smtClean="0">
                <a:solidFill>
                  <a:srgbClr val="FF0000"/>
                </a:solidFill>
              </a:rPr>
              <a:t>传播优势</a:t>
            </a:r>
            <a:r>
              <a:rPr lang="zh-CN" altLang="en-US" sz="2400" dirty="0" smtClean="0"/>
              <a:t>：无障碍传播，全平台交易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不</a:t>
            </a:r>
            <a:r>
              <a:rPr lang="zh-CN" altLang="en-US" sz="2000" dirty="0" smtClean="0"/>
              <a:t>需要安装任何插件或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，可以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和操作。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可以通过</a:t>
            </a:r>
            <a:r>
              <a:rPr lang="zh-CN" altLang="en-US" sz="2000" dirty="0">
                <a:solidFill>
                  <a:srgbClr val="FF0000"/>
                </a:solidFill>
              </a:rPr>
              <a:t>微</a:t>
            </a:r>
            <a:r>
              <a:rPr lang="zh-CN" altLang="en-US" sz="2000" dirty="0" smtClean="0">
                <a:solidFill>
                  <a:srgbClr val="FF0000"/>
                </a:solidFill>
              </a:rPr>
              <a:t>信，微博，交互平台</a:t>
            </a:r>
            <a:r>
              <a:rPr lang="zh-CN" altLang="en-US" sz="2000" dirty="0" smtClean="0"/>
              <a:t>任意分享。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预留商品购买端口，可实时在线交易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b="1" dirty="0" smtClean="0"/>
              <a:t>邀请在场投资人体验</a:t>
            </a:r>
            <a:endParaRPr lang="en-US" altLang="zh-CN" sz="2000" b="1" dirty="0" smtClean="0"/>
          </a:p>
          <a:p>
            <a:pPr marL="457200" lvl="1" indent="0">
              <a:buNone/>
            </a:pPr>
            <a:r>
              <a:rPr lang="zh-CN" altLang="en-US" sz="2000" b="1" dirty="0" smtClean="0"/>
              <a:t>链接平台演示</a:t>
            </a:r>
            <a:endParaRPr lang="en-US" altLang="zh-CN" sz="20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99795"/>
            <a:ext cx="2492176" cy="417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64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三维云服务平台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053815" y="2201941"/>
            <a:ext cx="1800200" cy="70194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三维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云服务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24128" y="1110367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三维扫描公司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37367" y="2267787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3D</a:t>
            </a:r>
            <a:r>
              <a:rPr lang="zh-CN" altLang="en-US" dirty="0" smtClean="0"/>
              <a:t>打印公司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32727" y="1502865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终端用户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04735" y="3023872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用户个性化定制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1"/>
            <a:endCxn id="8" idx="6"/>
          </p:cNvCxnSpPr>
          <p:nvPr/>
        </p:nvCxnSpPr>
        <p:spPr>
          <a:xfrm flipH="1" flipV="1">
            <a:off x="2560919" y="1795317"/>
            <a:ext cx="756529" cy="50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55962" y="20941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使用显示服务</a:t>
            </a:r>
            <a:endParaRPr lang="en-US" altLang="zh-CN" sz="1200" dirty="0" smtClean="0"/>
          </a:p>
          <a:p>
            <a:r>
              <a:rPr lang="zh-CN" altLang="en-US" sz="1200" dirty="0" smtClean="0"/>
              <a:t>支付三维打印费用</a:t>
            </a:r>
            <a:endParaRPr lang="zh-CN" altLang="en-US" sz="1200" dirty="0"/>
          </a:p>
        </p:txBody>
      </p:sp>
      <p:cxnSp>
        <p:nvCxnSpPr>
          <p:cNvPr id="15" name="直接箭头连接符 14"/>
          <p:cNvCxnSpPr>
            <a:stCxn id="9" idx="6"/>
            <a:endCxn id="4" idx="3"/>
          </p:cNvCxnSpPr>
          <p:nvPr/>
        </p:nvCxnSpPr>
        <p:spPr>
          <a:xfrm flipV="1">
            <a:off x="2632927" y="2801087"/>
            <a:ext cx="684521" cy="515237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2727" y="3668696"/>
            <a:ext cx="192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对建模师的多样化选择</a:t>
            </a:r>
            <a:endParaRPr lang="en-US" altLang="zh-CN" sz="1200" dirty="0" smtClean="0"/>
          </a:p>
          <a:p>
            <a:r>
              <a:rPr lang="zh-CN" altLang="en-US" sz="1200" dirty="0" smtClean="0"/>
              <a:t>低建模成本</a:t>
            </a:r>
            <a:endParaRPr lang="en-US" altLang="zh-CN" sz="1200" dirty="0" smtClean="0"/>
          </a:p>
          <a:p>
            <a:r>
              <a:rPr lang="zh-CN" altLang="en-US" sz="1200" dirty="0" smtClean="0"/>
              <a:t>平台可操作、和互动，能够实现个性化自制需求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916931" y="167247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从平台获得订单。</a:t>
            </a:r>
            <a:endParaRPr lang="en-US" altLang="zh-CN" sz="1200" dirty="0" smtClean="0"/>
          </a:p>
          <a:p>
            <a:r>
              <a:rPr lang="zh-CN" altLang="en-US" sz="1200" dirty="0" smtClean="0"/>
              <a:t>提供</a:t>
            </a:r>
            <a:r>
              <a:rPr lang="en-US" altLang="zh-CN" sz="1200" dirty="0" smtClean="0"/>
              <a:t>3D</a:t>
            </a:r>
            <a:r>
              <a:rPr lang="zh-CN" altLang="en-US" sz="1200" dirty="0" smtClean="0"/>
              <a:t>建模服务，收取费用。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877945" y="2903884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三维展示产品案例。</a:t>
            </a:r>
            <a:endParaRPr lang="en-US" altLang="zh-CN" sz="1200" dirty="0" smtClean="0"/>
          </a:p>
          <a:p>
            <a:r>
              <a:rPr lang="zh-CN" altLang="en-US" sz="1200" dirty="0" smtClean="0"/>
              <a:t>从平台获得订单。</a:t>
            </a:r>
            <a:endParaRPr lang="en-US" altLang="zh-CN" sz="1200" dirty="0" smtClean="0"/>
          </a:p>
          <a:p>
            <a:r>
              <a:rPr lang="zh-CN" altLang="en-US" sz="1200" dirty="0" smtClean="0"/>
              <a:t>提供</a:t>
            </a:r>
            <a:r>
              <a:rPr lang="en-US" altLang="zh-CN" sz="1200" dirty="0" smtClean="0"/>
              <a:t>3D</a:t>
            </a:r>
            <a:r>
              <a:rPr lang="zh-CN" altLang="en-US" sz="1200" dirty="0" smtClean="0"/>
              <a:t>打印成品，收取费用。</a:t>
            </a:r>
            <a:endParaRPr lang="zh-CN" altLang="en-US" sz="1200" dirty="0"/>
          </a:p>
        </p:txBody>
      </p:sp>
      <p:cxnSp>
        <p:nvCxnSpPr>
          <p:cNvPr id="41" name="直接箭头连接符 40"/>
          <p:cNvCxnSpPr>
            <a:stCxn id="7" idx="1"/>
            <a:endCxn id="4" idx="6"/>
          </p:cNvCxnSpPr>
          <p:nvPr/>
        </p:nvCxnSpPr>
        <p:spPr>
          <a:xfrm flipH="1" flipV="1">
            <a:off x="4854015" y="2552913"/>
            <a:ext cx="883352" cy="2906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6" idx="1"/>
            <a:endCxn id="4" idx="7"/>
          </p:cNvCxnSpPr>
          <p:nvPr/>
        </p:nvCxnSpPr>
        <p:spPr>
          <a:xfrm flipH="1">
            <a:off x="4590382" y="1398399"/>
            <a:ext cx="1133746" cy="906339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317448" y="1720224"/>
            <a:ext cx="14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提取被服务方的中间差价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528618" y="479171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建立一个多方共赢的，以三维数据为特色的服务和销售平台。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737367" y="3557545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游戏公司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930170" y="4240204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购买三维制作用户模型，降低开发成本。</a:t>
            </a:r>
            <a:endParaRPr lang="en-US" altLang="zh-CN" sz="1200" dirty="0" smtClean="0"/>
          </a:p>
          <a:p>
            <a:r>
              <a:rPr lang="zh-CN" altLang="en-US" sz="1200" dirty="0" smtClean="0"/>
              <a:t>游戏中的人物，可以通过二维码，</a:t>
            </a:r>
            <a:endParaRPr lang="en-US" altLang="zh-CN" sz="1200" dirty="0" smtClean="0"/>
          </a:p>
          <a:p>
            <a:r>
              <a:rPr lang="zh-CN" altLang="en-US" sz="1200" dirty="0" smtClean="0"/>
              <a:t>由三维打印公司直接给打印，并收取费用。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stCxn id="53" idx="1"/>
            <a:endCxn id="4" idx="5"/>
          </p:cNvCxnSpPr>
          <p:nvPr/>
        </p:nvCxnSpPr>
        <p:spPr>
          <a:xfrm flipH="1" flipV="1">
            <a:off x="4590382" y="2801087"/>
            <a:ext cx="1146985" cy="104449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905861" y="2923588"/>
            <a:ext cx="14629" cy="548556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053815" y="3485605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3D</a:t>
            </a:r>
            <a:r>
              <a:rPr lang="zh-CN" altLang="en-US" dirty="0" smtClean="0"/>
              <a:t>建模师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170415" y="41121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制作个性化打印模型</a:t>
            </a:r>
            <a:endParaRPr lang="en-US" altLang="zh-CN" sz="1200" dirty="0" smtClean="0"/>
          </a:p>
          <a:p>
            <a:r>
              <a:rPr lang="zh-CN" altLang="en-US" sz="1200" dirty="0"/>
              <a:t>在</a:t>
            </a:r>
            <a:r>
              <a:rPr lang="zh-CN" altLang="en-US" sz="1200" dirty="0" smtClean="0"/>
              <a:t>平台二次销售已有的模型</a:t>
            </a:r>
            <a:endParaRPr lang="en-US" altLang="zh-CN" sz="1200" dirty="0" smtClean="0"/>
          </a:p>
          <a:p>
            <a:r>
              <a:rPr lang="zh-CN" altLang="en-US" sz="1200" dirty="0" smtClean="0"/>
              <a:t>通过用户使用收取收费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 rot="21445804">
            <a:off x="3899828" y="3052429"/>
            <a:ext cx="779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免费</a:t>
            </a:r>
          </a:p>
        </p:txBody>
      </p:sp>
      <p:sp>
        <p:nvSpPr>
          <p:cNvPr id="28" name="文本框 27"/>
          <p:cNvSpPr txBox="1"/>
          <p:nvPr/>
        </p:nvSpPr>
        <p:spPr>
          <a:xfrm rot="19293710">
            <a:off x="2610390" y="2849091"/>
            <a:ext cx="779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免费</a:t>
            </a:r>
          </a:p>
        </p:txBody>
      </p:sp>
    </p:spTree>
    <p:extLst>
      <p:ext uri="{BB962C8B-B14F-4D97-AF65-F5344CB8AC3E}">
        <p14:creationId xmlns:p14="http://schemas.microsoft.com/office/powerpoint/2010/main" val="381177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应用场景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三维云解决方案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807984" y="2070611"/>
            <a:ext cx="2393756" cy="8332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三维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云解决方案应用行业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724128" y="1110367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汽车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737367" y="2267787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房地产</a:t>
            </a:r>
            <a:r>
              <a:rPr lang="en-US" altLang="zh-CN" dirty="0" smtClean="0"/>
              <a:t>/</a:t>
            </a:r>
            <a:r>
              <a:rPr lang="zh-CN" altLang="en-US" dirty="0" smtClean="0"/>
              <a:t>建筑设计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32727" y="1502865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</a:t>
            </a:r>
            <a:r>
              <a:rPr lang="zh-CN" altLang="en-US" dirty="0" smtClean="0"/>
              <a:t>商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04735" y="3023872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家具</a:t>
            </a:r>
          </a:p>
        </p:txBody>
      </p:sp>
      <p:cxnSp>
        <p:nvCxnSpPr>
          <p:cNvPr id="11" name="直接箭头连接符 10"/>
          <p:cNvCxnSpPr>
            <a:stCxn id="4" idx="1"/>
            <a:endCxn id="8" idx="6"/>
          </p:cNvCxnSpPr>
          <p:nvPr/>
        </p:nvCxnSpPr>
        <p:spPr>
          <a:xfrm flipH="1" flipV="1">
            <a:off x="2560919" y="1795317"/>
            <a:ext cx="597622" cy="39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98440" y="2070611"/>
            <a:ext cx="1643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200" dirty="0"/>
              <a:t>全方位三维化显示，也可以分解查看详细构成。</a:t>
            </a:r>
            <a:endParaRPr lang="en-US" altLang="zh-CN" sz="1200" dirty="0"/>
          </a:p>
          <a:p>
            <a:endParaRPr lang="en-US" altLang="zh-CN" sz="1200" dirty="0" smtClean="0"/>
          </a:p>
        </p:txBody>
      </p:sp>
      <p:cxnSp>
        <p:nvCxnSpPr>
          <p:cNvPr id="15" name="直接箭头连接符 14"/>
          <p:cNvCxnSpPr>
            <a:stCxn id="9" idx="6"/>
            <a:endCxn id="4" idx="3"/>
          </p:cNvCxnSpPr>
          <p:nvPr/>
        </p:nvCxnSpPr>
        <p:spPr>
          <a:xfrm flipV="1">
            <a:off x="2632927" y="2781854"/>
            <a:ext cx="525614" cy="53447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32906" y="3671944"/>
            <a:ext cx="1428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在线匹配家具，根据匹配结果对产品进行个性化改造</a:t>
            </a:r>
            <a:endParaRPr lang="en-US" altLang="zh-CN" sz="1200" dirty="0" smtClean="0"/>
          </a:p>
          <a:p>
            <a:r>
              <a:rPr lang="zh-CN" altLang="en-US" sz="1200" dirty="0" smtClean="0"/>
              <a:t>与好友分享，讨论，形成传播效益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en-US" altLang="zh-CN" sz="1200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5916931" y="16724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分解汽车详细构成</a:t>
            </a:r>
            <a:endParaRPr lang="en-US" altLang="zh-CN" sz="1200" dirty="0" smtClean="0"/>
          </a:p>
          <a:p>
            <a:r>
              <a:rPr lang="zh-CN" altLang="en-US" sz="1200" dirty="0" smtClean="0"/>
              <a:t>模拟驾驶</a:t>
            </a:r>
            <a:endParaRPr lang="en-US" altLang="zh-CN" sz="1200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5930170" y="2950446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3D</a:t>
            </a:r>
            <a:r>
              <a:rPr lang="zh-CN" altLang="en-US" sz="1200" dirty="0" smtClean="0"/>
              <a:t>显示设计效果图</a:t>
            </a:r>
            <a:endParaRPr lang="en-US" altLang="zh-CN" sz="1200" dirty="0" smtClean="0"/>
          </a:p>
          <a:p>
            <a:r>
              <a:rPr lang="en-US" altLang="zh-CN" sz="1200" dirty="0" smtClean="0"/>
              <a:t>360</a:t>
            </a:r>
            <a:r>
              <a:rPr lang="zh-CN" altLang="en-US" sz="1200" dirty="0" smtClean="0"/>
              <a:t>全景展示预售楼房</a:t>
            </a:r>
            <a:endParaRPr lang="en-US" altLang="zh-CN" sz="1200" dirty="0" smtClean="0"/>
          </a:p>
        </p:txBody>
      </p:sp>
      <p:cxnSp>
        <p:nvCxnSpPr>
          <p:cNvPr id="41" name="直接箭头连接符 40"/>
          <p:cNvCxnSpPr>
            <a:stCxn id="7" idx="1"/>
            <a:endCxn id="4" idx="6"/>
          </p:cNvCxnSpPr>
          <p:nvPr/>
        </p:nvCxnSpPr>
        <p:spPr>
          <a:xfrm flipH="1" flipV="1">
            <a:off x="5201740" y="2487248"/>
            <a:ext cx="535627" cy="68571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6" idx="1"/>
            <a:endCxn id="4" idx="7"/>
          </p:cNvCxnSpPr>
          <p:nvPr/>
        </p:nvCxnSpPr>
        <p:spPr>
          <a:xfrm flipH="1">
            <a:off x="4851183" y="1398399"/>
            <a:ext cx="872945" cy="794242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289664" y="1527185"/>
            <a:ext cx="142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提取被服务方的中间差价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2313117" y="8594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打造全行业的三维云解决方案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5737367" y="3557545"/>
            <a:ext cx="1944216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艺术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930170" y="424020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艺术品场景三维还原</a:t>
            </a:r>
            <a:endParaRPr lang="en-US" altLang="zh-CN" sz="1200" dirty="0" smtClean="0"/>
          </a:p>
          <a:p>
            <a:r>
              <a:rPr lang="zh-CN" altLang="en-US" sz="1200" dirty="0" smtClean="0"/>
              <a:t>艺术品三维展示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  <p:cxnSp>
        <p:nvCxnSpPr>
          <p:cNvPr id="55" name="直接箭头连接符 54"/>
          <p:cNvCxnSpPr>
            <a:stCxn id="53" idx="1"/>
            <a:endCxn id="4" idx="5"/>
          </p:cNvCxnSpPr>
          <p:nvPr/>
        </p:nvCxnSpPr>
        <p:spPr>
          <a:xfrm flipH="1" flipV="1">
            <a:off x="4851183" y="2781854"/>
            <a:ext cx="886184" cy="1063723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905861" y="2923588"/>
            <a:ext cx="14629" cy="548556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053815" y="3485605"/>
            <a:ext cx="1728192" cy="58490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教育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170415" y="411216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作为直观演示的工具</a:t>
            </a:r>
            <a:endParaRPr lang="en-US" altLang="zh-CN" sz="1200" dirty="0" smtClean="0"/>
          </a:p>
          <a:p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69731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204714"/>
            <a:ext cx="8229600" cy="68177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二、市场机遇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71600" y="2428850"/>
            <a:ext cx="6840760" cy="681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20000"/>
              </a:lnSpc>
            </a:pP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6400" dirty="0" smtClean="0"/>
              <a:t>行业规模巨大，潜在的市场价值达到千亿级规模，</a:t>
            </a:r>
            <a:r>
              <a:rPr lang="en-US" altLang="zh-CN" sz="6400" dirty="0" smtClean="0"/>
              <a:t>3D</a:t>
            </a:r>
            <a:r>
              <a:rPr lang="zh-CN" altLang="en-US" sz="6400" dirty="0" smtClean="0"/>
              <a:t>打印行业现状既无法引导用户对概念的认知，也无法提供统一的服务平台接口。在核心技术得以突破的前提下，三维云服务在技术方面取得了先决性的优势，在行业大发展的情况下，将迎来巨大的市场机遇。</a:t>
            </a:r>
            <a:endParaRPr lang="en-US" altLang="zh-CN" sz="6400" dirty="0" smtClean="0"/>
          </a:p>
          <a:p>
            <a:pPr algn="l">
              <a:lnSpc>
                <a:spcPct val="2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7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市场规模及现状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3D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打印市场规模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dirty="0" smtClean="0"/>
              <a:t>据研究机构</a:t>
            </a:r>
            <a:r>
              <a:rPr lang="en-US" altLang="zh-CN" sz="1600" dirty="0" err="1" smtClean="0"/>
              <a:t>Canalys</a:t>
            </a:r>
            <a:r>
              <a:rPr lang="zh-CN" altLang="en-US" sz="1600" dirty="0"/>
              <a:t>预测，</a:t>
            </a:r>
            <a:r>
              <a:rPr lang="en-US" altLang="zh-CN" sz="1600" dirty="0"/>
              <a:t>2015</a:t>
            </a:r>
            <a:r>
              <a:rPr lang="zh-CN" altLang="en-US" sz="1600" dirty="0"/>
              <a:t>年全球</a:t>
            </a:r>
            <a:r>
              <a:rPr lang="en-US" altLang="zh-CN" sz="1600" dirty="0"/>
              <a:t>3D</a:t>
            </a:r>
            <a:r>
              <a:rPr lang="zh-CN" altLang="en-US" sz="1600" dirty="0"/>
              <a:t>打印市场规模有望达到</a:t>
            </a:r>
            <a:r>
              <a:rPr lang="en-US" altLang="zh-CN" sz="1600" dirty="0"/>
              <a:t>52</a:t>
            </a:r>
            <a:r>
              <a:rPr lang="zh-CN" altLang="en-US" sz="1600" dirty="0"/>
              <a:t>亿美元，同比增长</a:t>
            </a:r>
            <a:r>
              <a:rPr lang="en-US" altLang="zh-CN" sz="1600" dirty="0"/>
              <a:t>56%</a:t>
            </a:r>
            <a:r>
              <a:rPr lang="zh-CN" altLang="en-US" sz="1600" dirty="0"/>
              <a:t>；</a:t>
            </a:r>
            <a:r>
              <a:rPr lang="en-US" altLang="zh-CN" sz="1600" dirty="0"/>
              <a:t>2019</a:t>
            </a:r>
            <a:r>
              <a:rPr lang="zh-CN" altLang="en-US" sz="1600" dirty="0"/>
              <a:t>年达到</a:t>
            </a:r>
            <a:r>
              <a:rPr lang="en-US" altLang="zh-CN" sz="1600" dirty="0"/>
              <a:t>202</a:t>
            </a:r>
            <a:r>
              <a:rPr lang="zh-CN" altLang="en-US" sz="1600" dirty="0"/>
              <a:t>亿美元，</a:t>
            </a:r>
            <a:r>
              <a:rPr lang="en-US" altLang="zh-CN" sz="1600" dirty="0"/>
              <a:t>2014</a:t>
            </a:r>
            <a:r>
              <a:rPr lang="zh-CN" altLang="en-US" sz="1600" dirty="0"/>
              <a:t>～</a:t>
            </a:r>
            <a:r>
              <a:rPr lang="en-US" altLang="zh-CN" sz="1600" dirty="0"/>
              <a:t>2019</a:t>
            </a:r>
            <a:r>
              <a:rPr lang="zh-CN" altLang="en-US" sz="1600" dirty="0"/>
              <a:t>年的年复合增长率达到</a:t>
            </a:r>
            <a:r>
              <a:rPr lang="en-US" altLang="zh-CN" sz="1600" dirty="0"/>
              <a:t>44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。随着</a:t>
            </a:r>
            <a:r>
              <a:rPr lang="en-US" altLang="zh-CN" sz="1600" dirty="0" smtClean="0"/>
              <a:t>AR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VR</a:t>
            </a:r>
            <a:r>
              <a:rPr lang="zh-CN" altLang="en-US" sz="1600" dirty="0" smtClean="0"/>
              <a:t>技术的发展，</a:t>
            </a:r>
            <a:r>
              <a:rPr lang="en-US" altLang="zh-CN" sz="1600" dirty="0" smtClean="0"/>
              <a:t>3D</a:t>
            </a:r>
            <a:r>
              <a:rPr lang="zh-CN" altLang="en-US" sz="1600" dirty="0" smtClean="0"/>
              <a:t>市场将迎来爆发式增长阶段，</a:t>
            </a:r>
            <a:r>
              <a:rPr lang="zh-CN" altLang="en-US" sz="1600" dirty="0"/>
              <a:t>预计</a:t>
            </a:r>
            <a:r>
              <a:rPr lang="en-US" altLang="zh-CN" sz="1600" dirty="0"/>
              <a:t>AR 2020</a:t>
            </a:r>
            <a:r>
              <a:rPr lang="zh-CN" altLang="en-US" sz="1600" dirty="0"/>
              <a:t>年到达</a:t>
            </a:r>
            <a:r>
              <a:rPr lang="en-US" altLang="zh-CN" sz="1600" dirty="0"/>
              <a:t>1200</a:t>
            </a:r>
            <a:r>
              <a:rPr lang="zh-CN" altLang="en-US" sz="1600" dirty="0"/>
              <a:t>亿美元，</a:t>
            </a:r>
            <a:r>
              <a:rPr lang="en-US" altLang="zh-CN" sz="1600" dirty="0"/>
              <a:t>VR200</a:t>
            </a:r>
            <a:r>
              <a:rPr lang="zh-CN" altLang="en-US" sz="1600" dirty="0"/>
              <a:t>亿美元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行业现状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dirty="0"/>
              <a:t>客户缺乏对</a:t>
            </a:r>
            <a:r>
              <a:rPr lang="en-US" altLang="zh-CN" sz="1600" dirty="0"/>
              <a:t>3D</a:t>
            </a:r>
            <a:r>
              <a:rPr lang="zh-CN" altLang="en-US" sz="1600" dirty="0"/>
              <a:t>打印的认知，行业还未按照客户需求进行调整，不能有效引导客户使用</a:t>
            </a:r>
            <a:r>
              <a:rPr lang="en-US" altLang="zh-CN" sz="1600" dirty="0"/>
              <a:t>3D</a:t>
            </a:r>
            <a:r>
              <a:rPr lang="zh-CN" altLang="en-US" sz="1600" dirty="0"/>
              <a:t>打印服务</a:t>
            </a:r>
            <a:endParaRPr lang="en-US" altLang="zh-CN" sz="1600" dirty="0"/>
          </a:p>
          <a:p>
            <a:r>
              <a:rPr lang="zh-CN" altLang="en-US" sz="1600" dirty="0"/>
              <a:t>三维化市场需求极大，之前没有可以跨全平台的技术实现。</a:t>
            </a:r>
            <a:endParaRPr lang="en-US" altLang="zh-CN" sz="1600" dirty="0"/>
          </a:p>
          <a:p>
            <a:r>
              <a:rPr lang="zh-CN" altLang="en-US" sz="1600" dirty="0"/>
              <a:t>都是只能通过应用</a:t>
            </a:r>
            <a:r>
              <a:rPr lang="en-US" altLang="zh-CN" sz="1600" dirty="0"/>
              <a:t>/APP</a:t>
            </a:r>
            <a:r>
              <a:rPr lang="zh-CN" altLang="en-US" sz="1600" dirty="0"/>
              <a:t>等开发，但是用户安装</a:t>
            </a:r>
            <a:r>
              <a:rPr lang="en-US" altLang="zh-CN" sz="1600" dirty="0"/>
              <a:t>/</a:t>
            </a:r>
            <a:r>
              <a:rPr lang="zh-CN" altLang="en-US" sz="1600" dirty="0"/>
              <a:t>安全又是很大问题。</a:t>
            </a:r>
            <a:endParaRPr lang="en-US" altLang="zh-CN" sz="1600" dirty="0"/>
          </a:p>
          <a:p>
            <a:r>
              <a:rPr lang="zh-CN" altLang="en-US" sz="1600" dirty="0"/>
              <a:t>直到</a:t>
            </a:r>
            <a:r>
              <a:rPr lang="en-US" altLang="zh-CN" sz="1600" dirty="0" smtClean="0"/>
              <a:t>HTML5-WEBGL</a:t>
            </a:r>
            <a:r>
              <a:rPr lang="zh-CN" altLang="en-US" sz="1600" dirty="0"/>
              <a:t>技术之后，才有了统一的解决</a:t>
            </a:r>
            <a:r>
              <a:rPr lang="zh-CN" altLang="en-US" sz="1600" dirty="0" smtClean="0"/>
              <a:t>方案</a:t>
            </a:r>
            <a:endParaRPr lang="en-US" altLang="zh-CN" sz="1600" dirty="0" smtClean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5333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1280</Words>
  <Application>Microsoft Office PowerPoint</Application>
  <PresentationFormat>自定义</PresentationFormat>
  <Paragraphs>174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目录</vt:lpstr>
      <vt:lpstr>一、项目介绍 </vt:lpstr>
      <vt:lpstr>关于三维云数据项目</vt:lpstr>
      <vt:lpstr>产品优势 </vt:lpstr>
      <vt:lpstr>应用场景——三维云服务平台</vt:lpstr>
      <vt:lpstr>应用场景——三维云解决方案</vt:lpstr>
      <vt:lpstr>二、市场机遇 </vt:lpstr>
      <vt:lpstr>市场规模及现状</vt:lpstr>
      <vt:lpstr>行业竞争现状</vt:lpstr>
      <vt:lpstr>三、发展战略 </vt:lpstr>
      <vt:lpstr>发展阶段</vt:lpstr>
      <vt:lpstr>现有资源</vt:lpstr>
      <vt:lpstr>四、团队构成 </vt:lpstr>
      <vt:lpstr>核心成员介绍</vt:lpstr>
      <vt:lpstr>五、投资回报</vt:lpstr>
      <vt:lpstr>行动计划 – 成本</vt:lpstr>
      <vt:lpstr>行动计划 – 回报</vt:lpstr>
      <vt:lpstr>发展愿景</vt:lpstr>
      <vt:lpstr>PowerPoint 演示文稿</vt:lpstr>
    </vt:vector>
  </TitlesOfParts>
  <Company>Microbject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Bearice</cp:lastModifiedBy>
  <cp:revision>3717</cp:revision>
  <dcterms:created xsi:type="dcterms:W3CDTF">2013-12-16T08:08:34Z</dcterms:created>
  <dcterms:modified xsi:type="dcterms:W3CDTF">2015-12-26T06:07:06Z</dcterms:modified>
</cp:coreProperties>
</file>