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86" r:id="rId8"/>
    <p:sldId id="285" r:id="rId9"/>
    <p:sldId id="283" r:id="rId10"/>
    <p:sldId id="273" r:id="rId11"/>
    <p:sldId id="272" r:id="rId12"/>
    <p:sldId id="275" r:id="rId13"/>
    <p:sldId id="276" r:id="rId14"/>
    <p:sldId id="274" r:id="rId15"/>
    <p:sldId id="277" r:id="rId16"/>
    <p:sldId id="258" r:id="rId17"/>
    <p:sldId id="259" r:id="rId18"/>
    <p:sldId id="281" r:id="rId19"/>
    <p:sldId id="280" r:id="rId20"/>
    <p:sldId id="264" r:id="rId21"/>
    <p:sldId id="265" r:id="rId22"/>
    <p:sldId id="263" r:id="rId23"/>
    <p:sldId id="268" r:id="rId24"/>
    <p:sldId id="282" r:id="rId25"/>
    <p:sldId id="269" r:id="rId26"/>
    <p:sldId id="270" r:id="rId27"/>
    <p:sldId id="278" r:id="rId28"/>
    <p:sldId id="28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1" autoAdjust="0"/>
  </p:normalViewPr>
  <p:slideViewPr>
    <p:cSldViewPr>
      <p:cViewPr>
        <p:scale>
          <a:sx n="100" d="100"/>
          <a:sy n="100" d="100"/>
        </p:scale>
        <p:origin x="-194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055A1-0221-46BF-9796-526D6805113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D741D0F-6913-46E4-B4D6-2D986CFCC669}">
      <dgm:prSet phldrT="[文本]" custT="1"/>
      <dgm:spPr/>
      <dgm:t>
        <a:bodyPr/>
        <a:lstStyle/>
        <a:p>
          <a:r>
            <a:rPr lang="zh-CN" altLang="en-US" sz="2400" smtClean="0"/>
            <a:t>网络化</a:t>
          </a:r>
          <a:endParaRPr lang="zh-CN" altLang="en-US" sz="2400"/>
        </a:p>
      </dgm:t>
    </dgm:pt>
    <dgm:pt modelId="{FA8C422B-0DB6-48E8-88C9-E56BDAC3265B}" type="parTrans" cxnId="{F8F31013-48D4-4241-A125-DAB73C309EDF}">
      <dgm:prSet/>
      <dgm:spPr/>
      <dgm:t>
        <a:bodyPr/>
        <a:lstStyle/>
        <a:p>
          <a:endParaRPr lang="zh-CN" altLang="en-US" sz="1100"/>
        </a:p>
      </dgm:t>
    </dgm:pt>
    <dgm:pt modelId="{AC588B30-B116-4B62-8969-79251B40C735}" type="sibTrans" cxnId="{F8F31013-48D4-4241-A125-DAB73C309EDF}">
      <dgm:prSet/>
      <dgm:spPr/>
      <dgm:t>
        <a:bodyPr/>
        <a:lstStyle/>
        <a:p>
          <a:endParaRPr lang="zh-CN" altLang="en-US" sz="1100"/>
        </a:p>
      </dgm:t>
    </dgm:pt>
    <dgm:pt modelId="{524EF12F-DC57-49D4-B28B-AD96ACB60013}">
      <dgm:prSet phldrT="[文本]" custT="1"/>
      <dgm:spPr/>
      <dgm:t>
        <a:bodyPr/>
        <a:lstStyle/>
        <a:p>
          <a:r>
            <a:rPr lang="zh-CN" altLang="en-US" sz="1400" smtClean="0"/>
            <a:t>项目网络获得</a:t>
          </a:r>
          <a:r>
            <a:rPr lang="en-US" altLang="zh-CN" sz="1400" smtClean="0"/>
            <a:t>/</a:t>
          </a:r>
          <a:r>
            <a:rPr lang="zh-CN" altLang="en-US" sz="1400" smtClean="0"/>
            <a:t>上传方案  </a:t>
          </a:r>
          <a:r>
            <a:rPr lang="en-US" altLang="zh-CN" sz="1400" smtClean="0"/>
            <a:t>[</a:t>
          </a:r>
          <a:r>
            <a:rPr lang="zh-CN" altLang="en-US" sz="1400" smtClean="0"/>
            <a:t>类似</a:t>
          </a:r>
          <a:r>
            <a:rPr lang="en-US" altLang="zh-CN" sz="1400" smtClean="0"/>
            <a:t>AppStore</a:t>
          </a:r>
          <a:r>
            <a:rPr lang="zh-CN" altLang="en-US" sz="1400" smtClean="0"/>
            <a:t>方式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CE1F4608-4A0C-45C9-A3BB-AD034A2CA016}" type="parTrans" cxnId="{0684B3BA-9312-4569-B2FA-45519C0B7D95}">
      <dgm:prSet/>
      <dgm:spPr/>
      <dgm:t>
        <a:bodyPr/>
        <a:lstStyle/>
        <a:p>
          <a:endParaRPr lang="zh-CN" altLang="en-US" sz="1100"/>
        </a:p>
      </dgm:t>
    </dgm:pt>
    <dgm:pt modelId="{EEB75551-C6DB-425E-83A6-9FAF87238EBD}" type="sibTrans" cxnId="{0684B3BA-9312-4569-B2FA-45519C0B7D95}">
      <dgm:prSet/>
      <dgm:spPr/>
      <dgm:t>
        <a:bodyPr/>
        <a:lstStyle/>
        <a:p>
          <a:endParaRPr lang="zh-CN" altLang="en-US" sz="1100"/>
        </a:p>
      </dgm:t>
    </dgm:pt>
    <dgm:pt modelId="{54D7B2AC-0779-4CE6-A2DA-F7B441E854C9}">
      <dgm:prSet phldrT="[文本]" custT="1"/>
      <dgm:spPr/>
      <dgm:t>
        <a:bodyPr/>
        <a:lstStyle/>
        <a:p>
          <a:r>
            <a:rPr lang="zh-CN" altLang="en-US" sz="1400" smtClean="0"/>
            <a:t>资源网络获得</a:t>
          </a:r>
          <a:r>
            <a:rPr lang="en-US" altLang="zh-CN" sz="1400" smtClean="0"/>
            <a:t>/</a:t>
          </a:r>
          <a:r>
            <a:rPr lang="zh-CN" altLang="en-US" sz="1400" smtClean="0"/>
            <a:t>上传方案  </a:t>
          </a:r>
          <a:r>
            <a:rPr lang="en-US" altLang="zh-CN" sz="1400" smtClean="0"/>
            <a:t>[</a:t>
          </a:r>
          <a:r>
            <a:rPr lang="zh-CN" altLang="en-US" sz="1400" smtClean="0"/>
            <a:t>类似</a:t>
          </a:r>
          <a:r>
            <a:rPr lang="en-US" altLang="zh-CN" sz="1400" smtClean="0"/>
            <a:t>PowerPoint</a:t>
          </a:r>
          <a:r>
            <a:rPr lang="zh-CN" altLang="en-US" sz="1400" smtClean="0"/>
            <a:t>网络获取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82F48FC6-47BD-40F2-955D-2DFEC2D1B8A1}" type="parTrans" cxnId="{50FFE8A0-CCEB-4813-9172-F20B44565E27}">
      <dgm:prSet/>
      <dgm:spPr/>
      <dgm:t>
        <a:bodyPr/>
        <a:lstStyle/>
        <a:p>
          <a:endParaRPr lang="zh-CN" altLang="en-US" sz="1100"/>
        </a:p>
      </dgm:t>
    </dgm:pt>
    <dgm:pt modelId="{22062A28-4297-4287-826D-FD698A4A4738}" type="sibTrans" cxnId="{50FFE8A0-CCEB-4813-9172-F20B44565E27}">
      <dgm:prSet/>
      <dgm:spPr/>
      <dgm:t>
        <a:bodyPr/>
        <a:lstStyle/>
        <a:p>
          <a:endParaRPr lang="zh-CN" altLang="en-US" sz="1100"/>
        </a:p>
      </dgm:t>
    </dgm:pt>
    <dgm:pt modelId="{B3B09EA7-A14C-4BC0-AF84-E64134EE64D1}">
      <dgm:prSet phldrT="[文本]" custT="1"/>
      <dgm:spPr/>
      <dgm:t>
        <a:bodyPr/>
        <a:lstStyle/>
        <a:p>
          <a:r>
            <a:rPr lang="zh-CN" altLang="en-US" sz="2400" smtClean="0"/>
            <a:t>界面简化</a:t>
          </a:r>
          <a:endParaRPr lang="zh-CN" altLang="en-US" sz="2400"/>
        </a:p>
      </dgm:t>
    </dgm:pt>
    <dgm:pt modelId="{5EB0D590-6BB6-4692-916C-5B11A5E86515}" type="parTrans" cxnId="{64159FB8-9C82-4428-AA61-CDEE9E6E1015}">
      <dgm:prSet/>
      <dgm:spPr/>
      <dgm:t>
        <a:bodyPr/>
        <a:lstStyle/>
        <a:p>
          <a:endParaRPr lang="zh-CN" altLang="en-US" sz="1100"/>
        </a:p>
      </dgm:t>
    </dgm:pt>
    <dgm:pt modelId="{F1D09CAF-0CE8-4D55-9170-1E12D745F908}" type="sibTrans" cxnId="{64159FB8-9C82-4428-AA61-CDEE9E6E1015}">
      <dgm:prSet/>
      <dgm:spPr/>
      <dgm:t>
        <a:bodyPr/>
        <a:lstStyle/>
        <a:p>
          <a:endParaRPr lang="zh-CN" altLang="en-US" sz="1100"/>
        </a:p>
      </dgm:t>
    </dgm:pt>
    <dgm:pt modelId="{59E09E5D-FE0F-425C-A472-D414962A6D18}">
      <dgm:prSet phldrT="[文本]" custT="1"/>
      <dgm:spPr/>
      <dgm:t>
        <a:bodyPr/>
        <a:lstStyle/>
        <a:p>
          <a:r>
            <a:rPr lang="zh-CN" altLang="en-US" sz="1400" smtClean="0"/>
            <a:t>项目可视化 </a:t>
          </a:r>
          <a:r>
            <a:rPr lang="en-US" altLang="zh-CN" sz="1400" smtClean="0"/>
            <a:t>[</a:t>
          </a:r>
          <a:r>
            <a:rPr lang="zh-CN" altLang="en-US" sz="1400" smtClean="0"/>
            <a:t>类似</a:t>
          </a:r>
          <a:r>
            <a:rPr lang="en-US" altLang="zh-CN" sz="1400" smtClean="0"/>
            <a:t>PowerPoint</a:t>
          </a:r>
          <a:r>
            <a:rPr lang="zh-CN" altLang="en-US" sz="1400" smtClean="0"/>
            <a:t>左边展示栏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6F883887-144F-4752-AF68-A746BCC5C512}" type="parTrans" cxnId="{88E6C654-1138-4C10-BB9D-B0E4B9844DE2}">
      <dgm:prSet/>
      <dgm:spPr/>
      <dgm:t>
        <a:bodyPr/>
        <a:lstStyle/>
        <a:p>
          <a:endParaRPr lang="zh-CN" altLang="en-US" sz="1100"/>
        </a:p>
      </dgm:t>
    </dgm:pt>
    <dgm:pt modelId="{9D7DD579-597C-4569-A192-76F494DFDC7E}" type="sibTrans" cxnId="{88E6C654-1138-4C10-BB9D-B0E4B9844DE2}">
      <dgm:prSet/>
      <dgm:spPr/>
      <dgm:t>
        <a:bodyPr/>
        <a:lstStyle/>
        <a:p>
          <a:endParaRPr lang="zh-CN" altLang="en-US" sz="1100"/>
        </a:p>
      </dgm:t>
    </dgm:pt>
    <dgm:pt modelId="{AF6AC13C-9877-453B-8A50-BAF58952FF0B}">
      <dgm:prSet phldrT="[文本]" custT="1"/>
      <dgm:spPr/>
      <dgm:t>
        <a:bodyPr/>
        <a:lstStyle/>
        <a:p>
          <a:r>
            <a:rPr lang="zh-CN" altLang="en-US" sz="1400" smtClean="0"/>
            <a:t>操作简化：根据具体点优化用户体验。</a:t>
          </a:r>
          <a:endParaRPr lang="zh-CN" altLang="en-US" sz="1400"/>
        </a:p>
      </dgm:t>
    </dgm:pt>
    <dgm:pt modelId="{158F8455-AAFA-428D-9D42-245AE4E155D6}" type="parTrans" cxnId="{C4CC9F26-C7CF-48ED-B9A1-1DFC07A3D4B3}">
      <dgm:prSet/>
      <dgm:spPr/>
      <dgm:t>
        <a:bodyPr/>
        <a:lstStyle/>
        <a:p>
          <a:endParaRPr lang="zh-CN" altLang="en-US" sz="1100"/>
        </a:p>
      </dgm:t>
    </dgm:pt>
    <dgm:pt modelId="{797CFC41-CB4C-446A-84D6-35D5A9306817}" type="sibTrans" cxnId="{C4CC9F26-C7CF-48ED-B9A1-1DFC07A3D4B3}">
      <dgm:prSet/>
      <dgm:spPr/>
      <dgm:t>
        <a:bodyPr/>
        <a:lstStyle/>
        <a:p>
          <a:endParaRPr lang="zh-CN" altLang="en-US" sz="1100"/>
        </a:p>
      </dgm:t>
    </dgm:pt>
    <dgm:pt modelId="{744DA184-9A4C-4E99-948B-1B44A5D31956}">
      <dgm:prSet phldrT="[文本]" custT="1"/>
      <dgm:spPr/>
      <dgm:t>
        <a:bodyPr/>
        <a:lstStyle/>
        <a:p>
          <a:r>
            <a:rPr lang="zh-CN" altLang="en-US" sz="2400" smtClean="0"/>
            <a:t>程序简化</a:t>
          </a:r>
          <a:endParaRPr lang="zh-CN" altLang="en-US" sz="2400"/>
        </a:p>
      </dgm:t>
    </dgm:pt>
    <dgm:pt modelId="{4F697AF5-3D89-4333-90D4-00E2C4DABEE6}" type="parTrans" cxnId="{C460F5E8-F1D7-44D7-B898-BF935123750D}">
      <dgm:prSet/>
      <dgm:spPr/>
      <dgm:t>
        <a:bodyPr/>
        <a:lstStyle/>
        <a:p>
          <a:endParaRPr lang="zh-CN" altLang="en-US" sz="1100"/>
        </a:p>
      </dgm:t>
    </dgm:pt>
    <dgm:pt modelId="{5F49B91B-11A4-4505-947C-FF2AB779C9A7}" type="sibTrans" cxnId="{C460F5E8-F1D7-44D7-B898-BF935123750D}">
      <dgm:prSet/>
      <dgm:spPr/>
      <dgm:t>
        <a:bodyPr/>
        <a:lstStyle/>
        <a:p>
          <a:endParaRPr lang="zh-CN" altLang="en-US" sz="1100"/>
        </a:p>
      </dgm:t>
    </dgm:pt>
    <dgm:pt modelId="{2DF3E0CD-F1C8-434C-8E53-A1CEB8C1757E}">
      <dgm:prSet phldrT="[文本]" custT="1"/>
      <dgm:spPr/>
      <dgm:t>
        <a:bodyPr/>
        <a:lstStyle/>
        <a:p>
          <a:r>
            <a:rPr lang="zh-CN" altLang="en-US" sz="1400" smtClean="0"/>
            <a:t>事件流程体系。</a:t>
          </a:r>
          <a:endParaRPr lang="zh-CN" altLang="en-US" sz="1400"/>
        </a:p>
      </dgm:t>
    </dgm:pt>
    <dgm:pt modelId="{1F6F26CE-C2BC-4803-AFDB-DF1794ED0411}" type="parTrans" cxnId="{09B42933-8D4D-4369-B34C-830DD983F0DF}">
      <dgm:prSet/>
      <dgm:spPr/>
      <dgm:t>
        <a:bodyPr/>
        <a:lstStyle/>
        <a:p>
          <a:endParaRPr lang="zh-CN" altLang="en-US" sz="1100"/>
        </a:p>
      </dgm:t>
    </dgm:pt>
    <dgm:pt modelId="{0FAA049A-96FB-427B-9E1E-5E0C5C697E32}" type="sibTrans" cxnId="{09B42933-8D4D-4369-B34C-830DD983F0DF}">
      <dgm:prSet/>
      <dgm:spPr/>
      <dgm:t>
        <a:bodyPr/>
        <a:lstStyle/>
        <a:p>
          <a:endParaRPr lang="zh-CN" altLang="en-US" sz="1100"/>
        </a:p>
      </dgm:t>
    </dgm:pt>
    <dgm:pt modelId="{925EAA5A-8FF1-4825-B798-CE82F3AD1AD3}">
      <dgm:prSet phldrT="[文本]" custT="1"/>
      <dgm:spPr/>
      <dgm:t>
        <a:bodyPr/>
        <a:lstStyle/>
        <a:p>
          <a:r>
            <a:rPr lang="zh-CN" altLang="en-US" sz="1400" smtClean="0"/>
            <a:t>组件的相应事件配置，行为配置体系。</a:t>
          </a:r>
          <a:endParaRPr lang="zh-CN" altLang="en-US" sz="1400"/>
        </a:p>
      </dgm:t>
    </dgm:pt>
    <dgm:pt modelId="{69E8D6B4-4195-4431-A3A1-6ECF3BC406D7}" type="parTrans" cxnId="{7D69322A-F049-411A-A943-A9B7B64396E0}">
      <dgm:prSet/>
      <dgm:spPr/>
      <dgm:t>
        <a:bodyPr/>
        <a:lstStyle/>
        <a:p>
          <a:endParaRPr lang="zh-CN" altLang="en-US" sz="1100"/>
        </a:p>
      </dgm:t>
    </dgm:pt>
    <dgm:pt modelId="{70858060-A34A-427E-B847-84DCF200CA31}" type="sibTrans" cxnId="{7D69322A-F049-411A-A943-A9B7B64396E0}">
      <dgm:prSet/>
      <dgm:spPr/>
      <dgm:t>
        <a:bodyPr/>
        <a:lstStyle/>
        <a:p>
          <a:endParaRPr lang="zh-CN" altLang="en-US" sz="1100"/>
        </a:p>
      </dgm:t>
    </dgm:pt>
    <dgm:pt modelId="{A35B54F2-9012-416A-9C8F-97AC384CD9AD}">
      <dgm:prSet phldrT="[文本]" custT="1"/>
      <dgm:spPr/>
      <dgm:t>
        <a:bodyPr/>
        <a:lstStyle/>
        <a:p>
          <a:r>
            <a:rPr lang="zh-CN" altLang="en-US" sz="1400" smtClean="0"/>
            <a:t>模板</a:t>
          </a:r>
          <a:r>
            <a:rPr lang="zh-CN" altLang="en-US" sz="1400" smtClean="0"/>
            <a:t>网络获得</a:t>
          </a:r>
          <a:r>
            <a:rPr lang="en-US" altLang="zh-CN" sz="1400" smtClean="0"/>
            <a:t>/</a:t>
          </a:r>
          <a:r>
            <a:rPr lang="zh-CN" altLang="en-US" sz="1400" smtClean="0"/>
            <a:t>上传方案  </a:t>
          </a:r>
          <a:r>
            <a:rPr lang="en-US" altLang="zh-CN" sz="1400" smtClean="0"/>
            <a:t>[</a:t>
          </a:r>
          <a:r>
            <a:rPr lang="zh-CN" altLang="en-US" sz="1400" smtClean="0"/>
            <a:t>对成套和逻辑的封装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A7914831-B935-491A-A55B-4BA6E12C10BB}" type="parTrans" cxnId="{7F917794-80A7-4D71-A269-348F8118E492}">
      <dgm:prSet/>
      <dgm:spPr/>
      <dgm:t>
        <a:bodyPr/>
        <a:lstStyle/>
        <a:p>
          <a:endParaRPr lang="zh-CN" altLang="en-US" sz="1400"/>
        </a:p>
      </dgm:t>
    </dgm:pt>
    <dgm:pt modelId="{CF103CFE-6409-4090-9490-9DC5E705AD9C}" type="sibTrans" cxnId="{7F917794-80A7-4D71-A269-348F8118E492}">
      <dgm:prSet/>
      <dgm:spPr/>
      <dgm:t>
        <a:bodyPr/>
        <a:lstStyle/>
        <a:p>
          <a:endParaRPr lang="zh-CN" altLang="en-US" sz="1400"/>
        </a:p>
      </dgm:t>
    </dgm:pt>
    <dgm:pt modelId="{F4BD2BA7-10EB-4975-B917-044FBE140060}">
      <dgm:prSet phldrT="[文本]" custT="1"/>
      <dgm:spPr/>
      <dgm:t>
        <a:bodyPr/>
        <a:lstStyle/>
        <a:p>
          <a:r>
            <a:rPr lang="zh-CN" altLang="en-US" sz="1400" smtClean="0"/>
            <a:t>用户体息 </a:t>
          </a:r>
          <a:r>
            <a:rPr lang="en-US" altLang="zh-CN" sz="1400" smtClean="0"/>
            <a:t>[</a:t>
          </a:r>
          <a:r>
            <a:rPr lang="zh-CN" altLang="en-US" sz="1400" smtClean="0"/>
            <a:t>登录用户，有自己信息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E2BE184C-E19E-4CF9-AC04-99A215D768E8}" type="parTrans" cxnId="{A733938C-02A7-4AE1-9DCB-75314FB8CC13}">
      <dgm:prSet/>
      <dgm:spPr/>
      <dgm:t>
        <a:bodyPr/>
        <a:lstStyle/>
        <a:p>
          <a:endParaRPr lang="zh-CN" altLang="en-US"/>
        </a:p>
      </dgm:t>
    </dgm:pt>
    <dgm:pt modelId="{63BCE3BC-327A-4E6E-826A-64D42AA49D9D}" type="sibTrans" cxnId="{A733938C-02A7-4AE1-9DCB-75314FB8CC13}">
      <dgm:prSet/>
      <dgm:spPr/>
      <dgm:t>
        <a:bodyPr/>
        <a:lstStyle/>
        <a:p>
          <a:endParaRPr lang="zh-CN" altLang="en-US"/>
        </a:p>
      </dgm:t>
    </dgm:pt>
    <dgm:pt modelId="{B6826DFC-AEC7-4DA8-8847-CFBCEB70589D}">
      <dgm:prSet phldrT="[文本]" custT="1"/>
      <dgm:spPr/>
      <dgm:t>
        <a:bodyPr/>
        <a:lstStyle/>
        <a:p>
          <a:r>
            <a:rPr lang="zh-CN" altLang="en-US" sz="1400" smtClean="0"/>
            <a:t>展现方式参考</a:t>
          </a:r>
          <a:r>
            <a:rPr lang="en-US" altLang="zh-CN" sz="1400" smtClean="0"/>
            <a:t>GameMaker/GameMei</a:t>
          </a:r>
          <a:r>
            <a:rPr lang="zh-CN" altLang="en-US" sz="1400" smtClean="0"/>
            <a:t>方式。</a:t>
          </a:r>
          <a:endParaRPr lang="zh-CN" altLang="en-US" sz="1400"/>
        </a:p>
      </dgm:t>
    </dgm:pt>
    <dgm:pt modelId="{69848555-8AAE-4C0C-AE1B-57E1027B8024}" type="parTrans" cxnId="{3FD437B2-E443-4BEC-B76A-4E1345F9121A}">
      <dgm:prSet/>
      <dgm:spPr/>
      <dgm:t>
        <a:bodyPr/>
        <a:lstStyle/>
        <a:p>
          <a:endParaRPr lang="zh-CN" altLang="en-US"/>
        </a:p>
      </dgm:t>
    </dgm:pt>
    <dgm:pt modelId="{EEA6F92F-B911-4288-83D9-752361E7B424}" type="sibTrans" cxnId="{3FD437B2-E443-4BEC-B76A-4E1345F9121A}">
      <dgm:prSet/>
      <dgm:spPr/>
      <dgm:t>
        <a:bodyPr/>
        <a:lstStyle/>
        <a:p>
          <a:endParaRPr lang="zh-CN" altLang="en-US"/>
        </a:p>
      </dgm:t>
    </dgm:pt>
    <dgm:pt modelId="{1D6F2B1F-D59D-47B6-A1F9-BD943DB297EF}" type="pres">
      <dgm:prSet presAssocID="{C05055A1-0221-46BF-9796-526D6805113D}" presName="Name0" presStyleCnt="0">
        <dgm:presLayoutVars>
          <dgm:dir/>
          <dgm:animLvl val="lvl"/>
          <dgm:resizeHandles val="exact"/>
        </dgm:presLayoutVars>
      </dgm:prSet>
      <dgm:spPr/>
    </dgm:pt>
    <dgm:pt modelId="{CC605CA2-74DC-4369-915F-8C00D4AD2383}" type="pres">
      <dgm:prSet presAssocID="{9D741D0F-6913-46E4-B4D6-2D986CFCC669}" presName="linNode" presStyleCnt="0"/>
      <dgm:spPr/>
    </dgm:pt>
    <dgm:pt modelId="{5421DDB0-413A-4282-AB45-AE5492AC15C5}" type="pres">
      <dgm:prSet presAssocID="{9D741D0F-6913-46E4-B4D6-2D986CFCC669}" presName="parentText" presStyleLbl="node1" presStyleIdx="0" presStyleCnt="3" custScaleX="6870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B0FDD-3D40-4083-BEF5-B561CB6AB475}" type="pres">
      <dgm:prSet presAssocID="{9D741D0F-6913-46E4-B4D6-2D986CFCC66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33DBBC-8BB9-49F5-B0BE-B63EC9369F28}" type="pres">
      <dgm:prSet presAssocID="{AC588B30-B116-4B62-8969-79251B40C735}" presName="sp" presStyleCnt="0"/>
      <dgm:spPr/>
    </dgm:pt>
    <dgm:pt modelId="{0541430E-13FB-45CA-8DD3-80FFB596C806}" type="pres">
      <dgm:prSet presAssocID="{B3B09EA7-A14C-4BC0-AF84-E64134EE64D1}" presName="linNode" presStyleCnt="0"/>
      <dgm:spPr/>
    </dgm:pt>
    <dgm:pt modelId="{31A8C409-4555-4B11-AC8C-9BA832E08F65}" type="pres">
      <dgm:prSet presAssocID="{B3B09EA7-A14C-4BC0-AF84-E64134EE64D1}" presName="parentText" presStyleLbl="node1" presStyleIdx="1" presStyleCnt="3" custScaleX="69460">
        <dgm:presLayoutVars>
          <dgm:chMax val="1"/>
          <dgm:bulletEnabled val="1"/>
        </dgm:presLayoutVars>
      </dgm:prSet>
      <dgm:spPr/>
    </dgm:pt>
    <dgm:pt modelId="{52D7A979-5229-4020-BB15-A701E7151573}" type="pres">
      <dgm:prSet presAssocID="{B3B09EA7-A14C-4BC0-AF84-E64134EE64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A6AFE9-3830-4026-A587-4B50CF445ADE}" type="pres">
      <dgm:prSet presAssocID="{F1D09CAF-0CE8-4D55-9170-1E12D745F908}" presName="sp" presStyleCnt="0"/>
      <dgm:spPr/>
    </dgm:pt>
    <dgm:pt modelId="{E1127978-98AB-487C-BD0B-C5C0FCA8243F}" type="pres">
      <dgm:prSet presAssocID="{744DA184-9A4C-4E99-948B-1B44A5D31956}" presName="linNode" presStyleCnt="0"/>
      <dgm:spPr/>
    </dgm:pt>
    <dgm:pt modelId="{3C47A19E-5FB7-421E-863F-DCCC5D42870C}" type="pres">
      <dgm:prSet presAssocID="{744DA184-9A4C-4E99-948B-1B44A5D31956}" presName="parentText" presStyleLbl="node1" presStyleIdx="2" presStyleCnt="3" custScaleX="69460">
        <dgm:presLayoutVars>
          <dgm:chMax val="1"/>
          <dgm:bulletEnabled val="1"/>
        </dgm:presLayoutVars>
      </dgm:prSet>
      <dgm:spPr/>
    </dgm:pt>
    <dgm:pt modelId="{6C466748-B12B-4150-B237-F9231D78BB4C}" type="pres">
      <dgm:prSet presAssocID="{744DA184-9A4C-4E99-948B-1B44A5D3195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CC9F26-C7CF-48ED-B9A1-1DFC07A3D4B3}" srcId="{B3B09EA7-A14C-4BC0-AF84-E64134EE64D1}" destId="{AF6AC13C-9877-453B-8A50-BAF58952FF0B}" srcOrd="1" destOrd="0" parTransId="{158F8455-AAFA-428D-9D42-245AE4E155D6}" sibTransId="{797CFC41-CB4C-446A-84D6-35D5A9306817}"/>
    <dgm:cxn modelId="{8B8FEAC3-2070-437D-B355-6FA321384E0A}" type="presOf" srcId="{B3B09EA7-A14C-4BC0-AF84-E64134EE64D1}" destId="{31A8C409-4555-4B11-AC8C-9BA832E08F65}" srcOrd="0" destOrd="0" presId="urn:microsoft.com/office/officeart/2005/8/layout/vList5"/>
    <dgm:cxn modelId="{A733938C-02A7-4AE1-9DCB-75314FB8CC13}" srcId="{9D741D0F-6913-46E4-B4D6-2D986CFCC669}" destId="{F4BD2BA7-10EB-4975-B917-044FBE140060}" srcOrd="0" destOrd="0" parTransId="{E2BE184C-E19E-4CF9-AC04-99A215D768E8}" sibTransId="{63BCE3BC-327A-4E6E-826A-64D42AA49D9D}"/>
    <dgm:cxn modelId="{F8F31013-48D4-4241-A125-DAB73C309EDF}" srcId="{C05055A1-0221-46BF-9796-526D6805113D}" destId="{9D741D0F-6913-46E4-B4D6-2D986CFCC669}" srcOrd="0" destOrd="0" parTransId="{FA8C422B-0DB6-48E8-88C9-E56BDAC3265B}" sibTransId="{AC588B30-B116-4B62-8969-79251B40C735}"/>
    <dgm:cxn modelId="{7D69322A-F049-411A-A943-A9B7B64396E0}" srcId="{744DA184-9A4C-4E99-948B-1B44A5D31956}" destId="{925EAA5A-8FF1-4825-B798-CE82F3AD1AD3}" srcOrd="1" destOrd="0" parTransId="{69E8D6B4-4195-4431-A3A1-6ECF3BC406D7}" sibTransId="{70858060-A34A-427E-B847-84DCF200CA31}"/>
    <dgm:cxn modelId="{0684B3BA-9312-4569-B2FA-45519C0B7D95}" srcId="{9D741D0F-6913-46E4-B4D6-2D986CFCC669}" destId="{524EF12F-DC57-49D4-B28B-AD96ACB60013}" srcOrd="1" destOrd="0" parTransId="{CE1F4608-4A0C-45C9-A3BB-AD034A2CA016}" sibTransId="{EEB75551-C6DB-425E-83A6-9FAF87238EBD}"/>
    <dgm:cxn modelId="{533C1934-1AE7-486E-92D1-161745B399CB}" type="presOf" srcId="{9D741D0F-6913-46E4-B4D6-2D986CFCC669}" destId="{5421DDB0-413A-4282-AB45-AE5492AC15C5}" srcOrd="0" destOrd="0" presId="urn:microsoft.com/office/officeart/2005/8/layout/vList5"/>
    <dgm:cxn modelId="{64159FB8-9C82-4428-AA61-CDEE9E6E1015}" srcId="{C05055A1-0221-46BF-9796-526D6805113D}" destId="{B3B09EA7-A14C-4BC0-AF84-E64134EE64D1}" srcOrd="1" destOrd="0" parTransId="{5EB0D590-6BB6-4692-916C-5B11A5E86515}" sibTransId="{F1D09CAF-0CE8-4D55-9170-1E12D745F908}"/>
    <dgm:cxn modelId="{E3D5FA62-F25D-407F-AD19-2A4B3BE4329D}" type="presOf" srcId="{925EAA5A-8FF1-4825-B798-CE82F3AD1AD3}" destId="{6C466748-B12B-4150-B237-F9231D78BB4C}" srcOrd="0" destOrd="1" presId="urn:microsoft.com/office/officeart/2005/8/layout/vList5"/>
    <dgm:cxn modelId="{09B42933-8D4D-4369-B34C-830DD983F0DF}" srcId="{744DA184-9A4C-4E99-948B-1B44A5D31956}" destId="{2DF3E0CD-F1C8-434C-8E53-A1CEB8C1757E}" srcOrd="0" destOrd="0" parTransId="{1F6F26CE-C2BC-4803-AFDB-DF1794ED0411}" sibTransId="{0FAA049A-96FB-427B-9E1E-5E0C5C697E32}"/>
    <dgm:cxn modelId="{78BB6BB7-6185-423E-B98E-35ED61328DA3}" type="presOf" srcId="{AF6AC13C-9877-453B-8A50-BAF58952FF0B}" destId="{52D7A979-5229-4020-BB15-A701E7151573}" srcOrd="0" destOrd="1" presId="urn:microsoft.com/office/officeart/2005/8/layout/vList5"/>
    <dgm:cxn modelId="{D246CDED-515D-436B-B0BC-0ACDAB4D07D8}" type="presOf" srcId="{F4BD2BA7-10EB-4975-B917-044FBE140060}" destId="{C1AB0FDD-3D40-4083-BEF5-B561CB6AB475}" srcOrd="0" destOrd="0" presId="urn:microsoft.com/office/officeart/2005/8/layout/vList5"/>
    <dgm:cxn modelId="{C460F5E8-F1D7-44D7-B898-BF935123750D}" srcId="{C05055A1-0221-46BF-9796-526D6805113D}" destId="{744DA184-9A4C-4E99-948B-1B44A5D31956}" srcOrd="2" destOrd="0" parTransId="{4F697AF5-3D89-4333-90D4-00E2C4DABEE6}" sibTransId="{5F49B91B-11A4-4505-947C-FF2AB779C9A7}"/>
    <dgm:cxn modelId="{34A20C73-93B3-4C20-AAF1-DB56062F6590}" type="presOf" srcId="{C05055A1-0221-46BF-9796-526D6805113D}" destId="{1D6F2B1F-D59D-47B6-A1F9-BD943DB297EF}" srcOrd="0" destOrd="0" presId="urn:microsoft.com/office/officeart/2005/8/layout/vList5"/>
    <dgm:cxn modelId="{84905216-A058-446E-B4C2-DFB9020C8B8A}" type="presOf" srcId="{54D7B2AC-0779-4CE6-A2DA-F7B441E854C9}" destId="{C1AB0FDD-3D40-4083-BEF5-B561CB6AB475}" srcOrd="0" destOrd="2" presId="urn:microsoft.com/office/officeart/2005/8/layout/vList5"/>
    <dgm:cxn modelId="{1C695C62-25E3-4C11-A898-6CAB11047932}" type="presOf" srcId="{59E09E5D-FE0F-425C-A472-D414962A6D18}" destId="{52D7A979-5229-4020-BB15-A701E7151573}" srcOrd="0" destOrd="0" presId="urn:microsoft.com/office/officeart/2005/8/layout/vList5"/>
    <dgm:cxn modelId="{3FD437B2-E443-4BEC-B76A-4E1345F9121A}" srcId="{744DA184-9A4C-4E99-948B-1B44A5D31956}" destId="{B6826DFC-AEC7-4DA8-8847-CFBCEB70589D}" srcOrd="2" destOrd="0" parTransId="{69848555-8AAE-4C0C-AE1B-57E1027B8024}" sibTransId="{EEA6F92F-B911-4288-83D9-752361E7B424}"/>
    <dgm:cxn modelId="{B1313164-3765-45B7-A76C-99C7A1E5CBE2}" type="presOf" srcId="{524EF12F-DC57-49D4-B28B-AD96ACB60013}" destId="{C1AB0FDD-3D40-4083-BEF5-B561CB6AB475}" srcOrd="0" destOrd="1" presId="urn:microsoft.com/office/officeart/2005/8/layout/vList5"/>
    <dgm:cxn modelId="{BA34304B-0429-494E-BA82-170EF9A631E9}" type="presOf" srcId="{744DA184-9A4C-4E99-948B-1B44A5D31956}" destId="{3C47A19E-5FB7-421E-863F-DCCC5D42870C}" srcOrd="0" destOrd="0" presId="urn:microsoft.com/office/officeart/2005/8/layout/vList5"/>
    <dgm:cxn modelId="{50FFE8A0-CCEB-4813-9172-F20B44565E27}" srcId="{9D741D0F-6913-46E4-B4D6-2D986CFCC669}" destId="{54D7B2AC-0779-4CE6-A2DA-F7B441E854C9}" srcOrd="2" destOrd="0" parTransId="{82F48FC6-47BD-40F2-955D-2DFEC2D1B8A1}" sibTransId="{22062A28-4297-4287-826D-FD698A4A4738}"/>
    <dgm:cxn modelId="{7F917794-80A7-4D71-A269-348F8118E492}" srcId="{9D741D0F-6913-46E4-B4D6-2D986CFCC669}" destId="{A35B54F2-9012-416A-9C8F-97AC384CD9AD}" srcOrd="3" destOrd="0" parTransId="{A7914831-B935-491A-A55B-4BA6E12C10BB}" sibTransId="{CF103CFE-6409-4090-9490-9DC5E705AD9C}"/>
    <dgm:cxn modelId="{5F5E5B80-B4D8-4EE6-890A-9F9756A1E884}" type="presOf" srcId="{2DF3E0CD-F1C8-434C-8E53-A1CEB8C1757E}" destId="{6C466748-B12B-4150-B237-F9231D78BB4C}" srcOrd="0" destOrd="0" presId="urn:microsoft.com/office/officeart/2005/8/layout/vList5"/>
    <dgm:cxn modelId="{88E6C654-1138-4C10-BB9D-B0E4B9844DE2}" srcId="{B3B09EA7-A14C-4BC0-AF84-E64134EE64D1}" destId="{59E09E5D-FE0F-425C-A472-D414962A6D18}" srcOrd="0" destOrd="0" parTransId="{6F883887-144F-4752-AF68-A746BCC5C512}" sibTransId="{9D7DD579-597C-4569-A192-76F494DFDC7E}"/>
    <dgm:cxn modelId="{1E1FB352-04B9-49C4-83E6-BD598A96A2EF}" type="presOf" srcId="{A35B54F2-9012-416A-9C8F-97AC384CD9AD}" destId="{C1AB0FDD-3D40-4083-BEF5-B561CB6AB475}" srcOrd="0" destOrd="3" presId="urn:microsoft.com/office/officeart/2005/8/layout/vList5"/>
    <dgm:cxn modelId="{338902F9-551F-478F-B641-0244324BCD0A}" type="presOf" srcId="{B6826DFC-AEC7-4DA8-8847-CFBCEB70589D}" destId="{6C466748-B12B-4150-B237-F9231D78BB4C}" srcOrd="0" destOrd="2" presId="urn:microsoft.com/office/officeart/2005/8/layout/vList5"/>
    <dgm:cxn modelId="{1475CC2D-D6AC-4302-A85D-AFA88B26CD2D}" type="presParOf" srcId="{1D6F2B1F-D59D-47B6-A1F9-BD943DB297EF}" destId="{CC605CA2-74DC-4369-915F-8C00D4AD2383}" srcOrd="0" destOrd="0" presId="urn:microsoft.com/office/officeart/2005/8/layout/vList5"/>
    <dgm:cxn modelId="{990D0245-0052-4D8C-AE61-3B3A76005CE1}" type="presParOf" srcId="{CC605CA2-74DC-4369-915F-8C00D4AD2383}" destId="{5421DDB0-413A-4282-AB45-AE5492AC15C5}" srcOrd="0" destOrd="0" presId="urn:microsoft.com/office/officeart/2005/8/layout/vList5"/>
    <dgm:cxn modelId="{BA0B4207-5132-4315-95B5-FE703EB25AE7}" type="presParOf" srcId="{CC605CA2-74DC-4369-915F-8C00D4AD2383}" destId="{C1AB0FDD-3D40-4083-BEF5-B561CB6AB475}" srcOrd="1" destOrd="0" presId="urn:microsoft.com/office/officeart/2005/8/layout/vList5"/>
    <dgm:cxn modelId="{08572B02-2959-45B9-B425-08BF875CB7D2}" type="presParOf" srcId="{1D6F2B1F-D59D-47B6-A1F9-BD943DB297EF}" destId="{C033DBBC-8BB9-49F5-B0BE-B63EC9369F28}" srcOrd="1" destOrd="0" presId="urn:microsoft.com/office/officeart/2005/8/layout/vList5"/>
    <dgm:cxn modelId="{0A85BDC7-E992-45EA-A0FD-DDE8DBD13352}" type="presParOf" srcId="{1D6F2B1F-D59D-47B6-A1F9-BD943DB297EF}" destId="{0541430E-13FB-45CA-8DD3-80FFB596C806}" srcOrd="2" destOrd="0" presId="urn:microsoft.com/office/officeart/2005/8/layout/vList5"/>
    <dgm:cxn modelId="{254DCE1D-F4CA-4CD3-AA31-85693A9207C2}" type="presParOf" srcId="{0541430E-13FB-45CA-8DD3-80FFB596C806}" destId="{31A8C409-4555-4B11-AC8C-9BA832E08F65}" srcOrd="0" destOrd="0" presId="urn:microsoft.com/office/officeart/2005/8/layout/vList5"/>
    <dgm:cxn modelId="{DB25EAD0-92A3-4696-ABDB-D3BC3C18D64C}" type="presParOf" srcId="{0541430E-13FB-45CA-8DD3-80FFB596C806}" destId="{52D7A979-5229-4020-BB15-A701E7151573}" srcOrd="1" destOrd="0" presId="urn:microsoft.com/office/officeart/2005/8/layout/vList5"/>
    <dgm:cxn modelId="{459A2894-1028-4D8F-836C-396BB246158D}" type="presParOf" srcId="{1D6F2B1F-D59D-47B6-A1F9-BD943DB297EF}" destId="{D5A6AFE9-3830-4026-A587-4B50CF445ADE}" srcOrd="3" destOrd="0" presId="urn:microsoft.com/office/officeart/2005/8/layout/vList5"/>
    <dgm:cxn modelId="{9BE58BFB-1DCB-4196-8B4C-5B439C6AC0EB}" type="presParOf" srcId="{1D6F2B1F-D59D-47B6-A1F9-BD943DB297EF}" destId="{E1127978-98AB-487C-BD0B-C5C0FCA8243F}" srcOrd="4" destOrd="0" presId="urn:microsoft.com/office/officeart/2005/8/layout/vList5"/>
    <dgm:cxn modelId="{435C1947-E394-405C-A61D-DF3D5A0015E3}" type="presParOf" srcId="{E1127978-98AB-487C-BD0B-C5C0FCA8243F}" destId="{3C47A19E-5FB7-421E-863F-DCCC5D42870C}" srcOrd="0" destOrd="0" presId="urn:microsoft.com/office/officeart/2005/8/layout/vList5"/>
    <dgm:cxn modelId="{F1176250-2074-44EF-A781-D503828221BA}" type="presParOf" srcId="{E1127978-98AB-487C-BD0B-C5C0FCA8243F}" destId="{6C466748-B12B-4150-B237-F9231D78BB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B0FDD-3D40-4083-BEF5-B561CB6AB475}">
      <dsp:nvSpPr>
        <dsp:cNvPr id="0" name=""/>
        <dsp:cNvSpPr/>
      </dsp:nvSpPr>
      <dsp:spPr>
        <a:xfrm rot="5400000">
          <a:off x="4038598" y="-1612055"/>
          <a:ext cx="1256481" cy="479947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用户体息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登录用户，有自己信息</a:t>
          </a:r>
          <a:r>
            <a:rPr lang="en-US" altLang="zh-CN" sz="1400" kern="1200" smtClean="0"/>
            <a:t>]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项目网络获得</a:t>
          </a:r>
          <a:r>
            <a:rPr lang="en-US" altLang="zh-CN" sz="1400" kern="1200" smtClean="0"/>
            <a:t>/</a:t>
          </a:r>
          <a:r>
            <a:rPr lang="zh-CN" altLang="en-US" sz="1400" kern="1200" smtClean="0"/>
            <a:t>上传方案 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类似</a:t>
          </a:r>
          <a:r>
            <a:rPr lang="en-US" altLang="zh-CN" sz="1400" kern="1200" smtClean="0"/>
            <a:t>AppStore</a:t>
          </a:r>
          <a:r>
            <a:rPr lang="zh-CN" altLang="en-US" sz="1400" kern="1200" smtClean="0"/>
            <a:t>方式</a:t>
          </a:r>
          <a:r>
            <a:rPr lang="en-US" altLang="zh-CN" sz="1400" kern="1200" smtClean="0"/>
            <a:t>]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资源网络获得</a:t>
          </a:r>
          <a:r>
            <a:rPr lang="en-US" altLang="zh-CN" sz="1400" kern="1200" smtClean="0"/>
            <a:t>/</a:t>
          </a:r>
          <a:r>
            <a:rPr lang="zh-CN" altLang="en-US" sz="1400" kern="1200" smtClean="0"/>
            <a:t>上传方案 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类似</a:t>
          </a:r>
          <a:r>
            <a:rPr lang="en-US" altLang="zh-CN" sz="1400" kern="1200" smtClean="0"/>
            <a:t>PowerPoint</a:t>
          </a:r>
          <a:r>
            <a:rPr lang="zh-CN" altLang="en-US" sz="1400" kern="1200" smtClean="0"/>
            <a:t>网络获取</a:t>
          </a:r>
          <a:r>
            <a:rPr lang="en-US" altLang="zh-CN" sz="1400" kern="1200" smtClean="0"/>
            <a:t>]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模板</a:t>
          </a:r>
          <a:r>
            <a:rPr lang="zh-CN" altLang="en-US" sz="1400" kern="1200" smtClean="0"/>
            <a:t>网络获得</a:t>
          </a:r>
          <a:r>
            <a:rPr lang="en-US" altLang="zh-CN" sz="1400" kern="1200" smtClean="0"/>
            <a:t>/</a:t>
          </a:r>
          <a:r>
            <a:rPr lang="zh-CN" altLang="en-US" sz="1400" kern="1200" smtClean="0"/>
            <a:t>上传方案 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对成套和逻辑的封装</a:t>
          </a:r>
          <a:r>
            <a:rPr lang="en-US" altLang="zh-CN" sz="1400" kern="1200" smtClean="0"/>
            <a:t>]</a:t>
          </a:r>
          <a:endParaRPr lang="zh-CN" altLang="en-US" sz="1400" kern="1200"/>
        </a:p>
      </dsp:txBody>
      <dsp:txXfrm rot="-5400000">
        <a:off x="2267103" y="220776"/>
        <a:ext cx="4738136" cy="1133809"/>
      </dsp:txXfrm>
    </dsp:sp>
    <dsp:sp modelId="{5421DDB0-413A-4282-AB45-AE5492AC15C5}">
      <dsp:nvSpPr>
        <dsp:cNvPr id="0" name=""/>
        <dsp:cNvSpPr/>
      </dsp:nvSpPr>
      <dsp:spPr>
        <a:xfrm>
          <a:off x="412244" y="2379"/>
          <a:ext cx="1854858" cy="15706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网络化</a:t>
          </a:r>
          <a:endParaRPr lang="zh-CN" altLang="en-US" sz="2400" kern="1200"/>
        </a:p>
      </dsp:txBody>
      <dsp:txXfrm>
        <a:off x="488914" y="79049"/>
        <a:ext cx="1701518" cy="1417261"/>
      </dsp:txXfrm>
    </dsp:sp>
    <dsp:sp modelId="{52D7A979-5229-4020-BB15-A701E7151573}">
      <dsp:nvSpPr>
        <dsp:cNvPr id="0" name=""/>
        <dsp:cNvSpPr/>
      </dsp:nvSpPr>
      <dsp:spPr>
        <a:xfrm rot="5400000">
          <a:off x="4058954" y="37076"/>
          <a:ext cx="1256481" cy="4799472"/>
        </a:xfrm>
        <a:prstGeom prst="round2SameRect">
          <a:avLst/>
        </a:prstGeom>
        <a:solidFill>
          <a:schemeClr val="accent2">
            <a:tint val="40000"/>
            <a:alpha val="90000"/>
            <a:hueOff val="-6621809"/>
            <a:satOff val="-8373"/>
            <a:lumOff val="-216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1809"/>
              <a:satOff val="-8373"/>
              <a:lumOff val="-2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项目可视化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类似</a:t>
          </a:r>
          <a:r>
            <a:rPr lang="en-US" altLang="zh-CN" sz="1400" kern="1200" smtClean="0"/>
            <a:t>PowerPoint</a:t>
          </a:r>
          <a:r>
            <a:rPr lang="zh-CN" altLang="en-US" sz="1400" kern="1200" smtClean="0"/>
            <a:t>左边展示栏</a:t>
          </a:r>
          <a:r>
            <a:rPr lang="en-US" altLang="zh-CN" sz="1400" kern="1200" smtClean="0"/>
            <a:t>]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操作简化：根据具体点优化用户体验。</a:t>
          </a:r>
          <a:endParaRPr lang="zh-CN" altLang="en-US" sz="1400" kern="1200"/>
        </a:p>
      </dsp:txBody>
      <dsp:txXfrm rot="-5400000">
        <a:off x="2287459" y="1869907"/>
        <a:ext cx="4738136" cy="1133809"/>
      </dsp:txXfrm>
    </dsp:sp>
    <dsp:sp modelId="{31A8C409-4555-4B11-AC8C-9BA832E08F65}">
      <dsp:nvSpPr>
        <dsp:cNvPr id="0" name=""/>
        <dsp:cNvSpPr/>
      </dsp:nvSpPr>
      <dsp:spPr>
        <a:xfrm>
          <a:off x="412244" y="1651511"/>
          <a:ext cx="1875213" cy="1570601"/>
        </a:xfrm>
        <a:prstGeom prst="roundRect">
          <a:avLst/>
        </a:prstGeom>
        <a:solidFill>
          <a:schemeClr val="accent2">
            <a:hueOff val="-6317677"/>
            <a:satOff val="10648"/>
            <a:lumOff val="-13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界面简化</a:t>
          </a:r>
          <a:endParaRPr lang="zh-CN" altLang="en-US" sz="2400" kern="1200"/>
        </a:p>
      </dsp:txBody>
      <dsp:txXfrm>
        <a:off x="488914" y="1728181"/>
        <a:ext cx="1721873" cy="1417261"/>
      </dsp:txXfrm>
    </dsp:sp>
    <dsp:sp modelId="{6C466748-B12B-4150-B237-F9231D78BB4C}">
      <dsp:nvSpPr>
        <dsp:cNvPr id="0" name=""/>
        <dsp:cNvSpPr/>
      </dsp:nvSpPr>
      <dsp:spPr>
        <a:xfrm rot="5400000">
          <a:off x="4058954" y="1686208"/>
          <a:ext cx="1256481" cy="4799472"/>
        </a:xfrm>
        <a:prstGeom prst="round2SameRect">
          <a:avLst/>
        </a:prstGeom>
        <a:solidFill>
          <a:schemeClr val="accent2">
            <a:tint val="40000"/>
            <a:alpha val="90000"/>
            <a:hueOff val="-13243618"/>
            <a:satOff val="-16747"/>
            <a:lumOff val="-432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243618"/>
              <a:satOff val="-16747"/>
              <a:lumOff val="-4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事件流程体系。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组件的相应事件配置，行为配置体系。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展现方式参考</a:t>
          </a:r>
          <a:r>
            <a:rPr lang="en-US" altLang="zh-CN" sz="1400" kern="1200" smtClean="0"/>
            <a:t>GameMaker/GameMei</a:t>
          </a:r>
          <a:r>
            <a:rPr lang="zh-CN" altLang="en-US" sz="1400" kern="1200" smtClean="0"/>
            <a:t>方式。</a:t>
          </a:r>
          <a:endParaRPr lang="zh-CN" altLang="en-US" sz="1400" kern="1200"/>
        </a:p>
      </dsp:txBody>
      <dsp:txXfrm rot="-5400000">
        <a:off x="2287459" y="3519039"/>
        <a:ext cx="4738136" cy="1133809"/>
      </dsp:txXfrm>
    </dsp:sp>
    <dsp:sp modelId="{3C47A19E-5FB7-421E-863F-DCCC5D42870C}">
      <dsp:nvSpPr>
        <dsp:cNvPr id="0" name=""/>
        <dsp:cNvSpPr/>
      </dsp:nvSpPr>
      <dsp:spPr>
        <a:xfrm>
          <a:off x="412244" y="3300643"/>
          <a:ext cx="1875213" cy="1570601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程序简化</a:t>
          </a:r>
          <a:endParaRPr lang="zh-CN" altLang="en-US" sz="2400" kern="1200"/>
        </a:p>
      </dsp:txBody>
      <dsp:txXfrm>
        <a:off x="488914" y="3377313"/>
        <a:ext cx="1721873" cy="1417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xiuxiu.meitu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界面简化设计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毛春杨</a:t>
            </a:r>
            <a:endParaRPr lang="en-US" altLang="zh-CN" smtClean="0"/>
          </a:p>
          <a:p>
            <a:r>
              <a:rPr lang="en-US" altLang="zh-CN" smtClean="0"/>
              <a:t>2014/05/13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G3D</a:t>
            </a:r>
            <a:r>
              <a:rPr lang="zh-CN" altLang="en-US" smtClean="0"/>
              <a:t>工具过程。</a:t>
            </a:r>
            <a:endParaRPr lang="en-US" altLang="zh-CN" smtClean="0"/>
          </a:p>
          <a:p>
            <a:r>
              <a:rPr lang="zh-CN" altLang="en-US" smtClean="0"/>
              <a:t>行为分解</a:t>
            </a:r>
            <a:endParaRPr lang="en-US" altLang="zh-CN" smtClean="0"/>
          </a:p>
          <a:p>
            <a:pPr lvl="1"/>
            <a:r>
              <a:rPr lang="zh-CN" altLang="en-US" smtClean="0"/>
              <a:t>根据每个行为和期望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确定界面布局方式和好的操作的方案。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圆角矩形 3"/>
          <p:cNvSpPr/>
          <p:nvPr/>
        </p:nvSpPr>
        <p:spPr>
          <a:xfrm>
            <a:off x="708695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获得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796927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13151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编辑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29375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发布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148855" y="4188135"/>
            <a:ext cx="648072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237087" y="4188135"/>
            <a:ext cx="576064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6253311" y="4188135"/>
            <a:ext cx="576064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27" idx="0"/>
          </p:cNvCxnSpPr>
          <p:nvPr/>
        </p:nvCxnSpPr>
        <p:spPr>
          <a:xfrm>
            <a:off x="5533231" y="4404159"/>
            <a:ext cx="0" cy="7920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813151" y="5196247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暂存</a:t>
            </a:r>
          </a:p>
        </p:txBody>
      </p:sp>
      <p:cxnSp>
        <p:nvCxnSpPr>
          <p:cNvPr id="28" name="直接箭头连接符 27"/>
          <p:cNvCxnSpPr>
            <a:stCxn id="27" idx="1"/>
            <a:endCxn id="5" idx="2"/>
          </p:cNvCxnSpPr>
          <p:nvPr/>
        </p:nvCxnSpPr>
        <p:spPr>
          <a:xfrm rot="10800000">
            <a:off x="3517007" y="4404159"/>
            <a:ext cx="1296144" cy="1008112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2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获得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获得软件和更新：</a:t>
            </a:r>
            <a:endParaRPr lang="en-US" altLang="zh-CN" smtClean="0"/>
          </a:p>
          <a:p>
            <a:pPr lvl="1"/>
            <a:r>
              <a:rPr lang="zh-CN" altLang="en-US" smtClean="0"/>
              <a:t>获得：通过推广，兴趣，教育等方式，使用户安装软件。</a:t>
            </a:r>
            <a:endParaRPr lang="en-US" altLang="zh-CN" smtClean="0"/>
          </a:p>
          <a:p>
            <a:pPr lvl="2"/>
            <a:r>
              <a:rPr lang="zh-CN" altLang="en-US"/>
              <a:t>能让</a:t>
            </a:r>
            <a:r>
              <a:rPr lang="zh-CN" altLang="en-US" smtClean="0"/>
              <a:t>用户安装，是很关键的一大步。</a:t>
            </a:r>
            <a:endParaRPr lang="en-US" altLang="zh-CN" smtClean="0"/>
          </a:p>
          <a:p>
            <a:pPr lvl="1"/>
            <a:r>
              <a:rPr lang="zh-CN" altLang="en-US" smtClean="0"/>
              <a:t>更新：是持续维护与客户联系的关键。（</a:t>
            </a:r>
            <a:r>
              <a:rPr lang="zh-CN" altLang="en-US" smtClean="0">
                <a:solidFill>
                  <a:srgbClr val="FF0000"/>
                </a:solidFill>
              </a:rPr>
              <a:t>未支持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自动更新：</a:t>
            </a:r>
            <a:endParaRPr lang="en-US" altLang="zh-CN" smtClean="0"/>
          </a:p>
          <a:p>
            <a:pPr lvl="3"/>
            <a:r>
              <a:rPr lang="zh-CN" altLang="en-US" smtClean="0"/>
              <a:t>自动安装下个发布版本，预告近期功能。</a:t>
            </a:r>
            <a:endParaRPr lang="en-US" altLang="zh-CN" smtClean="0"/>
          </a:p>
          <a:p>
            <a:pPr lvl="2"/>
            <a:r>
              <a:rPr lang="zh-CN" altLang="en-US"/>
              <a:t>内置</a:t>
            </a:r>
            <a:r>
              <a:rPr lang="zh-CN" altLang="en-US" smtClean="0"/>
              <a:t>论坛：提供快速分享机制。</a:t>
            </a:r>
            <a:endParaRPr lang="en-US" altLang="zh-CN" smtClean="0"/>
          </a:p>
          <a:p>
            <a:pPr lvl="3"/>
            <a:r>
              <a:rPr lang="zh-CN" altLang="en-US" smtClean="0"/>
              <a:t>让客户感觉是在一个群体中，而不是就自己一个人在用。</a:t>
            </a:r>
            <a:endParaRPr lang="en-US" altLang="zh-CN" smtClean="0"/>
          </a:p>
          <a:p>
            <a:pPr lvl="3"/>
            <a:r>
              <a:rPr lang="zh-CN" altLang="en-US" smtClean="0"/>
              <a:t>帮助解决一些相关技术问题。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13" name="圆角矩形 12"/>
          <p:cNvSpPr/>
          <p:nvPr/>
        </p:nvSpPr>
        <p:spPr>
          <a:xfrm>
            <a:off x="6399212" y="4569612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推广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99212" y="5333547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兴趣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99212" y="6126826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教育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3" idx="1"/>
          </p:cNvCxnSpPr>
          <p:nvPr/>
        </p:nvCxnSpPr>
        <p:spPr>
          <a:xfrm flipH="1">
            <a:off x="4932040" y="4785636"/>
            <a:ext cx="1467172" cy="54791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1"/>
          </p:cNvCxnSpPr>
          <p:nvPr/>
        </p:nvCxnSpPr>
        <p:spPr>
          <a:xfrm flipH="1">
            <a:off x="4932040" y="5549571"/>
            <a:ext cx="1467172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1"/>
          </p:cNvCxnSpPr>
          <p:nvPr/>
        </p:nvCxnSpPr>
        <p:spPr>
          <a:xfrm flipH="1" flipV="1">
            <a:off x="4932040" y="5765595"/>
            <a:ext cx="1467172" cy="57725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514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40432" y="5422353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更新</a:t>
            </a: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>
            <a:off x="2080592" y="5638377"/>
            <a:ext cx="1411288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2080" y="5148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维护联系</a:t>
            </a:r>
          </a:p>
        </p:txBody>
      </p:sp>
      <p:pic>
        <p:nvPicPr>
          <p:cNvPr id="2055" name="Picture 7" descr="C:\Users\maochunyang\AppData\Local\Microsoft\Windows\Temporary Internet Files\Content.IE5\6AJX1CLY\MC9004346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34" y="4797672"/>
            <a:ext cx="1274588" cy="17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运行软件期望：</a:t>
            </a:r>
            <a:endParaRPr lang="en-US" altLang="zh-CN" smtClean="0"/>
          </a:p>
          <a:p>
            <a:pPr lvl="1"/>
            <a:r>
              <a:rPr lang="zh-CN" altLang="en-US" smtClean="0"/>
              <a:t>非熟悉者：打开现有一个或多个项目，快速查看运行效果，看是否能够引起自己兴趣，然后决定是否继续使用。</a:t>
            </a:r>
            <a:endParaRPr lang="en-US" altLang="zh-CN" smtClean="0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关注</a:t>
            </a:r>
            <a:r>
              <a:rPr lang="zh-CN" altLang="en-US" smtClean="0">
                <a:solidFill>
                  <a:srgbClr val="FF0000"/>
                </a:solidFill>
              </a:rPr>
              <a:t>点：调查放弃原因。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（卸载等操作填写调查报告，很多软件都会有这个调查）</a:t>
            </a:r>
            <a:endParaRPr lang="en-US" altLang="zh-CN"/>
          </a:p>
          <a:p>
            <a:pPr lvl="1"/>
            <a:r>
              <a:rPr lang="zh-CN" altLang="en-US"/>
              <a:t>如果想继续使用</a:t>
            </a:r>
            <a:r>
              <a:rPr lang="zh-CN" altLang="en-US" smtClean="0"/>
              <a:t>：创建空项目或修改范例，自己动手</a:t>
            </a:r>
            <a:r>
              <a:rPr lang="zh-CN" altLang="en-US"/>
              <a:t>实践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关注点：如何能方便的获得相关</a:t>
            </a:r>
            <a:r>
              <a:rPr lang="zh-CN" altLang="en-US">
                <a:solidFill>
                  <a:srgbClr val="FF0000"/>
                </a:solidFill>
              </a:rPr>
              <a:t>资料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zh-CN" altLang="en-US" smtClean="0"/>
              <a:t>（怎样提供快速的帮助界面，如何快速获得教材是关键）</a:t>
            </a:r>
            <a:endParaRPr lang="en-US" altLang="zh-CN" smtClean="0"/>
          </a:p>
          <a:p>
            <a:pPr lvl="1"/>
            <a:r>
              <a:rPr lang="zh-CN" altLang="en-US" smtClean="0"/>
              <a:t>制作者：打开自己的历史项目，继续</a:t>
            </a:r>
            <a:r>
              <a:rPr lang="zh-CN" altLang="en-US"/>
              <a:t>未</a:t>
            </a:r>
            <a:r>
              <a:rPr lang="zh-CN" altLang="en-US" smtClean="0"/>
              <a:t>完成的操作。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关注点：如何展现项目布局和工具集合，方便修改。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zh-CN" altLang="en-US" smtClean="0"/>
              <a:t>（界面设计，需要的工具能够马上显示）</a:t>
            </a:r>
            <a:endParaRPr lang="en-US" altLang="zh-CN" smtClean="0"/>
          </a:p>
          <a:p>
            <a:pPr lvl="1"/>
            <a:r>
              <a:rPr lang="zh-CN" altLang="en-US" smtClean="0"/>
              <a:t>发布者：发布自己的项目。</a:t>
            </a:r>
            <a:endParaRPr lang="en-US" altLang="zh-CN" smtClean="0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关注</a:t>
            </a:r>
            <a:r>
              <a:rPr lang="zh-CN" altLang="en-US" smtClean="0">
                <a:solidFill>
                  <a:srgbClr val="FF0000"/>
                </a:solidFill>
              </a:rPr>
              <a:t>点：</a:t>
            </a:r>
            <a:r>
              <a:rPr lang="zh-CN" altLang="en-US">
                <a:solidFill>
                  <a:srgbClr val="FF0000"/>
                </a:solidFill>
              </a:rPr>
              <a:t>如何快速发布，能和别人</a:t>
            </a:r>
            <a:r>
              <a:rPr lang="zh-CN" altLang="en-US" smtClean="0">
                <a:solidFill>
                  <a:srgbClr val="FF0000"/>
                </a:solidFill>
              </a:rPr>
              <a:t>共享</a:t>
            </a:r>
            <a:r>
              <a:rPr lang="zh-CN" altLang="en-US">
                <a:solidFill>
                  <a:srgbClr val="FF0000"/>
                </a:solidFill>
              </a:rPr>
              <a:t>成果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r>
              <a:rPr lang="en-US" altLang="zh-CN">
                <a:solidFill>
                  <a:srgbClr val="FF0000"/>
                </a:solidFill>
              </a:rPr>
              <a:t/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zh-CN" altLang="en-US" smtClean="0"/>
              <a:t>（并非所有项目都是为了盈利，有些只是分享目的）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2123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/>
              <a:t>快捷</a:t>
            </a:r>
            <a:r>
              <a:rPr lang="zh-CN" altLang="en-US" smtClean="0"/>
              <a:t>，漂亮的展现</a:t>
            </a:r>
            <a:r>
              <a:rPr lang="zh-CN" altLang="en-US"/>
              <a:t>本地</a:t>
            </a:r>
            <a:r>
              <a:rPr lang="en-US" altLang="zh-CN"/>
              <a:t>/</a:t>
            </a:r>
            <a:r>
              <a:rPr lang="zh-CN" altLang="en-US"/>
              <a:t>在线</a:t>
            </a:r>
            <a:r>
              <a:rPr lang="zh-CN" altLang="en-US" smtClean="0"/>
              <a:t>项目是界面的关键。</a:t>
            </a:r>
            <a:endParaRPr lang="en-US" altLang="zh-CN" smtClean="0"/>
          </a:p>
          <a:p>
            <a:r>
              <a:rPr lang="zh-CN" altLang="en-US"/>
              <a:t>界面能够</a:t>
            </a:r>
            <a:r>
              <a:rPr lang="zh-CN" altLang="en-US" smtClean="0"/>
              <a:t>吸引人，找到自己需要的是关键。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7074363" cy="424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18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/>
              <a:t>编辑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编辑分很多子项构成</a:t>
            </a:r>
            <a:endParaRPr lang="en-US" altLang="zh-CN"/>
          </a:p>
          <a:p>
            <a:pPr lvl="1"/>
            <a:r>
              <a:rPr lang="zh-CN" altLang="en-US" smtClean="0"/>
              <a:t>是一个需要学习的过程</a:t>
            </a:r>
            <a:endParaRPr lang="en-US" altLang="zh-CN" smtClean="0"/>
          </a:p>
          <a:p>
            <a:pPr lvl="1"/>
            <a:r>
              <a:rPr lang="zh-CN" altLang="en-US" smtClean="0"/>
              <a:t>也是一个享受创作</a:t>
            </a:r>
            <a:r>
              <a:rPr lang="zh-CN" altLang="en-US"/>
              <a:t>的</a:t>
            </a:r>
            <a:r>
              <a:rPr lang="zh-CN" altLang="en-US" smtClean="0"/>
              <a:t>过程。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4499992" y="2899809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资源准备</a:t>
            </a:r>
            <a:endParaRPr lang="zh-CN" altLang="en-US"/>
          </a:p>
        </p:txBody>
      </p:sp>
      <p:pic>
        <p:nvPicPr>
          <p:cNvPr id="3074" name="Picture 2" descr="C:\Users\maochunyang\AppData\Local\Microsoft\Windows\Temporary Internet Files\Content.IE5\TAWJKKR7\MC90025119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2088232" cy="220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32298" y="5291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游戏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499992" y="3908487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逻辑控制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499992" y="5017144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测试结果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3074" idx="3"/>
            <a:endCxn id="5" idx="1"/>
          </p:cNvCxnSpPr>
          <p:nvPr/>
        </p:nvCxnSpPr>
        <p:spPr>
          <a:xfrm flipV="1">
            <a:off x="3203848" y="3115833"/>
            <a:ext cx="1296144" cy="105668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074" idx="3"/>
            <a:endCxn id="8" idx="1"/>
          </p:cNvCxnSpPr>
          <p:nvPr/>
        </p:nvCxnSpPr>
        <p:spPr>
          <a:xfrm flipV="1">
            <a:off x="3203848" y="4124511"/>
            <a:ext cx="1296144" cy="4800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074" idx="3"/>
            <a:endCxn id="9" idx="1"/>
          </p:cNvCxnSpPr>
          <p:nvPr/>
        </p:nvCxnSpPr>
        <p:spPr>
          <a:xfrm>
            <a:off x="3203848" y="4172517"/>
            <a:ext cx="1296144" cy="10606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59" y="2653461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如何快速准备资源？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自己如何准备和操作。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网络直接浏览获得</a:t>
            </a:r>
            <a:r>
              <a:rPr lang="zh-CN" altLang="en-US" sz="1600"/>
              <a:t>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3544" y="3735529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如何简化逻辑？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逻辑配置化</a:t>
            </a:r>
            <a:r>
              <a:rPr lang="en-US" altLang="zh-CN" sz="1600" smtClean="0"/>
              <a:t>/</a:t>
            </a:r>
            <a:r>
              <a:rPr lang="zh-CN" altLang="en-US" sz="1600" smtClean="0"/>
              <a:t>图形化</a:t>
            </a:r>
            <a:r>
              <a:rPr lang="zh-CN" altLang="en-US" sz="1600"/>
              <a:t>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/>
              <a:t>网络</a:t>
            </a:r>
            <a:r>
              <a:rPr lang="zh-CN" altLang="en-US" sz="1600" smtClean="0"/>
              <a:t>获得现成逻辑模块。</a:t>
            </a:r>
            <a:endParaRPr lang="zh-CN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6012160" y="4860574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如何快速查看结果？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设备选择和要求。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快速运行。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02372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编辑分解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7698" y="3296819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选择项目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1051794" y="3754516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建立空项目</a:t>
            </a:r>
            <a:endParaRPr lang="zh-CN" altLang="en-US" sz="105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772435" y="3619173"/>
            <a:ext cx="270686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51794" y="4131903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打开本地项目</a:t>
            </a:r>
            <a:endParaRPr lang="zh-CN" altLang="en-US" sz="1050"/>
          </a:p>
        </p:txBody>
      </p:sp>
      <p:cxnSp>
        <p:nvCxnSpPr>
          <p:cNvPr id="11" name="肘形连接符 10"/>
          <p:cNvCxnSpPr>
            <a:stCxn id="4" idx="2"/>
            <a:endCxn id="10" idx="1"/>
          </p:cNvCxnSpPr>
          <p:nvPr/>
        </p:nvCxnSpPr>
        <p:spPr>
          <a:xfrm rot="16200000" flipH="1">
            <a:off x="583742" y="3807866"/>
            <a:ext cx="64807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051794" y="4491943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安装远程项目</a:t>
            </a:r>
            <a:endParaRPr lang="zh-CN" altLang="en-US" sz="1050"/>
          </a:p>
        </p:txBody>
      </p:sp>
      <p:cxnSp>
        <p:nvCxnSpPr>
          <p:cNvPr id="16" name="肘形连接符 15"/>
          <p:cNvCxnSpPr>
            <a:stCxn id="4" idx="2"/>
            <a:endCxn id="15" idx="1"/>
          </p:cNvCxnSpPr>
          <p:nvPr/>
        </p:nvCxnSpPr>
        <p:spPr>
          <a:xfrm rot="16200000" flipH="1">
            <a:off x="403722" y="3987886"/>
            <a:ext cx="100811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29913" y="267494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创建场景</a:t>
            </a:r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3229913" y="3917216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创建模板</a:t>
            </a:r>
            <a:endParaRPr lang="zh-CN" altLang="en-US" sz="1200"/>
          </a:p>
        </p:txBody>
      </p:sp>
      <p:cxnSp>
        <p:nvCxnSpPr>
          <p:cNvPr id="24" name="肘形连接符 23"/>
          <p:cNvCxnSpPr>
            <a:stCxn id="4" idx="3"/>
            <a:endCxn id="22" idx="1"/>
          </p:cNvCxnSpPr>
          <p:nvPr/>
        </p:nvCxnSpPr>
        <p:spPr>
          <a:xfrm flipV="1">
            <a:off x="1339826" y="2840461"/>
            <a:ext cx="1890087" cy="62187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3"/>
            <a:endCxn id="23" idx="1"/>
          </p:cNvCxnSpPr>
          <p:nvPr/>
        </p:nvCxnSpPr>
        <p:spPr>
          <a:xfrm>
            <a:off x="1339826" y="3462333"/>
            <a:ext cx="1890087" cy="62039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84232" y="4388109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本地模板</a:t>
            </a:r>
            <a:endParaRPr lang="zh-CN" altLang="en-US" sz="1050"/>
          </a:p>
        </p:txBody>
      </p:sp>
      <p:sp>
        <p:nvSpPr>
          <p:cNvPr id="33" name="圆角矩形 32"/>
          <p:cNvSpPr/>
          <p:nvPr/>
        </p:nvSpPr>
        <p:spPr>
          <a:xfrm>
            <a:off x="3992132" y="4765951"/>
            <a:ext cx="12601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网络模板</a:t>
            </a:r>
            <a:endParaRPr lang="zh-CN" altLang="en-US" sz="1050"/>
          </a:p>
        </p:txBody>
      </p:sp>
      <p:cxnSp>
        <p:nvCxnSpPr>
          <p:cNvPr id="34" name="肘形连接符 33"/>
          <p:cNvCxnSpPr>
            <a:stCxn id="23" idx="2"/>
            <a:endCxn id="32" idx="1"/>
          </p:cNvCxnSpPr>
          <p:nvPr/>
        </p:nvCxnSpPr>
        <p:spPr>
          <a:xfrm rot="16200000" flipH="1">
            <a:off x="3753163" y="4301056"/>
            <a:ext cx="283882" cy="1782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2"/>
            <a:endCxn id="33" idx="1"/>
          </p:cNvCxnSpPr>
          <p:nvPr/>
        </p:nvCxnSpPr>
        <p:spPr>
          <a:xfrm rot="16200000" flipH="1">
            <a:off x="3568192" y="4486027"/>
            <a:ext cx="661724" cy="1861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169004" y="335568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逻辑建立</a:t>
            </a:r>
            <a:endParaRPr lang="zh-CN" altLang="en-US" sz="1200"/>
          </a:p>
        </p:txBody>
      </p:sp>
      <p:cxnSp>
        <p:nvCxnSpPr>
          <p:cNvPr id="46" name="肘形连接符 45"/>
          <p:cNvCxnSpPr>
            <a:stCxn id="22" idx="3"/>
            <a:endCxn id="45" idx="1"/>
          </p:cNvCxnSpPr>
          <p:nvPr/>
        </p:nvCxnSpPr>
        <p:spPr>
          <a:xfrm>
            <a:off x="4382041" y="2840461"/>
            <a:ext cx="786963" cy="68073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3"/>
            <a:endCxn id="45" idx="1"/>
          </p:cNvCxnSpPr>
          <p:nvPr/>
        </p:nvCxnSpPr>
        <p:spPr>
          <a:xfrm flipV="1">
            <a:off x="4382041" y="3521199"/>
            <a:ext cx="786963" cy="56153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053643" y="2166890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获得网络资源</a:t>
            </a:r>
            <a:endParaRPr lang="zh-CN" altLang="en-US" sz="1050"/>
          </a:p>
        </p:txBody>
      </p:sp>
      <p:cxnSp>
        <p:nvCxnSpPr>
          <p:cNvPr id="56" name="肘形连接符 55"/>
          <p:cNvCxnSpPr>
            <a:stCxn id="23" idx="0"/>
            <a:endCxn id="22" idx="2"/>
          </p:cNvCxnSpPr>
          <p:nvPr/>
        </p:nvCxnSpPr>
        <p:spPr>
          <a:xfrm flipV="1">
            <a:off x="3805977" y="3005974"/>
            <a:ext cx="0" cy="91124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3720116" y="3377183"/>
            <a:ext cx="902086" cy="28803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放</a:t>
            </a:r>
            <a:r>
              <a:rPr lang="zh-CN" altLang="en-US" sz="1050" smtClean="0"/>
              <a:t>入场景</a:t>
            </a:r>
            <a:endParaRPr lang="zh-CN" altLang="en-US" sz="1050"/>
          </a:p>
        </p:txBody>
      </p:sp>
      <p:cxnSp>
        <p:nvCxnSpPr>
          <p:cNvPr id="82" name="肘形连接符 81"/>
          <p:cNvCxnSpPr>
            <a:stCxn id="55" idx="1"/>
            <a:endCxn id="22" idx="0"/>
          </p:cNvCxnSpPr>
          <p:nvPr/>
        </p:nvCxnSpPr>
        <p:spPr>
          <a:xfrm rot="10800000" flipV="1">
            <a:off x="3805977" y="2310905"/>
            <a:ext cx="247666" cy="364041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053643" y="1734842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增加本地资源</a:t>
            </a:r>
            <a:endParaRPr lang="zh-CN" altLang="en-US" sz="1050"/>
          </a:p>
        </p:txBody>
      </p:sp>
      <p:cxnSp>
        <p:nvCxnSpPr>
          <p:cNvPr id="87" name="肘形连接符 86"/>
          <p:cNvCxnSpPr>
            <a:stCxn id="86" idx="1"/>
            <a:endCxn id="22" idx="0"/>
          </p:cNvCxnSpPr>
          <p:nvPr/>
        </p:nvCxnSpPr>
        <p:spPr>
          <a:xfrm rot="10800000" flipV="1">
            <a:off x="3805977" y="1878857"/>
            <a:ext cx="247666" cy="796089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802863" y="334979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运行项目</a:t>
            </a:r>
            <a:endParaRPr lang="zh-CN" altLang="en-US" sz="1200"/>
          </a:p>
        </p:txBody>
      </p:sp>
      <p:cxnSp>
        <p:nvCxnSpPr>
          <p:cNvPr id="95" name="肘形连接符 94"/>
          <p:cNvCxnSpPr>
            <a:stCxn id="45" idx="3"/>
            <a:endCxn id="94" idx="1"/>
          </p:cNvCxnSpPr>
          <p:nvPr/>
        </p:nvCxnSpPr>
        <p:spPr>
          <a:xfrm flipV="1">
            <a:off x="6321132" y="3515308"/>
            <a:ext cx="481731" cy="5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7669101" y="3898532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预览</a:t>
            </a:r>
            <a:r>
              <a:rPr lang="zh-CN" altLang="en-US" sz="1050" smtClean="0"/>
              <a:t>项目</a:t>
            </a:r>
            <a:endParaRPr lang="zh-CN" altLang="en-US" sz="1050"/>
          </a:p>
        </p:txBody>
      </p:sp>
      <p:cxnSp>
        <p:nvCxnSpPr>
          <p:cNvPr id="105" name="肘形连接符 104"/>
          <p:cNvCxnSpPr>
            <a:stCxn id="94" idx="2"/>
            <a:endCxn id="104" idx="1"/>
          </p:cNvCxnSpPr>
          <p:nvPr/>
        </p:nvCxnSpPr>
        <p:spPr>
          <a:xfrm rot="16200000" flipH="1">
            <a:off x="7343151" y="3716597"/>
            <a:ext cx="361727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967628" y="4091685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配置编辑</a:t>
            </a:r>
            <a:endParaRPr lang="zh-CN" altLang="en-US" sz="1050"/>
          </a:p>
        </p:txBody>
      </p:sp>
      <p:cxnSp>
        <p:nvCxnSpPr>
          <p:cNvPr id="36" name="肘形连接符 35"/>
          <p:cNvCxnSpPr>
            <a:stCxn id="45" idx="2"/>
            <a:endCxn id="35" idx="1"/>
          </p:cNvCxnSpPr>
          <p:nvPr/>
        </p:nvCxnSpPr>
        <p:spPr>
          <a:xfrm rot="16200000" flipH="1">
            <a:off x="5581854" y="3849926"/>
            <a:ext cx="548989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967628" y="4491943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图形化编辑</a:t>
            </a:r>
            <a:endParaRPr lang="zh-CN" altLang="en-US" sz="1050"/>
          </a:p>
        </p:txBody>
      </p:sp>
      <p:cxnSp>
        <p:nvCxnSpPr>
          <p:cNvPr id="39" name="肘形连接符 38"/>
          <p:cNvCxnSpPr>
            <a:stCxn id="45" idx="2"/>
            <a:endCxn id="38" idx="1"/>
          </p:cNvCxnSpPr>
          <p:nvPr/>
        </p:nvCxnSpPr>
        <p:spPr>
          <a:xfrm rot="16200000" flipH="1">
            <a:off x="5381725" y="4050055"/>
            <a:ext cx="949247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5967628" y="4909966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网络逻辑模块</a:t>
            </a:r>
            <a:endParaRPr lang="zh-CN" altLang="en-US" sz="1050"/>
          </a:p>
        </p:txBody>
      </p:sp>
      <p:cxnSp>
        <p:nvCxnSpPr>
          <p:cNvPr id="44" name="肘形连接符 43"/>
          <p:cNvCxnSpPr>
            <a:stCxn id="45" idx="2"/>
            <a:endCxn id="43" idx="1"/>
          </p:cNvCxnSpPr>
          <p:nvPr/>
        </p:nvCxnSpPr>
        <p:spPr>
          <a:xfrm rot="16200000" flipH="1">
            <a:off x="5172713" y="4259067"/>
            <a:ext cx="1367270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967629" y="5301208"/>
            <a:ext cx="126804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编辑工具</a:t>
            </a:r>
            <a:r>
              <a:rPr lang="en-US" altLang="zh-CN" sz="1050" smtClean="0"/>
              <a:t>(Mono/VS IDE)</a:t>
            </a:r>
            <a:endParaRPr lang="zh-CN" altLang="en-US" sz="1050"/>
          </a:p>
        </p:txBody>
      </p:sp>
      <p:cxnSp>
        <p:nvCxnSpPr>
          <p:cNvPr id="50" name="肘形连接符 49"/>
          <p:cNvCxnSpPr>
            <a:stCxn id="45" idx="2"/>
            <a:endCxn id="48" idx="1"/>
          </p:cNvCxnSpPr>
          <p:nvPr/>
        </p:nvCxnSpPr>
        <p:spPr>
          <a:xfrm rot="16200000" flipH="1">
            <a:off x="4959090" y="4472689"/>
            <a:ext cx="1794516" cy="222561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669101" y="4275919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发布项目</a:t>
            </a:r>
            <a:endParaRPr lang="zh-CN" altLang="en-US" sz="1050"/>
          </a:p>
        </p:txBody>
      </p:sp>
      <p:cxnSp>
        <p:nvCxnSpPr>
          <p:cNvPr id="59" name="肘形连接符 58"/>
          <p:cNvCxnSpPr>
            <a:stCxn id="94" idx="2"/>
            <a:endCxn id="57" idx="1"/>
          </p:cNvCxnSpPr>
          <p:nvPr/>
        </p:nvCxnSpPr>
        <p:spPr>
          <a:xfrm rot="16200000" flipH="1">
            <a:off x="7154457" y="3905291"/>
            <a:ext cx="739114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1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资源详细：</a:t>
            </a:r>
            <a:r>
              <a:rPr lang="en-US" altLang="zh-CN" smtClean="0"/>
              <a:t>Content</a:t>
            </a:r>
            <a:r>
              <a:rPr lang="zh-CN" altLang="en-US"/>
              <a:t> </a:t>
            </a:r>
            <a:r>
              <a:rPr lang="en-US" altLang="zh-CN" smtClean="0"/>
              <a:t>Detail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资源资源</a:t>
            </a:r>
            <a:r>
              <a:rPr lang="zh-CN" altLang="en-US" smtClean="0"/>
              <a:t>：（</a:t>
            </a:r>
            <a:r>
              <a:rPr lang="zh-CN" altLang="en-US" smtClean="0">
                <a:solidFill>
                  <a:srgbClr val="FF0000"/>
                </a:solidFill>
              </a:rPr>
              <a:t>现在</a:t>
            </a:r>
            <a:r>
              <a:rPr lang="zh-CN" altLang="en-US">
                <a:solidFill>
                  <a:srgbClr val="FF0000"/>
                </a:solidFill>
              </a:rPr>
              <a:t>引擎</a:t>
            </a:r>
            <a:r>
              <a:rPr lang="zh-CN" altLang="en-US" smtClean="0">
                <a:solidFill>
                  <a:srgbClr val="FF0000"/>
                </a:solidFill>
              </a:rPr>
              <a:t>已有的部分，如何增强展示效果是关键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纹理：各种图片，用来展示画面用</a:t>
            </a:r>
            <a:endParaRPr lang="zh-CN" altLang="en-US"/>
          </a:p>
          <a:p>
            <a:pPr lvl="1"/>
            <a:r>
              <a:rPr lang="zh-CN" altLang="en-US" smtClean="0"/>
              <a:t>材质</a:t>
            </a:r>
            <a:r>
              <a:rPr lang="zh-CN" altLang="en-US"/>
              <a:t>：</a:t>
            </a:r>
            <a:r>
              <a:rPr lang="zh-CN" altLang="en-US" smtClean="0"/>
              <a:t>物件</a:t>
            </a:r>
            <a:r>
              <a:rPr lang="zh-CN" altLang="en-US"/>
              <a:t>外表</a:t>
            </a:r>
            <a:r>
              <a:rPr lang="zh-CN" altLang="en-US" smtClean="0"/>
              <a:t>的效果</a:t>
            </a:r>
            <a:endParaRPr lang="en-US" altLang="zh-CN"/>
          </a:p>
          <a:p>
            <a:pPr lvl="2"/>
            <a:r>
              <a:rPr lang="zh-CN" altLang="en-US" sz="1900" smtClean="0"/>
              <a:t>光照的</a:t>
            </a:r>
            <a:r>
              <a:rPr lang="zh-CN" altLang="en-US" sz="1900"/>
              <a:t>信息，纹理</a:t>
            </a:r>
            <a:r>
              <a:rPr lang="zh-CN" altLang="en-US" sz="1900" smtClean="0"/>
              <a:t>构成信息。</a:t>
            </a:r>
            <a:endParaRPr lang="en-US" altLang="zh-CN" sz="1900" smtClean="0"/>
          </a:p>
          <a:p>
            <a:pPr lvl="2"/>
            <a:r>
              <a:rPr lang="en-US" altLang="zh-CN" sz="1900" smtClean="0"/>
              <a:t>2D</a:t>
            </a:r>
            <a:r>
              <a:rPr lang="zh-CN" altLang="en-US" sz="1900"/>
              <a:t>游戏没有这个部分。</a:t>
            </a:r>
          </a:p>
          <a:p>
            <a:pPr lvl="1"/>
            <a:r>
              <a:rPr lang="zh-CN" altLang="en-US" smtClean="0"/>
              <a:t>模型：三维空间的呈现外观。</a:t>
            </a:r>
            <a:endParaRPr lang="en-US" altLang="zh-CN" smtClean="0"/>
          </a:p>
          <a:p>
            <a:pPr lvl="2"/>
            <a:r>
              <a:rPr lang="zh-CN" altLang="en-US" sz="1900" smtClean="0"/>
              <a:t>加上</a:t>
            </a:r>
            <a:r>
              <a:rPr lang="zh-CN" altLang="en-US" sz="1900"/>
              <a:t>材质后构成完整显示模型</a:t>
            </a:r>
          </a:p>
          <a:p>
            <a:pPr lvl="2"/>
            <a:r>
              <a:rPr lang="zh-CN" altLang="en-US" sz="1900" smtClean="0"/>
              <a:t>蒙皮</a:t>
            </a:r>
            <a:r>
              <a:rPr lang="zh-CN" altLang="en-US" sz="1900"/>
              <a:t>：</a:t>
            </a:r>
            <a:r>
              <a:rPr lang="zh-CN" altLang="en-US" sz="1900" smtClean="0"/>
              <a:t>权重</a:t>
            </a:r>
            <a:r>
              <a:rPr lang="zh-CN" altLang="en-US" sz="1900"/>
              <a:t>的</a:t>
            </a:r>
            <a:r>
              <a:rPr lang="zh-CN" altLang="en-US" sz="1900" smtClean="0"/>
              <a:t>定义（不共用的话，可以省略配置）</a:t>
            </a:r>
            <a:endParaRPr lang="zh-CN" altLang="en-US" sz="1900"/>
          </a:p>
          <a:p>
            <a:pPr lvl="2"/>
            <a:r>
              <a:rPr lang="zh-CN" altLang="en-US" sz="1900" smtClean="0"/>
              <a:t>动画：物体</a:t>
            </a:r>
            <a:r>
              <a:rPr lang="zh-CN" altLang="en-US" sz="1900"/>
              <a:t>动画</a:t>
            </a:r>
            <a:r>
              <a:rPr lang="zh-CN" altLang="en-US" sz="1900" smtClean="0"/>
              <a:t>播放</a:t>
            </a:r>
            <a:endParaRPr lang="en-US" altLang="zh-CN" sz="1900" smtClean="0"/>
          </a:p>
          <a:p>
            <a:pPr lvl="1"/>
            <a:r>
              <a:rPr lang="zh-CN" altLang="en-US"/>
              <a:t>其他</a:t>
            </a:r>
            <a:r>
              <a:rPr lang="zh-CN" altLang="en-US" smtClean="0"/>
              <a:t>资源：声音</a:t>
            </a:r>
            <a:r>
              <a:rPr lang="en-US" altLang="zh-CN" smtClean="0"/>
              <a:t>/</a:t>
            </a:r>
            <a:r>
              <a:rPr lang="zh-CN" altLang="en-US" smtClean="0"/>
              <a:t>字体</a:t>
            </a:r>
            <a:r>
              <a:rPr lang="en-US" altLang="zh-CN" smtClean="0"/>
              <a:t>...</a:t>
            </a:r>
            <a:endParaRPr lang="zh-CN" altLang="en-US"/>
          </a:p>
          <a:p>
            <a:r>
              <a:rPr lang="zh-CN" altLang="en-US" smtClean="0"/>
              <a:t>实体：模板（</a:t>
            </a:r>
            <a:r>
              <a:rPr lang="en-US" altLang="zh-CN"/>
              <a:t> Template </a:t>
            </a:r>
            <a:r>
              <a:rPr lang="zh-CN" altLang="en-US" smtClean="0"/>
              <a:t>），实例（</a:t>
            </a:r>
            <a:r>
              <a:rPr lang="en-US" altLang="zh-CN"/>
              <a:t> </a:t>
            </a:r>
            <a:r>
              <a:rPr lang="en-US" altLang="zh-CN" smtClean="0"/>
              <a:t>Instance 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属性</a:t>
            </a:r>
            <a:r>
              <a:rPr lang="zh-CN" altLang="en-US"/>
              <a:t>（</a:t>
            </a:r>
            <a:r>
              <a:rPr lang="en-US" altLang="zh-CN" smtClean="0"/>
              <a:t>Property</a:t>
            </a:r>
            <a:r>
              <a:rPr lang="zh-CN" altLang="en-US"/>
              <a:t>）</a:t>
            </a:r>
            <a:r>
              <a:rPr lang="zh-CN" altLang="en-US" smtClean="0"/>
              <a:t>：属性集合的定义</a:t>
            </a:r>
            <a:endParaRPr lang="en-US" altLang="zh-CN"/>
          </a:p>
          <a:p>
            <a:pPr lvl="1"/>
            <a:r>
              <a:rPr lang="zh-CN" altLang="en-US" smtClean="0"/>
              <a:t>行为（</a:t>
            </a:r>
            <a:r>
              <a:rPr lang="en-US" altLang="zh-CN"/>
              <a:t> Behavior </a:t>
            </a:r>
            <a:r>
              <a:rPr lang="zh-CN" altLang="en-US" smtClean="0"/>
              <a:t>）：根据事件做出反应（移动，反弹</a:t>
            </a:r>
            <a:r>
              <a:rPr lang="en-US" altLang="zh-CN" smtClean="0"/>
              <a:t>...</a:t>
            </a:r>
            <a:r>
              <a:rPr lang="zh-CN" altLang="en-US" smtClean="0"/>
              <a:t>等等）</a:t>
            </a:r>
            <a:endParaRPr lang="en-US" altLang="zh-CN" smtClean="0"/>
          </a:p>
          <a:p>
            <a:r>
              <a:rPr lang="zh-CN" altLang="en-US" smtClean="0"/>
              <a:t>项目：</a:t>
            </a:r>
            <a:r>
              <a:rPr lang="en-US" altLang="zh-CN" smtClean="0"/>
              <a:t>Project</a:t>
            </a:r>
          </a:p>
          <a:p>
            <a:pPr lvl="1"/>
            <a:r>
              <a:rPr lang="zh-CN" altLang="en-US" smtClean="0"/>
              <a:t>场景：</a:t>
            </a:r>
            <a:r>
              <a:rPr lang="en-US" altLang="zh-CN" smtClean="0"/>
              <a:t>Scene</a:t>
            </a:r>
          </a:p>
          <a:p>
            <a:pPr lvl="1"/>
            <a:r>
              <a:rPr lang="zh-CN" altLang="en-US" smtClean="0"/>
              <a:t>时间线：</a:t>
            </a:r>
            <a:r>
              <a:rPr lang="en-US" altLang="zh-CN" smtClean="0"/>
              <a:t>Timeline</a:t>
            </a:r>
            <a:r>
              <a:rPr lang="zh-CN" altLang="en-US" smtClean="0"/>
              <a:t>（时间序展现）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86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</a:t>
            </a:r>
            <a:r>
              <a:rPr lang="zh-CN" altLang="en-US" smtClean="0"/>
              <a:t>构成：</a:t>
            </a:r>
            <a:r>
              <a:rPr lang="en-US" altLang="zh-CN" smtClean="0"/>
              <a:t>Content Struct</a:t>
            </a:r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>
            <a:off x="4774312" y="3485089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模型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5638408" y="391713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网格</a:t>
            </a:r>
            <a:endParaRPr lang="zh-CN" altLang="en-US" sz="1200"/>
          </a:p>
        </p:txBody>
      </p:sp>
      <p:sp>
        <p:nvSpPr>
          <p:cNvPr id="131" name="圆角矩形 130"/>
          <p:cNvSpPr/>
          <p:nvPr/>
        </p:nvSpPr>
        <p:spPr>
          <a:xfrm>
            <a:off x="5638408" y="434918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材质</a:t>
            </a:r>
            <a:endParaRPr lang="zh-CN" altLang="en-US" sz="1200"/>
          </a:p>
        </p:txBody>
      </p:sp>
      <p:sp>
        <p:nvSpPr>
          <p:cNvPr id="132" name="圆角矩形 131"/>
          <p:cNvSpPr/>
          <p:nvPr/>
        </p:nvSpPr>
        <p:spPr>
          <a:xfrm>
            <a:off x="6394491" y="4781233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渲染方式</a:t>
            </a:r>
            <a:endParaRPr lang="zh-CN" altLang="en-US" sz="1200"/>
          </a:p>
        </p:txBody>
      </p:sp>
      <p:cxnSp>
        <p:nvCxnSpPr>
          <p:cNvPr id="133" name="肘形连接符 132"/>
          <p:cNvCxnSpPr>
            <a:stCxn id="130" idx="1"/>
            <a:endCxn id="129" idx="2"/>
          </p:cNvCxnSpPr>
          <p:nvPr/>
        </p:nvCxnSpPr>
        <p:spPr>
          <a:xfrm rot="10800000">
            <a:off x="5350376" y="3816117"/>
            <a:ext cx="288032" cy="2665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131" idx="1"/>
            <a:endCxn id="129" idx="2"/>
          </p:cNvCxnSpPr>
          <p:nvPr/>
        </p:nvCxnSpPr>
        <p:spPr>
          <a:xfrm rot="10800000">
            <a:off x="5350376" y="3816117"/>
            <a:ext cx="288032" cy="69858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32" idx="1"/>
            <a:endCxn id="131" idx="2"/>
          </p:cNvCxnSpPr>
          <p:nvPr/>
        </p:nvCxnSpPr>
        <p:spPr>
          <a:xfrm rot="10800000">
            <a:off x="6214473" y="4680213"/>
            <a:ext cx="180019" cy="2665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圆角矩形 147"/>
          <p:cNvSpPr/>
          <p:nvPr/>
        </p:nvSpPr>
        <p:spPr>
          <a:xfrm>
            <a:off x="3838209" y="2118284"/>
            <a:ext cx="1152128" cy="331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模板</a:t>
            </a:r>
            <a:endParaRPr lang="zh-CN" altLang="en-US" sz="1200"/>
          </a:p>
        </p:txBody>
      </p:sp>
      <p:cxnSp>
        <p:nvCxnSpPr>
          <p:cNvPr id="149" name="肘形连接符 148"/>
          <p:cNvCxnSpPr>
            <a:stCxn id="129" idx="1"/>
            <a:endCxn id="148" idx="2"/>
          </p:cNvCxnSpPr>
          <p:nvPr/>
        </p:nvCxnSpPr>
        <p:spPr>
          <a:xfrm rot="10800000">
            <a:off x="4414274" y="2449311"/>
            <a:ext cx="360039" cy="120129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4783184" y="3053041"/>
            <a:ext cx="1521297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行为：</a:t>
            </a:r>
            <a:r>
              <a:rPr lang="en-US" altLang="zh-CN" sz="1200" smtClean="0"/>
              <a:t>Behavior</a:t>
            </a:r>
            <a:endParaRPr lang="zh-CN" altLang="en-US" sz="1200"/>
          </a:p>
        </p:txBody>
      </p:sp>
      <p:sp>
        <p:nvSpPr>
          <p:cNvPr id="155" name="圆角矩形 154"/>
          <p:cNvSpPr/>
          <p:nvPr/>
        </p:nvSpPr>
        <p:spPr>
          <a:xfrm>
            <a:off x="4783184" y="2629024"/>
            <a:ext cx="1521297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属性表：</a:t>
            </a:r>
            <a:r>
              <a:rPr lang="en-US" altLang="zh-CN" sz="1200" smtClean="0"/>
              <a:t>Property</a:t>
            </a:r>
            <a:endParaRPr lang="zh-CN" altLang="en-US" sz="1200"/>
          </a:p>
        </p:txBody>
      </p:sp>
      <p:cxnSp>
        <p:nvCxnSpPr>
          <p:cNvPr id="156" name="肘形连接符 155"/>
          <p:cNvCxnSpPr>
            <a:stCxn id="155" idx="1"/>
            <a:endCxn id="148" idx="2"/>
          </p:cNvCxnSpPr>
          <p:nvPr/>
        </p:nvCxnSpPr>
        <p:spPr>
          <a:xfrm rot="10800000">
            <a:off x="4414274" y="2449312"/>
            <a:ext cx="368911" cy="34522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3" idx="1"/>
            <a:endCxn id="148" idx="2"/>
          </p:cNvCxnSpPr>
          <p:nvPr/>
        </p:nvCxnSpPr>
        <p:spPr>
          <a:xfrm rot="10800000">
            <a:off x="4414274" y="2449311"/>
            <a:ext cx="368911" cy="7692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1650547" y="271832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场景</a:t>
            </a:r>
            <a:endParaRPr lang="zh-CN" altLang="en-US" sz="1200"/>
          </a:p>
        </p:txBody>
      </p:sp>
      <p:sp>
        <p:nvSpPr>
          <p:cNvPr id="167" name="圆角矩形 166"/>
          <p:cNvSpPr/>
          <p:nvPr/>
        </p:nvSpPr>
        <p:spPr>
          <a:xfrm>
            <a:off x="2532923" y="3420554"/>
            <a:ext cx="1152128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时间轴</a:t>
            </a:r>
          </a:p>
        </p:txBody>
      </p:sp>
      <p:sp>
        <p:nvSpPr>
          <p:cNvPr id="168" name="圆角矩形 167"/>
          <p:cNvSpPr/>
          <p:nvPr/>
        </p:nvSpPr>
        <p:spPr>
          <a:xfrm>
            <a:off x="823013" y="1972922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项目</a:t>
            </a:r>
            <a:endParaRPr lang="zh-CN" altLang="en-US" sz="1200"/>
          </a:p>
        </p:txBody>
      </p:sp>
      <p:cxnSp>
        <p:nvCxnSpPr>
          <p:cNvPr id="169" name="肘形连接符 168"/>
          <p:cNvCxnSpPr>
            <a:stCxn id="165" idx="1"/>
            <a:endCxn id="168" idx="2"/>
          </p:cNvCxnSpPr>
          <p:nvPr/>
        </p:nvCxnSpPr>
        <p:spPr>
          <a:xfrm rot="10800000">
            <a:off x="1399077" y="2303950"/>
            <a:ext cx="251470" cy="5798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67" idx="1"/>
            <a:endCxn id="165" idx="2"/>
          </p:cNvCxnSpPr>
          <p:nvPr/>
        </p:nvCxnSpPr>
        <p:spPr>
          <a:xfrm rot="10800000">
            <a:off x="2226611" y="3049352"/>
            <a:ext cx="306312" cy="53671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48" idx="1"/>
            <a:endCxn id="165" idx="3"/>
          </p:cNvCxnSpPr>
          <p:nvPr/>
        </p:nvCxnSpPr>
        <p:spPr>
          <a:xfrm flipH="1">
            <a:off x="2802675" y="2283798"/>
            <a:ext cx="1035534" cy="6000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77"/>
          <p:cNvCxnSpPr>
            <a:stCxn id="129" idx="1"/>
            <a:endCxn id="165" idx="3"/>
          </p:cNvCxnSpPr>
          <p:nvPr/>
        </p:nvCxnSpPr>
        <p:spPr>
          <a:xfrm flipH="1" flipV="1">
            <a:off x="2802675" y="2883838"/>
            <a:ext cx="1971637" cy="7667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圆角矩形 189"/>
          <p:cNvSpPr/>
          <p:nvPr/>
        </p:nvSpPr>
        <p:spPr>
          <a:xfrm>
            <a:off x="1557660" y="5498670"/>
            <a:ext cx="1273243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没有的部分</a:t>
            </a:r>
            <a:endParaRPr lang="zh-CN" altLang="en-US" sz="1200"/>
          </a:p>
        </p:txBody>
      </p:sp>
      <p:sp>
        <p:nvSpPr>
          <p:cNvPr id="195" name="圆角矩形 194"/>
          <p:cNvSpPr/>
          <p:nvPr/>
        </p:nvSpPr>
        <p:spPr>
          <a:xfrm>
            <a:off x="1557659" y="4680212"/>
            <a:ext cx="1273243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已经有的部分</a:t>
            </a:r>
            <a:endParaRPr lang="zh-CN" altLang="en-US" sz="1200"/>
          </a:p>
        </p:txBody>
      </p:sp>
      <p:sp>
        <p:nvSpPr>
          <p:cNvPr id="197" name="圆角矩形 196"/>
          <p:cNvSpPr/>
          <p:nvPr/>
        </p:nvSpPr>
        <p:spPr>
          <a:xfrm>
            <a:off x="6790536" y="2745040"/>
            <a:ext cx="1296144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触发：</a:t>
            </a:r>
            <a:r>
              <a:rPr lang="en-US" altLang="zh-CN" sz="1200" smtClean="0"/>
              <a:t>Trigger</a:t>
            </a:r>
            <a:endParaRPr lang="zh-CN" altLang="en-US" sz="1200"/>
          </a:p>
        </p:txBody>
      </p:sp>
      <p:sp>
        <p:nvSpPr>
          <p:cNvPr id="198" name="圆角矩形 197"/>
          <p:cNvSpPr/>
          <p:nvPr/>
        </p:nvSpPr>
        <p:spPr>
          <a:xfrm>
            <a:off x="6790536" y="3267220"/>
            <a:ext cx="1296144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命令：</a:t>
            </a:r>
            <a:r>
              <a:rPr lang="en-US" altLang="zh-CN" sz="1200" smtClean="0"/>
              <a:t>Action</a:t>
            </a:r>
            <a:endParaRPr lang="zh-CN" altLang="en-US" sz="1200"/>
          </a:p>
        </p:txBody>
      </p:sp>
      <p:cxnSp>
        <p:nvCxnSpPr>
          <p:cNvPr id="199" name="肘形连接符 198"/>
          <p:cNvCxnSpPr>
            <a:stCxn id="197" idx="1"/>
            <a:endCxn id="153" idx="3"/>
          </p:cNvCxnSpPr>
          <p:nvPr/>
        </p:nvCxnSpPr>
        <p:spPr>
          <a:xfrm flipH="1">
            <a:off x="6304481" y="2910554"/>
            <a:ext cx="486055" cy="30800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98" idx="1"/>
            <a:endCxn id="153" idx="3"/>
          </p:cNvCxnSpPr>
          <p:nvPr/>
        </p:nvCxnSpPr>
        <p:spPr>
          <a:xfrm flipH="1" flipV="1">
            <a:off x="6304481" y="3218555"/>
            <a:ext cx="486055" cy="21417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557659" y="5093698"/>
            <a:ext cx="1273243" cy="331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有不好的部分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6394491" y="5237496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纹理</a:t>
            </a:r>
            <a:endParaRPr lang="zh-CN" altLang="en-US" sz="1200"/>
          </a:p>
        </p:txBody>
      </p:sp>
      <p:cxnSp>
        <p:nvCxnSpPr>
          <p:cNvPr id="36" name="肘形连接符 35"/>
          <p:cNvCxnSpPr>
            <a:stCxn id="35" idx="1"/>
            <a:endCxn id="131" idx="2"/>
          </p:cNvCxnSpPr>
          <p:nvPr/>
        </p:nvCxnSpPr>
        <p:spPr>
          <a:xfrm rot="10800000">
            <a:off x="6214473" y="4680212"/>
            <a:ext cx="180019" cy="7227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1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zh-CN" altLang="en-US"/>
              <a:t>资源组织</a:t>
            </a:r>
            <a:r>
              <a:rPr lang="zh-CN" altLang="en-US" smtClean="0"/>
              <a:t>目录：</a:t>
            </a:r>
            <a:endParaRPr lang="en-US" altLang="zh-CN" smtClean="0"/>
          </a:p>
          <a:p>
            <a:pPr lvl="1"/>
            <a:r>
              <a:rPr lang="zh-CN" altLang="en-US" smtClean="0"/>
              <a:t>模型预览图，点击查看。</a:t>
            </a:r>
            <a:endParaRPr lang="en-US" altLang="zh-CN" smtClean="0"/>
          </a:p>
          <a:p>
            <a:pPr lvl="1"/>
            <a:r>
              <a:rPr lang="zh-CN" altLang="en-US" smtClean="0"/>
              <a:t>模板</a:t>
            </a:r>
            <a:r>
              <a:rPr lang="zh-CN" altLang="en-US"/>
              <a:t>预览</a:t>
            </a:r>
            <a:r>
              <a:rPr lang="zh-CN" altLang="en-US" smtClean="0"/>
              <a:t>图，可单独编辑功能。</a:t>
            </a:r>
            <a:endParaRPr lang="en-US" altLang="zh-CN" smtClean="0"/>
          </a:p>
          <a:p>
            <a:pPr lvl="1"/>
            <a:r>
              <a:rPr lang="zh-CN" altLang="en-US" smtClean="0"/>
              <a:t>独立的</a:t>
            </a:r>
            <a:r>
              <a:rPr lang="zh-CN" altLang="en-US"/>
              <a:t>资源</a:t>
            </a:r>
            <a:r>
              <a:rPr lang="zh-CN" altLang="en-US" smtClean="0"/>
              <a:t>编辑器工具，方便编辑预览。</a:t>
            </a:r>
            <a:endParaRPr lang="en-US" altLang="zh-CN" smtClean="0"/>
          </a:p>
          <a:p>
            <a:r>
              <a:rPr lang="zh-CN" altLang="en-US" smtClean="0"/>
              <a:t>在线资源快速获取机制。</a:t>
            </a:r>
            <a:endParaRPr lang="en-US" altLang="zh-CN" smtClean="0"/>
          </a:p>
          <a:p>
            <a:pPr lvl="1"/>
            <a:r>
              <a:rPr lang="zh-CN" altLang="en-US"/>
              <a:t>在线资源的</a:t>
            </a:r>
            <a:r>
              <a:rPr lang="zh-CN" altLang="en-US" smtClean="0"/>
              <a:t>分类，快速导航。</a:t>
            </a:r>
            <a:endParaRPr lang="en-US" altLang="zh-CN" smtClean="0"/>
          </a:p>
          <a:p>
            <a:pPr lvl="1"/>
            <a:r>
              <a:rPr lang="zh-CN" altLang="en-US" smtClean="0"/>
              <a:t>在线</a:t>
            </a:r>
            <a:r>
              <a:rPr lang="zh-CN" altLang="en-US"/>
              <a:t>资源</a:t>
            </a:r>
            <a:r>
              <a:rPr lang="zh-CN" altLang="en-US" smtClean="0"/>
              <a:t>的列表，快速安装使用机制。</a:t>
            </a:r>
            <a:endParaRPr lang="en-US" altLang="zh-CN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08720"/>
            <a:ext cx="20002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18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界面：配色鲜明一些，不要看起来太专业化。</a:t>
            </a:r>
            <a:endParaRPr lang="en-US" altLang="zh-CN" smtClean="0"/>
          </a:p>
          <a:p>
            <a:pPr lvl="1"/>
            <a:r>
              <a:rPr lang="zh-CN" altLang="en-US" smtClean="0"/>
              <a:t>用户能有一定定制的能力。</a:t>
            </a:r>
            <a:endParaRPr lang="en-US" altLang="zh-CN"/>
          </a:p>
          <a:p>
            <a:r>
              <a:rPr lang="zh-CN" altLang="en-US" smtClean="0"/>
              <a:t>引导：每个模块第一次使用有引导说明。</a:t>
            </a:r>
            <a:endParaRPr lang="en-US" altLang="zh-CN" smtClean="0"/>
          </a:p>
          <a:p>
            <a:pPr lvl="1"/>
            <a:r>
              <a:rPr lang="zh-CN" altLang="en-US" smtClean="0"/>
              <a:t>有快速链接到网络上说明位置的按键。</a:t>
            </a:r>
            <a:endParaRPr lang="en-US" altLang="zh-CN" smtClean="0"/>
          </a:p>
          <a:p>
            <a:r>
              <a:rPr lang="zh-CN" altLang="en-US" smtClean="0"/>
              <a:t>布局：各种模块尽量有图标和预览图。</a:t>
            </a:r>
            <a:endParaRPr lang="en-US" altLang="zh-CN" smtClean="0"/>
          </a:p>
          <a:p>
            <a:pPr lvl="1"/>
            <a:r>
              <a:rPr lang="zh-CN" altLang="en-US"/>
              <a:t>预览</a:t>
            </a:r>
            <a:r>
              <a:rPr lang="zh-CN" altLang="en-US" smtClean="0"/>
              <a:t>图：场景</a:t>
            </a:r>
            <a:r>
              <a:rPr lang="en-US" altLang="zh-CN" smtClean="0"/>
              <a:t>/</a:t>
            </a:r>
            <a:r>
              <a:rPr lang="zh-CN" altLang="en-US" smtClean="0"/>
              <a:t>模板</a:t>
            </a:r>
            <a:r>
              <a:rPr lang="en-US" altLang="zh-CN" smtClean="0"/>
              <a:t>/</a:t>
            </a:r>
            <a:r>
              <a:rPr lang="zh-CN" altLang="en-US" smtClean="0"/>
              <a:t>模型</a:t>
            </a:r>
            <a:r>
              <a:rPr lang="en-US" altLang="zh-CN" smtClean="0"/>
              <a:t>/</a:t>
            </a:r>
            <a:r>
              <a:rPr lang="zh-CN" altLang="en-US" smtClean="0"/>
              <a:t>材质</a:t>
            </a:r>
            <a:r>
              <a:rPr lang="en-US" altLang="zh-CN" smtClean="0"/>
              <a:t>/</a:t>
            </a:r>
            <a:r>
              <a:rPr lang="zh-CN" altLang="en-US" smtClean="0"/>
              <a:t>纹理</a:t>
            </a:r>
            <a:endParaRPr lang="en-US" altLang="zh-CN" smtClean="0"/>
          </a:p>
          <a:p>
            <a:pPr lvl="1"/>
            <a:r>
              <a:rPr lang="zh-CN" altLang="en-US" smtClean="0"/>
              <a:t>属性：相关属性的自动显示。</a:t>
            </a:r>
            <a:endParaRPr lang="en-US" altLang="zh-CN" smtClean="0"/>
          </a:p>
          <a:p>
            <a:r>
              <a:rPr lang="zh-CN" altLang="en-US" smtClean="0"/>
              <a:t>网络：能够从网络快速得到一些定制资源。</a:t>
            </a:r>
            <a:endParaRPr lang="en-US" altLang="zh-CN" smtClean="0"/>
          </a:p>
          <a:p>
            <a:pPr lvl="1"/>
            <a:r>
              <a:rPr lang="zh-CN" altLang="en-US" smtClean="0"/>
              <a:t>场景，模板，模型</a:t>
            </a:r>
            <a:r>
              <a:rPr lang="en-US" altLang="zh-CN" smtClean="0"/>
              <a:t>(</a:t>
            </a:r>
            <a:r>
              <a:rPr lang="zh-CN" altLang="en-US" smtClean="0"/>
              <a:t>纹理</a:t>
            </a:r>
            <a:r>
              <a:rPr lang="en-US" altLang="zh-CN" smtClean="0"/>
              <a:t>/</a:t>
            </a:r>
            <a:r>
              <a:rPr lang="zh-CN" altLang="en-US" smtClean="0"/>
              <a:t>材质</a:t>
            </a:r>
            <a:r>
              <a:rPr lang="en-US" altLang="zh-CN" smtClean="0"/>
              <a:t>)</a:t>
            </a:r>
            <a:endParaRPr lang="en-US" altLang="zh-CN"/>
          </a:p>
          <a:p>
            <a:pPr lvl="1"/>
            <a:r>
              <a:rPr lang="zh-CN" altLang="en-US" smtClean="0"/>
              <a:t>逻辑封装模块，插件模块。</a:t>
            </a:r>
            <a:endParaRPr lang="en-US" altLang="zh-CN" smtClean="0"/>
          </a:p>
          <a:p>
            <a:r>
              <a:rPr lang="zh-CN" altLang="en-US"/>
              <a:t>将</a:t>
            </a:r>
            <a:r>
              <a:rPr lang="zh-CN" altLang="en-US" smtClean="0"/>
              <a:t>编辑器下载大小减少，一些模块可以通过插件方式后下载获得</a:t>
            </a:r>
            <a:r>
              <a:rPr lang="en-US" altLang="zh-CN" smtClean="0"/>
              <a:t>(IOS</a:t>
            </a:r>
            <a:r>
              <a:rPr lang="zh-CN" altLang="en-US" smtClean="0"/>
              <a:t>发布</a:t>
            </a:r>
            <a:r>
              <a:rPr lang="en-US" altLang="zh-CN" smtClean="0"/>
              <a:t>/Android</a:t>
            </a:r>
            <a:r>
              <a:rPr lang="zh-CN" altLang="en-US" smtClean="0"/>
              <a:t>发布</a:t>
            </a:r>
            <a:r>
              <a:rPr lang="en-US" altLang="zh-CN" smtClean="0"/>
              <a:t>)</a:t>
            </a:r>
            <a:r>
              <a:rPr lang="zh-CN" altLang="en-US" smtClean="0"/>
              <a:t>，减少下载时间。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1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优化点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6923234"/>
              </p:ext>
            </p:extLst>
          </p:nvPr>
        </p:nvGraphicFramePr>
        <p:xfrm>
          <a:off x="251520" y="1628800"/>
          <a:ext cx="7499176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71878" y="20608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不</a:t>
            </a:r>
            <a:r>
              <a:rPr lang="zh-CN" altLang="en-US" sz="1200" smtClean="0"/>
              <a:t>涉及现有底层任何修改，在编辑器层扩充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7380312" y="371703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改变</a:t>
            </a:r>
            <a:r>
              <a:rPr lang="zh-CN" altLang="en-US" sz="1200"/>
              <a:t>查看</a:t>
            </a:r>
            <a:r>
              <a:rPr lang="zh-CN" altLang="en-US" sz="1200" smtClean="0"/>
              <a:t>方式，编辑器层改动较小</a:t>
            </a:r>
            <a:endParaRPr lang="zh-CN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7385595" y="53732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底层提供部分</a:t>
            </a:r>
            <a:r>
              <a:rPr lang="zh-CN" altLang="en-US" sz="1200"/>
              <a:t>支持</a:t>
            </a:r>
            <a:r>
              <a:rPr lang="zh-CN" altLang="en-US" sz="1200" smtClean="0"/>
              <a:t>，编辑器层改变较大。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433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编辑器布局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4" y="1412776"/>
            <a:ext cx="858095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274390" y="6093296"/>
            <a:ext cx="8474074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smtClean="0"/>
              <a:t>Outlook</a:t>
            </a:r>
            <a:r>
              <a:rPr lang="zh-CN" altLang="en-US" sz="1600" smtClean="0"/>
              <a:t>基本上把所有按键分组放在工具栏顶部</a:t>
            </a:r>
            <a:r>
              <a:rPr lang="zh-CN" altLang="en-US" sz="1600"/>
              <a:t>，</a:t>
            </a:r>
            <a:r>
              <a:rPr lang="zh-CN" altLang="en-US" sz="1600" smtClean="0"/>
              <a:t>左侧为大纲和预览区域，右侧为属性区域。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选中物件时候，属性区域最好相关的功能以折叠显示，不要用户去选取方式打开。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97443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</a:t>
            </a:r>
            <a:r>
              <a:rPr lang="zh-CN" altLang="en-US"/>
              <a:t>编辑</a:t>
            </a:r>
            <a:r>
              <a:rPr lang="en-US" altLang="zh-CN" smtClean="0"/>
              <a:t>-Template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/>
              <a:t>模板是</a:t>
            </a:r>
            <a:r>
              <a:rPr lang="zh-CN" altLang="en-US" smtClean="0"/>
              <a:t>一些资源和逻辑整合好的简单例子，玩家可以直接使用。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（玩家可以替换模型，有自己的风格）</a:t>
            </a:r>
            <a:endParaRPr lang="en-US" altLang="zh-CN" smtClean="0"/>
          </a:p>
          <a:p>
            <a:r>
              <a:rPr lang="zh-CN" altLang="en-US" smtClean="0"/>
              <a:t>资源描述（</a:t>
            </a:r>
            <a:r>
              <a:rPr lang="en-US" altLang="zh-CN"/>
              <a:t> Resource </a:t>
            </a:r>
            <a:r>
              <a:rPr lang="zh-CN" altLang="en-US" smtClean="0"/>
              <a:t>）：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现在</a:t>
            </a:r>
            <a:r>
              <a:rPr lang="zh-CN" altLang="en-US">
                <a:solidFill>
                  <a:srgbClr val="FF0000"/>
                </a:solidFill>
              </a:rPr>
              <a:t>引擎</a:t>
            </a:r>
            <a:r>
              <a:rPr lang="zh-CN" altLang="en-US" smtClean="0">
                <a:solidFill>
                  <a:srgbClr val="FF0000"/>
                </a:solidFill>
              </a:rPr>
              <a:t>已经有的部分</a:t>
            </a:r>
            <a:endParaRPr lang="en-US" altLang="zh-CN"/>
          </a:p>
          <a:p>
            <a:r>
              <a:rPr lang="zh-CN" altLang="en-US" smtClean="0"/>
              <a:t>属性</a:t>
            </a:r>
            <a:r>
              <a:rPr lang="zh-CN" altLang="en-US"/>
              <a:t>集合</a:t>
            </a:r>
            <a:r>
              <a:rPr lang="zh-CN" altLang="en-US" smtClean="0"/>
              <a:t>（</a:t>
            </a:r>
            <a:r>
              <a:rPr lang="en-US" altLang="zh-CN"/>
              <a:t>Property</a:t>
            </a:r>
            <a:r>
              <a:rPr lang="zh-CN" altLang="en-US"/>
              <a:t>）：属性集合的</a:t>
            </a:r>
            <a:r>
              <a:rPr lang="zh-CN" altLang="en-US" smtClean="0"/>
              <a:t>定义</a:t>
            </a:r>
            <a:endParaRPr lang="en-US" altLang="zh-CN" smtClean="0"/>
          </a:p>
          <a:p>
            <a:pPr lvl="1"/>
            <a:r>
              <a:rPr lang="zh-CN" altLang="en-US" smtClean="0"/>
              <a:t>继承父亲属性集合</a:t>
            </a:r>
            <a:endParaRPr lang="en-US" altLang="zh-CN" smtClean="0"/>
          </a:p>
          <a:p>
            <a:r>
              <a:rPr lang="zh-CN" altLang="en-US" smtClean="0"/>
              <a:t>触发器集合（</a:t>
            </a:r>
            <a:r>
              <a:rPr lang="en-US" altLang="zh-CN" smtClean="0"/>
              <a:t>Trigger</a:t>
            </a:r>
            <a:r>
              <a:rPr lang="zh-CN" altLang="en-US" smtClean="0"/>
              <a:t>）：</a:t>
            </a:r>
            <a:r>
              <a:rPr lang="zh-CN" altLang="en-US"/>
              <a:t>在什么情况</a:t>
            </a:r>
            <a:r>
              <a:rPr lang="zh-CN" altLang="en-US" smtClean="0"/>
              <a:t>下进入处理。</a:t>
            </a:r>
            <a:endParaRPr lang="en-US" altLang="zh-CN"/>
          </a:p>
          <a:p>
            <a:pPr lvl="1"/>
            <a:r>
              <a:rPr lang="zh-CN" altLang="en-US" smtClean="0"/>
              <a:t>屏幕：每帧进入或者离开。</a:t>
            </a:r>
            <a:endParaRPr lang="en-US" altLang="zh-CN"/>
          </a:p>
          <a:p>
            <a:pPr lvl="1"/>
            <a:r>
              <a:rPr lang="zh-CN" altLang="en-US" smtClean="0"/>
              <a:t>输入：键盘输入，屏幕触摸输入，鼠标输入。</a:t>
            </a:r>
            <a:endParaRPr lang="en-US" altLang="zh-CN" smtClean="0"/>
          </a:p>
          <a:p>
            <a:pPr lvl="1"/>
            <a:r>
              <a:rPr lang="zh-CN" altLang="en-US" smtClean="0"/>
              <a:t>时间：定时触发，多长时间后触发几次。</a:t>
            </a:r>
            <a:endParaRPr lang="en-US" altLang="zh-CN" smtClean="0"/>
          </a:p>
          <a:p>
            <a:pPr lvl="1"/>
            <a:r>
              <a:rPr lang="zh-CN" altLang="en-US" smtClean="0"/>
              <a:t>碰撞：什么物件进入自己范围发生。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/</a:t>
            </a:r>
            <a:r>
              <a:rPr lang="zh-CN" altLang="en-US" smtClean="0"/>
              <a:t>销毁</a:t>
            </a:r>
            <a:r>
              <a:rPr lang="en-US" altLang="zh-CN" smtClean="0"/>
              <a:t>/</a:t>
            </a:r>
            <a:r>
              <a:rPr lang="zh-CN" altLang="en-US" smtClean="0"/>
              <a:t>开始移动</a:t>
            </a:r>
            <a:r>
              <a:rPr lang="en-US" altLang="zh-CN" smtClean="0"/>
              <a:t>/</a:t>
            </a:r>
            <a:r>
              <a:rPr lang="zh-CN" altLang="en-US" smtClean="0"/>
              <a:t>到达目标点</a:t>
            </a:r>
            <a:r>
              <a:rPr lang="en-US" altLang="zh-CN" smtClean="0"/>
              <a:t>...</a:t>
            </a:r>
          </a:p>
          <a:p>
            <a:r>
              <a:rPr lang="zh-CN" altLang="en-US" smtClean="0"/>
              <a:t>行为（</a:t>
            </a:r>
            <a:r>
              <a:rPr lang="en-US" altLang="zh-CN" smtClean="0"/>
              <a:t>Behavor</a:t>
            </a:r>
            <a:r>
              <a:rPr lang="zh-CN" altLang="en-US" smtClean="0"/>
              <a:t>）：</a:t>
            </a:r>
            <a:r>
              <a:rPr lang="zh-CN" altLang="en-US"/>
              <a:t>触发</a:t>
            </a:r>
            <a:r>
              <a:rPr lang="zh-CN" altLang="en-US" smtClean="0"/>
              <a:t>后做什么事情。</a:t>
            </a:r>
            <a:endParaRPr lang="en-US" altLang="zh-CN" smtClean="0"/>
          </a:p>
          <a:p>
            <a:pPr lvl="1"/>
            <a:r>
              <a:rPr lang="zh-CN" altLang="en-US" smtClean="0"/>
              <a:t>运动：坐标</a:t>
            </a:r>
            <a:r>
              <a:rPr lang="en-US" altLang="zh-CN" smtClean="0"/>
              <a:t>/</a:t>
            </a:r>
            <a:r>
              <a:rPr lang="zh-CN" altLang="en-US" smtClean="0"/>
              <a:t>旋转</a:t>
            </a:r>
            <a:r>
              <a:rPr lang="en-US" altLang="zh-CN" smtClean="0"/>
              <a:t>/</a:t>
            </a:r>
            <a:r>
              <a:rPr lang="zh-CN" altLang="en-US" smtClean="0"/>
              <a:t>缩放变更，速度</a:t>
            </a:r>
            <a:r>
              <a:rPr lang="zh-CN" altLang="en-US"/>
              <a:t>，</a:t>
            </a:r>
            <a:r>
              <a:rPr lang="zh-CN" altLang="en-US" smtClean="0"/>
              <a:t>寻路到目标点</a:t>
            </a:r>
            <a:endParaRPr lang="en-US" altLang="zh-CN" smtClean="0"/>
          </a:p>
          <a:p>
            <a:pPr lvl="1"/>
            <a:r>
              <a:rPr lang="zh-CN" altLang="en-US" smtClean="0"/>
              <a:t>属性：属性增加</a:t>
            </a:r>
            <a:r>
              <a:rPr lang="en-US" altLang="zh-CN" smtClean="0"/>
              <a:t>/</a:t>
            </a:r>
            <a:r>
              <a:rPr lang="zh-CN" altLang="en-US" smtClean="0"/>
              <a:t>减少</a:t>
            </a:r>
            <a:endParaRPr lang="en-US" altLang="zh-CN" smtClean="0"/>
          </a:p>
          <a:p>
            <a:pPr lvl="1"/>
            <a:r>
              <a:rPr lang="zh-CN" altLang="en-US"/>
              <a:t>流程：真假</a:t>
            </a:r>
            <a:r>
              <a:rPr lang="en-US" altLang="zh-CN"/>
              <a:t>/</a:t>
            </a:r>
            <a:r>
              <a:rPr lang="zh-CN" altLang="en-US"/>
              <a:t>比较</a:t>
            </a:r>
            <a:r>
              <a:rPr lang="en-US" altLang="zh-CN"/>
              <a:t>/</a:t>
            </a:r>
            <a:r>
              <a:rPr lang="zh-CN" altLang="en-US" smtClean="0"/>
              <a:t>选择，代码段</a:t>
            </a:r>
            <a:endParaRPr lang="en-US" altLang="zh-CN" smtClean="0"/>
          </a:p>
          <a:p>
            <a:pPr lvl="1"/>
            <a:r>
              <a:rPr lang="zh-CN" altLang="en-US" smtClean="0"/>
              <a:t>场景：关闭场景</a:t>
            </a:r>
            <a:r>
              <a:rPr lang="en-US" altLang="zh-CN" smtClean="0"/>
              <a:t>/</a:t>
            </a:r>
            <a:r>
              <a:rPr lang="zh-CN" altLang="en-US" smtClean="0"/>
              <a:t>切换场景</a:t>
            </a:r>
            <a:r>
              <a:rPr lang="en-US" altLang="zh-CN" smtClean="0"/>
              <a:t>/</a:t>
            </a:r>
            <a:r>
              <a:rPr lang="zh-CN" altLang="en-US" smtClean="0"/>
              <a:t>游戏结束</a:t>
            </a:r>
            <a:endParaRPr lang="en-US" altLang="zh-CN" smtClean="0"/>
          </a:p>
          <a:p>
            <a:pPr lvl="1"/>
            <a:r>
              <a:rPr lang="zh-CN" altLang="en-US" smtClean="0"/>
              <a:t>声音</a:t>
            </a:r>
            <a:r>
              <a:rPr lang="en-US" altLang="zh-CN" smtClean="0"/>
              <a:t>/</a:t>
            </a:r>
            <a:r>
              <a:rPr lang="zh-CN" altLang="en-US" smtClean="0"/>
              <a:t>创造</a:t>
            </a:r>
            <a:r>
              <a:rPr lang="en-US" altLang="zh-CN" smtClean="0"/>
              <a:t>/</a:t>
            </a:r>
            <a:r>
              <a:rPr lang="zh-CN" altLang="en-US" smtClean="0"/>
              <a:t>销毁</a:t>
            </a:r>
            <a:r>
              <a:rPr lang="en-US" altLang="zh-CN" smtClean="0"/>
              <a:t>/</a:t>
            </a:r>
            <a:r>
              <a:rPr lang="zh-CN" altLang="en-US" smtClean="0"/>
              <a:t>变更设置</a:t>
            </a:r>
            <a:r>
              <a:rPr lang="en-US" altLang="zh-CN" smtClean="0"/>
              <a:t>/</a:t>
            </a:r>
            <a:r>
              <a:rPr lang="zh-CN" altLang="en-US" smtClean="0"/>
              <a:t>弹出消息</a:t>
            </a:r>
            <a:r>
              <a:rPr lang="en-US" altLang="zh-CN" smtClean="0"/>
              <a:t>/</a:t>
            </a:r>
            <a:r>
              <a:rPr lang="zh-CN" altLang="en-US"/>
              <a:t>操作</a:t>
            </a:r>
            <a:r>
              <a:rPr lang="zh-CN" altLang="en-US" smtClean="0"/>
              <a:t>界面</a:t>
            </a:r>
            <a:endParaRPr lang="en-US" altLang="zh-CN" smtClean="0"/>
          </a:p>
          <a:p>
            <a:r>
              <a:rPr lang="zh-CN" altLang="en-US" smtClean="0"/>
              <a:t>玩家自己创建，或者从网络获得。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2632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模板编辑 （可从网络获得）</a:t>
            </a:r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2218"/>
            <a:ext cx="8352928" cy="455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274390" y="6093296"/>
            <a:ext cx="8474074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smtClean="0"/>
              <a:t>参照</a:t>
            </a:r>
            <a:r>
              <a:rPr lang="en-US" altLang="zh-CN" sz="1600" smtClean="0"/>
              <a:t>GameMaker</a:t>
            </a:r>
            <a:r>
              <a:rPr lang="zh-CN" altLang="en-US" sz="1600" smtClean="0"/>
              <a:t>方式临时制作的一个。通过配置获得一些脚本模块功能。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脚本模块化有有图标，说明等详细信息。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53233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 </a:t>
            </a:r>
            <a:r>
              <a:rPr lang="en-US" altLang="zh-CN" smtClean="0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GameMaker</a:t>
            </a:r>
            <a:r>
              <a:rPr lang="zh-CN" altLang="en-US"/>
              <a:t>事件</a:t>
            </a:r>
            <a:r>
              <a:rPr lang="zh-CN" altLang="en-US" smtClean="0"/>
              <a:t>定义方式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16832"/>
            <a:ext cx="8194501" cy="469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50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 </a:t>
            </a:r>
            <a:r>
              <a:rPr lang="en-US" altLang="zh-CN" smtClean="0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GameMei</a:t>
            </a:r>
            <a:r>
              <a:rPr lang="zh-CN" altLang="en-US" smtClean="0"/>
              <a:t>事件定义方式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22869" r="17526" b="14204"/>
          <a:stretch/>
        </p:blipFill>
        <p:spPr bwMode="auto">
          <a:xfrm>
            <a:off x="1600199" y="1988840"/>
            <a:ext cx="7085781" cy="471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3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逻辑控制 </a:t>
            </a:r>
            <a:r>
              <a:rPr lang="en-US" altLang="zh-CN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Unity</a:t>
            </a:r>
            <a:r>
              <a:rPr lang="zh-CN" altLang="en-US" smtClean="0"/>
              <a:t>的状态机可视化方式。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0" y="2060848"/>
            <a:ext cx="8095042" cy="454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977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</a:t>
            </a:r>
            <a:r>
              <a:rPr lang="en-US" altLang="zh-CN" smtClean="0"/>
              <a:t>-</a:t>
            </a:r>
            <a:r>
              <a:rPr lang="zh-CN" altLang="en-US" smtClean="0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两者方案底层基本类似。</a:t>
            </a:r>
            <a:endParaRPr lang="en-US" altLang="zh-CN" smtClean="0"/>
          </a:p>
          <a:p>
            <a:pPr lvl="1"/>
            <a:r>
              <a:rPr lang="zh-CN" altLang="en-US" smtClean="0"/>
              <a:t>都需要实现事件流处理方式。</a:t>
            </a:r>
            <a:endParaRPr lang="en-US" altLang="zh-CN"/>
          </a:p>
          <a:p>
            <a:pPr lvl="1"/>
            <a:r>
              <a:rPr lang="zh-CN" altLang="en-US" smtClean="0"/>
              <a:t>每个既定行为模块</a:t>
            </a:r>
            <a:r>
              <a:rPr lang="zh-CN" altLang="en-US"/>
              <a:t>的封装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/>
              <a:t>表现比较</a:t>
            </a:r>
            <a:r>
              <a:rPr lang="zh-CN" altLang="en-US" smtClean="0"/>
              <a:t>直接，在各个模板上直接增加触发和行为。</a:t>
            </a:r>
            <a:endParaRPr lang="en-US" altLang="zh-CN" smtClean="0"/>
          </a:p>
          <a:p>
            <a:pPr lvl="1"/>
            <a:r>
              <a:rPr lang="zh-CN" altLang="en-US"/>
              <a:t>理解简单，入手容易。</a:t>
            </a:r>
            <a:endParaRPr lang="en-US" altLang="zh-CN"/>
          </a:p>
          <a:p>
            <a:pPr lvl="1"/>
            <a:r>
              <a:rPr lang="zh-CN" altLang="en-US" smtClean="0"/>
              <a:t>容易实现简单逻辑，复杂逻辑实现较难。</a:t>
            </a:r>
            <a:endParaRPr lang="en-US" altLang="zh-CN" smtClean="0"/>
          </a:p>
          <a:p>
            <a:pPr lvl="1"/>
            <a:r>
              <a:rPr lang="zh-CN" altLang="en-US" smtClean="0"/>
              <a:t>开发相对容易。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表现方式图形化，通过线方向表示流向。</a:t>
            </a:r>
            <a:endParaRPr lang="en-US" altLang="zh-CN" smtClean="0"/>
          </a:p>
          <a:p>
            <a:pPr lvl="1"/>
            <a:r>
              <a:rPr lang="zh-CN" altLang="en-US" smtClean="0"/>
              <a:t>理解复杂，入手难度相对方案一要高。</a:t>
            </a:r>
            <a:endParaRPr lang="en-US" altLang="zh-CN" smtClean="0"/>
          </a:p>
          <a:p>
            <a:pPr lvl="1"/>
            <a:r>
              <a:rPr lang="zh-CN" altLang="en-US" smtClean="0"/>
              <a:t>能够实现复杂逻辑，理解起来比方案一容易。</a:t>
            </a:r>
            <a:endParaRPr lang="en-US" altLang="zh-CN" smtClean="0"/>
          </a:p>
          <a:p>
            <a:pPr lvl="1"/>
            <a:r>
              <a:rPr lang="zh-CN" altLang="en-US"/>
              <a:t>开发</a:t>
            </a:r>
            <a:r>
              <a:rPr lang="zh-CN" altLang="en-US" smtClean="0"/>
              <a:t>相对</a:t>
            </a:r>
            <a:r>
              <a:rPr lang="zh-CN" altLang="en-US"/>
              <a:t>方案一</a:t>
            </a:r>
            <a:r>
              <a:rPr lang="zh-CN" altLang="en-US" smtClean="0"/>
              <a:t>困难。</a:t>
            </a:r>
            <a:endParaRPr lang="en-US" altLang="zh-CN" smtClean="0"/>
          </a:p>
          <a:p>
            <a:r>
              <a:rPr lang="zh-CN" altLang="en-US"/>
              <a:t>这个</a:t>
            </a:r>
            <a:r>
              <a:rPr lang="zh-CN" altLang="en-US" smtClean="0"/>
              <a:t>可以根据客户调查，确认方案。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7698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/>
              <a:t>系统</a:t>
            </a:r>
            <a:r>
              <a:rPr lang="zh-CN" altLang="en-US" smtClean="0"/>
              <a:t>一直在做底层，界面缺少客户使用方面的关怀。</a:t>
            </a:r>
            <a:endParaRPr lang="en-US" altLang="zh-CN" smtClean="0"/>
          </a:p>
          <a:p>
            <a:pPr lvl="1"/>
            <a:r>
              <a:rPr lang="zh-CN" altLang="en-US"/>
              <a:t>界面</a:t>
            </a:r>
            <a:r>
              <a:rPr lang="zh-CN" altLang="en-US" smtClean="0"/>
              <a:t>设计更偏向教育化，简单来说就是如何</a:t>
            </a:r>
            <a:r>
              <a:rPr lang="zh-CN" altLang="en-US"/>
              <a:t>操作</a:t>
            </a:r>
            <a:r>
              <a:rPr lang="zh-CN" altLang="en-US" smtClean="0"/>
              <a:t>简化是方向。</a:t>
            </a:r>
            <a:endParaRPr lang="en-US" altLang="zh-CN" smtClean="0"/>
          </a:p>
          <a:p>
            <a:pPr lvl="1"/>
            <a:r>
              <a:rPr lang="zh-CN" altLang="en-US"/>
              <a:t>隐藏</a:t>
            </a:r>
            <a:r>
              <a:rPr lang="zh-CN" altLang="en-US" smtClean="0"/>
              <a:t>一些复杂操作。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（比如材质</a:t>
            </a:r>
            <a:r>
              <a:rPr lang="en-US" altLang="zh-CN" smtClean="0"/>
              <a:t>/</a:t>
            </a:r>
            <a:r>
              <a:rPr lang="zh-CN" altLang="en-US" smtClean="0"/>
              <a:t>效果器等等，完全可以很简单达到相同目的）</a:t>
            </a:r>
            <a:endParaRPr lang="en-US" altLang="zh-CN" smtClean="0"/>
          </a:p>
          <a:p>
            <a:r>
              <a:rPr lang="zh-CN" altLang="en-US" smtClean="0"/>
              <a:t>在网络资源方面有很多优势（资源</a:t>
            </a:r>
            <a:r>
              <a:rPr lang="en-US" altLang="zh-CN" smtClean="0"/>
              <a:t>/</a:t>
            </a:r>
            <a:r>
              <a:rPr lang="zh-CN" altLang="en-US" smtClean="0"/>
              <a:t>论坛），怎么能让编辑器结合这些功能是一个关键。</a:t>
            </a:r>
            <a:endParaRPr lang="en-US" altLang="zh-CN" smtClean="0"/>
          </a:p>
          <a:p>
            <a:r>
              <a:rPr lang="zh-CN" altLang="en-US" smtClean="0"/>
              <a:t>成品怎样能够网络发布，能共享化。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美图秀秀口号是：</a:t>
            </a:r>
            <a:r>
              <a:rPr lang="zh-CN" altLang="en-US" u="sng" smtClean="0">
                <a:hlinkClick r:id="rId2"/>
              </a:rPr>
              <a:t>很好</a:t>
            </a:r>
            <a:r>
              <a:rPr lang="zh-CN" altLang="en-US" u="sng">
                <a:hlinkClick r:id="rId2"/>
              </a:rPr>
              <a:t>用又好玩的图片处理</a:t>
            </a:r>
            <a:r>
              <a:rPr lang="zh-CN" altLang="en-US" u="sng" smtClean="0">
                <a:hlinkClick r:id="rId2"/>
              </a:rPr>
              <a:t>软件</a:t>
            </a:r>
            <a:endParaRPr lang="en-US" altLang="zh-CN" u="sng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G3D</a:t>
            </a:r>
            <a:r>
              <a:rPr lang="zh-CN" altLang="en-US" smtClean="0"/>
              <a:t>想成为创意工厂，最重要的两条路就是</a:t>
            </a:r>
            <a:r>
              <a:rPr lang="zh-CN" altLang="en-US" b="1" smtClean="0">
                <a:solidFill>
                  <a:srgbClr val="FF0000"/>
                </a:solidFill>
              </a:rPr>
              <a:t>操作简化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FF0000"/>
                </a:solidFill>
              </a:rPr>
              <a:t>网络化</a:t>
            </a:r>
            <a:r>
              <a:rPr lang="zh-CN" altLang="en-US" smtClean="0"/>
              <a:t>。现在市面上还没有这样的工具，如果能做好这</a:t>
            </a:r>
            <a:r>
              <a:rPr lang="zh-CN" altLang="en-US"/>
              <a:t>两点</a:t>
            </a:r>
            <a:r>
              <a:rPr lang="zh-CN" altLang="en-US" smtClean="0"/>
              <a:t>会非常好的前景。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02835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pic>
        <p:nvPicPr>
          <p:cNvPr id="1026" name="Picture 2" descr="C:\Users\maochunyang\AppData\Local\Microsoft\Windows\Temporary Internet Files\Content.IE5\C3WKZ4VF\MC9004344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600810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9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网络化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55575" y="2928119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网络化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333725" y="2924943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240585" y="2996951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场景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240585" y="3645023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纹理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40585" y="4338760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模型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240585" y="5020393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动画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40585" y="5733255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特效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333725" y="4338762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资源</a:t>
            </a:r>
            <a:r>
              <a:rPr lang="zh-CN" altLang="en-US" smtClean="0"/>
              <a:t>网络化</a:t>
            </a:r>
            <a:endParaRPr lang="zh-CN" altLang="en-US"/>
          </a:p>
        </p:txBody>
      </p:sp>
      <p:cxnSp>
        <p:nvCxnSpPr>
          <p:cNvPr id="18" name="直接连接符 17"/>
          <p:cNvCxnSpPr>
            <a:stCxn id="9" idx="1"/>
            <a:endCxn id="4" idx="3"/>
          </p:cNvCxnSpPr>
          <p:nvPr/>
        </p:nvCxnSpPr>
        <p:spPr>
          <a:xfrm rot="10800000" flipV="1">
            <a:off x="2483767" y="3140967"/>
            <a:ext cx="849958" cy="317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7"/>
          <p:cNvCxnSpPr>
            <a:stCxn id="16" idx="1"/>
            <a:endCxn id="4" idx="3"/>
          </p:cNvCxnSpPr>
          <p:nvPr/>
        </p:nvCxnSpPr>
        <p:spPr>
          <a:xfrm rot="10800000">
            <a:off x="2483767" y="3144144"/>
            <a:ext cx="849958" cy="14106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7"/>
          <p:cNvCxnSpPr>
            <a:stCxn id="11" idx="1"/>
            <a:endCxn id="16" idx="3"/>
          </p:cNvCxnSpPr>
          <p:nvPr/>
        </p:nvCxnSpPr>
        <p:spPr>
          <a:xfrm rot="10800000" flipV="1">
            <a:off x="5061917" y="3212974"/>
            <a:ext cx="1178668" cy="134181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7"/>
          <p:cNvCxnSpPr>
            <a:stCxn id="12" idx="1"/>
            <a:endCxn id="16" idx="3"/>
          </p:cNvCxnSpPr>
          <p:nvPr/>
        </p:nvCxnSpPr>
        <p:spPr>
          <a:xfrm rot="10800000" flipV="1">
            <a:off x="5061917" y="3861046"/>
            <a:ext cx="1178668" cy="69373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17"/>
          <p:cNvCxnSpPr>
            <a:stCxn id="13" idx="1"/>
            <a:endCxn id="16" idx="3"/>
          </p:cNvCxnSpPr>
          <p:nvPr/>
        </p:nvCxnSpPr>
        <p:spPr>
          <a:xfrm rot="10800000" flipV="1">
            <a:off x="5061917" y="4554784"/>
            <a:ext cx="1178668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7"/>
          <p:cNvCxnSpPr>
            <a:stCxn id="14" idx="1"/>
            <a:endCxn id="16" idx="3"/>
          </p:cNvCxnSpPr>
          <p:nvPr/>
        </p:nvCxnSpPr>
        <p:spPr>
          <a:xfrm rot="10800000">
            <a:off x="5061917" y="4554787"/>
            <a:ext cx="1178668" cy="6816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17"/>
          <p:cNvCxnSpPr>
            <a:stCxn id="15" idx="1"/>
            <a:endCxn id="16" idx="3"/>
          </p:cNvCxnSpPr>
          <p:nvPr/>
        </p:nvCxnSpPr>
        <p:spPr>
          <a:xfrm rot="10800000">
            <a:off x="5061917" y="4554787"/>
            <a:ext cx="1178668" cy="13944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3333725" y="1592210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</a:t>
            </a:r>
            <a:endParaRPr lang="zh-CN" altLang="en-US"/>
          </a:p>
        </p:txBody>
      </p:sp>
      <p:cxnSp>
        <p:nvCxnSpPr>
          <p:cNvPr id="66" name="直接连接符 17"/>
          <p:cNvCxnSpPr>
            <a:stCxn id="65" idx="1"/>
            <a:endCxn id="4" idx="3"/>
          </p:cNvCxnSpPr>
          <p:nvPr/>
        </p:nvCxnSpPr>
        <p:spPr>
          <a:xfrm rot="10800000" flipV="1">
            <a:off x="2483767" y="1808233"/>
            <a:ext cx="849958" cy="133590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界面简化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52947" y="3321574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界面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347864" y="2025429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项目展示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347864" y="3321573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资源展示</a:t>
            </a:r>
          </a:p>
        </p:txBody>
      </p:sp>
      <p:cxnSp>
        <p:nvCxnSpPr>
          <p:cNvPr id="18" name="直接连接符 17"/>
          <p:cNvCxnSpPr>
            <a:stCxn id="9" idx="1"/>
            <a:endCxn id="4" idx="3"/>
          </p:cNvCxnSpPr>
          <p:nvPr/>
        </p:nvCxnSpPr>
        <p:spPr>
          <a:xfrm rot="10800000" flipV="1">
            <a:off x="2481140" y="2241452"/>
            <a:ext cx="866725" cy="129614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7"/>
          <p:cNvCxnSpPr>
            <a:stCxn id="16" idx="1"/>
            <a:endCxn id="4" idx="3"/>
          </p:cNvCxnSpPr>
          <p:nvPr/>
        </p:nvCxnSpPr>
        <p:spPr>
          <a:xfrm rot="10800000" flipV="1">
            <a:off x="2481140" y="3537596"/>
            <a:ext cx="866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347864" y="4653136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模板</a:t>
            </a:r>
            <a:r>
              <a:rPr lang="zh-CN" altLang="en-US"/>
              <a:t>编辑</a:t>
            </a:r>
          </a:p>
        </p:txBody>
      </p:sp>
      <p:cxnSp>
        <p:nvCxnSpPr>
          <p:cNvPr id="22" name="直接连接符 17"/>
          <p:cNvCxnSpPr>
            <a:stCxn id="19" idx="1"/>
            <a:endCxn id="4" idx="3"/>
          </p:cNvCxnSpPr>
          <p:nvPr/>
        </p:nvCxnSpPr>
        <p:spPr>
          <a:xfrm rot="10800000">
            <a:off x="2481140" y="3537598"/>
            <a:ext cx="866725" cy="13315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程序简</a:t>
            </a:r>
            <a:r>
              <a:rPr lang="zh-CN" altLang="en-US" smtClean="0"/>
              <a:t>化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52948" y="3086526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程序</a:t>
            </a:r>
            <a:r>
              <a:rPr lang="zh-CN" altLang="en-US" smtClean="0"/>
              <a:t>简化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347865" y="2222430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事件流体系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221536" y="3649419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事件列表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221536" y="4297491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行为列表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347865" y="3996289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事件配置</a:t>
            </a:r>
            <a:endParaRPr lang="zh-CN" altLang="en-US"/>
          </a:p>
        </p:txBody>
      </p:sp>
      <p:cxnSp>
        <p:nvCxnSpPr>
          <p:cNvPr id="18" name="直接连接符 17"/>
          <p:cNvCxnSpPr>
            <a:stCxn id="9" idx="1"/>
            <a:endCxn id="4" idx="3"/>
          </p:cNvCxnSpPr>
          <p:nvPr/>
        </p:nvCxnSpPr>
        <p:spPr>
          <a:xfrm rot="10800000" flipV="1">
            <a:off x="2481141" y="2438454"/>
            <a:ext cx="866725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7"/>
          <p:cNvCxnSpPr>
            <a:stCxn id="16" idx="1"/>
            <a:endCxn id="4" idx="3"/>
          </p:cNvCxnSpPr>
          <p:nvPr/>
        </p:nvCxnSpPr>
        <p:spPr>
          <a:xfrm rot="10800000">
            <a:off x="2481141" y="3302551"/>
            <a:ext cx="866725" cy="9097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7"/>
          <p:cNvCxnSpPr>
            <a:stCxn id="11" idx="1"/>
            <a:endCxn id="16" idx="3"/>
          </p:cNvCxnSpPr>
          <p:nvPr/>
        </p:nvCxnSpPr>
        <p:spPr>
          <a:xfrm rot="10800000" flipV="1">
            <a:off x="5076058" y="3865443"/>
            <a:ext cx="1145479" cy="3468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7"/>
          <p:cNvCxnSpPr>
            <a:stCxn id="12" idx="1"/>
            <a:endCxn id="16" idx="3"/>
          </p:cNvCxnSpPr>
          <p:nvPr/>
        </p:nvCxnSpPr>
        <p:spPr>
          <a:xfrm rot="10800000">
            <a:off x="5076058" y="4212313"/>
            <a:ext cx="1145479" cy="3012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 </a:t>
            </a:r>
            <a:r>
              <a:rPr lang="en-US" altLang="zh-CN" smtClean="0"/>
              <a:t>– </a:t>
            </a:r>
            <a:r>
              <a:rPr lang="zh-CN" altLang="en-US" smtClean="0"/>
              <a:t>参考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22869" r="17526" b="14204"/>
          <a:stretch/>
        </p:blipFill>
        <p:spPr bwMode="auto">
          <a:xfrm>
            <a:off x="683568" y="1412776"/>
            <a:ext cx="7704856" cy="512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4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规划 </a:t>
            </a:r>
            <a:r>
              <a:rPr lang="en-US" altLang="zh-CN" smtClean="0"/>
              <a:t>– </a:t>
            </a:r>
            <a:r>
              <a:rPr lang="zh-CN" altLang="en-US" smtClean="0"/>
              <a:t>网络化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29677"/>
              </p:ext>
            </p:extLst>
          </p:nvPr>
        </p:nvGraphicFramePr>
        <p:xfrm>
          <a:off x="323526" y="1390235"/>
          <a:ext cx="8352929" cy="53511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018"/>
                <a:gridCol w="3759488"/>
                <a:gridCol w="792088"/>
                <a:gridCol w="720080"/>
                <a:gridCol w="720080"/>
                <a:gridCol w="742407"/>
                <a:gridCol w="841768"/>
              </a:tblGrid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目标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设计</a:t>
                      </a:r>
                      <a:endParaRPr lang="en-US" altLang="zh-CN" sz="1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制作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测试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发布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总计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用户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编辑器右上角集成用户登录功能。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登录后获得用户信息。</a:t>
                      </a:r>
                      <a:r>
                        <a:rPr lang="en-US" altLang="zh-CN" sz="1400" smtClean="0"/>
                        <a:t/>
                      </a:r>
                      <a:br>
                        <a:rPr lang="en-US" altLang="zh-CN" sz="1400" smtClean="0"/>
                      </a:br>
                      <a:r>
                        <a:rPr lang="zh-CN" altLang="en-US" sz="1400" smtClean="0"/>
                        <a:t>（用户由</a:t>
                      </a:r>
                      <a:r>
                        <a:rPr lang="en-US" altLang="zh-CN" sz="1400" smtClean="0"/>
                        <a:t>API</a:t>
                      </a:r>
                      <a:r>
                        <a:rPr lang="zh-CN" altLang="en-US" sz="1400" smtClean="0"/>
                        <a:t>平台提供）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收集用户配置信息上传</a:t>
                      </a: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统计用</a:t>
                      </a:r>
                      <a:r>
                        <a:rPr lang="en-US" altLang="zh-CN" sz="1400" smtClean="0"/>
                        <a:t>)</a:t>
                      </a:r>
                      <a:r>
                        <a:rPr lang="zh-CN" altLang="en-US" sz="1400" smtClean="0"/>
                        <a:t>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2.5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更新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后台检查更新信息。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显示发布版本计划，发布路线图。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提示用户更新，由用户选择是否更新。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后台下载，完成后提示重启安装。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2.5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项目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项目模板格式设计。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项目模板选取界面展示，搜索功能。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项目模板后台下载，安装。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项目打包上传，平台分享。</a:t>
                      </a:r>
                      <a:r>
                        <a:rPr lang="en-US" altLang="zh-CN" sz="1400" smtClean="0"/>
                        <a:t/>
                      </a:r>
                      <a:br>
                        <a:rPr lang="en-US" altLang="zh-CN" sz="1400" smtClean="0"/>
                      </a:b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服务器端</a:t>
                      </a:r>
                      <a:r>
                        <a:rPr lang="en-US" altLang="zh-CN" sz="1400" smtClean="0"/>
                        <a:t>API</a:t>
                      </a:r>
                      <a:r>
                        <a:rPr lang="zh-CN" altLang="en-US" sz="1400" smtClean="0"/>
                        <a:t>由资源平台提供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4.0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资源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资源统一格式设计。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资源分类，选取界面，</a:t>
                      </a:r>
                      <a:r>
                        <a:rPr lang="zh-CN" altLang="en-US" sz="1400" smtClean="0"/>
                        <a:t>搜索功能。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资源后台</a:t>
                      </a:r>
                      <a:r>
                        <a:rPr lang="zh-CN" altLang="en-US" sz="1400" smtClean="0"/>
                        <a:t>下载，</a:t>
                      </a:r>
                      <a:r>
                        <a:rPr lang="zh-CN" altLang="en-US" sz="1400" smtClean="0"/>
                        <a:t>安装，放入场景。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自定义资源打包</a:t>
                      </a:r>
                      <a:r>
                        <a:rPr lang="zh-CN" altLang="en-US" sz="1400" smtClean="0"/>
                        <a:t>上传</a:t>
                      </a:r>
                      <a:r>
                        <a:rPr lang="zh-CN" altLang="en-US" sz="1400" smtClean="0"/>
                        <a:t>，平台分享。</a:t>
                      </a:r>
                      <a:r>
                        <a:rPr lang="en-US" altLang="zh-CN" sz="1400" smtClean="0"/>
                        <a:t/>
                      </a:r>
                      <a:br>
                        <a:rPr lang="en-US" altLang="zh-CN" sz="1400" smtClean="0"/>
                      </a:b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服务器</a:t>
                      </a:r>
                      <a:r>
                        <a:rPr lang="zh-CN" altLang="en-US" sz="1400" smtClean="0"/>
                        <a:t>端由</a:t>
                      </a:r>
                      <a:r>
                        <a:rPr lang="en-US" altLang="zh-CN" sz="1400" smtClean="0"/>
                        <a:t>API</a:t>
                      </a:r>
                      <a:r>
                        <a:rPr lang="zh-CN" altLang="en-US" sz="1400" smtClean="0"/>
                        <a:t>由资源</a:t>
                      </a:r>
                      <a:r>
                        <a:rPr lang="zh-CN" altLang="en-US" sz="1400" smtClean="0"/>
                        <a:t>平台提供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4.5</a:t>
                      </a:r>
                      <a:endParaRPr lang="zh-CN" altLang="en-US" sz="1400"/>
                    </a:p>
                  </a:txBody>
                  <a:tcPr/>
                </a:tc>
              </a:tr>
              <a:tr h="210251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13.5</a:t>
                      </a:r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r>
              <a:rPr lang="zh-CN" altLang="en-US"/>
              <a:t>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基础功能：稳定</a:t>
            </a:r>
            <a:endParaRPr lang="en-US" altLang="zh-CN" smtClean="0"/>
          </a:p>
          <a:p>
            <a:pPr lvl="1"/>
            <a:r>
              <a:rPr lang="zh-CN" altLang="en-US" smtClean="0"/>
              <a:t>缺陷：</a:t>
            </a:r>
            <a:r>
              <a:rPr lang="en-US" altLang="zh-CN" smtClean="0"/>
              <a:t>2D</a:t>
            </a:r>
            <a:r>
              <a:rPr lang="zh-CN" altLang="en-US" smtClean="0"/>
              <a:t>设计部分（骨骼动画，</a:t>
            </a:r>
            <a:r>
              <a:rPr lang="en-US" altLang="zh-CN" smtClean="0"/>
              <a:t>2D</a:t>
            </a:r>
            <a:r>
              <a:rPr lang="zh-CN" altLang="en-US" smtClean="0"/>
              <a:t>编辑模式，界面）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细节功能：调整</a:t>
            </a:r>
            <a:endParaRPr lang="en-US" altLang="zh-CN" smtClean="0"/>
          </a:p>
          <a:p>
            <a:pPr lvl="1"/>
            <a:r>
              <a:rPr lang="zh-CN" altLang="en-US" smtClean="0"/>
              <a:t>功能组织：快速找到功能，帮助系统化。</a:t>
            </a:r>
            <a:endParaRPr lang="en-US" altLang="zh-CN" smtClean="0"/>
          </a:p>
          <a:p>
            <a:pPr lvl="1"/>
            <a:r>
              <a:rPr lang="zh-CN" altLang="en-US" smtClean="0"/>
              <a:t>资源组织：</a:t>
            </a:r>
            <a:r>
              <a:rPr lang="zh-CN" altLang="en-US"/>
              <a:t>动画</a:t>
            </a:r>
            <a:r>
              <a:rPr lang="zh-CN" altLang="en-US" smtClean="0"/>
              <a:t>编辑，模板功能编辑。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改善</a:t>
            </a:r>
            <a:r>
              <a:rPr lang="zh-CN" altLang="en-US" smtClean="0"/>
              <a:t>功能：开发（</a:t>
            </a:r>
            <a:r>
              <a:rPr lang="en-US" altLang="zh-CN" smtClean="0"/>
              <a:t>2</a:t>
            </a:r>
            <a:r>
              <a:rPr lang="zh-CN" altLang="en-US" smtClean="0"/>
              <a:t>个分支：易用化，专业化）</a:t>
            </a:r>
            <a:endParaRPr lang="en-US" altLang="zh-CN" smtClean="0"/>
          </a:p>
          <a:p>
            <a:pPr lvl="1"/>
            <a:r>
              <a:rPr lang="zh-CN" altLang="en-US" smtClean="0"/>
              <a:t>网络化（项目，资源，模板）</a:t>
            </a:r>
            <a:endParaRPr lang="en-US" altLang="zh-CN" smtClean="0"/>
          </a:p>
          <a:p>
            <a:pPr lvl="1"/>
            <a:r>
              <a:rPr lang="zh-CN" altLang="en-US" smtClean="0"/>
              <a:t>易用化（</a:t>
            </a:r>
            <a:r>
              <a:rPr lang="zh-CN" altLang="en-US"/>
              <a:t>项目展现</a:t>
            </a:r>
            <a:r>
              <a:rPr lang="zh-CN" altLang="en-US" smtClean="0"/>
              <a:t>方式，资源展现方式，引导功能）</a:t>
            </a:r>
            <a:endParaRPr lang="en-US" altLang="zh-CN" smtClean="0"/>
          </a:p>
          <a:p>
            <a:pPr lvl="1"/>
            <a:r>
              <a:rPr lang="zh-CN" altLang="en-US" smtClean="0"/>
              <a:t>功能化（事件驱动模型建立）</a:t>
            </a:r>
            <a:endParaRPr lang="en-US" altLang="zh-CN" smtClean="0"/>
          </a:p>
          <a:p>
            <a:pPr lvl="1"/>
            <a:r>
              <a:rPr lang="zh-CN" altLang="en-US" smtClean="0"/>
              <a:t>整合化（线上教育体系）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339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意义：略去</a:t>
            </a:r>
            <a:r>
              <a:rPr lang="zh-CN" altLang="en-US"/>
              <a:t>具体细节而抓住主干，形神兼备地传达出形象或意念的大致轮廓与内在精髓的构思方式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基础：</a:t>
            </a:r>
            <a:endParaRPr lang="en-US" altLang="zh-CN" smtClean="0"/>
          </a:p>
          <a:p>
            <a:pPr lvl="1"/>
            <a:r>
              <a:rPr lang="zh-CN" altLang="en-US" smtClean="0"/>
              <a:t>基本功能</a:t>
            </a:r>
            <a:r>
              <a:rPr lang="zh-CN" altLang="en-US"/>
              <a:t>：</a:t>
            </a:r>
            <a:r>
              <a:rPr lang="zh-CN" altLang="en-US" smtClean="0"/>
              <a:t>用来</a:t>
            </a:r>
            <a:r>
              <a:rPr lang="zh-CN" altLang="en-US"/>
              <a:t>满足人们对该物品的共同需要的功能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zh-CN" altLang="en-US" smtClean="0"/>
              <a:t>条件功能</a:t>
            </a:r>
            <a:r>
              <a:rPr lang="zh-CN" altLang="en-US"/>
              <a:t>：</a:t>
            </a:r>
            <a:r>
              <a:rPr lang="zh-CN" altLang="en-US" smtClean="0"/>
              <a:t>即使</a:t>
            </a:r>
            <a:r>
              <a:rPr lang="zh-CN" altLang="en-US"/>
              <a:t>基本功能得以充分发挥的功能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zh-CN" altLang="en-US" smtClean="0"/>
              <a:t>附加功能</a:t>
            </a:r>
            <a:r>
              <a:rPr lang="zh-CN" altLang="en-US"/>
              <a:t>：</a:t>
            </a:r>
            <a:r>
              <a:rPr lang="zh-CN" altLang="en-US" smtClean="0"/>
              <a:t>用来</a:t>
            </a:r>
            <a:r>
              <a:rPr lang="zh-CN" altLang="en-US"/>
              <a:t>满足不同的人们对物品的特殊需要</a:t>
            </a:r>
            <a:r>
              <a:rPr lang="zh-CN" altLang="en-US" smtClean="0"/>
              <a:t>的功能。</a:t>
            </a:r>
            <a:endParaRPr lang="en-US" altLang="zh-CN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3702954" cy="259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00105"/>
            <a:ext cx="2550962" cy="203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2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1661</Words>
  <Application>Microsoft Office PowerPoint</Application>
  <PresentationFormat>全屏显示(4:3)</PresentationFormat>
  <Paragraphs>304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凸显</vt:lpstr>
      <vt:lpstr>界面简化设计</vt:lpstr>
      <vt:lpstr>优化点</vt:lpstr>
      <vt:lpstr>网络化</vt:lpstr>
      <vt:lpstr>界面简化</vt:lpstr>
      <vt:lpstr>程序简化</vt:lpstr>
      <vt:lpstr>逻辑控制 – 参考</vt:lpstr>
      <vt:lpstr>规划 – 网络化</vt:lpstr>
      <vt:lpstr>总结点</vt:lpstr>
      <vt:lpstr>简化的定义</vt:lpstr>
      <vt:lpstr>客户行为</vt:lpstr>
      <vt:lpstr>客户行为 – 获得</vt:lpstr>
      <vt:lpstr>客户行为 – 运行</vt:lpstr>
      <vt:lpstr>客户行为 – 运行</vt:lpstr>
      <vt:lpstr>客户行为 – 编辑</vt:lpstr>
      <vt:lpstr>编辑分解</vt:lpstr>
      <vt:lpstr>资源详细：Content Detail</vt:lpstr>
      <vt:lpstr>资源构成：Content Struct</vt:lpstr>
      <vt:lpstr>资源展示</vt:lpstr>
      <vt:lpstr>编辑器</vt:lpstr>
      <vt:lpstr>编辑器布局</vt:lpstr>
      <vt:lpstr>模板编辑-Template</vt:lpstr>
      <vt:lpstr>模板编辑 （可从网络获得）</vt:lpstr>
      <vt:lpstr>逻辑控制 – 参考1</vt:lpstr>
      <vt:lpstr>逻辑控制 – 参考1</vt:lpstr>
      <vt:lpstr>逻辑控制 – 参考2</vt:lpstr>
      <vt:lpstr>逻辑控制-比较</vt:lpstr>
      <vt:lpstr>总计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游戏制作</dc:title>
  <dc:creator>毛春杨</dc:creator>
  <cp:lastModifiedBy>毛春杨</cp:lastModifiedBy>
  <cp:revision>755</cp:revision>
  <dcterms:created xsi:type="dcterms:W3CDTF">2014-04-29T02:02:37Z</dcterms:created>
  <dcterms:modified xsi:type="dcterms:W3CDTF">2014-05-14T07:45:16Z</dcterms:modified>
</cp:coreProperties>
</file>