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83" r:id="rId4"/>
    <p:sldId id="273" r:id="rId5"/>
    <p:sldId id="272" r:id="rId6"/>
    <p:sldId id="275" r:id="rId7"/>
    <p:sldId id="276" r:id="rId8"/>
    <p:sldId id="274" r:id="rId9"/>
    <p:sldId id="277" r:id="rId10"/>
    <p:sldId id="258" r:id="rId11"/>
    <p:sldId id="259" r:id="rId12"/>
    <p:sldId id="281" r:id="rId13"/>
    <p:sldId id="280" r:id="rId14"/>
    <p:sldId id="264" r:id="rId15"/>
    <p:sldId id="265" r:id="rId16"/>
    <p:sldId id="263" r:id="rId17"/>
    <p:sldId id="268" r:id="rId18"/>
    <p:sldId id="282" r:id="rId19"/>
    <p:sldId id="269" r:id="rId20"/>
    <p:sldId id="270" r:id="rId21"/>
    <p:sldId id="278" r:id="rId22"/>
    <p:sldId id="28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31" autoAdjust="0"/>
  </p:normalViewPr>
  <p:slideViewPr>
    <p:cSldViewPr>
      <p:cViewPr>
        <p:scale>
          <a:sx n="100" d="100"/>
          <a:sy n="100" d="100"/>
        </p:scale>
        <p:origin x="-124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xiuxiu.meitu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界面简化设计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毛春杨</a:t>
            </a:r>
            <a:endParaRPr lang="en-US" altLang="zh-CN" smtClean="0"/>
          </a:p>
          <a:p>
            <a:r>
              <a:rPr lang="en-US" altLang="zh-CN" smtClean="0"/>
              <a:t>2014/05/13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资源详细：</a:t>
            </a:r>
            <a:r>
              <a:rPr lang="en-US" altLang="zh-CN" smtClean="0"/>
              <a:t>Content</a:t>
            </a:r>
            <a:r>
              <a:rPr lang="zh-CN" altLang="en-US"/>
              <a:t> </a:t>
            </a:r>
            <a:r>
              <a:rPr lang="en-US" altLang="zh-CN" smtClean="0"/>
              <a:t>Detail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资源资源</a:t>
            </a:r>
            <a:r>
              <a:rPr lang="zh-CN" altLang="en-US" smtClean="0"/>
              <a:t>：（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已有的部分，如何增强展示效果是关键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纹理：各种图片，用来展示画面用</a:t>
            </a:r>
            <a:endParaRPr lang="zh-CN" altLang="en-US"/>
          </a:p>
          <a:p>
            <a:pPr lvl="1"/>
            <a:r>
              <a:rPr lang="zh-CN" altLang="en-US" smtClean="0"/>
              <a:t>材质</a:t>
            </a:r>
            <a:r>
              <a:rPr lang="zh-CN" altLang="en-US"/>
              <a:t>：</a:t>
            </a:r>
            <a:r>
              <a:rPr lang="zh-CN" altLang="en-US" smtClean="0"/>
              <a:t>物件</a:t>
            </a:r>
            <a:r>
              <a:rPr lang="zh-CN" altLang="en-US"/>
              <a:t>外表</a:t>
            </a:r>
            <a:r>
              <a:rPr lang="zh-CN" altLang="en-US" smtClean="0"/>
              <a:t>的效果</a:t>
            </a:r>
            <a:endParaRPr lang="en-US" altLang="zh-CN"/>
          </a:p>
          <a:p>
            <a:pPr lvl="2"/>
            <a:r>
              <a:rPr lang="zh-CN" altLang="en-US" sz="1900" smtClean="0"/>
              <a:t>光照的</a:t>
            </a:r>
            <a:r>
              <a:rPr lang="zh-CN" altLang="en-US" sz="1900"/>
              <a:t>信息，纹理</a:t>
            </a:r>
            <a:r>
              <a:rPr lang="zh-CN" altLang="en-US" sz="1900" smtClean="0"/>
              <a:t>构成信息。</a:t>
            </a:r>
            <a:endParaRPr lang="en-US" altLang="zh-CN" sz="1900" smtClean="0"/>
          </a:p>
          <a:p>
            <a:pPr lvl="2"/>
            <a:r>
              <a:rPr lang="en-US" altLang="zh-CN" sz="1900" smtClean="0"/>
              <a:t>2D</a:t>
            </a:r>
            <a:r>
              <a:rPr lang="zh-CN" altLang="en-US" sz="1900"/>
              <a:t>游戏没有这个部分。</a:t>
            </a:r>
          </a:p>
          <a:p>
            <a:pPr lvl="1"/>
            <a:r>
              <a:rPr lang="zh-CN" altLang="en-US" smtClean="0"/>
              <a:t>模型：三维空间的呈现外观。</a:t>
            </a:r>
            <a:endParaRPr lang="en-US" altLang="zh-CN" smtClean="0"/>
          </a:p>
          <a:p>
            <a:pPr lvl="2"/>
            <a:r>
              <a:rPr lang="zh-CN" altLang="en-US" sz="1900" smtClean="0"/>
              <a:t>加上</a:t>
            </a:r>
            <a:r>
              <a:rPr lang="zh-CN" altLang="en-US" sz="1900"/>
              <a:t>材质后构成完整显示模型</a:t>
            </a:r>
          </a:p>
          <a:p>
            <a:pPr lvl="2"/>
            <a:r>
              <a:rPr lang="zh-CN" altLang="en-US" sz="1900" smtClean="0"/>
              <a:t>蒙皮</a:t>
            </a:r>
            <a:r>
              <a:rPr lang="zh-CN" altLang="en-US" sz="1900"/>
              <a:t>：</a:t>
            </a:r>
            <a:r>
              <a:rPr lang="zh-CN" altLang="en-US" sz="1900" smtClean="0"/>
              <a:t>权重</a:t>
            </a:r>
            <a:r>
              <a:rPr lang="zh-CN" altLang="en-US" sz="1900"/>
              <a:t>的</a:t>
            </a:r>
            <a:r>
              <a:rPr lang="zh-CN" altLang="en-US" sz="1900" smtClean="0"/>
              <a:t>定义（不共用的话，可以省略配置）</a:t>
            </a:r>
            <a:endParaRPr lang="zh-CN" altLang="en-US" sz="1900"/>
          </a:p>
          <a:p>
            <a:pPr lvl="2"/>
            <a:r>
              <a:rPr lang="zh-CN" altLang="en-US" sz="1900" smtClean="0"/>
              <a:t>动画：物体</a:t>
            </a:r>
            <a:r>
              <a:rPr lang="zh-CN" altLang="en-US" sz="1900"/>
              <a:t>动画</a:t>
            </a:r>
            <a:r>
              <a:rPr lang="zh-CN" altLang="en-US" sz="1900" smtClean="0"/>
              <a:t>播放</a:t>
            </a:r>
            <a:endParaRPr lang="en-US" altLang="zh-CN" sz="1900" smtClean="0"/>
          </a:p>
          <a:p>
            <a:pPr lvl="1"/>
            <a:r>
              <a:rPr lang="zh-CN" altLang="en-US"/>
              <a:t>其他</a:t>
            </a:r>
            <a:r>
              <a:rPr lang="zh-CN" altLang="en-US" smtClean="0"/>
              <a:t>资源：声音</a:t>
            </a:r>
            <a:r>
              <a:rPr lang="en-US" altLang="zh-CN" smtClean="0"/>
              <a:t>/</a:t>
            </a:r>
            <a:r>
              <a:rPr lang="zh-CN" altLang="en-US" smtClean="0"/>
              <a:t>字体</a:t>
            </a:r>
            <a:r>
              <a:rPr lang="en-US" altLang="zh-CN" smtClean="0"/>
              <a:t>...</a:t>
            </a:r>
            <a:endParaRPr lang="zh-CN" altLang="en-US"/>
          </a:p>
          <a:p>
            <a:r>
              <a:rPr lang="zh-CN" altLang="en-US" smtClean="0"/>
              <a:t>实体：模板（</a:t>
            </a:r>
            <a:r>
              <a:rPr lang="en-US" altLang="zh-CN"/>
              <a:t> Template </a:t>
            </a:r>
            <a:r>
              <a:rPr lang="zh-CN" altLang="en-US" smtClean="0"/>
              <a:t>），实例（</a:t>
            </a:r>
            <a:r>
              <a:rPr lang="en-US" altLang="zh-CN"/>
              <a:t> </a:t>
            </a:r>
            <a:r>
              <a:rPr lang="en-US" altLang="zh-CN" smtClean="0"/>
              <a:t>Instance 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属性</a:t>
            </a:r>
            <a:r>
              <a:rPr lang="zh-CN" altLang="en-US"/>
              <a:t>（</a:t>
            </a:r>
            <a:r>
              <a:rPr lang="en-US" altLang="zh-CN" smtClean="0"/>
              <a:t>Property</a:t>
            </a:r>
            <a:r>
              <a:rPr lang="zh-CN" altLang="en-US"/>
              <a:t>）</a:t>
            </a:r>
            <a:r>
              <a:rPr lang="zh-CN" altLang="en-US" smtClean="0"/>
              <a:t>：属性集合的定义</a:t>
            </a:r>
            <a:endParaRPr lang="en-US" altLang="zh-CN"/>
          </a:p>
          <a:p>
            <a:pPr lvl="1"/>
            <a:r>
              <a:rPr lang="zh-CN" altLang="en-US" smtClean="0"/>
              <a:t>行为（</a:t>
            </a:r>
            <a:r>
              <a:rPr lang="en-US" altLang="zh-CN"/>
              <a:t> Behavior </a:t>
            </a:r>
            <a:r>
              <a:rPr lang="zh-CN" altLang="en-US" smtClean="0"/>
              <a:t>）：根据事件做出反应（移动，反弹</a:t>
            </a:r>
            <a:r>
              <a:rPr lang="en-US" altLang="zh-CN" smtClean="0"/>
              <a:t>...</a:t>
            </a:r>
            <a:r>
              <a:rPr lang="zh-CN" altLang="en-US" smtClean="0"/>
              <a:t>等等）</a:t>
            </a:r>
            <a:endParaRPr lang="en-US" altLang="zh-CN" smtClean="0"/>
          </a:p>
          <a:p>
            <a:r>
              <a:rPr lang="zh-CN" altLang="en-US" smtClean="0"/>
              <a:t>项目：</a:t>
            </a:r>
            <a:r>
              <a:rPr lang="en-US" altLang="zh-CN" smtClean="0"/>
              <a:t>Project</a:t>
            </a:r>
          </a:p>
          <a:p>
            <a:pPr lvl="1"/>
            <a:r>
              <a:rPr lang="zh-CN" altLang="en-US" smtClean="0"/>
              <a:t>场景：</a:t>
            </a:r>
            <a:r>
              <a:rPr lang="en-US" altLang="zh-CN" smtClean="0"/>
              <a:t>Scene</a:t>
            </a:r>
          </a:p>
          <a:p>
            <a:pPr lvl="1"/>
            <a:r>
              <a:rPr lang="zh-CN" altLang="en-US" smtClean="0"/>
              <a:t>时间线：</a:t>
            </a:r>
            <a:r>
              <a:rPr lang="en-US" altLang="zh-CN" smtClean="0"/>
              <a:t>Timeline</a:t>
            </a:r>
            <a:r>
              <a:rPr lang="zh-CN" altLang="en-US" smtClean="0"/>
              <a:t>（时间序展现）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86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</a:t>
            </a:r>
            <a:r>
              <a:rPr lang="zh-CN" altLang="en-US" smtClean="0"/>
              <a:t>构成：</a:t>
            </a:r>
            <a:r>
              <a:rPr lang="en-US" altLang="zh-CN" smtClean="0"/>
              <a:t>Content Struct</a:t>
            </a:r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4774312" y="348508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模型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5638408" y="391713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网格</a:t>
            </a:r>
            <a:endParaRPr lang="zh-CN" altLang="en-US" sz="1200"/>
          </a:p>
        </p:txBody>
      </p:sp>
      <p:sp>
        <p:nvSpPr>
          <p:cNvPr id="131" name="圆角矩形 130"/>
          <p:cNvSpPr/>
          <p:nvPr/>
        </p:nvSpPr>
        <p:spPr>
          <a:xfrm>
            <a:off x="5638408" y="43491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材质</a:t>
            </a:r>
            <a:endParaRPr lang="zh-CN" altLang="en-US" sz="1200"/>
          </a:p>
        </p:txBody>
      </p:sp>
      <p:sp>
        <p:nvSpPr>
          <p:cNvPr id="132" name="圆角矩形 131"/>
          <p:cNvSpPr/>
          <p:nvPr/>
        </p:nvSpPr>
        <p:spPr>
          <a:xfrm>
            <a:off x="6394491" y="4781233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渲染方式</a:t>
            </a:r>
            <a:endParaRPr lang="zh-CN" altLang="en-US" sz="1200"/>
          </a:p>
        </p:txBody>
      </p:sp>
      <p:cxnSp>
        <p:nvCxnSpPr>
          <p:cNvPr id="133" name="肘形连接符 132"/>
          <p:cNvCxnSpPr>
            <a:stCxn id="130" idx="1"/>
            <a:endCxn id="129" idx="2"/>
          </p:cNvCxnSpPr>
          <p:nvPr/>
        </p:nvCxnSpPr>
        <p:spPr>
          <a:xfrm rot="10800000">
            <a:off x="5350376" y="3816117"/>
            <a:ext cx="288032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131" idx="1"/>
            <a:endCxn id="129" idx="2"/>
          </p:cNvCxnSpPr>
          <p:nvPr/>
        </p:nvCxnSpPr>
        <p:spPr>
          <a:xfrm rot="10800000">
            <a:off x="5350376" y="3816117"/>
            <a:ext cx="288032" cy="69858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32" idx="1"/>
            <a:endCxn id="131" idx="2"/>
          </p:cNvCxnSpPr>
          <p:nvPr/>
        </p:nvCxnSpPr>
        <p:spPr>
          <a:xfrm rot="10800000">
            <a:off x="6214473" y="4680213"/>
            <a:ext cx="180019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圆角矩形 147"/>
          <p:cNvSpPr/>
          <p:nvPr/>
        </p:nvSpPr>
        <p:spPr>
          <a:xfrm>
            <a:off x="3838209" y="2118284"/>
            <a:ext cx="1152128" cy="331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模板</a:t>
            </a:r>
            <a:endParaRPr lang="zh-CN" altLang="en-US" sz="1200"/>
          </a:p>
        </p:txBody>
      </p:sp>
      <p:cxnSp>
        <p:nvCxnSpPr>
          <p:cNvPr id="149" name="肘形连接符 148"/>
          <p:cNvCxnSpPr>
            <a:stCxn id="129" idx="1"/>
            <a:endCxn id="148" idx="2"/>
          </p:cNvCxnSpPr>
          <p:nvPr/>
        </p:nvCxnSpPr>
        <p:spPr>
          <a:xfrm rot="10800000">
            <a:off x="4414274" y="2449311"/>
            <a:ext cx="360039" cy="120129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4783184" y="3053041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行为：</a:t>
            </a:r>
            <a:r>
              <a:rPr lang="en-US" altLang="zh-CN" sz="1200" smtClean="0"/>
              <a:t>Behavior</a:t>
            </a:r>
            <a:endParaRPr lang="zh-CN" altLang="en-US" sz="1200"/>
          </a:p>
        </p:txBody>
      </p:sp>
      <p:sp>
        <p:nvSpPr>
          <p:cNvPr id="155" name="圆角矩形 154"/>
          <p:cNvSpPr/>
          <p:nvPr/>
        </p:nvSpPr>
        <p:spPr>
          <a:xfrm>
            <a:off x="4783184" y="2629024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属性表：</a:t>
            </a:r>
            <a:r>
              <a:rPr lang="en-US" altLang="zh-CN" sz="1200" smtClean="0"/>
              <a:t>Property</a:t>
            </a:r>
            <a:endParaRPr lang="zh-CN" altLang="en-US" sz="1200"/>
          </a:p>
        </p:txBody>
      </p:sp>
      <p:cxnSp>
        <p:nvCxnSpPr>
          <p:cNvPr id="156" name="肘形连接符 155"/>
          <p:cNvCxnSpPr>
            <a:stCxn id="155" idx="1"/>
            <a:endCxn id="148" idx="2"/>
          </p:cNvCxnSpPr>
          <p:nvPr/>
        </p:nvCxnSpPr>
        <p:spPr>
          <a:xfrm rot="10800000">
            <a:off x="4414274" y="2449312"/>
            <a:ext cx="368911" cy="34522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3" idx="1"/>
            <a:endCxn id="148" idx="2"/>
          </p:cNvCxnSpPr>
          <p:nvPr/>
        </p:nvCxnSpPr>
        <p:spPr>
          <a:xfrm rot="10800000">
            <a:off x="4414274" y="2449311"/>
            <a:ext cx="368911" cy="7692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1650547" y="271832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场景</a:t>
            </a:r>
            <a:endParaRPr lang="zh-CN" altLang="en-US" sz="1200"/>
          </a:p>
        </p:txBody>
      </p:sp>
      <p:sp>
        <p:nvSpPr>
          <p:cNvPr id="167" name="圆角矩形 166"/>
          <p:cNvSpPr/>
          <p:nvPr/>
        </p:nvSpPr>
        <p:spPr>
          <a:xfrm>
            <a:off x="2532923" y="3420554"/>
            <a:ext cx="1152128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时间轴</a:t>
            </a:r>
          </a:p>
        </p:txBody>
      </p:sp>
      <p:sp>
        <p:nvSpPr>
          <p:cNvPr id="168" name="圆角矩形 167"/>
          <p:cNvSpPr/>
          <p:nvPr/>
        </p:nvSpPr>
        <p:spPr>
          <a:xfrm>
            <a:off x="823013" y="1972922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项目</a:t>
            </a:r>
            <a:endParaRPr lang="zh-CN" altLang="en-US" sz="1200"/>
          </a:p>
        </p:txBody>
      </p:sp>
      <p:cxnSp>
        <p:nvCxnSpPr>
          <p:cNvPr id="169" name="肘形连接符 168"/>
          <p:cNvCxnSpPr>
            <a:stCxn id="165" idx="1"/>
            <a:endCxn id="168" idx="2"/>
          </p:cNvCxnSpPr>
          <p:nvPr/>
        </p:nvCxnSpPr>
        <p:spPr>
          <a:xfrm rot="10800000">
            <a:off x="1399077" y="2303950"/>
            <a:ext cx="251470" cy="5798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67" idx="1"/>
            <a:endCxn id="165" idx="2"/>
          </p:cNvCxnSpPr>
          <p:nvPr/>
        </p:nvCxnSpPr>
        <p:spPr>
          <a:xfrm rot="10800000">
            <a:off x="2226611" y="3049352"/>
            <a:ext cx="306312" cy="53671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48" idx="1"/>
            <a:endCxn id="165" idx="3"/>
          </p:cNvCxnSpPr>
          <p:nvPr/>
        </p:nvCxnSpPr>
        <p:spPr>
          <a:xfrm flipH="1">
            <a:off x="2802675" y="2283798"/>
            <a:ext cx="1035534" cy="6000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77"/>
          <p:cNvCxnSpPr>
            <a:stCxn id="129" idx="1"/>
            <a:endCxn id="165" idx="3"/>
          </p:cNvCxnSpPr>
          <p:nvPr/>
        </p:nvCxnSpPr>
        <p:spPr>
          <a:xfrm flipH="1" flipV="1">
            <a:off x="2802675" y="2883838"/>
            <a:ext cx="1971637" cy="7667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圆角矩形 189"/>
          <p:cNvSpPr/>
          <p:nvPr/>
        </p:nvSpPr>
        <p:spPr>
          <a:xfrm>
            <a:off x="1557660" y="5498670"/>
            <a:ext cx="1273243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没有的部分</a:t>
            </a:r>
            <a:endParaRPr lang="zh-CN" altLang="en-US" sz="1200"/>
          </a:p>
        </p:txBody>
      </p:sp>
      <p:sp>
        <p:nvSpPr>
          <p:cNvPr id="195" name="圆角矩形 194"/>
          <p:cNvSpPr/>
          <p:nvPr/>
        </p:nvSpPr>
        <p:spPr>
          <a:xfrm>
            <a:off x="1557659" y="4680212"/>
            <a:ext cx="1273243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已经有的部分</a:t>
            </a:r>
            <a:endParaRPr lang="zh-CN" altLang="en-US" sz="1200"/>
          </a:p>
        </p:txBody>
      </p:sp>
      <p:sp>
        <p:nvSpPr>
          <p:cNvPr id="197" name="圆角矩形 196"/>
          <p:cNvSpPr/>
          <p:nvPr/>
        </p:nvSpPr>
        <p:spPr>
          <a:xfrm>
            <a:off x="6790536" y="274504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触发：</a:t>
            </a:r>
            <a:r>
              <a:rPr lang="en-US" altLang="zh-CN" sz="1200" smtClean="0"/>
              <a:t>Trigger</a:t>
            </a:r>
            <a:endParaRPr lang="zh-CN" altLang="en-US" sz="1200"/>
          </a:p>
        </p:txBody>
      </p:sp>
      <p:sp>
        <p:nvSpPr>
          <p:cNvPr id="198" name="圆角矩形 197"/>
          <p:cNvSpPr/>
          <p:nvPr/>
        </p:nvSpPr>
        <p:spPr>
          <a:xfrm>
            <a:off x="6790536" y="326722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命令：</a:t>
            </a:r>
            <a:r>
              <a:rPr lang="en-US" altLang="zh-CN" sz="1200" smtClean="0"/>
              <a:t>Action</a:t>
            </a:r>
            <a:endParaRPr lang="zh-CN" altLang="en-US" sz="1200"/>
          </a:p>
        </p:txBody>
      </p:sp>
      <p:cxnSp>
        <p:nvCxnSpPr>
          <p:cNvPr id="199" name="肘形连接符 198"/>
          <p:cNvCxnSpPr>
            <a:stCxn id="197" idx="1"/>
            <a:endCxn id="153" idx="3"/>
          </p:cNvCxnSpPr>
          <p:nvPr/>
        </p:nvCxnSpPr>
        <p:spPr>
          <a:xfrm flipH="1">
            <a:off x="6304481" y="2910554"/>
            <a:ext cx="486055" cy="30800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98" idx="1"/>
            <a:endCxn id="153" idx="3"/>
          </p:cNvCxnSpPr>
          <p:nvPr/>
        </p:nvCxnSpPr>
        <p:spPr>
          <a:xfrm flipH="1" flipV="1">
            <a:off x="6304481" y="3218555"/>
            <a:ext cx="486055" cy="21417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557659" y="5093698"/>
            <a:ext cx="1273243" cy="331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有不好的部分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6394491" y="5237496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纹理</a:t>
            </a:r>
            <a:endParaRPr lang="zh-CN" altLang="en-US" sz="1200"/>
          </a:p>
        </p:txBody>
      </p:sp>
      <p:cxnSp>
        <p:nvCxnSpPr>
          <p:cNvPr id="36" name="肘形连接符 35"/>
          <p:cNvCxnSpPr>
            <a:stCxn id="35" idx="1"/>
            <a:endCxn id="131" idx="2"/>
          </p:cNvCxnSpPr>
          <p:nvPr/>
        </p:nvCxnSpPr>
        <p:spPr>
          <a:xfrm rot="10800000">
            <a:off x="6214473" y="4680212"/>
            <a:ext cx="180019" cy="7227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zh-CN" altLang="en-US"/>
              <a:t>资源组织</a:t>
            </a:r>
            <a:r>
              <a:rPr lang="zh-CN" altLang="en-US" smtClean="0"/>
              <a:t>目录：</a:t>
            </a:r>
            <a:endParaRPr lang="en-US" altLang="zh-CN" smtClean="0"/>
          </a:p>
          <a:p>
            <a:pPr lvl="1"/>
            <a:r>
              <a:rPr lang="zh-CN" altLang="en-US" smtClean="0"/>
              <a:t>模型预览图，点击查看。</a:t>
            </a:r>
            <a:endParaRPr lang="en-US" altLang="zh-CN" smtClean="0"/>
          </a:p>
          <a:p>
            <a:pPr lvl="1"/>
            <a:r>
              <a:rPr lang="zh-CN" altLang="en-US" smtClean="0"/>
              <a:t>模板</a:t>
            </a:r>
            <a:r>
              <a:rPr lang="zh-CN" altLang="en-US"/>
              <a:t>预览</a:t>
            </a:r>
            <a:r>
              <a:rPr lang="zh-CN" altLang="en-US" smtClean="0"/>
              <a:t>图，可单独编辑功能。</a:t>
            </a:r>
            <a:endParaRPr lang="en-US" altLang="zh-CN" smtClean="0"/>
          </a:p>
          <a:p>
            <a:pPr lvl="1"/>
            <a:r>
              <a:rPr lang="zh-CN" altLang="en-US" smtClean="0"/>
              <a:t>独立的</a:t>
            </a:r>
            <a:r>
              <a:rPr lang="zh-CN" altLang="en-US"/>
              <a:t>资源</a:t>
            </a:r>
            <a:r>
              <a:rPr lang="zh-CN" altLang="en-US" smtClean="0"/>
              <a:t>编辑器工具，方便编辑预览。</a:t>
            </a:r>
            <a:endParaRPr lang="en-US" altLang="zh-CN" smtClean="0"/>
          </a:p>
          <a:p>
            <a:r>
              <a:rPr lang="zh-CN" altLang="en-US" smtClean="0"/>
              <a:t>在线资源快速获取机制。</a:t>
            </a:r>
            <a:endParaRPr lang="en-US" altLang="zh-CN" smtClean="0"/>
          </a:p>
          <a:p>
            <a:pPr lvl="1"/>
            <a:r>
              <a:rPr lang="zh-CN" altLang="en-US"/>
              <a:t>在线资源的</a:t>
            </a:r>
            <a:r>
              <a:rPr lang="zh-CN" altLang="en-US" smtClean="0"/>
              <a:t>分类，快速导航。</a:t>
            </a:r>
            <a:endParaRPr lang="en-US" altLang="zh-CN" smtClean="0"/>
          </a:p>
          <a:p>
            <a:pPr lvl="1"/>
            <a:r>
              <a:rPr lang="zh-CN" altLang="en-US" smtClean="0"/>
              <a:t>在线</a:t>
            </a:r>
            <a:r>
              <a:rPr lang="zh-CN" altLang="en-US"/>
              <a:t>资源</a:t>
            </a:r>
            <a:r>
              <a:rPr lang="zh-CN" altLang="en-US" smtClean="0"/>
              <a:t>的列表，快速安装使用机制。</a:t>
            </a:r>
            <a:endParaRPr lang="en-US" altLang="zh-CN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08720"/>
            <a:ext cx="20002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18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界面：配色鲜明一些，不要看起来太专业化。</a:t>
            </a:r>
            <a:endParaRPr lang="en-US" altLang="zh-CN" smtClean="0"/>
          </a:p>
          <a:p>
            <a:pPr lvl="1"/>
            <a:r>
              <a:rPr lang="zh-CN" altLang="en-US" smtClean="0"/>
              <a:t>用户能有一定定制的能力。</a:t>
            </a:r>
            <a:endParaRPr lang="en-US" altLang="zh-CN"/>
          </a:p>
          <a:p>
            <a:r>
              <a:rPr lang="zh-CN" altLang="en-US" smtClean="0"/>
              <a:t>引导：每个模块第一次使用有引导说明。</a:t>
            </a:r>
            <a:endParaRPr lang="en-US" altLang="zh-CN" smtClean="0"/>
          </a:p>
          <a:p>
            <a:pPr lvl="1"/>
            <a:r>
              <a:rPr lang="zh-CN" altLang="en-US" smtClean="0"/>
              <a:t>有快速链接到网络上说明位置的按键。</a:t>
            </a:r>
            <a:endParaRPr lang="en-US" altLang="zh-CN" smtClean="0"/>
          </a:p>
          <a:p>
            <a:r>
              <a:rPr lang="zh-CN" altLang="en-US" smtClean="0"/>
              <a:t>布局：各种模块尽量有图标和预览图。</a:t>
            </a:r>
            <a:endParaRPr lang="en-US" altLang="zh-CN" smtClean="0"/>
          </a:p>
          <a:p>
            <a:pPr lvl="1"/>
            <a:r>
              <a:rPr lang="zh-CN" altLang="en-US"/>
              <a:t>预览</a:t>
            </a:r>
            <a:r>
              <a:rPr lang="zh-CN" altLang="en-US" smtClean="0"/>
              <a:t>图：场景</a:t>
            </a:r>
            <a:r>
              <a:rPr lang="en-US" altLang="zh-CN" smtClean="0"/>
              <a:t>/</a:t>
            </a:r>
            <a:r>
              <a:rPr lang="zh-CN" altLang="en-US" smtClean="0"/>
              <a:t>模板</a:t>
            </a:r>
            <a:r>
              <a:rPr lang="en-US" altLang="zh-CN" smtClean="0"/>
              <a:t>/</a:t>
            </a:r>
            <a:r>
              <a:rPr lang="zh-CN" altLang="en-US" smtClean="0"/>
              <a:t>模型</a:t>
            </a:r>
            <a:r>
              <a:rPr lang="en-US" altLang="zh-CN" smtClean="0"/>
              <a:t>/</a:t>
            </a:r>
            <a:r>
              <a:rPr lang="zh-CN" altLang="en-US" smtClean="0"/>
              <a:t>材质</a:t>
            </a:r>
            <a:r>
              <a:rPr lang="en-US" altLang="zh-CN" smtClean="0"/>
              <a:t>/</a:t>
            </a:r>
            <a:r>
              <a:rPr lang="zh-CN" altLang="en-US" smtClean="0"/>
              <a:t>纹理</a:t>
            </a:r>
            <a:endParaRPr lang="en-US" altLang="zh-CN" smtClean="0"/>
          </a:p>
          <a:p>
            <a:pPr lvl="1"/>
            <a:r>
              <a:rPr lang="zh-CN" altLang="en-US" smtClean="0"/>
              <a:t>属性：相关属性的自动显示。</a:t>
            </a:r>
            <a:endParaRPr lang="en-US" altLang="zh-CN" smtClean="0"/>
          </a:p>
          <a:p>
            <a:r>
              <a:rPr lang="zh-CN" altLang="en-US" smtClean="0"/>
              <a:t>网络：能够从网络快速得到一些定制资源。</a:t>
            </a:r>
            <a:endParaRPr lang="en-US" altLang="zh-CN" smtClean="0"/>
          </a:p>
          <a:p>
            <a:pPr lvl="1"/>
            <a:r>
              <a:rPr lang="zh-CN" altLang="en-US" smtClean="0"/>
              <a:t>场景，模板，模型</a:t>
            </a:r>
            <a:r>
              <a:rPr lang="en-US" altLang="zh-CN" smtClean="0"/>
              <a:t>(</a:t>
            </a:r>
            <a:r>
              <a:rPr lang="zh-CN" altLang="en-US" smtClean="0"/>
              <a:t>纹理</a:t>
            </a:r>
            <a:r>
              <a:rPr lang="en-US" altLang="zh-CN" smtClean="0"/>
              <a:t>/</a:t>
            </a:r>
            <a:r>
              <a:rPr lang="zh-CN" altLang="en-US" smtClean="0"/>
              <a:t>材质</a:t>
            </a:r>
            <a:r>
              <a:rPr lang="en-US" altLang="zh-CN" smtClean="0"/>
              <a:t>)</a:t>
            </a:r>
            <a:endParaRPr lang="en-US" altLang="zh-CN"/>
          </a:p>
          <a:p>
            <a:pPr lvl="1"/>
            <a:r>
              <a:rPr lang="zh-CN" altLang="en-US" smtClean="0"/>
              <a:t>逻辑封装模块，插件模块。</a:t>
            </a:r>
            <a:endParaRPr lang="en-US" altLang="zh-CN" smtClean="0"/>
          </a:p>
          <a:p>
            <a:r>
              <a:rPr lang="zh-CN" altLang="en-US"/>
              <a:t>将</a:t>
            </a:r>
            <a:r>
              <a:rPr lang="zh-CN" altLang="en-US" smtClean="0"/>
              <a:t>编辑器下载大小减少，一些模块可以通过插件方式后下载获得</a:t>
            </a:r>
            <a:r>
              <a:rPr lang="en-US" altLang="zh-CN" smtClean="0"/>
              <a:t>(IOS</a:t>
            </a:r>
            <a:r>
              <a:rPr lang="zh-CN" altLang="en-US" smtClean="0"/>
              <a:t>发布</a:t>
            </a:r>
            <a:r>
              <a:rPr lang="en-US" altLang="zh-CN" smtClean="0"/>
              <a:t>/Android</a:t>
            </a:r>
            <a:r>
              <a:rPr lang="zh-CN" altLang="en-US" smtClean="0"/>
              <a:t>发布</a:t>
            </a:r>
            <a:r>
              <a:rPr lang="en-US" altLang="zh-CN" smtClean="0"/>
              <a:t>)</a:t>
            </a:r>
            <a:r>
              <a:rPr lang="zh-CN" altLang="en-US" smtClean="0"/>
              <a:t>，减少下载时间。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11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编辑器布局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4" y="1412776"/>
            <a:ext cx="858095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274390" y="6093296"/>
            <a:ext cx="847407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smtClean="0"/>
              <a:t>Outlook</a:t>
            </a:r>
            <a:r>
              <a:rPr lang="zh-CN" altLang="en-US" sz="1600" smtClean="0"/>
              <a:t>基本上把所有按键分组放在工具栏顶部</a:t>
            </a:r>
            <a:r>
              <a:rPr lang="zh-CN" altLang="en-US" sz="1600"/>
              <a:t>，</a:t>
            </a:r>
            <a:r>
              <a:rPr lang="zh-CN" altLang="en-US" sz="1600" smtClean="0"/>
              <a:t>左侧为大纲和预览区域，右侧为属性区域。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选中物件时候，属性区域最好相关的功能以折叠显示，不要用户去选取方式打开。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97443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</a:t>
            </a:r>
            <a:r>
              <a:rPr lang="zh-CN" altLang="en-US"/>
              <a:t>编辑</a:t>
            </a:r>
            <a:r>
              <a:rPr lang="en-US" altLang="zh-CN" smtClean="0"/>
              <a:t>-Template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/>
              <a:t>模板是</a:t>
            </a:r>
            <a:r>
              <a:rPr lang="zh-CN" altLang="en-US" smtClean="0"/>
              <a:t>一些资源和逻辑整合好的简单例子，玩家可以直接使用。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（玩家可以替换模型，有自己的风格）</a:t>
            </a:r>
            <a:endParaRPr lang="en-US" altLang="zh-CN" smtClean="0"/>
          </a:p>
          <a:p>
            <a:r>
              <a:rPr lang="zh-CN" altLang="en-US" smtClean="0"/>
              <a:t>资源描述（</a:t>
            </a:r>
            <a:r>
              <a:rPr lang="en-US" altLang="zh-CN"/>
              <a:t> Resource </a:t>
            </a:r>
            <a:r>
              <a:rPr lang="zh-CN" altLang="en-US" smtClean="0"/>
              <a:t>）：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已经有的部分</a:t>
            </a:r>
            <a:endParaRPr lang="en-US" altLang="zh-CN"/>
          </a:p>
          <a:p>
            <a:r>
              <a:rPr lang="zh-CN" altLang="en-US" smtClean="0"/>
              <a:t>属性</a:t>
            </a:r>
            <a:r>
              <a:rPr lang="zh-CN" altLang="en-US"/>
              <a:t>集合</a:t>
            </a:r>
            <a:r>
              <a:rPr lang="zh-CN" altLang="en-US" smtClean="0"/>
              <a:t>（</a:t>
            </a:r>
            <a:r>
              <a:rPr lang="en-US" altLang="zh-CN"/>
              <a:t>Property</a:t>
            </a:r>
            <a:r>
              <a:rPr lang="zh-CN" altLang="en-US"/>
              <a:t>）：属性集合的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lvl="1"/>
            <a:r>
              <a:rPr lang="zh-CN" altLang="en-US" smtClean="0"/>
              <a:t>继承父亲属性集合</a:t>
            </a:r>
            <a:endParaRPr lang="en-US" altLang="zh-CN" smtClean="0"/>
          </a:p>
          <a:p>
            <a:r>
              <a:rPr lang="zh-CN" altLang="en-US" smtClean="0"/>
              <a:t>触发器集合（</a:t>
            </a:r>
            <a:r>
              <a:rPr lang="en-US" altLang="zh-CN" smtClean="0"/>
              <a:t>Trigger</a:t>
            </a:r>
            <a:r>
              <a:rPr lang="zh-CN" altLang="en-US" smtClean="0"/>
              <a:t>）：</a:t>
            </a:r>
            <a:r>
              <a:rPr lang="zh-CN" altLang="en-US"/>
              <a:t>在什么情况</a:t>
            </a:r>
            <a:r>
              <a:rPr lang="zh-CN" altLang="en-US" smtClean="0"/>
              <a:t>下进入处理。</a:t>
            </a:r>
            <a:endParaRPr lang="en-US" altLang="zh-CN"/>
          </a:p>
          <a:p>
            <a:pPr lvl="1"/>
            <a:r>
              <a:rPr lang="zh-CN" altLang="en-US" smtClean="0"/>
              <a:t>屏幕：每帧进入或者离开。</a:t>
            </a:r>
            <a:endParaRPr lang="en-US" altLang="zh-CN"/>
          </a:p>
          <a:p>
            <a:pPr lvl="1"/>
            <a:r>
              <a:rPr lang="zh-CN" altLang="en-US" smtClean="0"/>
              <a:t>输入：键盘输入，屏幕触摸输入，鼠标输入。</a:t>
            </a:r>
            <a:endParaRPr lang="en-US" altLang="zh-CN" smtClean="0"/>
          </a:p>
          <a:p>
            <a:pPr lvl="1"/>
            <a:r>
              <a:rPr lang="zh-CN" altLang="en-US" smtClean="0"/>
              <a:t>时间：定时触发，多长时间后触发几次。</a:t>
            </a:r>
            <a:endParaRPr lang="en-US" altLang="zh-CN" smtClean="0"/>
          </a:p>
          <a:p>
            <a:pPr lvl="1"/>
            <a:r>
              <a:rPr lang="zh-CN" altLang="en-US" smtClean="0"/>
              <a:t>碰撞：什么物件进入自己范围发生。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开始移动</a:t>
            </a:r>
            <a:r>
              <a:rPr lang="en-US" altLang="zh-CN" smtClean="0"/>
              <a:t>/</a:t>
            </a:r>
            <a:r>
              <a:rPr lang="zh-CN" altLang="en-US" smtClean="0"/>
              <a:t>到达目标点</a:t>
            </a:r>
            <a:r>
              <a:rPr lang="en-US" altLang="zh-CN" smtClean="0"/>
              <a:t>...</a:t>
            </a:r>
          </a:p>
          <a:p>
            <a:r>
              <a:rPr lang="zh-CN" altLang="en-US" smtClean="0"/>
              <a:t>行为（</a:t>
            </a:r>
            <a:r>
              <a:rPr lang="en-US" altLang="zh-CN" smtClean="0"/>
              <a:t>Behavor</a:t>
            </a:r>
            <a:r>
              <a:rPr lang="zh-CN" altLang="en-US" smtClean="0"/>
              <a:t>）：</a:t>
            </a:r>
            <a:r>
              <a:rPr lang="zh-CN" altLang="en-US"/>
              <a:t>触发</a:t>
            </a:r>
            <a:r>
              <a:rPr lang="zh-CN" altLang="en-US" smtClean="0"/>
              <a:t>后做什么事情。</a:t>
            </a:r>
            <a:endParaRPr lang="en-US" altLang="zh-CN" smtClean="0"/>
          </a:p>
          <a:p>
            <a:pPr lvl="1"/>
            <a:r>
              <a:rPr lang="zh-CN" altLang="en-US" smtClean="0"/>
              <a:t>运动：坐标</a:t>
            </a:r>
            <a:r>
              <a:rPr lang="en-US" altLang="zh-CN" smtClean="0"/>
              <a:t>/</a:t>
            </a:r>
            <a:r>
              <a:rPr lang="zh-CN" altLang="en-US" smtClean="0"/>
              <a:t>旋转</a:t>
            </a:r>
            <a:r>
              <a:rPr lang="en-US" altLang="zh-CN" smtClean="0"/>
              <a:t>/</a:t>
            </a:r>
            <a:r>
              <a:rPr lang="zh-CN" altLang="en-US" smtClean="0"/>
              <a:t>缩放变更，速度</a:t>
            </a:r>
            <a:r>
              <a:rPr lang="zh-CN" altLang="en-US"/>
              <a:t>，</a:t>
            </a:r>
            <a:r>
              <a:rPr lang="zh-CN" altLang="en-US" smtClean="0"/>
              <a:t>寻路到目标点</a:t>
            </a:r>
            <a:endParaRPr lang="en-US" altLang="zh-CN" smtClean="0"/>
          </a:p>
          <a:p>
            <a:pPr lvl="1"/>
            <a:r>
              <a:rPr lang="zh-CN" altLang="en-US" smtClean="0"/>
              <a:t>属性：属性增加</a:t>
            </a:r>
            <a:r>
              <a:rPr lang="en-US" altLang="zh-CN" smtClean="0"/>
              <a:t>/</a:t>
            </a:r>
            <a:r>
              <a:rPr lang="zh-CN" altLang="en-US" smtClean="0"/>
              <a:t>减少</a:t>
            </a:r>
            <a:endParaRPr lang="en-US" altLang="zh-CN" smtClean="0"/>
          </a:p>
          <a:p>
            <a:pPr lvl="1"/>
            <a:r>
              <a:rPr lang="zh-CN" altLang="en-US"/>
              <a:t>流程：真假</a:t>
            </a:r>
            <a:r>
              <a:rPr lang="en-US" altLang="zh-CN"/>
              <a:t>/</a:t>
            </a:r>
            <a:r>
              <a:rPr lang="zh-CN" altLang="en-US"/>
              <a:t>比较</a:t>
            </a:r>
            <a:r>
              <a:rPr lang="en-US" altLang="zh-CN"/>
              <a:t>/</a:t>
            </a:r>
            <a:r>
              <a:rPr lang="zh-CN" altLang="en-US" smtClean="0"/>
              <a:t>选择，代码段</a:t>
            </a:r>
            <a:endParaRPr lang="en-US" altLang="zh-CN" smtClean="0"/>
          </a:p>
          <a:p>
            <a:pPr lvl="1"/>
            <a:r>
              <a:rPr lang="zh-CN" altLang="en-US" smtClean="0"/>
              <a:t>场景：关闭场景</a:t>
            </a:r>
            <a:r>
              <a:rPr lang="en-US" altLang="zh-CN" smtClean="0"/>
              <a:t>/</a:t>
            </a:r>
            <a:r>
              <a:rPr lang="zh-CN" altLang="en-US" smtClean="0"/>
              <a:t>切换场景</a:t>
            </a:r>
            <a:r>
              <a:rPr lang="en-US" altLang="zh-CN" smtClean="0"/>
              <a:t>/</a:t>
            </a:r>
            <a:r>
              <a:rPr lang="zh-CN" altLang="en-US" smtClean="0"/>
              <a:t>游戏结束</a:t>
            </a:r>
            <a:endParaRPr lang="en-US" altLang="zh-CN" smtClean="0"/>
          </a:p>
          <a:p>
            <a:pPr lvl="1"/>
            <a:r>
              <a:rPr lang="zh-CN" altLang="en-US" smtClean="0"/>
              <a:t>声音</a:t>
            </a:r>
            <a:r>
              <a:rPr lang="en-US" altLang="zh-CN" smtClean="0"/>
              <a:t>/</a:t>
            </a:r>
            <a:r>
              <a:rPr lang="zh-CN" altLang="en-US" smtClean="0"/>
              <a:t>创造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变更设置</a:t>
            </a:r>
            <a:r>
              <a:rPr lang="en-US" altLang="zh-CN" smtClean="0"/>
              <a:t>/</a:t>
            </a:r>
            <a:r>
              <a:rPr lang="zh-CN" altLang="en-US" smtClean="0"/>
              <a:t>弹出消息</a:t>
            </a:r>
            <a:r>
              <a:rPr lang="en-US" altLang="zh-CN" smtClean="0"/>
              <a:t>/</a:t>
            </a:r>
            <a:r>
              <a:rPr lang="zh-CN" altLang="en-US"/>
              <a:t>操作</a:t>
            </a:r>
            <a:r>
              <a:rPr lang="zh-CN" altLang="en-US" smtClean="0"/>
              <a:t>界面</a:t>
            </a:r>
            <a:endParaRPr lang="en-US" altLang="zh-CN" smtClean="0"/>
          </a:p>
          <a:p>
            <a:r>
              <a:rPr lang="zh-CN" altLang="en-US" smtClean="0"/>
              <a:t>玩家自己创建，或者从网络获得。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2632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模板编辑 （可从网络获得）</a:t>
            </a: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2218"/>
            <a:ext cx="8352928" cy="455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274390" y="6093296"/>
            <a:ext cx="847407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smtClean="0"/>
              <a:t>参照</a:t>
            </a:r>
            <a:r>
              <a:rPr lang="en-US" altLang="zh-CN" sz="1600" smtClean="0"/>
              <a:t>GameMaker</a:t>
            </a:r>
            <a:r>
              <a:rPr lang="zh-CN" altLang="en-US" sz="1600" smtClean="0"/>
              <a:t>方式临时制作的一个。通过配置获得一些脚本模块功能。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脚本模块化有有图标，说明等详细信息。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53233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GameMaker</a:t>
            </a:r>
            <a:r>
              <a:rPr lang="zh-CN" altLang="en-US"/>
              <a:t>事件</a:t>
            </a:r>
            <a:r>
              <a:rPr lang="zh-CN" altLang="en-US" smtClean="0"/>
              <a:t>定义方式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16832"/>
            <a:ext cx="8194501" cy="469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0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GameMei</a:t>
            </a:r>
            <a:r>
              <a:rPr lang="zh-CN" altLang="en-US" smtClean="0"/>
              <a:t>事件定义方式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2869" r="17526" b="14204"/>
          <a:stretch/>
        </p:blipFill>
        <p:spPr bwMode="auto">
          <a:xfrm>
            <a:off x="1600199" y="1988840"/>
            <a:ext cx="7085781" cy="471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34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逻辑控制 </a:t>
            </a:r>
            <a:r>
              <a:rPr lang="en-US" altLang="zh-CN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Unity</a:t>
            </a:r>
            <a:r>
              <a:rPr lang="zh-CN" altLang="en-US" smtClean="0"/>
              <a:t>的状态机可视化方式。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0" y="2060848"/>
            <a:ext cx="8095042" cy="454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97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r>
              <a:rPr lang="zh-CN" altLang="en-US"/>
              <a:t>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基础功能：稳定</a:t>
            </a:r>
            <a:endParaRPr lang="en-US" altLang="zh-CN" smtClean="0"/>
          </a:p>
          <a:p>
            <a:pPr lvl="1"/>
            <a:r>
              <a:rPr lang="zh-CN" altLang="en-US" smtClean="0"/>
              <a:t>缺陷：</a:t>
            </a:r>
            <a:r>
              <a:rPr lang="en-US" altLang="zh-CN" smtClean="0"/>
              <a:t>2D</a:t>
            </a:r>
            <a:r>
              <a:rPr lang="zh-CN" altLang="en-US" smtClean="0"/>
              <a:t>设计部分（骨骼动画，</a:t>
            </a:r>
            <a:r>
              <a:rPr lang="en-US" altLang="zh-CN" smtClean="0"/>
              <a:t>2D</a:t>
            </a:r>
            <a:r>
              <a:rPr lang="zh-CN" altLang="en-US" smtClean="0"/>
              <a:t>编辑模式，界面）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细节功能：调整</a:t>
            </a:r>
            <a:endParaRPr lang="en-US" altLang="zh-CN" smtClean="0"/>
          </a:p>
          <a:p>
            <a:pPr lvl="1"/>
            <a:r>
              <a:rPr lang="zh-CN" altLang="en-US" smtClean="0"/>
              <a:t>功能组织：快速找到功能，帮助系统化。</a:t>
            </a:r>
            <a:endParaRPr lang="en-US" altLang="zh-CN" smtClean="0"/>
          </a:p>
          <a:p>
            <a:pPr lvl="1"/>
            <a:r>
              <a:rPr lang="zh-CN" altLang="en-US" smtClean="0"/>
              <a:t>资源组织：</a:t>
            </a:r>
            <a:r>
              <a:rPr lang="zh-CN" altLang="en-US"/>
              <a:t>动画</a:t>
            </a:r>
            <a:r>
              <a:rPr lang="zh-CN" altLang="en-US" smtClean="0"/>
              <a:t>编辑，模板功能编辑。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改善</a:t>
            </a:r>
            <a:r>
              <a:rPr lang="zh-CN" altLang="en-US" smtClean="0"/>
              <a:t>功能：开发（</a:t>
            </a:r>
            <a:r>
              <a:rPr lang="en-US" altLang="zh-CN" smtClean="0"/>
              <a:t>2</a:t>
            </a:r>
            <a:r>
              <a:rPr lang="zh-CN" altLang="en-US" smtClean="0"/>
              <a:t>个分支：易用化，专业化）</a:t>
            </a:r>
            <a:endParaRPr lang="en-US" altLang="zh-CN" smtClean="0"/>
          </a:p>
          <a:p>
            <a:pPr lvl="1"/>
            <a:r>
              <a:rPr lang="zh-CN" altLang="en-US" smtClean="0"/>
              <a:t>网络化（项目，资源，模板）</a:t>
            </a:r>
            <a:endParaRPr lang="en-US" altLang="zh-CN" smtClean="0"/>
          </a:p>
          <a:p>
            <a:pPr lvl="1"/>
            <a:r>
              <a:rPr lang="zh-CN" altLang="en-US" smtClean="0"/>
              <a:t>易用化（</a:t>
            </a:r>
            <a:r>
              <a:rPr lang="zh-CN" altLang="en-US"/>
              <a:t>项目展现</a:t>
            </a:r>
            <a:r>
              <a:rPr lang="zh-CN" altLang="en-US" smtClean="0"/>
              <a:t>方式，资源展现方式，引导功能）</a:t>
            </a:r>
            <a:endParaRPr lang="en-US" altLang="zh-CN" smtClean="0"/>
          </a:p>
          <a:p>
            <a:pPr lvl="1"/>
            <a:r>
              <a:rPr lang="zh-CN" altLang="en-US" smtClean="0"/>
              <a:t>功能化（事件驱动模型建立）</a:t>
            </a:r>
            <a:endParaRPr lang="en-US" altLang="zh-CN" smtClean="0"/>
          </a:p>
          <a:p>
            <a:pPr lvl="1"/>
            <a:r>
              <a:rPr lang="zh-CN" altLang="en-US" smtClean="0"/>
              <a:t>整合化（线上教育体系）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4339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</a:t>
            </a:r>
            <a:r>
              <a:rPr lang="en-US" altLang="zh-CN" smtClean="0"/>
              <a:t>-</a:t>
            </a:r>
            <a:r>
              <a:rPr lang="zh-CN" altLang="en-US" smtClean="0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两者方案底层基本类似。</a:t>
            </a:r>
            <a:endParaRPr lang="en-US" altLang="zh-CN" smtClean="0"/>
          </a:p>
          <a:p>
            <a:pPr lvl="1"/>
            <a:r>
              <a:rPr lang="zh-CN" altLang="en-US" smtClean="0"/>
              <a:t>都需要实现事件流处理方式。</a:t>
            </a:r>
            <a:endParaRPr lang="en-US" altLang="zh-CN"/>
          </a:p>
          <a:p>
            <a:pPr lvl="1"/>
            <a:r>
              <a:rPr lang="zh-CN" altLang="en-US" smtClean="0"/>
              <a:t>每个既定行为模块</a:t>
            </a:r>
            <a:r>
              <a:rPr lang="zh-CN" altLang="en-US"/>
              <a:t>的封装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/>
              <a:t>表现比较</a:t>
            </a:r>
            <a:r>
              <a:rPr lang="zh-CN" altLang="en-US" smtClean="0"/>
              <a:t>直接，在各个模板上直接增加触发和行为。</a:t>
            </a:r>
            <a:endParaRPr lang="en-US" altLang="zh-CN" smtClean="0"/>
          </a:p>
          <a:p>
            <a:pPr lvl="1"/>
            <a:r>
              <a:rPr lang="zh-CN" altLang="en-US"/>
              <a:t>理解简单，入手容易。</a:t>
            </a:r>
            <a:endParaRPr lang="en-US" altLang="zh-CN"/>
          </a:p>
          <a:p>
            <a:pPr lvl="1"/>
            <a:r>
              <a:rPr lang="zh-CN" altLang="en-US" smtClean="0"/>
              <a:t>容易实现简单逻辑，复杂逻辑实现较难。</a:t>
            </a:r>
            <a:endParaRPr lang="en-US" altLang="zh-CN" smtClean="0"/>
          </a:p>
          <a:p>
            <a:pPr lvl="1"/>
            <a:r>
              <a:rPr lang="zh-CN" altLang="en-US" smtClean="0"/>
              <a:t>开发相对容易。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表现方式图形化，通过线方向表示流向。</a:t>
            </a:r>
            <a:endParaRPr lang="en-US" altLang="zh-CN" smtClean="0"/>
          </a:p>
          <a:p>
            <a:pPr lvl="1"/>
            <a:r>
              <a:rPr lang="zh-CN" altLang="en-US" smtClean="0"/>
              <a:t>理解复杂，入手难度相对方案一要高。</a:t>
            </a:r>
            <a:endParaRPr lang="en-US" altLang="zh-CN" smtClean="0"/>
          </a:p>
          <a:p>
            <a:pPr lvl="1"/>
            <a:r>
              <a:rPr lang="zh-CN" altLang="en-US" smtClean="0"/>
              <a:t>能够实现复杂逻辑，理解起来比方案一容易。</a:t>
            </a:r>
            <a:endParaRPr lang="en-US" altLang="zh-CN" smtClean="0"/>
          </a:p>
          <a:p>
            <a:pPr lvl="1"/>
            <a:r>
              <a:rPr lang="zh-CN" altLang="en-US"/>
              <a:t>开发</a:t>
            </a:r>
            <a:r>
              <a:rPr lang="zh-CN" altLang="en-US" smtClean="0"/>
              <a:t>相对</a:t>
            </a:r>
            <a:r>
              <a:rPr lang="zh-CN" altLang="en-US"/>
              <a:t>方案一</a:t>
            </a:r>
            <a:r>
              <a:rPr lang="zh-CN" altLang="en-US" smtClean="0"/>
              <a:t>困难。</a:t>
            </a:r>
            <a:endParaRPr lang="en-US" altLang="zh-CN" smtClean="0"/>
          </a:p>
          <a:p>
            <a:r>
              <a:rPr lang="zh-CN" altLang="en-US"/>
              <a:t>这个</a:t>
            </a:r>
            <a:r>
              <a:rPr lang="zh-CN" altLang="en-US" smtClean="0"/>
              <a:t>可以根据客户调查，确认方案。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7698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/>
              <a:t>系统</a:t>
            </a:r>
            <a:r>
              <a:rPr lang="zh-CN" altLang="en-US" smtClean="0"/>
              <a:t>一直在做底层，界面缺少客户使用方面的关怀。</a:t>
            </a:r>
            <a:endParaRPr lang="en-US" altLang="zh-CN" smtClean="0"/>
          </a:p>
          <a:p>
            <a:pPr lvl="1"/>
            <a:r>
              <a:rPr lang="zh-CN" altLang="en-US"/>
              <a:t>界面</a:t>
            </a:r>
            <a:r>
              <a:rPr lang="zh-CN" altLang="en-US" smtClean="0"/>
              <a:t>设计更偏向教育化，简单来说就是如何</a:t>
            </a:r>
            <a:r>
              <a:rPr lang="zh-CN" altLang="en-US"/>
              <a:t>操作</a:t>
            </a:r>
            <a:r>
              <a:rPr lang="zh-CN" altLang="en-US" smtClean="0"/>
              <a:t>简化是方向。</a:t>
            </a:r>
            <a:endParaRPr lang="en-US" altLang="zh-CN" smtClean="0"/>
          </a:p>
          <a:p>
            <a:pPr lvl="1"/>
            <a:r>
              <a:rPr lang="zh-CN" altLang="en-US"/>
              <a:t>隐藏</a:t>
            </a:r>
            <a:r>
              <a:rPr lang="zh-CN" altLang="en-US" smtClean="0"/>
              <a:t>一些复杂操作。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（比如材质</a:t>
            </a:r>
            <a:r>
              <a:rPr lang="en-US" altLang="zh-CN" smtClean="0"/>
              <a:t>/</a:t>
            </a:r>
            <a:r>
              <a:rPr lang="zh-CN" altLang="en-US" smtClean="0"/>
              <a:t>效果器等等，完全可以很简单达到相同目的）</a:t>
            </a:r>
            <a:endParaRPr lang="en-US" altLang="zh-CN" smtClean="0"/>
          </a:p>
          <a:p>
            <a:r>
              <a:rPr lang="zh-CN" altLang="en-US" smtClean="0"/>
              <a:t>在网络资源方面有很多优势（资源</a:t>
            </a:r>
            <a:r>
              <a:rPr lang="en-US" altLang="zh-CN" smtClean="0"/>
              <a:t>/</a:t>
            </a:r>
            <a:r>
              <a:rPr lang="zh-CN" altLang="en-US" smtClean="0"/>
              <a:t>论坛），怎么能让编辑器结合这些功能是一个关键。</a:t>
            </a:r>
            <a:endParaRPr lang="en-US" altLang="zh-CN" smtClean="0"/>
          </a:p>
          <a:p>
            <a:r>
              <a:rPr lang="zh-CN" altLang="en-US" smtClean="0"/>
              <a:t>成品怎样能够网络发布，能共享化。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美图秀秀口号是：</a:t>
            </a:r>
            <a:r>
              <a:rPr lang="zh-CN" altLang="en-US" u="sng" smtClean="0">
                <a:hlinkClick r:id="rId2"/>
              </a:rPr>
              <a:t>很好</a:t>
            </a:r>
            <a:r>
              <a:rPr lang="zh-CN" altLang="en-US" u="sng">
                <a:hlinkClick r:id="rId2"/>
              </a:rPr>
              <a:t>用又好玩的图片处理</a:t>
            </a:r>
            <a:r>
              <a:rPr lang="zh-CN" altLang="en-US" u="sng" smtClean="0">
                <a:hlinkClick r:id="rId2"/>
              </a:rPr>
              <a:t>软件</a:t>
            </a:r>
            <a:endParaRPr lang="en-US" altLang="zh-CN" u="sng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G3D</a:t>
            </a:r>
            <a:r>
              <a:rPr lang="zh-CN" altLang="en-US" smtClean="0"/>
              <a:t>想成为创意工厂，最重要的两条路就是</a:t>
            </a:r>
            <a:r>
              <a:rPr lang="zh-CN" altLang="en-US" b="1" smtClean="0">
                <a:solidFill>
                  <a:srgbClr val="FF0000"/>
                </a:solidFill>
              </a:rPr>
              <a:t>操作简化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FF0000"/>
                </a:solidFill>
              </a:rPr>
              <a:t>网络化</a:t>
            </a:r>
            <a:r>
              <a:rPr lang="zh-CN" altLang="en-US" smtClean="0"/>
              <a:t>。现在市面上还没有这样的工具，如果能做好这</a:t>
            </a:r>
            <a:r>
              <a:rPr lang="zh-CN" altLang="en-US"/>
              <a:t>两点</a:t>
            </a:r>
            <a:r>
              <a:rPr lang="zh-CN" altLang="en-US" smtClean="0"/>
              <a:t>会非常好的前景。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02835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pic>
        <p:nvPicPr>
          <p:cNvPr id="1026" name="Picture 2" descr="C:\Users\maochunyang\AppData\Local\Microsoft\Windows\Temporary Internet Files\Content.IE5\C3WKZ4VF\MC9004344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600810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意义：略去</a:t>
            </a:r>
            <a:r>
              <a:rPr lang="zh-CN" altLang="en-US"/>
              <a:t>具体细节而抓住主干，形神兼备地传达出形象或意念的大致轮廓与内在精髓的构思方式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基础：</a:t>
            </a:r>
            <a:endParaRPr lang="en-US" altLang="zh-CN" smtClean="0"/>
          </a:p>
          <a:p>
            <a:pPr lvl="1"/>
            <a:r>
              <a:rPr lang="zh-CN" altLang="en-US" smtClean="0"/>
              <a:t>基本功能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满足人们对该物品的共同需要的功能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条件功能</a:t>
            </a:r>
            <a:r>
              <a:rPr lang="zh-CN" altLang="en-US"/>
              <a:t>：</a:t>
            </a:r>
            <a:r>
              <a:rPr lang="zh-CN" altLang="en-US" smtClean="0"/>
              <a:t>即使</a:t>
            </a:r>
            <a:r>
              <a:rPr lang="zh-CN" altLang="en-US"/>
              <a:t>基本功能得以充分发挥的功能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附加功能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满足不同的人们对物品的特殊需要</a:t>
            </a:r>
            <a:r>
              <a:rPr lang="zh-CN" altLang="en-US" smtClean="0"/>
              <a:t>的功能。</a:t>
            </a:r>
            <a:endParaRPr lang="en-US" altLang="zh-CN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3702954" cy="259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0105"/>
            <a:ext cx="2550962" cy="203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2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G3D</a:t>
            </a:r>
            <a:r>
              <a:rPr lang="zh-CN" altLang="en-US" smtClean="0"/>
              <a:t>工具过程。</a:t>
            </a:r>
            <a:endParaRPr lang="en-US" altLang="zh-CN" smtClean="0"/>
          </a:p>
          <a:p>
            <a:r>
              <a:rPr lang="zh-CN" altLang="en-US" smtClean="0"/>
              <a:t>行为分解</a:t>
            </a:r>
            <a:endParaRPr lang="en-US" altLang="zh-CN" smtClean="0"/>
          </a:p>
          <a:p>
            <a:pPr lvl="1"/>
            <a:r>
              <a:rPr lang="zh-CN" altLang="en-US" smtClean="0"/>
              <a:t>根据每个行为和期望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确定界面布局方式和好的操作的方案。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圆角矩形 3"/>
          <p:cNvSpPr/>
          <p:nvPr/>
        </p:nvSpPr>
        <p:spPr>
          <a:xfrm>
            <a:off x="708695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获得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796927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13151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编辑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29375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发布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148855" y="4188135"/>
            <a:ext cx="648072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237087" y="4188135"/>
            <a:ext cx="57606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6253311" y="4188135"/>
            <a:ext cx="57606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27" idx="0"/>
          </p:cNvCxnSpPr>
          <p:nvPr/>
        </p:nvCxnSpPr>
        <p:spPr>
          <a:xfrm>
            <a:off x="5533231" y="4404159"/>
            <a:ext cx="0" cy="7920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813151" y="5196247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暂存</a:t>
            </a:r>
          </a:p>
        </p:txBody>
      </p:sp>
      <p:cxnSp>
        <p:nvCxnSpPr>
          <p:cNvPr id="28" name="直接箭头连接符 27"/>
          <p:cNvCxnSpPr>
            <a:stCxn id="27" idx="1"/>
            <a:endCxn id="5" idx="2"/>
          </p:cNvCxnSpPr>
          <p:nvPr/>
        </p:nvCxnSpPr>
        <p:spPr>
          <a:xfrm rot="10800000">
            <a:off x="3517007" y="4404159"/>
            <a:ext cx="1296144" cy="1008112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2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获得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获得软件和更新：</a:t>
            </a:r>
            <a:endParaRPr lang="en-US" altLang="zh-CN" smtClean="0"/>
          </a:p>
          <a:p>
            <a:pPr lvl="1"/>
            <a:r>
              <a:rPr lang="zh-CN" altLang="en-US" smtClean="0"/>
              <a:t>获得：通过推广，兴趣，教育等方式，使用户安装软件。</a:t>
            </a:r>
            <a:endParaRPr lang="en-US" altLang="zh-CN" smtClean="0"/>
          </a:p>
          <a:p>
            <a:pPr lvl="2"/>
            <a:r>
              <a:rPr lang="zh-CN" altLang="en-US"/>
              <a:t>能让</a:t>
            </a:r>
            <a:r>
              <a:rPr lang="zh-CN" altLang="en-US" smtClean="0"/>
              <a:t>用户安装，是很关键的一大步。</a:t>
            </a:r>
            <a:endParaRPr lang="en-US" altLang="zh-CN" smtClean="0"/>
          </a:p>
          <a:p>
            <a:pPr lvl="1"/>
            <a:r>
              <a:rPr lang="zh-CN" altLang="en-US" smtClean="0"/>
              <a:t>更新：是持续维护与客户联系的关键。（</a:t>
            </a:r>
            <a:r>
              <a:rPr lang="zh-CN" altLang="en-US" smtClean="0">
                <a:solidFill>
                  <a:srgbClr val="FF0000"/>
                </a:solidFill>
              </a:rPr>
              <a:t>未支持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自动更新：</a:t>
            </a:r>
            <a:endParaRPr lang="en-US" altLang="zh-CN" smtClean="0"/>
          </a:p>
          <a:p>
            <a:pPr lvl="3"/>
            <a:r>
              <a:rPr lang="zh-CN" altLang="en-US" smtClean="0"/>
              <a:t>自动安装下个发布版本，预告近期功能。</a:t>
            </a:r>
            <a:endParaRPr lang="en-US" altLang="zh-CN" smtClean="0"/>
          </a:p>
          <a:p>
            <a:pPr lvl="2"/>
            <a:r>
              <a:rPr lang="zh-CN" altLang="en-US"/>
              <a:t>内置</a:t>
            </a:r>
            <a:r>
              <a:rPr lang="zh-CN" altLang="en-US" smtClean="0"/>
              <a:t>论坛：提供快速分享机制。</a:t>
            </a:r>
            <a:endParaRPr lang="en-US" altLang="zh-CN" smtClean="0"/>
          </a:p>
          <a:p>
            <a:pPr lvl="3"/>
            <a:r>
              <a:rPr lang="zh-CN" altLang="en-US" smtClean="0"/>
              <a:t>让客户感觉是在一个群体中，而不是就自己一个人在用。</a:t>
            </a:r>
            <a:endParaRPr lang="en-US" altLang="zh-CN" smtClean="0"/>
          </a:p>
          <a:p>
            <a:pPr lvl="3"/>
            <a:r>
              <a:rPr lang="zh-CN" altLang="en-US" smtClean="0"/>
              <a:t>帮助解决一些相关技术问题。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13" name="圆角矩形 12"/>
          <p:cNvSpPr/>
          <p:nvPr/>
        </p:nvSpPr>
        <p:spPr>
          <a:xfrm>
            <a:off x="6399212" y="4569612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推广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99212" y="533354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兴趣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99212" y="6126826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教育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4932040" y="4785636"/>
            <a:ext cx="1467172" cy="54791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1"/>
          </p:cNvCxnSpPr>
          <p:nvPr/>
        </p:nvCxnSpPr>
        <p:spPr>
          <a:xfrm flipH="1">
            <a:off x="4932040" y="5549571"/>
            <a:ext cx="1467172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1"/>
          </p:cNvCxnSpPr>
          <p:nvPr/>
        </p:nvCxnSpPr>
        <p:spPr>
          <a:xfrm flipH="1" flipV="1">
            <a:off x="4932040" y="5765595"/>
            <a:ext cx="1467172" cy="57725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514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40432" y="5422353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更新</a:t>
            </a: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>
            <a:off x="2080592" y="5638377"/>
            <a:ext cx="1411288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2080" y="5148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维护联系</a:t>
            </a:r>
          </a:p>
        </p:txBody>
      </p:sp>
      <p:pic>
        <p:nvPicPr>
          <p:cNvPr id="2055" name="Picture 7" descr="C:\Users\maochunyang\AppData\Local\Microsoft\Windows\Temporary Internet Files\Content.IE5\6AJX1CLY\MC9004346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34" y="4797672"/>
            <a:ext cx="1274588" cy="17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运行软件期望：</a:t>
            </a:r>
            <a:endParaRPr lang="en-US" altLang="zh-CN" smtClean="0"/>
          </a:p>
          <a:p>
            <a:pPr lvl="1"/>
            <a:r>
              <a:rPr lang="zh-CN" altLang="en-US" smtClean="0"/>
              <a:t>非熟悉者：打开现有一个或多个项目，快速查看运行效果，看是否能够引起自己兴趣，然后决定是否继续使用。</a:t>
            </a:r>
            <a:endParaRPr lang="en-US" altLang="zh-CN" smtClean="0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关注</a:t>
            </a:r>
            <a:r>
              <a:rPr lang="zh-CN" altLang="en-US" smtClean="0">
                <a:solidFill>
                  <a:srgbClr val="FF0000"/>
                </a:solidFill>
              </a:rPr>
              <a:t>点：调查放弃原因。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（卸载等操作填写调查报告，很多软件都会有这个调查）</a:t>
            </a:r>
            <a:endParaRPr lang="en-US" altLang="zh-CN"/>
          </a:p>
          <a:p>
            <a:pPr lvl="1"/>
            <a:r>
              <a:rPr lang="zh-CN" altLang="en-US"/>
              <a:t>如果想继续使用</a:t>
            </a:r>
            <a:r>
              <a:rPr lang="zh-CN" altLang="en-US" smtClean="0"/>
              <a:t>：创建空项目或修改范例，自己动手</a:t>
            </a:r>
            <a:r>
              <a:rPr lang="zh-CN" altLang="en-US"/>
              <a:t>实践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关注点：如何能方便的获得相关</a:t>
            </a:r>
            <a:r>
              <a:rPr lang="zh-CN" altLang="en-US">
                <a:solidFill>
                  <a:srgbClr val="FF0000"/>
                </a:solidFill>
              </a:rPr>
              <a:t>资料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zh-CN" altLang="en-US" smtClean="0"/>
              <a:t>（怎样提供快速的帮助界面，如何快速获得教材是关键）</a:t>
            </a:r>
            <a:endParaRPr lang="en-US" altLang="zh-CN" smtClean="0"/>
          </a:p>
          <a:p>
            <a:pPr lvl="1"/>
            <a:r>
              <a:rPr lang="zh-CN" altLang="en-US" smtClean="0"/>
              <a:t>制作者：打开自己的历史项目，继续</a:t>
            </a:r>
            <a:r>
              <a:rPr lang="zh-CN" altLang="en-US"/>
              <a:t>未</a:t>
            </a:r>
            <a:r>
              <a:rPr lang="zh-CN" altLang="en-US" smtClean="0"/>
              <a:t>完成的操作。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关注点：如何展现项目布局和工具集合，方便修改。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zh-CN" altLang="en-US" smtClean="0"/>
              <a:t>（界面设计，需要的工具能够马上显示）</a:t>
            </a:r>
            <a:endParaRPr lang="en-US" altLang="zh-CN" smtClean="0"/>
          </a:p>
          <a:p>
            <a:pPr lvl="1"/>
            <a:r>
              <a:rPr lang="zh-CN" altLang="en-US" smtClean="0"/>
              <a:t>发布者：发布自己的项目。</a:t>
            </a:r>
            <a:endParaRPr lang="en-US" altLang="zh-CN" smtClean="0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关注</a:t>
            </a:r>
            <a:r>
              <a:rPr lang="zh-CN" altLang="en-US" smtClean="0">
                <a:solidFill>
                  <a:srgbClr val="FF0000"/>
                </a:solidFill>
              </a:rPr>
              <a:t>点：</a:t>
            </a:r>
            <a:r>
              <a:rPr lang="zh-CN" altLang="en-US">
                <a:solidFill>
                  <a:srgbClr val="FF0000"/>
                </a:solidFill>
              </a:rPr>
              <a:t>如何快速发布，能和别人</a:t>
            </a:r>
            <a:r>
              <a:rPr lang="zh-CN" altLang="en-US" smtClean="0">
                <a:solidFill>
                  <a:srgbClr val="FF0000"/>
                </a:solidFill>
              </a:rPr>
              <a:t>共享</a:t>
            </a:r>
            <a:r>
              <a:rPr lang="zh-CN" altLang="en-US">
                <a:solidFill>
                  <a:srgbClr val="FF0000"/>
                </a:solidFill>
              </a:rPr>
              <a:t>成果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r>
              <a:rPr lang="en-US" altLang="zh-CN">
                <a:solidFill>
                  <a:srgbClr val="FF0000"/>
                </a:solidFill>
              </a:rPr>
              <a:t/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zh-CN" altLang="en-US" smtClean="0"/>
              <a:t>（并非所有项目都是为了盈利，有些只是分享目的）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2123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/>
              <a:t>快捷</a:t>
            </a:r>
            <a:r>
              <a:rPr lang="zh-CN" altLang="en-US" smtClean="0"/>
              <a:t>，漂亮的展现</a:t>
            </a:r>
            <a:r>
              <a:rPr lang="zh-CN" altLang="en-US"/>
              <a:t>本地</a:t>
            </a:r>
            <a:r>
              <a:rPr lang="en-US" altLang="zh-CN"/>
              <a:t>/</a:t>
            </a:r>
            <a:r>
              <a:rPr lang="zh-CN" altLang="en-US"/>
              <a:t>在线</a:t>
            </a:r>
            <a:r>
              <a:rPr lang="zh-CN" altLang="en-US" smtClean="0"/>
              <a:t>项目是界面的关键。</a:t>
            </a:r>
            <a:endParaRPr lang="en-US" altLang="zh-CN" smtClean="0"/>
          </a:p>
          <a:p>
            <a:r>
              <a:rPr lang="zh-CN" altLang="en-US"/>
              <a:t>界面能够</a:t>
            </a:r>
            <a:r>
              <a:rPr lang="zh-CN" altLang="en-US" smtClean="0"/>
              <a:t>吸引人，找到自己需要的是关键。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7074363" cy="424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18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/>
              <a:t>编辑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编辑分很多子项构成</a:t>
            </a:r>
            <a:endParaRPr lang="en-US" altLang="zh-CN"/>
          </a:p>
          <a:p>
            <a:pPr lvl="1"/>
            <a:r>
              <a:rPr lang="zh-CN" altLang="en-US" smtClean="0"/>
              <a:t>是一个需要学习的过程</a:t>
            </a:r>
            <a:endParaRPr lang="en-US" altLang="zh-CN" smtClean="0"/>
          </a:p>
          <a:p>
            <a:pPr lvl="1"/>
            <a:r>
              <a:rPr lang="zh-CN" altLang="en-US" smtClean="0"/>
              <a:t>也是一个享受创作</a:t>
            </a:r>
            <a:r>
              <a:rPr lang="zh-CN" altLang="en-US"/>
              <a:t>的</a:t>
            </a:r>
            <a:r>
              <a:rPr lang="zh-CN" altLang="en-US" smtClean="0"/>
              <a:t>过程。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4499992" y="2899809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资源准备</a:t>
            </a:r>
            <a:endParaRPr lang="zh-CN" altLang="en-US"/>
          </a:p>
        </p:txBody>
      </p:sp>
      <p:pic>
        <p:nvPicPr>
          <p:cNvPr id="3074" name="Picture 2" descr="C:\Users\maochunyang\AppData\Local\Microsoft\Windows\Temporary Internet Files\Content.IE5\TAWJKKR7\MC90025119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2088232" cy="22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2298" y="5291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游戏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499992" y="390848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逻辑控制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99992" y="5017144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测试结果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3074" idx="3"/>
            <a:endCxn id="5" idx="1"/>
          </p:cNvCxnSpPr>
          <p:nvPr/>
        </p:nvCxnSpPr>
        <p:spPr>
          <a:xfrm flipV="1">
            <a:off x="3203848" y="3115833"/>
            <a:ext cx="1296144" cy="105668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074" idx="3"/>
            <a:endCxn id="8" idx="1"/>
          </p:cNvCxnSpPr>
          <p:nvPr/>
        </p:nvCxnSpPr>
        <p:spPr>
          <a:xfrm flipV="1">
            <a:off x="3203848" y="4124511"/>
            <a:ext cx="1296144" cy="4800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074" idx="3"/>
            <a:endCxn id="9" idx="1"/>
          </p:cNvCxnSpPr>
          <p:nvPr/>
        </p:nvCxnSpPr>
        <p:spPr>
          <a:xfrm>
            <a:off x="3203848" y="4172517"/>
            <a:ext cx="1296144" cy="10606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59" y="2653461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如何快速准备资源？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自己如何准备和操作。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网络直接浏览获得</a:t>
            </a:r>
            <a:r>
              <a:rPr lang="zh-CN" altLang="en-US" sz="1600"/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3544" y="3735529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如何简化逻辑？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逻辑配置化</a:t>
            </a:r>
            <a:r>
              <a:rPr lang="en-US" altLang="zh-CN" sz="1600" smtClean="0"/>
              <a:t>/</a:t>
            </a:r>
            <a:r>
              <a:rPr lang="zh-CN" altLang="en-US" sz="1600" smtClean="0"/>
              <a:t>图形化</a:t>
            </a:r>
            <a:r>
              <a:rPr lang="zh-CN" altLang="en-US" sz="1600"/>
              <a:t>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/>
              <a:t>网络</a:t>
            </a:r>
            <a:r>
              <a:rPr lang="zh-CN" altLang="en-US" sz="1600" smtClean="0"/>
              <a:t>获得现成逻辑模块。</a:t>
            </a:r>
            <a:endParaRPr lang="zh-CN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6012160" y="4860574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如何快速查看结果？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设备选择和要求。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快速运行。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02372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编辑分解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7698" y="329681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选择项目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051794" y="3754516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建立空项目</a:t>
            </a:r>
            <a:endParaRPr lang="zh-CN" altLang="en-US" sz="105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772435" y="3619173"/>
            <a:ext cx="270686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51794" y="413190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打开本地项目</a:t>
            </a:r>
            <a:endParaRPr lang="zh-CN" altLang="en-US" sz="1050"/>
          </a:p>
        </p:txBody>
      </p:sp>
      <p:cxnSp>
        <p:nvCxnSpPr>
          <p:cNvPr id="11" name="肘形连接符 10"/>
          <p:cNvCxnSpPr>
            <a:stCxn id="4" idx="2"/>
            <a:endCxn id="10" idx="1"/>
          </p:cNvCxnSpPr>
          <p:nvPr/>
        </p:nvCxnSpPr>
        <p:spPr>
          <a:xfrm rot="16200000" flipH="1">
            <a:off x="583742" y="3807866"/>
            <a:ext cx="64807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051794" y="449194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安装远程项目</a:t>
            </a:r>
            <a:endParaRPr lang="zh-CN" altLang="en-US" sz="1050"/>
          </a:p>
        </p:txBody>
      </p:sp>
      <p:cxnSp>
        <p:nvCxnSpPr>
          <p:cNvPr id="16" name="肘形连接符 15"/>
          <p:cNvCxnSpPr>
            <a:stCxn id="4" idx="2"/>
            <a:endCxn id="15" idx="1"/>
          </p:cNvCxnSpPr>
          <p:nvPr/>
        </p:nvCxnSpPr>
        <p:spPr>
          <a:xfrm rot="16200000" flipH="1">
            <a:off x="403722" y="3987886"/>
            <a:ext cx="100811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29913" y="267494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创建场景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3229913" y="3917216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创建模板</a:t>
            </a:r>
            <a:endParaRPr lang="zh-CN" altLang="en-US" sz="1200"/>
          </a:p>
        </p:txBody>
      </p:sp>
      <p:cxnSp>
        <p:nvCxnSpPr>
          <p:cNvPr id="24" name="肘形连接符 23"/>
          <p:cNvCxnSpPr>
            <a:stCxn id="4" idx="3"/>
            <a:endCxn id="22" idx="1"/>
          </p:cNvCxnSpPr>
          <p:nvPr/>
        </p:nvCxnSpPr>
        <p:spPr>
          <a:xfrm flipV="1">
            <a:off x="1339826" y="2840461"/>
            <a:ext cx="1890087" cy="62187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23" idx="1"/>
          </p:cNvCxnSpPr>
          <p:nvPr/>
        </p:nvCxnSpPr>
        <p:spPr>
          <a:xfrm>
            <a:off x="1339826" y="3462333"/>
            <a:ext cx="1890087" cy="62039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84232" y="4388109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本地模板</a:t>
            </a:r>
            <a:endParaRPr lang="zh-CN" altLang="en-US" sz="1050"/>
          </a:p>
        </p:txBody>
      </p:sp>
      <p:sp>
        <p:nvSpPr>
          <p:cNvPr id="33" name="圆角矩形 32"/>
          <p:cNvSpPr/>
          <p:nvPr/>
        </p:nvSpPr>
        <p:spPr>
          <a:xfrm>
            <a:off x="3992132" y="4765951"/>
            <a:ext cx="12601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网络模板</a:t>
            </a:r>
            <a:endParaRPr lang="zh-CN" altLang="en-US" sz="1050"/>
          </a:p>
        </p:txBody>
      </p:sp>
      <p:cxnSp>
        <p:nvCxnSpPr>
          <p:cNvPr id="34" name="肘形连接符 33"/>
          <p:cNvCxnSpPr>
            <a:stCxn id="23" idx="2"/>
            <a:endCxn id="32" idx="1"/>
          </p:cNvCxnSpPr>
          <p:nvPr/>
        </p:nvCxnSpPr>
        <p:spPr>
          <a:xfrm rot="16200000" flipH="1">
            <a:off x="3753163" y="4301056"/>
            <a:ext cx="283882" cy="1782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33" idx="1"/>
          </p:cNvCxnSpPr>
          <p:nvPr/>
        </p:nvCxnSpPr>
        <p:spPr>
          <a:xfrm rot="16200000" flipH="1">
            <a:off x="3568192" y="4486027"/>
            <a:ext cx="661724" cy="1861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169004" y="33556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逻辑建立</a:t>
            </a:r>
            <a:endParaRPr lang="zh-CN" altLang="en-US" sz="1200"/>
          </a:p>
        </p:txBody>
      </p:sp>
      <p:cxnSp>
        <p:nvCxnSpPr>
          <p:cNvPr id="46" name="肘形连接符 45"/>
          <p:cNvCxnSpPr>
            <a:stCxn id="22" idx="3"/>
            <a:endCxn id="45" idx="1"/>
          </p:cNvCxnSpPr>
          <p:nvPr/>
        </p:nvCxnSpPr>
        <p:spPr>
          <a:xfrm>
            <a:off x="4382041" y="2840461"/>
            <a:ext cx="786963" cy="6807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3"/>
            <a:endCxn id="45" idx="1"/>
          </p:cNvCxnSpPr>
          <p:nvPr/>
        </p:nvCxnSpPr>
        <p:spPr>
          <a:xfrm flipV="1">
            <a:off x="4382041" y="3521199"/>
            <a:ext cx="786963" cy="56153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053643" y="2166890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获得网络资源</a:t>
            </a:r>
            <a:endParaRPr lang="zh-CN" altLang="en-US" sz="1050"/>
          </a:p>
        </p:txBody>
      </p:sp>
      <p:cxnSp>
        <p:nvCxnSpPr>
          <p:cNvPr id="56" name="肘形连接符 55"/>
          <p:cNvCxnSpPr>
            <a:stCxn id="23" idx="0"/>
            <a:endCxn id="22" idx="2"/>
          </p:cNvCxnSpPr>
          <p:nvPr/>
        </p:nvCxnSpPr>
        <p:spPr>
          <a:xfrm flipV="1">
            <a:off x="3805977" y="3005974"/>
            <a:ext cx="0" cy="91124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3720116" y="3377183"/>
            <a:ext cx="902086" cy="2880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放</a:t>
            </a:r>
            <a:r>
              <a:rPr lang="zh-CN" altLang="en-US" sz="1050" smtClean="0"/>
              <a:t>入场景</a:t>
            </a:r>
            <a:endParaRPr lang="zh-CN" altLang="en-US" sz="1050"/>
          </a:p>
        </p:txBody>
      </p:sp>
      <p:cxnSp>
        <p:nvCxnSpPr>
          <p:cNvPr id="82" name="肘形连接符 81"/>
          <p:cNvCxnSpPr>
            <a:stCxn id="55" idx="1"/>
            <a:endCxn id="22" idx="0"/>
          </p:cNvCxnSpPr>
          <p:nvPr/>
        </p:nvCxnSpPr>
        <p:spPr>
          <a:xfrm rot="10800000" flipV="1">
            <a:off x="3805977" y="2310905"/>
            <a:ext cx="247666" cy="364041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053643" y="1734842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增加本地资源</a:t>
            </a:r>
            <a:endParaRPr lang="zh-CN" altLang="en-US" sz="1050"/>
          </a:p>
        </p:txBody>
      </p:sp>
      <p:cxnSp>
        <p:nvCxnSpPr>
          <p:cNvPr id="87" name="肘形连接符 86"/>
          <p:cNvCxnSpPr>
            <a:stCxn id="86" idx="1"/>
            <a:endCxn id="22" idx="0"/>
          </p:cNvCxnSpPr>
          <p:nvPr/>
        </p:nvCxnSpPr>
        <p:spPr>
          <a:xfrm rot="10800000" flipV="1">
            <a:off x="3805977" y="1878857"/>
            <a:ext cx="247666" cy="796089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802863" y="334979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运行项目</a:t>
            </a:r>
            <a:endParaRPr lang="zh-CN" altLang="en-US" sz="1200"/>
          </a:p>
        </p:txBody>
      </p:sp>
      <p:cxnSp>
        <p:nvCxnSpPr>
          <p:cNvPr id="95" name="肘形连接符 94"/>
          <p:cNvCxnSpPr>
            <a:stCxn id="45" idx="3"/>
            <a:endCxn id="94" idx="1"/>
          </p:cNvCxnSpPr>
          <p:nvPr/>
        </p:nvCxnSpPr>
        <p:spPr>
          <a:xfrm flipV="1">
            <a:off x="6321132" y="3515308"/>
            <a:ext cx="481731" cy="5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7669101" y="3898532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预览</a:t>
            </a:r>
            <a:r>
              <a:rPr lang="zh-CN" altLang="en-US" sz="1050" smtClean="0"/>
              <a:t>项目</a:t>
            </a:r>
            <a:endParaRPr lang="zh-CN" altLang="en-US" sz="1050"/>
          </a:p>
        </p:txBody>
      </p:sp>
      <p:cxnSp>
        <p:nvCxnSpPr>
          <p:cNvPr id="105" name="肘形连接符 104"/>
          <p:cNvCxnSpPr>
            <a:stCxn id="94" idx="2"/>
            <a:endCxn id="104" idx="1"/>
          </p:cNvCxnSpPr>
          <p:nvPr/>
        </p:nvCxnSpPr>
        <p:spPr>
          <a:xfrm rot="16200000" flipH="1">
            <a:off x="7343151" y="3716597"/>
            <a:ext cx="361727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967628" y="4091685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配置编辑</a:t>
            </a:r>
            <a:endParaRPr lang="zh-CN" altLang="en-US" sz="1050"/>
          </a:p>
        </p:txBody>
      </p:sp>
      <p:cxnSp>
        <p:nvCxnSpPr>
          <p:cNvPr id="36" name="肘形连接符 35"/>
          <p:cNvCxnSpPr>
            <a:stCxn id="45" idx="2"/>
            <a:endCxn id="35" idx="1"/>
          </p:cNvCxnSpPr>
          <p:nvPr/>
        </p:nvCxnSpPr>
        <p:spPr>
          <a:xfrm rot="16200000" flipH="1">
            <a:off x="5581854" y="3849926"/>
            <a:ext cx="548989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967628" y="4491943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图形化编辑</a:t>
            </a:r>
            <a:endParaRPr lang="zh-CN" altLang="en-US" sz="1050"/>
          </a:p>
        </p:txBody>
      </p:sp>
      <p:cxnSp>
        <p:nvCxnSpPr>
          <p:cNvPr id="39" name="肘形连接符 38"/>
          <p:cNvCxnSpPr>
            <a:stCxn id="45" idx="2"/>
            <a:endCxn id="38" idx="1"/>
          </p:cNvCxnSpPr>
          <p:nvPr/>
        </p:nvCxnSpPr>
        <p:spPr>
          <a:xfrm rot="16200000" flipH="1">
            <a:off x="5381725" y="4050055"/>
            <a:ext cx="949247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5967628" y="4909966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网络逻辑模块</a:t>
            </a:r>
            <a:endParaRPr lang="zh-CN" altLang="en-US" sz="1050"/>
          </a:p>
        </p:txBody>
      </p:sp>
      <p:cxnSp>
        <p:nvCxnSpPr>
          <p:cNvPr id="44" name="肘形连接符 43"/>
          <p:cNvCxnSpPr>
            <a:stCxn id="45" idx="2"/>
            <a:endCxn id="43" idx="1"/>
          </p:cNvCxnSpPr>
          <p:nvPr/>
        </p:nvCxnSpPr>
        <p:spPr>
          <a:xfrm rot="16200000" flipH="1">
            <a:off x="5172713" y="4259067"/>
            <a:ext cx="1367270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967629" y="5301208"/>
            <a:ext cx="126804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编辑工具</a:t>
            </a:r>
            <a:r>
              <a:rPr lang="en-US" altLang="zh-CN" sz="1050" smtClean="0"/>
              <a:t>(Mono/VS IDE)</a:t>
            </a:r>
            <a:endParaRPr lang="zh-CN" altLang="en-US" sz="1050"/>
          </a:p>
        </p:txBody>
      </p:sp>
      <p:cxnSp>
        <p:nvCxnSpPr>
          <p:cNvPr id="50" name="肘形连接符 49"/>
          <p:cNvCxnSpPr>
            <a:stCxn id="45" idx="2"/>
            <a:endCxn id="48" idx="1"/>
          </p:cNvCxnSpPr>
          <p:nvPr/>
        </p:nvCxnSpPr>
        <p:spPr>
          <a:xfrm rot="16200000" flipH="1">
            <a:off x="4959090" y="4472689"/>
            <a:ext cx="1794516" cy="222561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669101" y="4275919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发布项目</a:t>
            </a:r>
            <a:endParaRPr lang="zh-CN" altLang="en-US" sz="1050"/>
          </a:p>
        </p:txBody>
      </p:sp>
      <p:cxnSp>
        <p:nvCxnSpPr>
          <p:cNvPr id="59" name="肘形连接符 58"/>
          <p:cNvCxnSpPr>
            <a:stCxn id="94" idx="2"/>
            <a:endCxn id="57" idx="1"/>
          </p:cNvCxnSpPr>
          <p:nvPr/>
        </p:nvCxnSpPr>
        <p:spPr>
          <a:xfrm rot="16200000" flipH="1">
            <a:off x="7154457" y="3905291"/>
            <a:ext cx="739114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1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1058</TotalTime>
  <Words>1337</Words>
  <Application>Microsoft Office PowerPoint</Application>
  <PresentationFormat>全屏显示(4:3)</PresentationFormat>
  <Paragraphs>213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凸显</vt:lpstr>
      <vt:lpstr>界面简化设计</vt:lpstr>
      <vt:lpstr>总结点</vt:lpstr>
      <vt:lpstr>简化的定义</vt:lpstr>
      <vt:lpstr>客户行为</vt:lpstr>
      <vt:lpstr>客户行为 – 获得</vt:lpstr>
      <vt:lpstr>客户行为 – 运行</vt:lpstr>
      <vt:lpstr>客户行为 – 运行</vt:lpstr>
      <vt:lpstr>客户行为 – 编辑</vt:lpstr>
      <vt:lpstr>编辑分解</vt:lpstr>
      <vt:lpstr>资源详细：Content Detail</vt:lpstr>
      <vt:lpstr>资源构成：Content Struct</vt:lpstr>
      <vt:lpstr>资源展示</vt:lpstr>
      <vt:lpstr>编辑器</vt:lpstr>
      <vt:lpstr>编辑器布局</vt:lpstr>
      <vt:lpstr>模板编辑-Template</vt:lpstr>
      <vt:lpstr>模板编辑 （可从网络获得）</vt:lpstr>
      <vt:lpstr>逻辑控制 – 参考1</vt:lpstr>
      <vt:lpstr>逻辑控制 – 参考1</vt:lpstr>
      <vt:lpstr>逻辑控制 – 参考2</vt:lpstr>
      <vt:lpstr>逻辑控制-比较</vt:lpstr>
      <vt:lpstr>总计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</dc:title>
  <dc:creator>毛春杨</dc:creator>
  <cp:lastModifiedBy>毛春杨</cp:lastModifiedBy>
  <cp:revision>580</cp:revision>
  <dcterms:created xsi:type="dcterms:W3CDTF">2014-04-29T02:02:37Z</dcterms:created>
  <dcterms:modified xsi:type="dcterms:W3CDTF">2014-05-13T06:51:28Z</dcterms:modified>
</cp:coreProperties>
</file>