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93" r:id="rId3"/>
    <p:sldId id="266" r:id="rId4"/>
    <p:sldId id="287" r:id="rId5"/>
    <p:sldId id="286" r:id="rId6"/>
    <p:sldId id="297" r:id="rId7"/>
    <p:sldId id="295" r:id="rId8"/>
    <p:sldId id="296" r:id="rId9"/>
    <p:sldId id="288" r:id="rId10"/>
    <p:sldId id="291" r:id="rId11"/>
    <p:sldId id="298" r:id="rId12"/>
    <p:sldId id="299" r:id="rId13"/>
    <p:sldId id="294" r:id="rId14"/>
    <p:sldId id="289" r:id="rId15"/>
    <p:sldId id="292" r:id="rId16"/>
    <p:sldId id="290" r:id="rId17"/>
    <p:sldId id="300" r:id="rId18"/>
    <p:sldId id="280" r:id="rId19"/>
    <p:sldId id="301" r:id="rId20"/>
    <p:sldId id="302" r:id="rId21"/>
    <p:sldId id="303" r:id="rId22"/>
    <p:sldId id="284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31" autoAdjust="0"/>
  </p:normalViewPr>
  <p:slideViewPr>
    <p:cSldViewPr>
      <p:cViewPr>
        <p:scale>
          <a:sx n="100" d="100"/>
          <a:sy n="100" d="100"/>
        </p:scale>
        <p:origin x="-1944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055A1-0221-46BF-9796-526D6805113D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9D741D0F-6913-46E4-B4D6-2D986CFCC669}">
      <dgm:prSet phldrT="[文本]" custT="1"/>
      <dgm:spPr/>
      <dgm:t>
        <a:bodyPr/>
        <a:lstStyle/>
        <a:p>
          <a:r>
            <a:rPr lang="zh-CN" altLang="en-US" sz="2400" smtClean="0"/>
            <a:t>网络化</a:t>
          </a:r>
          <a:endParaRPr lang="zh-CN" altLang="en-US" sz="2400"/>
        </a:p>
      </dgm:t>
    </dgm:pt>
    <dgm:pt modelId="{FA8C422B-0DB6-48E8-88C9-E56BDAC3265B}" type="parTrans" cxnId="{F8F31013-48D4-4241-A125-DAB73C309EDF}">
      <dgm:prSet/>
      <dgm:spPr/>
      <dgm:t>
        <a:bodyPr/>
        <a:lstStyle/>
        <a:p>
          <a:endParaRPr lang="zh-CN" altLang="en-US" sz="1100"/>
        </a:p>
      </dgm:t>
    </dgm:pt>
    <dgm:pt modelId="{AC588B30-B116-4B62-8969-79251B40C735}" type="sibTrans" cxnId="{F8F31013-48D4-4241-A125-DAB73C309EDF}">
      <dgm:prSet/>
      <dgm:spPr/>
      <dgm:t>
        <a:bodyPr/>
        <a:lstStyle/>
        <a:p>
          <a:endParaRPr lang="zh-CN" altLang="en-US" sz="1100"/>
        </a:p>
      </dgm:t>
    </dgm:pt>
    <dgm:pt modelId="{524EF12F-DC57-49D4-B28B-AD96ACB60013}">
      <dgm:prSet phldrT="[文本]" custT="1"/>
      <dgm:spPr/>
      <dgm:t>
        <a:bodyPr/>
        <a:lstStyle/>
        <a:p>
          <a:r>
            <a:rPr lang="zh-CN" altLang="en-US" sz="1400" smtClean="0"/>
            <a:t>项目网络获得</a:t>
          </a:r>
          <a:r>
            <a:rPr lang="en-US" altLang="zh-CN" sz="1400" smtClean="0"/>
            <a:t>/</a:t>
          </a:r>
          <a:r>
            <a:rPr lang="zh-CN" altLang="en-US" sz="1400" smtClean="0"/>
            <a:t>上传方案  </a:t>
          </a:r>
          <a:r>
            <a:rPr lang="en-US" altLang="zh-CN" sz="1400" smtClean="0"/>
            <a:t>[</a:t>
          </a:r>
          <a:r>
            <a:rPr lang="zh-CN" altLang="en-US" sz="1400" smtClean="0"/>
            <a:t>类似</a:t>
          </a:r>
          <a:r>
            <a:rPr lang="en-US" altLang="zh-CN" sz="1400" smtClean="0"/>
            <a:t>AppStore</a:t>
          </a:r>
          <a:r>
            <a:rPr lang="zh-CN" altLang="en-US" sz="1400" smtClean="0"/>
            <a:t>方式</a:t>
          </a:r>
          <a:r>
            <a:rPr lang="en-US" altLang="zh-CN" sz="1400" smtClean="0"/>
            <a:t>]</a:t>
          </a:r>
          <a:endParaRPr lang="zh-CN" altLang="en-US" sz="1400"/>
        </a:p>
      </dgm:t>
    </dgm:pt>
    <dgm:pt modelId="{CE1F4608-4A0C-45C9-A3BB-AD034A2CA016}" type="parTrans" cxnId="{0684B3BA-9312-4569-B2FA-45519C0B7D95}">
      <dgm:prSet/>
      <dgm:spPr/>
      <dgm:t>
        <a:bodyPr/>
        <a:lstStyle/>
        <a:p>
          <a:endParaRPr lang="zh-CN" altLang="en-US" sz="1100"/>
        </a:p>
      </dgm:t>
    </dgm:pt>
    <dgm:pt modelId="{EEB75551-C6DB-425E-83A6-9FAF87238EBD}" type="sibTrans" cxnId="{0684B3BA-9312-4569-B2FA-45519C0B7D95}">
      <dgm:prSet/>
      <dgm:spPr/>
      <dgm:t>
        <a:bodyPr/>
        <a:lstStyle/>
        <a:p>
          <a:endParaRPr lang="zh-CN" altLang="en-US" sz="1100"/>
        </a:p>
      </dgm:t>
    </dgm:pt>
    <dgm:pt modelId="{54D7B2AC-0779-4CE6-A2DA-F7B441E854C9}">
      <dgm:prSet phldrT="[文本]" custT="1"/>
      <dgm:spPr/>
      <dgm:t>
        <a:bodyPr/>
        <a:lstStyle/>
        <a:p>
          <a:r>
            <a:rPr lang="zh-CN" altLang="en-US" sz="1400" smtClean="0"/>
            <a:t>资源网络获得</a:t>
          </a:r>
          <a:r>
            <a:rPr lang="en-US" altLang="zh-CN" sz="1400" smtClean="0"/>
            <a:t>/</a:t>
          </a:r>
          <a:r>
            <a:rPr lang="zh-CN" altLang="en-US" sz="1400" smtClean="0"/>
            <a:t>上传方案  </a:t>
          </a:r>
          <a:r>
            <a:rPr lang="en-US" altLang="zh-CN" sz="1400" smtClean="0"/>
            <a:t>[</a:t>
          </a:r>
          <a:r>
            <a:rPr lang="zh-CN" altLang="en-US" sz="1400" smtClean="0"/>
            <a:t>类似</a:t>
          </a:r>
          <a:r>
            <a:rPr lang="en-US" altLang="zh-CN" sz="1400" smtClean="0"/>
            <a:t>PowerPoint</a:t>
          </a:r>
          <a:r>
            <a:rPr lang="zh-CN" altLang="en-US" sz="1400" smtClean="0"/>
            <a:t>网络获取</a:t>
          </a:r>
          <a:r>
            <a:rPr lang="en-US" altLang="zh-CN" sz="1400" smtClean="0"/>
            <a:t>]</a:t>
          </a:r>
          <a:endParaRPr lang="zh-CN" altLang="en-US" sz="1400"/>
        </a:p>
      </dgm:t>
    </dgm:pt>
    <dgm:pt modelId="{82F48FC6-47BD-40F2-955D-2DFEC2D1B8A1}" type="parTrans" cxnId="{50FFE8A0-CCEB-4813-9172-F20B44565E27}">
      <dgm:prSet/>
      <dgm:spPr/>
      <dgm:t>
        <a:bodyPr/>
        <a:lstStyle/>
        <a:p>
          <a:endParaRPr lang="zh-CN" altLang="en-US" sz="1100"/>
        </a:p>
      </dgm:t>
    </dgm:pt>
    <dgm:pt modelId="{22062A28-4297-4287-826D-FD698A4A4738}" type="sibTrans" cxnId="{50FFE8A0-CCEB-4813-9172-F20B44565E27}">
      <dgm:prSet/>
      <dgm:spPr/>
      <dgm:t>
        <a:bodyPr/>
        <a:lstStyle/>
        <a:p>
          <a:endParaRPr lang="zh-CN" altLang="en-US" sz="1100"/>
        </a:p>
      </dgm:t>
    </dgm:pt>
    <dgm:pt modelId="{B3B09EA7-A14C-4BC0-AF84-E64134EE64D1}">
      <dgm:prSet phldrT="[文本]" custT="1"/>
      <dgm:spPr/>
      <dgm:t>
        <a:bodyPr/>
        <a:lstStyle/>
        <a:p>
          <a:r>
            <a:rPr lang="zh-CN" altLang="en-US" sz="2400" smtClean="0"/>
            <a:t>界面简化</a:t>
          </a:r>
          <a:endParaRPr lang="zh-CN" altLang="en-US" sz="2400"/>
        </a:p>
      </dgm:t>
    </dgm:pt>
    <dgm:pt modelId="{5EB0D590-6BB6-4692-916C-5B11A5E86515}" type="parTrans" cxnId="{64159FB8-9C82-4428-AA61-CDEE9E6E1015}">
      <dgm:prSet/>
      <dgm:spPr/>
      <dgm:t>
        <a:bodyPr/>
        <a:lstStyle/>
        <a:p>
          <a:endParaRPr lang="zh-CN" altLang="en-US" sz="1100"/>
        </a:p>
      </dgm:t>
    </dgm:pt>
    <dgm:pt modelId="{F1D09CAF-0CE8-4D55-9170-1E12D745F908}" type="sibTrans" cxnId="{64159FB8-9C82-4428-AA61-CDEE9E6E1015}">
      <dgm:prSet/>
      <dgm:spPr/>
      <dgm:t>
        <a:bodyPr/>
        <a:lstStyle/>
        <a:p>
          <a:endParaRPr lang="zh-CN" altLang="en-US" sz="1100"/>
        </a:p>
      </dgm:t>
    </dgm:pt>
    <dgm:pt modelId="{59E09E5D-FE0F-425C-A472-D414962A6D18}">
      <dgm:prSet phldrT="[文本]" custT="1"/>
      <dgm:spPr/>
      <dgm:t>
        <a:bodyPr/>
        <a:lstStyle/>
        <a:p>
          <a:r>
            <a:rPr lang="zh-CN" altLang="en-US" sz="1400" smtClean="0"/>
            <a:t>项目可视化 </a:t>
          </a:r>
          <a:r>
            <a:rPr lang="en-US" altLang="zh-CN" sz="1400" smtClean="0"/>
            <a:t>[</a:t>
          </a:r>
          <a:r>
            <a:rPr lang="zh-CN" altLang="en-US" sz="1400" smtClean="0"/>
            <a:t>类似</a:t>
          </a:r>
          <a:r>
            <a:rPr lang="en-US" altLang="zh-CN" sz="1400" smtClean="0"/>
            <a:t>PowerPoint</a:t>
          </a:r>
          <a:r>
            <a:rPr lang="zh-CN" altLang="en-US" sz="1400" smtClean="0"/>
            <a:t>左边展示栏</a:t>
          </a:r>
          <a:r>
            <a:rPr lang="en-US" altLang="zh-CN" sz="1400" smtClean="0"/>
            <a:t>]</a:t>
          </a:r>
          <a:endParaRPr lang="zh-CN" altLang="en-US" sz="1400"/>
        </a:p>
      </dgm:t>
    </dgm:pt>
    <dgm:pt modelId="{6F883887-144F-4752-AF68-A746BCC5C512}" type="parTrans" cxnId="{88E6C654-1138-4C10-BB9D-B0E4B9844DE2}">
      <dgm:prSet/>
      <dgm:spPr/>
      <dgm:t>
        <a:bodyPr/>
        <a:lstStyle/>
        <a:p>
          <a:endParaRPr lang="zh-CN" altLang="en-US" sz="1100"/>
        </a:p>
      </dgm:t>
    </dgm:pt>
    <dgm:pt modelId="{9D7DD579-597C-4569-A192-76F494DFDC7E}" type="sibTrans" cxnId="{88E6C654-1138-4C10-BB9D-B0E4B9844DE2}">
      <dgm:prSet/>
      <dgm:spPr/>
      <dgm:t>
        <a:bodyPr/>
        <a:lstStyle/>
        <a:p>
          <a:endParaRPr lang="zh-CN" altLang="en-US" sz="1100"/>
        </a:p>
      </dgm:t>
    </dgm:pt>
    <dgm:pt modelId="{AF6AC13C-9877-453B-8A50-BAF58952FF0B}">
      <dgm:prSet phldrT="[文本]" custT="1"/>
      <dgm:spPr/>
      <dgm:t>
        <a:bodyPr/>
        <a:lstStyle/>
        <a:p>
          <a:r>
            <a:rPr lang="zh-CN" altLang="en-US" sz="1400" smtClean="0"/>
            <a:t>操作简化：根据具体点优化用户体验。</a:t>
          </a:r>
          <a:endParaRPr lang="zh-CN" altLang="en-US" sz="1400"/>
        </a:p>
      </dgm:t>
    </dgm:pt>
    <dgm:pt modelId="{158F8455-AAFA-428D-9D42-245AE4E155D6}" type="parTrans" cxnId="{C4CC9F26-C7CF-48ED-B9A1-1DFC07A3D4B3}">
      <dgm:prSet/>
      <dgm:spPr/>
      <dgm:t>
        <a:bodyPr/>
        <a:lstStyle/>
        <a:p>
          <a:endParaRPr lang="zh-CN" altLang="en-US" sz="1100"/>
        </a:p>
      </dgm:t>
    </dgm:pt>
    <dgm:pt modelId="{797CFC41-CB4C-446A-84D6-35D5A9306817}" type="sibTrans" cxnId="{C4CC9F26-C7CF-48ED-B9A1-1DFC07A3D4B3}">
      <dgm:prSet/>
      <dgm:spPr/>
      <dgm:t>
        <a:bodyPr/>
        <a:lstStyle/>
        <a:p>
          <a:endParaRPr lang="zh-CN" altLang="en-US" sz="1100"/>
        </a:p>
      </dgm:t>
    </dgm:pt>
    <dgm:pt modelId="{744DA184-9A4C-4E99-948B-1B44A5D31956}">
      <dgm:prSet phldrT="[文本]" custT="1"/>
      <dgm:spPr/>
      <dgm:t>
        <a:bodyPr/>
        <a:lstStyle/>
        <a:p>
          <a:r>
            <a:rPr lang="zh-CN" altLang="en-US" sz="2400" smtClean="0"/>
            <a:t>程序简化</a:t>
          </a:r>
          <a:endParaRPr lang="zh-CN" altLang="en-US" sz="2400"/>
        </a:p>
      </dgm:t>
    </dgm:pt>
    <dgm:pt modelId="{4F697AF5-3D89-4333-90D4-00E2C4DABEE6}" type="parTrans" cxnId="{C460F5E8-F1D7-44D7-B898-BF935123750D}">
      <dgm:prSet/>
      <dgm:spPr/>
      <dgm:t>
        <a:bodyPr/>
        <a:lstStyle/>
        <a:p>
          <a:endParaRPr lang="zh-CN" altLang="en-US" sz="1100"/>
        </a:p>
      </dgm:t>
    </dgm:pt>
    <dgm:pt modelId="{5F49B91B-11A4-4505-947C-FF2AB779C9A7}" type="sibTrans" cxnId="{C460F5E8-F1D7-44D7-B898-BF935123750D}">
      <dgm:prSet/>
      <dgm:spPr/>
      <dgm:t>
        <a:bodyPr/>
        <a:lstStyle/>
        <a:p>
          <a:endParaRPr lang="zh-CN" altLang="en-US" sz="1100"/>
        </a:p>
      </dgm:t>
    </dgm:pt>
    <dgm:pt modelId="{2DF3E0CD-F1C8-434C-8E53-A1CEB8C1757E}">
      <dgm:prSet phldrT="[文本]" custT="1"/>
      <dgm:spPr/>
      <dgm:t>
        <a:bodyPr/>
        <a:lstStyle/>
        <a:p>
          <a:r>
            <a:rPr lang="zh-CN" altLang="en-US" sz="1400" smtClean="0"/>
            <a:t>事件流程体系。</a:t>
          </a:r>
          <a:endParaRPr lang="zh-CN" altLang="en-US" sz="1400"/>
        </a:p>
      </dgm:t>
    </dgm:pt>
    <dgm:pt modelId="{1F6F26CE-C2BC-4803-AFDB-DF1794ED0411}" type="parTrans" cxnId="{09B42933-8D4D-4369-B34C-830DD983F0DF}">
      <dgm:prSet/>
      <dgm:spPr/>
      <dgm:t>
        <a:bodyPr/>
        <a:lstStyle/>
        <a:p>
          <a:endParaRPr lang="zh-CN" altLang="en-US" sz="1100"/>
        </a:p>
      </dgm:t>
    </dgm:pt>
    <dgm:pt modelId="{0FAA049A-96FB-427B-9E1E-5E0C5C697E32}" type="sibTrans" cxnId="{09B42933-8D4D-4369-B34C-830DD983F0DF}">
      <dgm:prSet/>
      <dgm:spPr/>
      <dgm:t>
        <a:bodyPr/>
        <a:lstStyle/>
        <a:p>
          <a:endParaRPr lang="zh-CN" altLang="en-US" sz="1100"/>
        </a:p>
      </dgm:t>
    </dgm:pt>
    <dgm:pt modelId="{925EAA5A-8FF1-4825-B798-CE82F3AD1AD3}">
      <dgm:prSet phldrT="[文本]" custT="1"/>
      <dgm:spPr/>
      <dgm:t>
        <a:bodyPr/>
        <a:lstStyle/>
        <a:p>
          <a:r>
            <a:rPr lang="zh-CN" altLang="en-US" sz="1400" smtClean="0"/>
            <a:t>组件的相应事件配置，行为配置体系。</a:t>
          </a:r>
          <a:endParaRPr lang="zh-CN" altLang="en-US" sz="1400"/>
        </a:p>
      </dgm:t>
    </dgm:pt>
    <dgm:pt modelId="{69E8D6B4-4195-4431-A3A1-6ECF3BC406D7}" type="parTrans" cxnId="{7D69322A-F049-411A-A943-A9B7B64396E0}">
      <dgm:prSet/>
      <dgm:spPr/>
      <dgm:t>
        <a:bodyPr/>
        <a:lstStyle/>
        <a:p>
          <a:endParaRPr lang="zh-CN" altLang="en-US" sz="1100"/>
        </a:p>
      </dgm:t>
    </dgm:pt>
    <dgm:pt modelId="{70858060-A34A-427E-B847-84DCF200CA31}" type="sibTrans" cxnId="{7D69322A-F049-411A-A943-A9B7B64396E0}">
      <dgm:prSet/>
      <dgm:spPr/>
      <dgm:t>
        <a:bodyPr/>
        <a:lstStyle/>
        <a:p>
          <a:endParaRPr lang="zh-CN" altLang="en-US" sz="1100"/>
        </a:p>
      </dgm:t>
    </dgm:pt>
    <dgm:pt modelId="{A35B54F2-9012-416A-9C8F-97AC384CD9AD}">
      <dgm:prSet phldrT="[文本]" custT="1"/>
      <dgm:spPr/>
      <dgm:t>
        <a:bodyPr/>
        <a:lstStyle/>
        <a:p>
          <a:r>
            <a:rPr lang="zh-CN" altLang="en-US" sz="1400" smtClean="0"/>
            <a:t>模板网络获得</a:t>
          </a:r>
          <a:r>
            <a:rPr lang="en-US" altLang="zh-CN" sz="1400" smtClean="0"/>
            <a:t>/</a:t>
          </a:r>
          <a:r>
            <a:rPr lang="zh-CN" altLang="en-US" sz="1400" smtClean="0"/>
            <a:t>上传方案  </a:t>
          </a:r>
          <a:r>
            <a:rPr lang="en-US" altLang="zh-CN" sz="1400" smtClean="0"/>
            <a:t>[</a:t>
          </a:r>
          <a:r>
            <a:rPr lang="zh-CN" altLang="en-US" sz="1400" smtClean="0"/>
            <a:t>对成套和逻辑的封装</a:t>
          </a:r>
          <a:r>
            <a:rPr lang="en-US" altLang="zh-CN" sz="1400" smtClean="0"/>
            <a:t>]</a:t>
          </a:r>
          <a:endParaRPr lang="zh-CN" altLang="en-US" sz="1400"/>
        </a:p>
      </dgm:t>
    </dgm:pt>
    <dgm:pt modelId="{A7914831-B935-491A-A55B-4BA6E12C10BB}" type="parTrans" cxnId="{7F917794-80A7-4D71-A269-348F8118E492}">
      <dgm:prSet/>
      <dgm:spPr/>
      <dgm:t>
        <a:bodyPr/>
        <a:lstStyle/>
        <a:p>
          <a:endParaRPr lang="zh-CN" altLang="en-US" sz="1400"/>
        </a:p>
      </dgm:t>
    </dgm:pt>
    <dgm:pt modelId="{CF103CFE-6409-4090-9490-9DC5E705AD9C}" type="sibTrans" cxnId="{7F917794-80A7-4D71-A269-348F8118E492}">
      <dgm:prSet/>
      <dgm:spPr/>
      <dgm:t>
        <a:bodyPr/>
        <a:lstStyle/>
        <a:p>
          <a:endParaRPr lang="zh-CN" altLang="en-US" sz="1400"/>
        </a:p>
      </dgm:t>
    </dgm:pt>
    <dgm:pt modelId="{F4BD2BA7-10EB-4975-B917-044FBE140060}">
      <dgm:prSet phldrT="[文本]" custT="1"/>
      <dgm:spPr/>
      <dgm:t>
        <a:bodyPr/>
        <a:lstStyle/>
        <a:p>
          <a:r>
            <a:rPr lang="zh-CN" altLang="en-US" sz="1400" smtClean="0"/>
            <a:t>用户体息 </a:t>
          </a:r>
          <a:r>
            <a:rPr lang="en-US" altLang="zh-CN" sz="1400" smtClean="0"/>
            <a:t>[</a:t>
          </a:r>
          <a:r>
            <a:rPr lang="zh-CN" altLang="en-US" sz="1400" smtClean="0"/>
            <a:t>登录用户，有自己信息</a:t>
          </a:r>
          <a:r>
            <a:rPr lang="en-US" altLang="zh-CN" sz="1400" smtClean="0"/>
            <a:t>]</a:t>
          </a:r>
          <a:endParaRPr lang="zh-CN" altLang="en-US" sz="1400"/>
        </a:p>
      </dgm:t>
    </dgm:pt>
    <dgm:pt modelId="{E2BE184C-E19E-4CF9-AC04-99A215D768E8}" type="parTrans" cxnId="{A733938C-02A7-4AE1-9DCB-75314FB8CC13}">
      <dgm:prSet/>
      <dgm:spPr/>
      <dgm:t>
        <a:bodyPr/>
        <a:lstStyle/>
        <a:p>
          <a:endParaRPr lang="zh-CN" altLang="en-US"/>
        </a:p>
      </dgm:t>
    </dgm:pt>
    <dgm:pt modelId="{63BCE3BC-327A-4E6E-826A-64D42AA49D9D}" type="sibTrans" cxnId="{A733938C-02A7-4AE1-9DCB-75314FB8CC13}">
      <dgm:prSet/>
      <dgm:spPr/>
      <dgm:t>
        <a:bodyPr/>
        <a:lstStyle/>
        <a:p>
          <a:endParaRPr lang="zh-CN" altLang="en-US"/>
        </a:p>
      </dgm:t>
    </dgm:pt>
    <dgm:pt modelId="{B6826DFC-AEC7-4DA8-8847-CFBCEB70589D}">
      <dgm:prSet phldrT="[文本]" custT="1"/>
      <dgm:spPr/>
      <dgm:t>
        <a:bodyPr/>
        <a:lstStyle/>
        <a:p>
          <a:r>
            <a:rPr lang="zh-CN" altLang="en-US" sz="1400" smtClean="0"/>
            <a:t>展现方式参考</a:t>
          </a:r>
          <a:r>
            <a:rPr lang="en-US" altLang="zh-CN" sz="1400" smtClean="0"/>
            <a:t>GameMaker/GameMei</a:t>
          </a:r>
          <a:r>
            <a:rPr lang="zh-CN" altLang="en-US" sz="1400" smtClean="0"/>
            <a:t>方式。</a:t>
          </a:r>
          <a:endParaRPr lang="zh-CN" altLang="en-US" sz="1400"/>
        </a:p>
      </dgm:t>
    </dgm:pt>
    <dgm:pt modelId="{69848555-8AAE-4C0C-AE1B-57E1027B8024}" type="parTrans" cxnId="{3FD437B2-E443-4BEC-B76A-4E1345F9121A}">
      <dgm:prSet/>
      <dgm:spPr/>
      <dgm:t>
        <a:bodyPr/>
        <a:lstStyle/>
        <a:p>
          <a:endParaRPr lang="zh-CN" altLang="en-US"/>
        </a:p>
      </dgm:t>
    </dgm:pt>
    <dgm:pt modelId="{EEA6F92F-B911-4288-83D9-752361E7B424}" type="sibTrans" cxnId="{3FD437B2-E443-4BEC-B76A-4E1345F9121A}">
      <dgm:prSet/>
      <dgm:spPr/>
      <dgm:t>
        <a:bodyPr/>
        <a:lstStyle/>
        <a:p>
          <a:endParaRPr lang="zh-CN" altLang="en-US"/>
        </a:p>
      </dgm:t>
    </dgm:pt>
    <dgm:pt modelId="{6EDAD805-5AAE-4F93-A3AA-E9C32FDE8989}">
      <dgm:prSet phldrT="[文本]" custT="1"/>
      <dgm:spPr/>
      <dgm:t>
        <a:bodyPr/>
        <a:lstStyle/>
        <a:p>
          <a:r>
            <a:rPr lang="zh-CN" altLang="en-US" sz="1400" smtClean="0"/>
            <a:t>模板可视化 </a:t>
          </a:r>
          <a:r>
            <a:rPr lang="en-US" altLang="zh-CN" sz="1400" smtClean="0"/>
            <a:t>[</a:t>
          </a:r>
          <a:r>
            <a:rPr lang="zh-CN" altLang="en-US" sz="1400" smtClean="0"/>
            <a:t>提供单独的模板编辑器</a:t>
          </a:r>
          <a:r>
            <a:rPr lang="en-US" altLang="zh-CN" sz="1400" smtClean="0"/>
            <a:t>]</a:t>
          </a:r>
          <a:endParaRPr lang="zh-CN" altLang="en-US" sz="1400"/>
        </a:p>
      </dgm:t>
    </dgm:pt>
    <dgm:pt modelId="{BEA97726-9117-428B-8AE5-51C64E461532}" type="parTrans" cxnId="{F9D1319B-C1F7-40A3-B5A8-6CD3BF04AEBC}">
      <dgm:prSet/>
      <dgm:spPr/>
      <dgm:t>
        <a:bodyPr/>
        <a:lstStyle/>
        <a:p>
          <a:endParaRPr lang="zh-CN" altLang="en-US"/>
        </a:p>
      </dgm:t>
    </dgm:pt>
    <dgm:pt modelId="{03598446-A0AE-47F5-B724-F4F095AB494A}" type="sibTrans" cxnId="{F9D1319B-C1F7-40A3-B5A8-6CD3BF04AEBC}">
      <dgm:prSet/>
      <dgm:spPr/>
      <dgm:t>
        <a:bodyPr/>
        <a:lstStyle/>
        <a:p>
          <a:endParaRPr lang="zh-CN" altLang="en-US"/>
        </a:p>
      </dgm:t>
    </dgm:pt>
    <dgm:pt modelId="{1D6F2B1F-D59D-47B6-A1F9-BD943DB297EF}" type="pres">
      <dgm:prSet presAssocID="{C05055A1-0221-46BF-9796-526D6805113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C605CA2-74DC-4369-915F-8C00D4AD2383}" type="pres">
      <dgm:prSet presAssocID="{9D741D0F-6913-46E4-B4D6-2D986CFCC669}" presName="linNode" presStyleCnt="0"/>
      <dgm:spPr/>
    </dgm:pt>
    <dgm:pt modelId="{5421DDB0-413A-4282-AB45-AE5492AC15C5}" type="pres">
      <dgm:prSet presAssocID="{9D741D0F-6913-46E4-B4D6-2D986CFCC669}" presName="parentText" presStyleLbl="node1" presStyleIdx="0" presStyleCnt="3" custScaleX="6870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AB0FDD-3D40-4083-BEF5-B561CB6AB475}" type="pres">
      <dgm:prSet presAssocID="{9D741D0F-6913-46E4-B4D6-2D986CFCC669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33DBBC-8BB9-49F5-B0BE-B63EC9369F28}" type="pres">
      <dgm:prSet presAssocID="{AC588B30-B116-4B62-8969-79251B40C735}" presName="sp" presStyleCnt="0"/>
      <dgm:spPr/>
    </dgm:pt>
    <dgm:pt modelId="{0541430E-13FB-45CA-8DD3-80FFB596C806}" type="pres">
      <dgm:prSet presAssocID="{B3B09EA7-A14C-4BC0-AF84-E64134EE64D1}" presName="linNode" presStyleCnt="0"/>
      <dgm:spPr/>
    </dgm:pt>
    <dgm:pt modelId="{31A8C409-4555-4B11-AC8C-9BA832E08F65}" type="pres">
      <dgm:prSet presAssocID="{B3B09EA7-A14C-4BC0-AF84-E64134EE64D1}" presName="parentText" presStyleLbl="node1" presStyleIdx="1" presStyleCnt="3" custScaleX="6946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D7A979-5229-4020-BB15-A701E7151573}" type="pres">
      <dgm:prSet presAssocID="{B3B09EA7-A14C-4BC0-AF84-E64134EE64D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A6AFE9-3830-4026-A587-4B50CF445ADE}" type="pres">
      <dgm:prSet presAssocID="{F1D09CAF-0CE8-4D55-9170-1E12D745F908}" presName="sp" presStyleCnt="0"/>
      <dgm:spPr/>
    </dgm:pt>
    <dgm:pt modelId="{E1127978-98AB-487C-BD0B-C5C0FCA8243F}" type="pres">
      <dgm:prSet presAssocID="{744DA184-9A4C-4E99-948B-1B44A5D31956}" presName="linNode" presStyleCnt="0"/>
      <dgm:spPr/>
    </dgm:pt>
    <dgm:pt modelId="{3C47A19E-5FB7-421E-863F-DCCC5D42870C}" type="pres">
      <dgm:prSet presAssocID="{744DA184-9A4C-4E99-948B-1B44A5D31956}" presName="parentText" presStyleLbl="node1" presStyleIdx="2" presStyleCnt="3" custScaleX="6946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466748-B12B-4150-B237-F9231D78BB4C}" type="pres">
      <dgm:prSet presAssocID="{744DA184-9A4C-4E99-948B-1B44A5D3195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4CC9F26-C7CF-48ED-B9A1-1DFC07A3D4B3}" srcId="{B3B09EA7-A14C-4BC0-AF84-E64134EE64D1}" destId="{AF6AC13C-9877-453B-8A50-BAF58952FF0B}" srcOrd="2" destOrd="0" parTransId="{158F8455-AAFA-428D-9D42-245AE4E155D6}" sibTransId="{797CFC41-CB4C-446A-84D6-35D5A9306817}"/>
    <dgm:cxn modelId="{8B8FEAC3-2070-437D-B355-6FA321384E0A}" type="presOf" srcId="{B3B09EA7-A14C-4BC0-AF84-E64134EE64D1}" destId="{31A8C409-4555-4B11-AC8C-9BA832E08F65}" srcOrd="0" destOrd="0" presId="urn:microsoft.com/office/officeart/2005/8/layout/vList5"/>
    <dgm:cxn modelId="{A733938C-02A7-4AE1-9DCB-75314FB8CC13}" srcId="{9D741D0F-6913-46E4-B4D6-2D986CFCC669}" destId="{F4BD2BA7-10EB-4975-B917-044FBE140060}" srcOrd="0" destOrd="0" parTransId="{E2BE184C-E19E-4CF9-AC04-99A215D768E8}" sibTransId="{63BCE3BC-327A-4E6E-826A-64D42AA49D9D}"/>
    <dgm:cxn modelId="{F8F31013-48D4-4241-A125-DAB73C309EDF}" srcId="{C05055A1-0221-46BF-9796-526D6805113D}" destId="{9D741D0F-6913-46E4-B4D6-2D986CFCC669}" srcOrd="0" destOrd="0" parTransId="{FA8C422B-0DB6-48E8-88C9-E56BDAC3265B}" sibTransId="{AC588B30-B116-4B62-8969-79251B40C735}"/>
    <dgm:cxn modelId="{7D69322A-F049-411A-A943-A9B7B64396E0}" srcId="{744DA184-9A4C-4E99-948B-1B44A5D31956}" destId="{925EAA5A-8FF1-4825-B798-CE82F3AD1AD3}" srcOrd="1" destOrd="0" parTransId="{69E8D6B4-4195-4431-A3A1-6ECF3BC406D7}" sibTransId="{70858060-A34A-427E-B847-84DCF200CA31}"/>
    <dgm:cxn modelId="{0684B3BA-9312-4569-B2FA-45519C0B7D95}" srcId="{9D741D0F-6913-46E4-B4D6-2D986CFCC669}" destId="{524EF12F-DC57-49D4-B28B-AD96ACB60013}" srcOrd="1" destOrd="0" parTransId="{CE1F4608-4A0C-45C9-A3BB-AD034A2CA016}" sibTransId="{EEB75551-C6DB-425E-83A6-9FAF87238EBD}"/>
    <dgm:cxn modelId="{533C1934-1AE7-486E-92D1-161745B399CB}" type="presOf" srcId="{9D741D0F-6913-46E4-B4D6-2D986CFCC669}" destId="{5421DDB0-413A-4282-AB45-AE5492AC15C5}" srcOrd="0" destOrd="0" presId="urn:microsoft.com/office/officeart/2005/8/layout/vList5"/>
    <dgm:cxn modelId="{64159FB8-9C82-4428-AA61-CDEE9E6E1015}" srcId="{C05055A1-0221-46BF-9796-526D6805113D}" destId="{B3B09EA7-A14C-4BC0-AF84-E64134EE64D1}" srcOrd="1" destOrd="0" parTransId="{5EB0D590-6BB6-4692-916C-5B11A5E86515}" sibTransId="{F1D09CAF-0CE8-4D55-9170-1E12D745F908}"/>
    <dgm:cxn modelId="{E3D5FA62-F25D-407F-AD19-2A4B3BE4329D}" type="presOf" srcId="{925EAA5A-8FF1-4825-B798-CE82F3AD1AD3}" destId="{6C466748-B12B-4150-B237-F9231D78BB4C}" srcOrd="0" destOrd="1" presId="urn:microsoft.com/office/officeart/2005/8/layout/vList5"/>
    <dgm:cxn modelId="{09B42933-8D4D-4369-B34C-830DD983F0DF}" srcId="{744DA184-9A4C-4E99-948B-1B44A5D31956}" destId="{2DF3E0CD-F1C8-434C-8E53-A1CEB8C1757E}" srcOrd="0" destOrd="0" parTransId="{1F6F26CE-C2BC-4803-AFDB-DF1794ED0411}" sibTransId="{0FAA049A-96FB-427B-9E1E-5E0C5C697E32}"/>
    <dgm:cxn modelId="{78BB6BB7-6185-423E-B98E-35ED61328DA3}" type="presOf" srcId="{AF6AC13C-9877-453B-8A50-BAF58952FF0B}" destId="{52D7A979-5229-4020-BB15-A701E7151573}" srcOrd="0" destOrd="2" presId="urn:microsoft.com/office/officeart/2005/8/layout/vList5"/>
    <dgm:cxn modelId="{D246CDED-515D-436B-B0BC-0ACDAB4D07D8}" type="presOf" srcId="{F4BD2BA7-10EB-4975-B917-044FBE140060}" destId="{C1AB0FDD-3D40-4083-BEF5-B561CB6AB475}" srcOrd="0" destOrd="0" presId="urn:microsoft.com/office/officeart/2005/8/layout/vList5"/>
    <dgm:cxn modelId="{F9D1319B-C1F7-40A3-B5A8-6CD3BF04AEBC}" srcId="{B3B09EA7-A14C-4BC0-AF84-E64134EE64D1}" destId="{6EDAD805-5AAE-4F93-A3AA-E9C32FDE8989}" srcOrd="1" destOrd="0" parTransId="{BEA97726-9117-428B-8AE5-51C64E461532}" sibTransId="{03598446-A0AE-47F5-B724-F4F095AB494A}"/>
    <dgm:cxn modelId="{C460F5E8-F1D7-44D7-B898-BF935123750D}" srcId="{C05055A1-0221-46BF-9796-526D6805113D}" destId="{744DA184-9A4C-4E99-948B-1B44A5D31956}" srcOrd="2" destOrd="0" parTransId="{4F697AF5-3D89-4333-90D4-00E2C4DABEE6}" sibTransId="{5F49B91B-11A4-4505-947C-FF2AB779C9A7}"/>
    <dgm:cxn modelId="{34A20C73-93B3-4C20-AAF1-DB56062F6590}" type="presOf" srcId="{C05055A1-0221-46BF-9796-526D6805113D}" destId="{1D6F2B1F-D59D-47B6-A1F9-BD943DB297EF}" srcOrd="0" destOrd="0" presId="urn:microsoft.com/office/officeart/2005/8/layout/vList5"/>
    <dgm:cxn modelId="{D2172B13-5F9D-4D45-9363-57AA9617E18D}" type="presOf" srcId="{6EDAD805-5AAE-4F93-A3AA-E9C32FDE8989}" destId="{52D7A979-5229-4020-BB15-A701E7151573}" srcOrd="0" destOrd="1" presId="urn:microsoft.com/office/officeart/2005/8/layout/vList5"/>
    <dgm:cxn modelId="{84905216-A058-446E-B4C2-DFB9020C8B8A}" type="presOf" srcId="{54D7B2AC-0779-4CE6-A2DA-F7B441E854C9}" destId="{C1AB0FDD-3D40-4083-BEF5-B561CB6AB475}" srcOrd="0" destOrd="2" presId="urn:microsoft.com/office/officeart/2005/8/layout/vList5"/>
    <dgm:cxn modelId="{1C695C62-25E3-4C11-A898-6CAB11047932}" type="presOf" srcId="{59E09E5D-FE0F-425C-A472-D414962A6D18}" destId="{52D7A979-5229-4020-BB15-A701E7151573}" srcOrd="0" destOrd="0" presId="urn:microsoft.com/office/officeart/2005/8/layout/vList5"/>
    <dgm:cxn modelId="{3FD437B2-E443-4BEC-B76A-4E1345F9121A}" srcId="{744DA184-9A4C-4E99-948B-1B44A5D31956}" destId="{B6826DFC-AEC7-4DA8-8847-CFBCEB70589D}" srcOrd="2" destOrd="0" parTransId="{69848555-8AAE-4C0C-AE1B-57E1027B8024}" sibTransId="{EEA6F92F-B911-4288-83D9-752361E7B424}"/>
    <dgm:cxn modelId="{B1313164-3765-45B7-A76C-99C7A1E5CBE2}" type="presOf" srcId="{524EF12F-DC57-49D4-B28B-AD96ACB60013}" destId="{C1AB0FDD-3D40-4083-BEF5-B561CB6AB475}" srcOrd="0" destOrd="1" presId="urn:microsoft.com/office/officeart/2005/8/layout/vList5"/>
    <dgm:cxn modelId="{BA34304B-0429-494E-BA82-170EF9A631E9}" type="presOf" srcId="{744DA184-9A4C-4E99-948B-1B44A5D31956}" destId="{3C47A19E-5FB7-421E-863F-DCCC5D42870C}" srcOrd="0" destOrd="0" presId="urn:microsoft.com/office/officeart/2005/8/layout/vList5"/>
    <dgm:cxn modelId="{50FFE8A0-CCEB-4813-9172-F20B44565E27}" srcId="{9D741D0F-6913-46E4-B4D6-2D986CFCC669}" destId="{54D7B2AC-0779-4CE6-A2DA-F7B441E854C9}" srcOrd="2" destOrd="0" parTransId="{82F48FC6-47BD-40F2-955D-2DFEC2D1B8A1}" sibTransId="{22062A28-4297-4287-826D-FD698A4A4738}"/>
    <dgm:cxn modelId="{7F917794-80A7-4D71-A269-348F8118E492}" srcId="{9D741D0F-6913-46E4-B4D6-2D986CFCC669}" destId="{A35B54F2-9012-416A-9C8F-97AC384CD9AD}" srcOrd="3" destOrd="0" parTransId="{A7914831-B935-491A-A55B-4BA6E12C10BB}" sibTransId="{CF103CFE-6409-4090-9490-9DC5E705AD9C}"/>
    <dgm:cxn modelId="{5F5E5B80-B4D8-4EE6-890A-9F9756A1E884}" type="presOf" srcId="{2DF3E0CD-F1C8-434C-8E53-A1CEB8C1757E}" destId="{6C466748-B12B-4150-B237-F9231D78BB4C}" srcOrd="0" destOrd="0" presId="urn:microsoft.com/office/officeart/2005/8/layout/vList5"/>
    <dgm:cxn modelId="{88E6C654-1138-4C10-BB9D-B0E4B9844DE2}" srcId="{B3B09EA7-A14C-4BC0-AF84-E64134EE64D1}" destId="{59E09E5D-FE0F-425C-A472-D414962A6D18}" srcOrd="0" destOrd="0" parTransId="{6F883887-144F-4752-AF68-A746BCC5C512}" sibTransId="{9D7DD579-597C-4569-A192-76F494DFDC7E}"/>
    <dgm:cxn modelId="{1E1FB352-04B9-49C4-83E6-BD598A96A2EF}" type="presOf" srcId="{A35B54F2-9012-416A-9C8F-97AC384CD9AD}" destId="{C1AB0FDD-3D40-4083-BEF5-B561CB6AB475}" srcOrd="0" destOrd="3" presId="urn:microsoft.com/office/officeart/2005/8/layout/vList5"/>
    <dgm:cxn modelId="{338902F9-551F-478F-B641-0244324BCD0A}" type="presOf" srcId="{B6826DFC-AEC7-4DA8-8847-CFBCEB70589D}" destId="{6C466748-B12B-4150-B237-F9231D78BB4C}" srcOrd="0" destOrd="2" presId="urn:microsoft.com/office/officeart/2005/8/layout/vList5"/>
    <dgm:cxn modelId="{1475CC2D-D6AC-4302-A85D-AFA88B26CD2D}" type="presParOf" srcId="{1D6F2B1F-D59D-47B6-A1F9-BD943DB297EF}" destId="{CC605CA2-74DC-4369-915F-8C00D4AD2383}" srcOrd="0" destOrd="0" presId="urn:microsoft.com/office/officeart/2005/8/layout/vList5"/>
    <dgm:cxn modelId="{990D0245-0052-4D8C-AE61-3B3A76005CE1}" type="presParOf" srcId="{CC605CA2-74DC-4369-915F-8C00D4AD2383}" destId="{5421DDB0-413A-4282-AB45-AE5492AC15C5}" srcOrd="0" destOrd="0" presId="urn:microsoft.com/office/officeart/2005/8/layout/vList5"/>
    <dgm:cxn modelId="{BA0B4207-5132-4315-95B5-FE703EB25AE7}" type="presParOf" srcId="{CC605CA2-74DC-4369-915F-8C00D4AD2383}" destId="{C1AB0FDD-3D40-4083-BEF5-B561CB6AB475}" srcOrd="1" destOrd="0" presId="urn:microsoft.com/office/officeart/2005/8/layout/vList5"/>
    <dgm:cxn modelId="{08572B02-2959-45B9-B425-08BF875CB7D2}" type="presParOf" srcId="{1D6F2B1F-D59D-47B6-A1F9-BD943DB297EF}" destId="{C033DBBC-8BB9-49F5-B0BE-B63EC9369F28}" srcOrd="1" destOrd="0" presId="urn:microsoft.com/office/officeart/2005/8/layout/vList5"/>
    <dgm:cxn modelId="{0A85BDC7-E992-45EA-A0FD-DDE8DBD13352}" type="presParOf" srcId="{1D6F2B1F-D59D-47B6-A1F9-BD943DB297EF}" destId="{0541430E-13FB-45CA-8DD3-80FFB596C806}" srcOrd="2" destOrd="0" presId="urn:microsoft.com/office/officeart/2005/8/layout/vList5"/>
    <dgm:cxn modelId="{254DCE1D-F4CA-4CD3-AA31-85693A9207C2}" type="presParOf" srcId="{0541430E-13FB-45CA-8DD3-80FFB596C806}" destId="{31A8C409-4555-4B11-AC8C-9BA832E08F65}" srcOrd="0" destOrd="0" presId="urn:microsoft.com/office/officeart/2005/8/layout/vList5"/>
    <dgm:cxn modelId="{DB25EAD0-92A3-4696-ABDB-D3BC3C18D64C}" type="presParOf" srcId="{0541430E-13FB-45CA-8DD3-80FFB596C806}" destId="{52D7A979-5229-4020-BB15-A701E7151573}" srcOrd="1" destOrd="0" presId="urn:microsoft.com/office/officeart/2005/8/layout/vList5"/>
    <dgm:cxn modelId="{459A2894-1028-4D8F-836C-396BB246158D}" type="presParOf" srcId="{1D6F2B1F-D59D-47B6-A1F9-BD943DB297EF}" destId="{D5A6AFE9-3830-4026-A587-4B50CF445ADE}" srcOrd="3" destOrd="0" presId="urn:microsoft.com/office/officeart/2005/8/layout/vList5"/>
    <dgm:cxn modelId="{9BE58BFB-1DCB-4196-8B4C-5B439C6AC0EB}" type="presParOf" srcId="{1D6F2B1F-D59D-47B6-A1F9-BD943DB297EF}" destId="{E1127978-98AB-487C-BD0B-C5C0FCA8243F}" srcOrd="4" destOrd="0" presId="urn:microsoft.com/office/officeart/2005/8/layout/vList5"/>
    <dgm:cxn modelId="{435C1947-E394-405C-A61D-DF3D5A0015E3}" type="presParOf" srcId="{E1127978-98AB-487C-BD0B-C5C0FCA8243F}" destId="{3C47A19E-5FB7-421E-863F-DCCC5D42870C}" srcOrd="0" destOrd="0" presId="urn:microsoft.com/office/officeart/2005/8/layout/vList5"/>
    <dgm:cxn modelId="{F1176250-2074-44EF-A781-D503828221BA}" type="presParOf" srcId="{E1127978-98AB-487C-BD0B-C5C0FCA8243F}" destId="{6C466748-B12B-4150-B237-F9231D78BB4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B0FDD-3D40-4083-BEF5-B561CB6AB475}">
      <dsp:nvSpPr>
        <dsp:cNvPr id="0" name=""/>
        <dsp:cNvSpPr/>
      </dsp:nvSpPr>
      <dsp:spPr>
        <a:xfrm rot="5400000">
          <a:off x="4038598" y="-1612055"/>
          <a:ext cx="1256481" cy="479947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/>
            <a:t>用户体息 </a:t>
          </a:r>
          <a:r>
            <a:rPr lang="en-US" altLang="zh-CN" sz="1400" kern="1200" smtClean="0"/>
            <a:t>[</a:t>
          </a:r>
          <a:r>
            <a:rPr lang="zh-CN" altLang="en-US" sz="1400" kern="1200" smtClean="0"/>
            <a:t>登录用户，有自己信息</a:t>
          </a:r>
          <a:r>
            <a:rPr lang="en-US" altLang="zh-CN" sz="1400" kern="1200" smtClean="0"/>
            <a:t>]</a:t>
          </a:r>
          <a:endParaRPr lang="zh-CN" alt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/>
            <a:t>项目网络获得</a:t>
          </a:r>
          <a:r>
            <a:rPr lang="en-US" altLang="zh-CN" sz="1400" kern="1200" smtClean="0"/>
            <a:t>/</a:t>
          </a:r>
          <a:r>
            <a:rPr lang="zh-CN" altLang="en-US" sz="1400" kern="1200" smtClean="0"/>
            <a:t>上传方案  </a:t>
          </a:r>
          <a:r>
            <a:rPr lang="en-US" altLang="zh-CN" sz="1400" kern="1200" smtClean="0"/>
            <a:t>[</a:t>
          </a:r>
          <a:r>
            <a:rPr lang="zh-CN" altLang="en-US" sz="1400" kern="1200" smtClean="0"/>
            <a:t>类似</a:t>
          </a:r>
          <a:r>
            <a:rPr lang="en-US" altLang="zh-CN" sz="1400" kern="1200" smtClean="0"/>
            <a:t>AppStore</a:t>
          </a:r>
          <a:r>
            <a:rPr lang="zh-CN" altLang="en-US" sz="1400" kern="1200" smtClean="0"/>
            <a:t>方式</a:t>
          </a:r>
          <a:r>
            <a:rPr lang="en-US" altLang="zh-CN" sz="1400" kern="1200" smtClean="0"/>
            <a:t>]</a:t>
          </a:r>
          <a:endParaRPr lang="zh-CN" alt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/>
            <a:t>资源网络获得</a:t>
          </a:r>
          <a:r>
            <a:rPr lang="en-US" altLang="zh-CN" sz="1400" kern="1200" smtClean="0"/>
            <a:t>/</a:t>
          </a:r>
          <a:r>
            <a:rPr lang="zh-CN" altLang="en-US" sz="1400" kern="1200" smtClean="0"/>
            <a:t>上传方案  </a:t>
          </a:r>
          <a:r>
            <a:rPr lang="en-US" altLang="zh-CN" sz="1400" kern="1200" smtClean="0"/>
            <a:t>[</a:t>
          </a:r>
          <a:r>
            <a:rPr lang="zh-CN" altLang="en-US" sz="1400" kern="1200" smtClean="0"/>
            <a:t>类似</a:t>
          </a:r>
          <a:r>
            <a:rPr lang="en-US" altLang="zh-CN" sz="1400" kern="1200" smtClean="0"/>
            <a:t>PowerPoint</a:t>
          </a:r>
          <a:r>
            <a:rPr lang="zh-CN" altLang="en-US" sz="1400" kern="1200" smtClean="0"/>
            <a:t>网络获取</a:t>
          </a:r>
          <a:r>
            <a:rPr lang="en-US" altLang="zh-CN" sz="1400" kern="1200" smtClean="0"/>
            <a:t>]</a:t>
          </a:r>
          <a:endParaRPr lang="zh-CN" alt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/>
            <a:t>模板网络获得</a:t>
          </a:r>
          <a:r>
            <a:rPr lang="en-US" altLang="zh-CN" sz="1400" kern="1200" smtClean="0"/>
            <a:t>/</a:t>
          </a:r>
          <a:r>
            <a:rPr lang="zh-CN" altLang="en-US" sz="1400" kern="1200" smtClean="0"/>
            <a:t>上传方案  </a:t>
          </a:r>
          <a:r>
            <a:rPr lang="en-US" altLang="zh-CN" sz="1400" kern="1200" smtClean="0"/>
            <a:t>[</a:t>
          </a:r>
          <a:r>
            <a:rPr lang="zh-CN" altLang="en-US" sz="1400" kern="1200" smtClean="0"/>
            <a:t>对成套和逻辑的封装</a:t>
          </a:r>
          <a:r>
            <a:rPr lang="en-US" altLang="zh-CN" sz="1400" kern="1200" smtClean="0"/>
            <a:t>]</a:t>
          </a:r>
          <a:endParaRPr lang="zh-CN" altLang="en-US" sz="1400" kern="1200"/>
        </a:p>
      </dsp:txBody>
      <dsp:txXfrm rot="-5400000">
        <a:off x="2267103" y="220776"/>
        <a:ext cx="4738136" cy="1133809"/>
      </dsp:txXfrm>
    </dsp:sp>
    <dsp:sp modelId="{5421DDB0-413A-4282-AB45-AE5492AC15C5}">
      <dsp:nvSpPr>
        <dsp:cNvPr id="0" name=""/>
        <dsp:cNvSpPr/>
      </dsp:nvSpPr>
      <dsp:spPr>
        <a:xfrm>
          <a:off x="412244" y="2379"/>
          <a:ext cx="1854858" cy="15706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网络化</a:t>
          </a:r>
          <a:endParaRPr lang="zh-CN" altLang="en-US" sz="2400" kern="1200"/>
        </a:p>
      </dsp:txBody>
      <dsp:txXfrm>
        <a:off x="488914" y="79049"/>
        <a:ext cx="1701518" cy="1417261"/>
      </dsp:txXfrm>
    </dsp:sp>
    <dsp:sp modelId="{52D7A979-5229-4020-BB15-A701E7151573}">
      <dsp:nvSpPr>
        <dsp:cNvPr id="0" name=""/>
        <dsp:cNvSpPr/>
      </dsp:nvSpPr>
      <dsp:spPr>
        <a:xfrm rot="5400000">
          <a:off x="4058954" y="37076"/>
          <a:ext cx="1256481" cy="4799472"/>
        </a:xfrm>
        <a:prstGeom prst="round2SameRect">
          <a:avLst/>
        </a:prstGeom>
        <a:solidFill>
          <a:schemeClr val="accent2">
            <a:tint val="40000"/>
            <a:alpha val="90000"/>
            <a:hueOff val="-6621809"/>
            <a:satOff val="-8373"/>
            <a:lumOff val="-216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621809"/>
              <a:satOff val="-8373"/>
              <a:lumOff val="-21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/>
            <a:t>项目可视化 </a:t>
          </a:r>
          <a:r>
            <a:rPr lang="en-US" altLang="zh-CN" sz="1400" kern="1200" smtClean="0"/>
            <a:t>[</a:t>
          </a:r>
          <a:r>
            <a:rPr lang="zh-CN" altLang="en-US" sz="1400" kern="1200" smtClean="0"/>
            <a:t>类似</a:t>
          </a:r>
          <a:r>
            <a:rPr lang="en-US" altLang="zh-CN" sz="1400" kern="1200" smtClean="0"/>
            <a:t>PowerPoint</a:t>
          </a:r>
          <a:r>
            <a:rPr lang="zh-CN" altLang="en-US" sz="1400" kern="1200" smtClean="0"/>
            <a:t>左边展示栏</a:t>
          </a:r>
          <a:r>
            <a:rPr lang="en-US" altLang="zh-CN" sz="1400" kern="1200" smtClean="0"/>
            <a:t>]</a:t>
          </a:r>
          <a:endParaRPr lang="zh-CN" alt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/>
            <a:t>模板可视化 </a:t>
          </a:r>
          <a:r>
            <a:rPr lang="en-US" altLang="zh-CN" sz="1400" kern="1200" smtClean="0"/>
            <a:t>[</a:t>
          </a:r>
          <a:r>
            <a:rPr lang="zh-CN" altLang="en-US" sz="1400" kern="1200" smtClean="0"/>
            <a:t>提供单独的模板编辑器</a:t>
          </a:r>
          <a:r>
            <a:rPr lang="en-US" altLang="zh-CN" sz="1400" kern="1200" smtClean="0"/>
            <a:t>]</a:t>
          </a:r>
          <a:endParaRPr lang="zh-CN" alt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/>
            <a:t>操作简化：根据具体点优化用户体验。</a:t>
          </a:r>
          <a:endParaRPr lang="zh-CN" altLang="en-US" sz="1400" kern="1200"/>
        </a:p>
      </dsp:txBody>
      <dsp:txXfrm rot="-5400000">
        <a:off x="2287459" y="1869907"/>
        <a:ext cx="4738136" cy="1133809"/>
      </dsp:txXfrm>
    </dsp:sp>
    <dsp:sp modelId="{31A8C409-4555-4B11-AC8C-9BA832E08F65}">
      <dsp:nvSpPr>
        <dsp:cNvPr id="0" name=""/>
        <dsp:cNvSpPr/>
      </dsp:nvSpPr>
      <dsp:spPr>
        <a:xfrm>
          <a:off x="412244" y="1651511"/>
          <a:ext cx="1875213" cy="1570601"/>
        </a:xfrm>
        <a:prstGeom prst="roundRect">
          <a:avLst/>
        </a:prstGeom>
        <a:solidFill>
          <a:schemeClr val="accent2">
            <a:hueOff val="-6317677"/>
            <a:satOff val="10648"/>
            <a:lumOff val="-130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界面简化</a:t>
          </a:r>
          <a:endParaRPr lang="zh-CN" altLang="en-US" sz="2400" kern="1200"/>
        </a:p>
      </dsp:txBody>
      <dsp:txXfrm>
        <a:off x="488914" y="1728181"/>
        <a:ext cx="1721873" cy="1417261"/>
      </dsp:txXfrm>
    </dsp:sp>
    <dsp:sp modelId="{6C466748-B12B-4150-B237-F9231D78BB4C}">
      <dsp:nvSpPr>
        <dsp:cNvPr id="0" name=""/>
        <dsp:cNvSpPr/>
      </dsp:nvSpPr>
      <dsp:spPr>
        <a:xfrm rot="5400000">
          <a:off x="4058954" y="1686208"/>
          <a:ext cx="1256481" cy="4799472"/>
        </a:xfrm>
        <a:prstGeom prst="round2SameRect">
          <a:avLst/>
        </a:prstGeom>
        <a:solidFill>
          <a:schemeClr val="accent2">
            <a:tint val="40000"/>
            <a:alpha val="90000"/>
            <a:hueOff val="-13243618"/>
            <a:satOff val="-16747"/>
            <a:lumOff val="-432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3243618"/>
              <a:satOff val="-16747"/>
              <a:lumOff val="-43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/>
            <a:t>事件流程体系。</a:t>
          </a:r>
          <a:endParaRPr lang="zh-CN" alt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/>
            <a:t>组件的相应事件配置，行为配置体系。</a:t>
          </a:r>
          <a:endParaRPr lang="zh-CN" alt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/>
            <a:t>展现方式参考</a:t>
          </a:r>
          <a:r>
            <a:rPr lang="en-US" altLang="zh-CN" sz="1400" kern="1200" smtClean="0"/>
            <a:t>GameMaker/GameMei</a:t>
          </a:r>
          <a:r>
            <a:rPr lang="zh-CN" altLang="en-US" sz="1400" kern="1200" smtClean="0"/>
            <a:t>方式。</a:t>
          </a:r>
          <a:endParaRPr lang="zh-CN" altLang="en-US" sz="1400" kern="1200"/>
        </a:p>
      </dsp:txBody>
      <dsp:txXfrm rot="-5400000">
        <a:off x="2287459" y="3519039"/>
        <a:ext cx="4738136" cy="1133809"/>
      </dsp:txXfrm>
    </dsp:sp>
    <dsp:sp modelId="{3C47A19E-5FB7-421E-863F-DCCC5D42870C}">
      <dsp:nvSpPr>
        <dsp:cNvPr id="0" name=""/>
        <dsp:cNvSpPr/>
      </dsp:nvSpPr>
      <dsp:spPr>
        <a:xfrm>
          <a:off x="412244" y="3300643"/>
          <a:ext cx="1875213" cy="1570601"/>
        </a:xfrm>
        <a:prstGeom prst="roundRect">
          <a:avLst/>
        </a:prstGeom>
        <a:solidFill>
          <a:schemeClr val="accent2">
            <a:hueOff val="-12635355"/>
            <a:satOff val="21297"/>
            <a:lumOff val="-2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程序简化</a:t>
          </a:r>
          <a:endParaRPr lang="zh-CN" altLang="en-US" sz="2400" kern="1200"/>
        </a:p>
      </dsp:txBody>
      <dsp:txXfrm>
        <a:off x="488914" y="3377313"/>
        <a:ext cx="1721873" cy="1417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2014/5/16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2014/5/16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2014/5/16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2014/5/16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2014/5/16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界面改进</a:t>
            </a:r>
            <a:r>
              <a:rPr lang="zh-CN" altLang="en-US"/>
              <a:t>方案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毛春杨</a:t>
            </a:r>
            <a:endParaRPr lang="en-US" altLang="zh-CN" smtClean="0"/>
          </a:p>
          <a:p>
            <a:r>
              <a:rPr lang="en-US" altLang="zh-CN" smtClean="0"/>
              <a:t>2014/05/17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5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界面</a:t>
            </a:r>
            <a:r>
              <a:rPr lang="zh-CN" altLang="en-US" smtClean="0"/>
              <a:t>简化 </a:t>
            </a:r>
            <a:r>
              <a:rPr lang="en-US" altLang="zh-CN" smtClean="0"/>
              <a:t>– </a:t>
            </a:r>
            <a:r>
              <a:rPr lang="zh-CN" altLang="en-US" smtClean="0"/>
              <a:t>预估</a:t>
            </a:r>
            <a:r>
              <a:rPr lang="en-US" altLang="zh-CN" smtClean="0"/>
              <a:t>(17.5</a:t>
            </a:r>
            <a:r>
              <a:rPr lang="zh-CN" altLang="en-US" smtClean="0"/>
              <a:t>人</a:t>
            </a:r>
            <a:r>
              <a:rPr lang="zh-CN" altLang="en-US"/>
              <a:t>月</a:t>
            </a:r>
            <a:r>
              <a:rPr lang="en-US" altLang="zh-CN"/>
              <a:t>)</a:t>
            </a:r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31633"/>
              </p:ext>
            </p:extLst>
          </p:nvPr>
        </p:nvGraphicFramePr>
        <p:xfrm>
          <a:off x="323526" y="1390235"/>
          <a:ext cx="8352929" cy="45052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7018"/>
                <a:gridCol w="3759488"/>
                <a:gridCol w="792088"/>
                <a:gridCol w="720080"/>
                <a:gridCol w="720080"/>
                <a:gridCol w="742407"/>
                <a:gridCol w="841768"/>
              </a:tblGrid>
              <a:tr h="840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功能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目标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设计</a:t>
                      </a:r>
                      <a:endParaRPr lang="en-US" altLang="zh-CN" sz="1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制作</a:t>
                      </a:r>
                      <a:endParaRPr lang="en-US" altLang="zh-CN" sz="1400" smtClean="0"/>
                    </a:p>
                    <a:p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测试</a:t>
                      </a:r>
                      <a:endParaRPr lang="en-US" altLang="zh-CN" sz="1400" smtClean="0"/>
                    </a:p>
                    <a:p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发布</a:t>
                      </a:r>
                      <a:endParaRPr lang="en-US" altLang="zh-CN" sz="1400" smtClean="0"/>
                    </a:p>
                    <a:p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总计</a:t>
                      </a:r>
                      <a:endParaRPr lang="en-US" altLang="zh-CN" sz="1400" smtClean="0"/>
                    </a:p>
                    <a:p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/>
                    </a:p>
                  </a:txBody>
                  <a:tcPr/>
                </a:tc>
              </a:tr>
              <a:tr h="840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项目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项目布局调整，类似</a:t>
                      </a:r>
                      <a:r>
                        <a:rPr lang="en-US" altLang="zh-CN" sz="1400" smtClean="0"/>
                        <a:t>PowerPoint</a:t>
                      </a:r>
                      <a:r>
                        <a:rPr lang="zh-CN" altLang="en-US" sz="1400" smtClean="0"/>
                        <a:t>展示页面方式。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点击场景画面，查看场景资源。</a:t>
                      </a:r>
                      <a:endParaRPr lang="en-US" altLang="zh-CN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0.5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1.5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0.5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0.5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3.0</a:t>
                      </a:r>
                      <a:endParaRPr lang="zh-CN" altLang="en-US" sz="1400"/>
                    </a:p>
                  </a:txBody>
                  <a:tcPr/>
                </a:tc>
              </a:tr>
              <a:tr h="840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场景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资源分层展示。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资源导入功能强化。</a:t>
                      </a:r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工具栏，动画</a:t>
                      </a:r>
                      <a:r>
                        <a:rPr lang="en-US" altLang="zh-CN" sz="140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4.0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0.5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6.5</a:t>
                      </a:r>
                      <a:endParaRPr lang="zh-CN" altLang="en-US" sz="1400"/>
                    </a:p>
                  </a:txBody>
                  <a:tcPr/>
                </a:tc>
              </a:tr>
              <a:tr h="840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模板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模板编辑页面展示设计。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模板编辑页面展示程序实现。</a:t>
                      </a:r>
                      <a:endParaRPr lang="en-US" altLang="zh-CN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0.5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2.0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0.5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4.0</a:t>
                      </a:r>
                      <a:endParaRPr lang="zh-CN" altLang="en-US" sz="1400"/>
                    </a:p>
                  </a:txBody>
                  <a:tcPr/>
                </a:tc>
              </a:tr>
              <a:tr h="840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资源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模型预览功能。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目录</a:t>
                      </a:r>
                      <a:r>
                        <a:rPr lang="en-US" altLang="zh-CN" sz="1400" smtClean="0"/>
                        <a:t>/</a:t>
                      </a:r>
                      <a:r>
                        <a:rPr lang="zh-CN" altLang="en-US" sz="1400" smtClean="0"/>
                        <a:t>资源名称修改。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图标明确化。</a:t>
                      </a:r>
                      <a:endParaRPr lang="en-US" altLang="zh-CN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0.5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2.0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0.5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4.0</a:t>
                      </a:r>
                      <a:endParaRPr lang="zh-CN" altLang="en-US" sz="1400"/>
                    </a:p>
                  </a:txBody>
                  <a:tcPr/>
                </a:tc>
              </a:tr>
              <a:tr h="210251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17.5</a:t>
                      </a:r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界面</a:t>
            </a:r>
            <a:r>
              <a:rPr lang="zh-CN" altLang="en-US" smtClean="0"/>
              <a:t>简化 </a:t>
            </a:r>
            <a:r>
              <a:rPr lang="en-US" altLang="zh-CN" smtClean="0"/>
              <a:t>- </a:t>
            </a:r>
            <a:r>
              <a:rPr lang="zh-CN" altLang="en-US" smtClean="0"/>
              <a:t>客户行为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>
            <a:normAutofit/>
          </a:bodyPr>
          <a:lstStyle/>
          <a:p>
            <a:r>
              <a:rPr lang="zh-CN" altLang="en-US" smtClean="0"/>
              <a:t>编辑分很多子项构成</a:t>
            </a:r>
            <a:endParaRPr lang="en-US" altLang="zh-CN"/>
          </a:p>
          <a:p>
            <a:pPr lvl="1"/>
            <a:r>
              <a:rPr lang="zh-CN" altLang="en-US" smtClean="0"/>
              <a:t>是一个需要学习的过程</a:t>
            </a:r>
            <a:endParaRPr lang="en-US" altLang="zh-CN" smtClean="0"/>
          </a:p>
          <a:p>
            <a:pPr lvl="1"/>
            <a:r>
              <a:rPr lang="zh-CN" altLang="en-US" smtClean="0"/>
              <a:t>也是一个享受创作</a:t>
            </a:r>
            <a:r>
              <a:rPr lang="zh-CN" altLang="en-US"/>
              <a:t>的</a:t>
            </a:r>
            <a:r>
              <a:rPr lang="zh-CN" altLang="en-US" smtClean="0"/>
              <a:t>过程。</a:t>
            </a:r>
            <a:endParaRPr lang="en-US" altLang="zh-CN" smtClean="0"/>
          </a:p>
        </p:txBody>
      </p:sp>
      <p:sp>
        <p:nvSpPr>
          <p:cNvPr id="5" name="圆角矩形 4"/>
          <p:cNvSpPr/>
          <p:nvPr/>
        </p:nvSpPr>
        <p:spPr>
          <a:xfrm>
            <a:off x="4499992" y="2899809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资源准备</a:t>
            </a:r>
            <a:endParaRPr lang="zh-CN" altLang="en-US"/>
          </a:p>
        </p:txBody>
      </p:sp>
      <p:pic>
        <p:nvPicPr>
          <p:cNvPr id="3074" name="Picture 2" descr="C:\Users\maochunyang\AppData\Local\Microsoft\Windows\Temporary Internet Files\Content.IE5\TAWJKKR7\MC90025119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2088232" cy="220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32298" y="52919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游戏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499992" y="3908487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逻辑控制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499992" y="5017144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测试结果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3074" idx="3"/>
            <a:endCxn id="5" idx="1"/>
          </p:cNvCxnSpPr>
          <p:nvPr/>
        </p:nvCxnSpPr>
        <p:spPr>
          <a:xfrm flipV="1">
            <a:off x="3203848" y="3115833"/>
            <a:ext cx="1296144" cy="1056684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074" idx="3"/>
            <a:endCxn id="8" idx="1"/>
          </p:cNvCxnSpPr>
          <p:nvPr/>
        </p:nvCxnSpPr>
        <p:spPr>
          <a:xfrm flipV="1">
            <a:off x="3203848" y="4124511"/>
            <a:ext cx="1296144" cy="48006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074" idx="3"/>
            <a:endCxn id="9" idx="1"/>
          </p:cNvCxnSpPr>
          <p:nvPr/>
        </p:nvCxnSpPr>
        <p:spPr>
          <a:xfrm>
            <a:off x="3203848" y="4172517"/>
            <a:ext cx="1296144" cy="1060651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12159" y="2653461"/>
            <a:ext cx="2508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>
                <a:solidFill>
                  <a:srgbClr val="FF0000"/>
                </a:solidFill>
              </a:rPr>
              <a:t>如何快速准备资源？</a:t>
            </a:r>
            <a:endParaRPr lang="en-US" altLang="zh-CN" sz="1600" b="1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自己如何准备和操作。</a:t>
            </a:r>
            <a:endParaRPr lang="en-US" altLang="zh-CN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网络直接浏览获得</a:t>
            </a:r>
            <a:r>
              <a:rPr lang="zh-CN" altLang="en-US" sz="1600"/>
              <a:t>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23544" y="3735529"/>
            <a:ext cx="2508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>
                <a:solidFill>
                  <a:srgbClr val="FF0000"/>
                </a:solidFill>
              </a:rPr>
              <a:t>如何简化逻辑？</a:t>
            </a:r>
            <a:endParaRPr lang="en-US" altLang="zh-CN" sz="1600" b="1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逻辑配置化</a:t>
            </a:r>
            <a:r>
              <a:rPr lang="en-US" altLang="zh-CN" sz="1600" smtClean="0"/>
              <a:t>/</a:t>
            </a:r>
            <a:r>
              <a:rPr lang="zh-CN" altLang="en-US" sz="1600" smtClean="0"/>
              <a:t>图形化</a:t>
            </a:r>
            <a:r>
              <a:rPr lang="zh-CN" altLang="en-US" sz="1600"/>
              <a:t>。</a:t>
            </a:r>
            <a:endParaRPr lang="en-US" altLang="zh-CN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/>
              <a:t>网络</a:t>
            </a:r>
            <a:r>
              <a:rPr lang="zh-CN" altLang="en-US" sz="1600" smtClean="0"/>
              <a:t>获得现成逻辑模块。</a:t>
            </a:r>
            <a:endParaRPr lang="zh-CN" alt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6012160" y="4860574"/>
            <a:ext cx="2508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>
                <a:solidFill>
                  <a:srgbClr val="FF0000"/>
                </a:solidFill>
              </a:rPr>
              <a:t>如何快速查看结果？</a:t>
            </a:r>
            <a:endParaRPr lang="en-US" altLang="zh-CN" sz="1600" b="1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设备选择和要求。</a:t>
            </a:r>
            <a:endParaRPr lang="en-US" altLang="zh-CN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快速运行。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7679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界面</a:t>
            </a:r>
            <a:r>
              <a:rPr lang="zh-CN" altLang="en-US" smtClean="0"/>
              <a:t>简化 </a:t>
            </a:r>
            <a:r>
              <a:rPr lang="en-US" altLang="zh-CN" smtClean="0"/>
              <a:t>- </a:t>
            </a:r>
            <a:r>
              <a:rPr lang="zh-CN" altLang="en-US" smtClean="0"/>
              <a:t>编辑分解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7698" y="3296819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选择项目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1051794" y="3754516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建立空项目</a:t>
            </a:r>
            <a:endParaRPr lang="zh-CN" altLang="en-US" sz="1050"/>
          </a:p>
        </p:txBody>
      </p:sp>
      <p:cxnSp>
        <p:nvCxnSpPr>
          <p:cNvPr id="7" name="肘形连接符 6"/>
          <p:cNvCxnSpPr>
            <a:stCxn id="4" idx="2"/>
            <a:endCxn id="5" idx="1"/>
          </p:cNvCxnSpPr>
          <p:nvPr/>
        </p:nvCxnSpPr>
        <p:spPr>
          <a:xfrm rot="16200000" flipH="1">
            <a:off x="772435" y="3619173"/>
            <a:ext cx="270686" cy="28803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051794" y="4131903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打开本地项目</a:t>
            </a:r>
            <a:endParaRPr lang="zh-CN" altLang="en-US" sz="1050"/>
          </a:p>
        </p:txBody>
      </p:sp>
      <p:cxnSp>
        <p:nvCxnSpPr>
          <p:cNvPr id="11" name="肘形连接符 10"/>
          <p:cNvCxnSpPr>
            <a:stCxn id="4" idx="2"/>
            <a:endCxn id="10" idx="1"/>
          </p:cNvCxnSpPr>
          <p:nvPr/>
        </p:nvCxnSpPr>
        <p:spPr>
          <a:xfrm rot="16200000" flipH="1">
            <a:off x="583742" y="3807866"/>
            <a:ext cx="648073" cy="28803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1051794" y="4491943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安装远程项目</a:t>
            </a:r>
            <a:endParaRPr lang="zh-CN" altLang="en-US" sz="1050"/>
          </a:p>
        </p:txBody>
      </p:sp>
      <p:cxnSp>
        <p:nvCxnSpPr>
          <p:cNvPr id="16" name="肘形连接符 15"/>
          <p:cNvCxnSpPr>
            <a:stCxn id="4" idx="2"/>
            <a:endCxn id="15" idx="1"/>
          </p:cNvCxnSpPr>
          <p:nvPr/>
        </p:nvCxnSpPr>
        <p:spPr>
          <a:xfrm rot="16200000" flipH="1">
            <a:off x="403722" y="3987886"/>
            <a:ext cx="1008113" cy="28803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229913" y="2674947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创建场景</a:t>
            </a:r>
            <a:endParaRPr lang="zh-CN" altLang="en-US" sz="1200"/>
          </a:p>
        </p:txBody>
      </p:sp>
      <p:sp>
        <p:nvSpPr>
          <p:cNvPr id="23" name="圆角矩形 22"/>
          <p:cNvSpPr/>
          <p:nvPr/>
        </p:nvSpPr>
        <p:spPr>
          <a:xfrm>
            <a:off x="3229913" y="3917216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创建模板</a:t>
            </a:r>
            <a:endParaRPr lang="zh-CN" altLang="en-US" sz="1200"/>
          </a:p>
        </p:txBody>
      </p:sp>
      <p:cxnSp>
        <p:nvCxnSpPr>
          <p:cNvPr id="24" name="肘形连接符 23"/>
          <p:cNvCxnSpPr>
            <a:stCxn id="4" idx="3"/>
            <a:endCxn id="22" idx="1"/>
          </p:cNvCxnSpPr>
          <p:nvPr/>
        </p:nvCxnSpPr>
        <p:spPr>
          <a:xfrm flipV="1">
            <a:off x="1339826" y="2840461"/>
            <a:ext cx="1890087" cy="62187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4" idx="3"/>
            <a:endCxn id="23" idx="1"/>
          </p:cNvCxnSpPr>
          <p:nvPr/>
        </p:nvCxnSpPr>
        <p:spPr>
          <a:xfrm>
            <a:off x="1339826" y="3462333"/>
            <a:ext cx="1890087" cy="62039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3984232" y="4388109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本地模板</a:t>
            </a:r>
            <a:endParaRPr lang="zh-CN" altLang="en-US" sz="1050"/>
          </a:p>
        </p:txBody>
      </p:sp>
      <p:sp>
        <p:nvSpPr>
          <p:cNvPr id="33" name="圆角矩形 32"/>
          <p:cNvSpPr/>
          <p:nvPr/>
        </p:nvSpPr>
        <p:spPr>
          <a:xfrm>
            <a:off x="3992132" y="4765951"/>
            <a:ext cx="12601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网络模板</a:t>
            </a:r>
            <a:endParaRPr lang="zh-CN" altLang="en-US" sz="1050"/>
          </a:p>
        </p:txBody>
      </p:sp>
      <p:cxnSp>
        <p:nvCxnSpPr>
          <p:cNvPr id="34" name="肘形连接符 33"/>
          <p:cNvCxnSpPr>
            <a:stCxn id="23" idx="2"/>
            <a:endCxn id="32" idx="1"/>
          </p:cNvCxnSpPr>
          <p:nvPr/>
        </p:nvCxnSpPr>
        <p:spPr>
          <a:xfrm rot="16200000" flipH="1">
            <a:off x="3753163" y="4301056"/>
            <a:ext cx="283882" cy="178255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3" idx="2"/>
            <a:endCxn id="33" idx="1"/>
          </p:cNvCxnSpPr>
          <p:nvPr/>
        </p:nvCxnSpPr>
        <p:spPr>
          <a:xfrm rot="16200000" flipH="1">
            <a:off x="3568192" y="4486027"/>
            <a:ext cx="661724" cy="186155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169004" y="3355685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逻辑建立</a:t>
            </a:r>
            <a:endParaRPr lang="zh-CN" altLang="en-US" sz="1200"/>
          </a:p>
        </p:txBody>
      </p:sp>
      <p:cxnSp>
        <p:nvCxnSpPr>
          <p:cNvPr id="46" name="肘形连接符 45"/>
          <p:cNvCxnSpPr>
            <a:stCxn id="22" idx="3"/>
            <a:endCxn id="45" idx="1"/>
          </p:cNvCxnSpPr>
          <p:nvPr/>
        </p:nvCxnSpPr>
        <p:spPr>
          <a:xfrm>
            <a:off x="4382041" y="2840461"/>
            <a:ext cx="786963" cy="68073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23" idx="3"/>
            <a:endCxn id="45" idx="1"/>
          </p:cNvCxnSpPr>
          <p:nvPr/>
        </p:nvCxnSpPr>
        <p:spPr>
          <a:xfrm flipV="1">
            <a:off x="4382041" y="3521199"/>
            <a:ext cx="786963" cy="56153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4053643" y="2166890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获得网络资源</a:t>
            </a:r>
            <a:endParaRPr lang="zh-CN" altLang="en-US" sz="1050"/>
          </a:p>
        </p:txBody>
      </p:sp>
      <p:cxnSp>
        <p:nvCxnSpPr>
          <p:cNvPr id="56" name="肘形连接符 55"/>
          <p:cNvCxnSpPr>
            <a:stCxn id="23" idx="0"/>
            <a:endCxn id="22" idx="2"/>
          </p:cNvCxnSpPr>
          <p:nvPr/>
        </p:nvCxnSpPr>
        <p:spPr>
          <a:xfrm flipV="1">
            <a:off x="3805977" y="3005974"/>
            <a:ext cx="0" cy="911242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3720116" y="3377183"/>
            <a:ext cx="902086" cy="28803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放</a:t>
            </a:r>
            <a:r>
              <a:rPr lang="zh-CN" altLang="en-US" sz="1050" smtClean="0"/>
              <a:t>入场景</a:t>
            </a:r>
            <a:endParaRPr lang="zh-CN" altLang="en-US" sz="1050"/>
          </a:p>
        </p:txBody>
      </p:sp>
      <p:cxnSp>
        <p:nvCxnSpPr>
          <p:cNvPr id="82" name="肘形连接符 81"/>
          <p:cNvCxnSpPr>
            <a:stCxn id="55" idx="1"/>
            <a:endCxn id="22" idx="0"/>
          </p:cNvCxnSpPr>
          <p:nvPr/>
        </p:nvCxnSpPr>
        <p:spPr>
          <a:xfrm rot="10800000" flipV="1">
            <a:off x="3805977" y="2310905"/>
            <a:ext cx="247666" cy="364041"/>
          </a:xfrm>
          <a:prstGeom prst="bentConnector2">
            <a:avLst/>
          </a:prstGeom>
          <a:ln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053643" y="1734842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增加本地资源</a:t>
            </a:r>
            <a:endParaRPr lang="zh-CN" altLang="en-US" sz="1050"/>
          </a:p>
        </p:txBody>
      </p:sp>
      <p:cxnSp>
        <p:nvCxnSpPr>
          <p:cNvPr id="87" name="肘形连接符 86"/>
          <p:cNvCxnSpPr>
            <a:stCxn id="86" idx="1"/>
            <a:endCxn id="22" idx="0"/>
          </p:cNvCxnSpPr>
          <p:nvPr/>
        </p:nvCxnSpPr>
        <p:spPr>
          <a:xfrm rot="10800000" flipV="1">
            <a:off x="3805977" y="1878857"/>
            <a:ext cx="247666" cy="796089"/>
          </a:xfrm>
          <a:prstGeom prst="bentConnector2">
            <a:avLst/>
          </a:prstGeom>
          <a:ln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圆角矩形 93"/>
          <p:cNvSpPr/>
          <p:nvPr/>
        </p:nvSpPr>
        <p:spPr>
          <a:xfrm>
            <a:off x="6802863" y="3349794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运行项目</a:t>
            </a:r>
            <a:endParaRPr lang="zh-CN" altLang="en-US" sz="1200"/>
          </a:p>
        </p:txBody>
      </p:sp>
      <p:cxnSp>
        <p:nvCxnSpPr>
          <p:cNvPr id="95" name="肘形连接符 94"/>
          <p:cNvCxnSpPr>
            <a:stCxn id="45" idx="3"/>
            <a:endCxn id="94" idx="1"/>
          </p:cNvCxnSpPr>
          <p:nvPr/>
        </p:nvCxnSpPr>
        <p:spPr>
          <a:xfrm flipV="1">
            <a:off x="6321132" y="3515308"/>
            <a:ext cx="481731" cy="58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圆角矩形 103"/>
          <p:cNvSpPr/>
          <p:nvPr/>
        </p:nvSpPr>
        <p:spPr>
          <a:xfrm>
            <a:off x="7669101" y="3898532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预览</a:t>
            </a:r>
            <a:r>
              <a:rPr lang="zh-CN" altLang="en-US" sz="1050" smtClean="0"/>
              <a:t>项目</a:t>
            </a:r>
            <a:endParaRPr lang="zh-CN" altLang="en-US" sz="1050"/>
          </a:p>
        </p:txBody>
      </p:sp>
      <p:cxnSp>
        <p:nvCxnSpPr>
          <p:cNvPr id="105" name="肘形连接符 104"/>
          <p:cNvCxnSpPr>
            <a:stCxn id="94" idx="2"/>
            <a:endCxn id="104" idx="1"/>
          </p:cNvCxnSpPr>
          <p:nvPr/>
        </p:nvCxnSpPr>
        <p:spPr>
          <a:xfrm rot="16200000" flipH="1">
            <a:off x="7343151" y="3716597"/>
            <a:ext cx="361727" cy="29017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5967628" y="4091685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配置编辑</a:t>
            </a:r>
            <a:endParaRPr lang="zh-CN" altLang="en-US" sz="1050"/>
          </a:p>
        </p:txBody>
      </p:sp>
      <p:cxnSp>
        <p:nvCxnSpPr>
          <p:cNvPr id="36" name="肘形连接符 35"/>
          <p:cNvCxnSpPr>
            <a:stCxn id="45" idx="2"/>
            <a:endCxn id="35" idx="1"/>
          </p:cNvCxnSpPr>
          <p:nvPr/>
        </p:nvCxnSpPr>
        <p:spPr>
          <a:xfrm rot="16200000" flipH="1">
            <a:off x="5581854" y="3849926"/>
            <a:ext cx="548989" cy="222560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5967628" y="4491943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图形化编辑</a:t>
            </a:r>
            <a:endParaRPr lang="zh-CN" altLang="en-US" sz="1050"/>
          </a:p>
        </p:txBody>
      </p:sp>
      <p:cxnSp>
        <p:nvCxnSpPr>
          <p:cNvPr id="39" name="肘形连接符 38"/>
          <p:cNvCxnSpPr>
            <a:stCxn id="45" idx="2"/>
            <a:endCxn id="38" idx="1"/>
          </p:cNvCxnSpPr>
          <p:nvPr/>
        </p:nvCxnSpPr>
        <p:spPr>
          <a:xfrm rot="16200000" flipH="1">
            <a:off x="5381725" y="4050055"/>
            <a:ext cx="949247" cy="222560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5967628" y="4909966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网络逻辑模块</a:t>
            </a:r>
            <a:endParaRPr lang="zh-CN" altLang="en-US" sz="1050"/>
          </a:p>
        </p:txBody>
      </p:sp>
      <p:cxnSp>
        <p:nvCxnSpPr>
          <p:cNvPr id="44" name="肘形连接符 43"/>
          <p:cNvCxnSpPr>
            <a:stCxn id="45" idx="2"/>
            <a:endCxn id="43" idx="1"/>
          </p:cNvCxnSpPr>
          <p:nvPr/>
        </p:nvCxnSpPr>
        <p:spPr>
          <a:xfrm rot="16200000" flipH="1">
            <a:off x="5172713" y="4259067"/>
            <a:ext cx="1367270" cy="222560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5967629" y="5301208"/>
            <a:ext cx="1268040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编辑工具</a:t>
            </a:r>
            <a:r>
              <a:rPr lang="en-US" altLang="zh-CN" sz="1050" smtClean="0"/>
              <a:t>(Mono/VS IDE)</a:t>
            </a:r>
            <a:endParaRPr lang="zh-CN" altLang="en-US" sz="1050"/>
          </a:p>
        </p:txBody>
      </p:sp>
      <p:cxnSp>
        <p:nvCxnSpPr>
          <p:cNvPr id="50" name="肘形连接符 49"/>
          <p:cNvCxnSpPr>
            <a:stCxn id="45" idx="2"/>
            <a:endCxn id="48" idx="1"/>
          </p:cNvCxnSpPr>
          <p:nvPr/>
        </p:nvCxnSpPr>
        <p:spPr>
          <a:xfrm rot="16200000" flipH="1">
            <a:off x="4959090" y="4472689"/>
            <a:ext cx="1794516" cy="222561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7669101" y="4275919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发布项目</a:t>
            </a:r>
            <a:endParaRPr lang="zh-CN" altLang="en-US" sz="1050"/>
          </a:p>
        </p:txBody>
      </p:sp>
      <p:cxnSp>
        <p:nvCxnSpPr>
          <p:cNvPr id="59" name="肘形连接符 58"/>
          <p:cNvCxnSpPr>
            <a:stCxn id="94" idx="2"/>
            <a:endCxn id="57" idx="1"/>
          </p:cNvCxnSpPr>
          <p:nvPr/>
        </p:nvCxnSpPr>
        <p:spPr>
          <a:xfrm rot="16200000" flipH="1">
            <a:off x="7154457" y="3905291"/>
            <a:ext cx="739114" cy="29017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7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编辑器布局修改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24" y="1412776"/>
            <a:ext cx="8580953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274390" y="6093296"/>
            <a:ext cx="8474074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smtClean="0"/>
              <a:t>Outlook</a:t>
            </a:r>
            <a:r>
              <a:rPr lang="zh-CN" altLang="en-US" sz="1600" smtClean="0"/>
              <a:t>基本上把所有按键分组放在工具栏顶部</a:t>
            </a:r>
            <a:r>
              <a:rPr lang="zh-CN" altLang="en-US" sz="1600"/>
              <a:t>，</a:t>
            </a:r>
            <a:r>
              <a:rPr lang="zh-CN" altLang="en-US" sz="1600" smtClean="0"/>
              <a:t>左侧为大纲和预览区域，右侧为属性区域。</a:t>
            </a:r>
            <a:endParaRPr lang="en-US" altLang="zh-CN" sz="1600" smtClean="0"/>
          </a:p>
          <a:p>
            <a:pPr marL="0" indent="0">
              <a:buNone/>
            </a:pPr>
            <a:r>
              <a:rPr lang="zh-CN" altLang="en-US" sz="1600" smtClean="0"/>
              <a:t>选中物件时候，属性区域最好相关的功能以折叠显示，不要用户去选取方式打开。</a:t>
            </a:r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258613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程序简化 </a:t>
            </a:r>
            <a:r>
              <a:rPr lang="en-US" altLang="zh-CN" smtClean="0"/>
              <a:t>– </a:t>
            </a:r>
            <a:r>
              <a:rPr lang="zh-CN" altLang="en-US" smtClean="0"/>
              <a:t>结构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52948" y="3086526"/>
            <a:ext cx="172819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程序</a:t>
            </a:r>
            <a:r>
              <a:rPr lang="zh-CN" altLang="en-US" smtClean="0"/>
              <a:t>简化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347865" y="2222430"/>
            <a:ext cx="172819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事件流体系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012160" y="3325384"/>
            <a:ext cx="172819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事件列表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012160" y="3973456"/>
            <a:ext cx="172819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行为列表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347865" y="3968885"/>
            <a:ext cx="172819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事件配置</a:t>
            </a:r>
            <a:endParaRPr lang="zh-CN" altLang="en-US"/>
          </a:p>
        </p:txBody>
      </p:sp>
      <p:cxnSp>
        <p:nvCxnSpPr>
          <p:cNvPr id="18" name="直接连接符 17"/>
          <p:cNvCxnSpPr>
            <a:stCxn id="9" idx="1"/>
            <a:endCxn id="4" idx="3"/>
          </p:cNvCxnSpPr>
          <p:nvPr/>
        </p:nvCxnSpPr>
        <p:spPr>
          <a:xfrm rot="10800000" flipV="1">
            <a:off x="2481141" y="2438454"/>
            <a:ext cx="866725" cy="86409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17"/>
          <p:cNvCxnSpPr>
            <a:stCxn id="16" idx="1"/>
            <a:endCxn id="4" idx="3"/>
          </p:cNvCxnSpPr>
          <p:nvPr/>
        </p:nvCxnSpPr>
        <p:spPr>
          <a:xfrm rot="10800000">
            <a:off x="2481141" y="3302551"/>
            <a:ext cx="866725" cy="88235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17"/>
          <p:cNvCxnSpPr>
            <a:stCxn id="11" idx="1"/>
            <a:endCxn id="16" idx="3"/>
          </p:cNvCxnSpPr>
          <p:nvPr/>
        </p:nvCxnSpPr>
        <p:spPr>
          <a:xfrm rot="10800000" flipV="1">
            <a:off x="5076058" y="3541407"/>
            <a:ext cx="936103" cy="64350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17"/>
          <p:cNvCxnSpPr>
            <a:stCxn id="12" idx="1"/>
            <a:endCxn id="16" idx="3"/>
          </p:cNvCxnSpPr>
          <p:nvPr/>
        </p:nvCxnSpPr>
        <p:spPr>
          <a:xfrm rot="10800000">
            <a:off x="5076058" y="4184910"/>
            <a:ext cx="936103" cy="457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6033839" y="4617133"/>
            <a:ext cx="172819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模块</a:t>
            </a:r>
            <a:r>
              <a:rPr lang="zh-CN" altLang="en-US" smtClean="0"/>
              <a:t>列表</a:t>
            </a:r>
            <a:endParaRPr lang="zh-CN" altLang="en-US"/>
          </a:p>
        </p:txBody>
      </p:sp>
      <p:cxnSp>
        <p:nvCxnSpPr>
          <p:cNvPr id="14" name="直接连接符 17"/>
          <p:cNvCxnSpPr>
            <a:stCxn id="13" idx="1"/>
            <a:endCxn id="16" idx="3"/>
          </p:cNvCxnSpPr>
          <p:nvPr/>
        </p:nvCxnSpPr>
        <p:spPr>
          <a:xfrm rot="10800000">
            <a:off x="5076057" y="4184909"/>
            <a:ext cx="957782" cy="64824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48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</a:t>
            </a:r>
            <a:r>
              <a:rPr lang="zh-CN" altLang="en-US" smtClean="0"/>
              <a:t>简化 </a:t>
            </a:r>
            <a:r>
              <a:rPr lang="en-US" altLang="zh-CN" smtClean="0"/>
              <a:t>– </a:t>
            </a:r>
            <a:r>
              <a:rPr lang="zh-CN" altLang="en-US" smtClean="0"/>
              <a:t>预估</a:t>
            </a:r>
            <a:r>
              <a:rPr lang="en-US" altLang="zh-CN" smtClean="0"/>
              <a:t>(20.5</a:t>
            </a:r>
            <a:r>
              <a:rPr lang="zh-CN" altLang="en-US" smtClean="0"/>
              <a:t>人月</a:t>
            </a:r>
            <a:r>
              <a:rPr lang="en-US" altLang="zh-CN" smtClean="0"/>
              <a:t>)</a:t>
            </a:r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30778"/>
              </p:ext>
            </p:extLst>
          </p:nvPr>
        </p:nvGraphicFramePr>
        <p:xfrm>
          <a:off x="323526" y="1390235"/>
          <a:ext cx="8352929" cy="36651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7018"/>
                <a:gridCol w="3759488"/>
                <a:gridCol w="792088"/>
                <a:gridCol w="720080"/>
                <a:gridCol w="720080"/>
                <a:gridCol w="742407"/>
                <a:gridCol w="841768"/>
              </a:tblGrid>
              <a:tr h="840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功能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目标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设计</a:t>
                      </a:r>
                      <a:endParaRPr lang="en-US" altLang="zh-CN" sz="1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制作</a:t>
                      </a:r>
                      <a:endParaRPr lang="en-US" altLang="zh-CN" sz="1400" smtClean="0"/>
                    </a:p>
                    <a:p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测试</a:t>
                      </a:r>
                      <a:endParaRPr lang="en-US" altLang="zh-CN" sz="1400" smtClean="0"/>
                    </a:p>
                    <a:p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发布</a:t>
                      </a:r>
                      <a:endParaRPr lang="en-US" altLang="zh-CN" sz="1400" smtClean="0"/>
                    </a:p>
                    <a:p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总计</a:t>
                      </a:r>
                      <a:endParaRPr lang="en-US" altLang="zh-CN" sz="1400" smtClean="0"/>
                    </a:p>
                    <a:p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/>
                    </a:p>
                  </a:txBody>
                  <a:tcPr/>
                </a:tc>
              </a:tr>
              <a:tr h="840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设计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事件流底层设计。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原型设计。</a:t>
                      </a:r>
                      <a:endParaRPr lang="en-US" altLang="zh-CN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2.0</a:t>
                      </a:r>
                      <a:endParaRPr lang="zh-CN" altLang="en-US" sz="1400"/>
                    </a:p>
                  </a:txBody>
                  <a:tcPr/>
                </a:tc>
              </a:tr>
              <a:tr h="840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制作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界面展示制作。</a:t>
                      </a:r>
                      <a:endParaRPr lang="en-US" altLang="zh-CN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2.0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0.5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3.5</a:t>
                      </a:r>
                      <a:endParaRPr lang="zh-CN" altLang="en-US" sz="1400"/>
                    </a:p>
                  </a:txBody>
                  <a:tcPr/>
                </a:tc>
              </a:tr>
              <a:tr h="840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扩展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事件模型实现。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行为模型实现。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模块实现。</a:t>
                      </a:r>
                      <a:endParaRPr lang="en-US" altLang="zh-CN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12.0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2.0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15.0</a:t>
                      </a:r>
                      <a:endParaRPr lang="zh-CN" altLang="en-US" sz="1400"/>
                    </a:p>
                  </a:txBody>
                  <a:tcPr/>
                </a:tc>
              </a:tr>
              <a:tr h="210251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20.5</a:t>
                      </a:r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程序简化 </a:t>
            </a:r>
            <a:r>
              <a:rPr lang="en-US" altLang="zh-CN" smtClean="0"/>
              <a:t>– </a:t>
            </a:r>
            <a:r>
              <a:rPr lang="zh-CN" altLang="en-US" smtClean="0"/>
              <a:t>参考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22869" r="17526" b="14204"/>
          <a:stretch/>
        </p:blipFill>
        <p:spPr bwMode="auto">
          <a:xfrm>
            <a:off x="683568" y="1412776"/>
            <a:ext cx="7704856" cy="5124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649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</a:t>
            </a:r>
            <a:r>
              <a:rPr lang="zh-CN" altLang="en-US" smtClean="0"/>
              <a:t>简化 </a:t>
            </a:r>
            <a:r>
              <a:rPr lang="en-US" altLang="zh-CN" smtClean="0"/>
              <a:t>– </a:t>
            </a:r>
            <a:r>
              <a:rPr lang="zh-CN" altLang="en-US"/>
              <a:t>事件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637618"/>
              </p:ext>
            </p:extLst>
          </p:nvPr>
        </p:nvGraphicFramePr>
        <p:xfrm>
          <a:off x="467544" y="2060844"/>
          <a:ext cx="8208913" cy="451637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70728"/>
                <a:gridCol w="1499019"/>
                <a:gridCol w="5639166"/>
              </a:tblGrid>
              <a:tr h="404451">
                <a:tc>
                  <a:txBody>
                    <a:bodyPr/>
                    <a:lstStyle/>
                    <a:p>
                      <a:r>
                        <a:rPr lang="zh-CN" altLang="en-US" smtClean="0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子类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分解</a:t>
                      </a:r>
                      <a:endParaRPr lang="zh-CN" altLang="en-US"/>
                    </a:p>
                  </a:txBody>
                  <a:tcPr/>
                </a:tc>
              </a:tr>
              <a:tr h="404451">
                <a:tc rowSpan="3">
                  <a:txBody>
                    <a:bodyPr/>
                    <a:lstStyle/>
                    <a:p>
                      <a:r>
                        <a:rPr lang="zh-CN" altLang="en-US" sz="1600" smtClean="0"/>
                        <a:t>对象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实例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创建，销毁</a:t>
                      </a:r>
                      <a:endParaRPr lang="zh-CN" altLang="en-US"/>
                    </a:p>
                  </a:txBody>
                  <a:tcPr/>
                </a:tc>
              </a:tr>
              <a:tr h="3707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特定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声音开始</a:t>
                      </a:r>
                      <a:r>
                        <a:rPr lang="en-US" altLang="zh-CN" sz="1600" smtClean="0"/>
                        <a:t>/</a:t>
                      </a:r>
                      <a:r>
                        <a:rPr lang="zh-CN" altLang="en-US" sz="1600" smtClean="0"/>
                        <a:t>声音结束</a:t>
                      </a:r>
                      <a:endParaRPr lang="zh-CN" altLang="en-US" sz="1600"/>
                    </a:p>
                  </a:txBody>
                  <a:tcPr/>
                </a:tc>
              </a:tr>
              <a:tr h="3707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系统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加载中</a:t>
                      </a:r>
                      <a:r>
                        <a:rPr lang="en-US" altLang="zh-CN" sz="1600" smtClean="0"/>
                        <a:t>/</a:t>
                      </a:r>
                      <a:r>
                        <a:rPr lang="zh-CN" altLang="en-US" sz="1600" smtClean="0"/>
                        <a:t>加载完成，显示</a:t>
                      </a:r>
                      <a:r>
                        <a:rPr lang="en-US" altLang="zh-CN" sz="1600" smtClean="0"/>
                        <a:t>/</a:t>
                      </a:r>
                      <a:r>
                        <a:rPr lang="zh-CN" altLang="en-US" sz="1600" smtClean="0"/>
                        <a:t>隐藏，开始移动</a:t>
                      </a:r>
                      <a:r>
                        <a:rPr lang="en-US" altLang="zh-CN" sz="1600" smtClean="0"/>
                        <a:t>/</a:t>
                      </a:r>
                      <a:r>
                        <a:rPr lang="zh-CN" altLang="en-US" sz="1600" smtClean="0"/>
                        <a:t>结束移动</a:t>
                      </a:r>
                      <a:endParaRPr lang="zh-CN" altLang="en-US" sz="1600"/>
                    </a:p>
                  </a:txBody>
                  <a:tcPr/>
                </a:tc>
              </a:tr>
              <a:tr h="370747">
                <a:tc rowSpan="3">
                  <a:txBody>
                    <a:bodyPr/>
                    <a:lstStyle/>
                    <a:p>
                      <a:r>
                        <a:rPr lang="zh-CN" altLang="en-US" sz="1600" smtClean="0"/>
                        <a:t>输入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鼠标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smtClean="0"/>
                        <a:t>左键</a:t>
                      </a:r>
                      <a:r>
                        <a:rPr lang="en-US" altLang="zh-CN" sz="1600" smtClean="0"/>
                        <a:t>/</a:t>
                      </a:r>
                      <a:r>
                        <a:rPr lang="zh-CN" altLang="en-US" sz="1600" smtClean="0"/>
                        <a:t>右键，落下</a:t>
                      </a:r>
                      <a:r>
                        <a:rPr lang="en-US" altLang="zh-CN" sz="1600" smtClean="0"/>
                        <a:t>/</a:t>
                      </a:r>
                      <a:r>
                        <a:rPr lang="zh-CN" altLang="en-US" sz="1600" smtClean="0"/>
                        <a:t>移动</a:t>
                      </a:r>
                      <a:r>
                        <a:rPr lang="en-US" altLang="zh-CN" sz="1600" smtClean="0"/>
                        <a:t>/</a:t>
                      </a:r>
                      <a:r>
                        <a:rPr lang="zh-CN" altLang="en-US" sz="1600" smtClean="0"/>
                        <a:t>抬起</a:t>
                      </a:r>
                    </a:p>
                  </a:txBody>
                  <a:tcPr/>
                </a:tc>
              </a:tr>
              <a:tr h="3707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键盘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按键落下</a:t>
                      </a:r>
                      <a:r>
                        <a:rPr lang="en-US" altLang="zh-CN" sz="1600" smtClean="0"/>
                        <a:t>/</a:t>
                      </a:r>
                      <a:r>
                        <a:rPr lang="zh-CN" altLang="en-US" sz="1600" smtClean="0"/>
                        <a:t>按键抬起</a:t>
                      </a:r>
                      <a:endParaRPr lang="zh-CN" altLang="en-US" sz="1600"/>
                    </a:p>
                  </a:txBody>
                  <a:tcPr/>
                </a:tc>
              </a:tr>
              <a:tr h="3707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触摸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触摸落下</a:t>
                      </a:r>
                      <a:r>
                        <a:rPr lang="en-US" altLang="zh-CN" sz="1600" smtClean="0"/>
                        <a:t>/</a:t>
                      </a:r>
                      <a:r>
                        <a:rPr lang="zh-CN" altLang="en-US" sz="1600" smtClean="0"/>
                        <a:t>触摸抬起</a:t>
                      </a:r>
                      <a:endParaRPr lang="zh-CN" altLang="en-US" sz="1600"/>
                    </a:p>
                  </a:txBody>
                  <a:tcPr/>
                </a:tc>
              </a:tr>
              <a:tr h="370747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smtClean="0"/>
                        <a:t>检测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位置</a:t>
                      </a:r>
                      <a:endParaRPr lang="en-US" altLang="zh-CN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位置触发，进入范围，离开范围</a:t>
                      </a:r>
                      <a:endParaRPr lang="zh-CN" altLang="en-US" sz="1600"/>
                    </a:p>
                  </a:txBody>
                  <a:tcPr/>
                </a:tc>
              </a:tr>
              <a:tr h="3707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碰撞</a:t>
                      </a:r>
                      <a:endParaRPr lang="en-US" altLang="zh-CN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碰撞触发，经过物体，离开物体</a:t>
                      </a:r>
                      <a:endParaRPr lang="zh-CN" altLang="en-US" sz="1600"/>
                    </a:p>
                  </a:txBody>
                  <a:tcPr/>
                </a:tc>
              </a:tr>
              <a:tr h="3707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场景</a:t>
                      </a:r>
                      <a:endParaRPr lang="en-US" altLang="zh-CN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进入场景，离开场景</a:t>
                      </a:r>
                      <a:endParaRPr lang="zh-CN" altLang="en-US" sz="1600"/>
                    </a:p>
                  </a:txBody>
                  <a:tcPr/>
                </a:tc>
              </a:tr>
              <a:tr h="370747"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定时器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时间触发</a:t>
                      </a:r>
                      <a:endParaRPr lang="zh-CN" altLang="en-US" sz="1600"/>
                    </a:p>
                  </a:txBody>
                  <a:tcPr/>
                </a:tc>
              </a:tr>
              <a:tr h="370747"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触发器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代码实现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9256" cy="460648"/>
          </a:xfrm>
        </p:spPr>
        <p:txBody>
          <a:bodyPr>
            <a:normAutofit/>
          </a:bodyPr>
          <a:lstStyle/>
          <a:p>
            <a:r>
              <a:rPr lang="zh-CN" altLang="en-US" sz="2000" smtClean="0"/>
              <a:t>产生推动游戏进行的操作原子。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6561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</a:t>
            </a:r>
            <a:r>
              <a:rPr lang="zh-CN" altLang="en-US" smtClean="0"/>
              <a:t>简化 </a:t>
            </a:r>
            <a:r>
              <a:rPr lang="en-US" altLang="zh-CN" smtClean="0"/>
              <a:t>– </a:t>
            </a:r>
            <a:r>
              <a:rPr lang="zh-CN" altLang="en-US"/>
              <a:t>行为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981548"/>
              </p:ext>
            </p:extLst>
          </p:nvPr>
        </p:nvGraphicFramePr>
        <p:xfrm>
          <a:off x="467544" y="2132856"/>
          <a:ext cx="8136904" cy="4267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61335"/>
                <a:gridCol w="1485869"/>
                <a:gridCol w="5589700"/>
              </a:tblGrid>
              <a:tr h="282359">
                <a:tc>
                  <a:txBody>
                    <a:bodyPr/>
                    <a:lstStyle/>
                    <a:p>
                      <a:r>
                        <a:rPr lang="zh-CN" altLang="en-US" smtClean="0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子类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分解</a:t>
                      </a:r>
                      <a:endParaRPr lang="zh-CN" altLang="en-US"/>
                    </a:p>
                  </a:txBody>
                  <a:tcPr/>
                </a:tc>
              </a:tr>
              <a:tr h="258829">
                <a:tc rowSpan="2">
                  <a:txBody>
                    <a:bodyPr/>
                    <a:lstStyle/>
                    <a:p>
                      <a:r>
                        <a:rPr lang="zh-CN" altLang="en-US" sz="1200" smtClean="0"/>
                        <a:t>配置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屏幕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大小</a:t>
                      </a:r>
                      <a:endParaRPr lang="zh-CN" altLang="en-US" sz="1600"/>
                    </a:p>
                  </a:txBody>
                  <a:tcPr/>
                </a:tc>
              </a:tr>
              <a:tr h="2588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声音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音量</a:t>
                      </a:r>
                      <a:endParaRPr lang="zh-CN" altLang="en-US" sz="1200"/>
                    </a:p>
                  </a:txBody>
                  <a:tcPr/>
                </a:tc>
              </a:tr>
              <a:tr h="258829">
                <a:tc rowSpan="3">
                  <a:txBody>
                    <a:bodyPr/>
                    <a:lstStyle/>
                    <a:p>
                      <a:r>
                        <a:rPr lang="zh-CN" altLang="en-US" sz="1200" smtClean="0"/>
                        <a:t>舞台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场景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场景切换</a:t>
                      </a:r>
                      <a:endParaRPr lang="zh-CN" altLang="en-US" sz="1200"/>
                    </a:p>
                  </a:txBody>
                  <a:tcPr/>
                </a:tc>
              </a:tr>
              <a:tr h="2588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模板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创建，销毁</a:t>
                      </a:r>
                      <a:endParaRPr lang="zh-CN" altLang="en-US" sz="1200"/>
                    </a:p>
                  </a:txBody>
                  <a:tcPr/>
                </a:tc>
              </a:tr>
              <a:tr h="2588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特效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创建，销毁，播放</a:t>
                      </a:r>
                      <a:endParaRPr lang="zh-CN" altLang="en-US" sz="1200"/>
                    </a:p>
                  </a:txBody>
                  <a:tcPr/>
                </a:tc>
              </a:tr>
              <a:tr h="258829">
                <a:tc rowSpan="4">
                  <a:txBody>
                    <a:bodyPr/>
                    <a:lstStyle/>
                    <a:p>
                      <a:r>
                        <a:rPr lang="zh-CN" altLang="en-US" sz="1200" smtClean="0"/>
                        <a:t>实体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路线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smtClean="0"/>
                        <a:t>方向移动，目标移动，轨迹移动</a:t>
                      </a:r>
                    </a:p>
                  </a:txBody>
                  <a:tcPr/>
                </a:tc>
              </a:tr>
              <a:tr h="2588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属性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属性变更</a:t>
                      </a:r>
                      <a:endParaRPr lang="zh-CN" altLang="en-US" sz="1200"/>
                    </a:p>
                  </a:txBody>
                  <a:tcPr/>
                </a:tc>
              </a:tr>
              <a:tr h="2588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动画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播放，停止</a:t>
                      </a:r>
                      <a:endParaRPr lang="zh-CN" altLang="en-US" sz="1200"/>
                    </a:p>
                  </a:txBody>
                  <a:tcPr/>
                </a:tc>
              </a:tr>
              <a:tr h="2588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声音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播放指定声音</a:t>
                      </a:r>
                      <a:endParaRPr lang="zh-CN" altLang="en-US" sz="1200"/>
                    </a:p>
                  </a:txBody>
                  <a:tcPr/>
                </a:tc>
              </a:tr>
              <a:tr h="258829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smtClean="0"/>
                        <a:t>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条件</a:t>
                      </a:r>
                      <a:endParaRPr lang="en-US" altLang="zh-CN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判断</a:t>
                      </a:r>
                      <a:endParaRPr lang="zh-CN" altLang="en-US" sz="1200"/>
                    </a:p>
                  </a:txBody>
                  <a:tcPr/>
                </a:tc>
              </a:tr>
              <a:tr h="2588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分支</a:t>
                      </a:r>
                      <a:endParaRPr lang="en-US" altLang="zh-CN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多个情况分别处理</a:t>
                      </a:r>
                      <a:endParaRPr lang="zh-CN" altLang="en-US" sz="1200"/>
                    </a:p>
                  </a:txBody>
                  <a:tcPr/>
                </a:tc>
              </a:tr>
              <a:tr h="2588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代码</a:t>
                      </a:r>
                      <a:endParaRPr lang="en-US" altLang="zh-CN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代码控制</a:t>
                      </a:r>
                      <a:endParaRPr lang="zh-CN" altLang="en-US" sz="1200"/>
                    </a:p>
                  </a:txBody>
                  <a:tcPr/>
                </a:tc>
              </a:tr>
              <a:tr h="258829"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定时器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时间触发</a:t>
                      </a:r>
                      <a:endParaRPr lang="zh-CN" altLang="en-US" sz="1200"/>
                    </a:p>
                  </a:txBody>
                  <a:tcPr/>
                </a:tc>
              </a:tr>
              <a:tr h="258829"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触发器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代码实现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9256" cy="460648"/>
          </a:xfrm>
        </p:spPr>
        <p:txBody>
          <a:bodyPr>
            <a:normAutofit/>
          </a:bodyPr>
          <a:lstStyle/>
          <a:p>
            <a:r>
              <a:rPr lang="zh-CN" altLang="en-US" sz="2000" smtClean="0"/>
              <a:t>在事件产生时，可以定义执行那些处理，做出反应。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991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</a:t>
            </a:r>
            <a:r>
              <a:rPr lang="zh-CN" altLang="en-US" smtClean="0"/>
              <a:t>简化 </a:t>
            </a:r>
            <a:r>
              <a:rPr lang="en-US" altLang="zh-CN" smtClean="0"/>
              <a:t>– </a:t>
            </a:r>
            <a:r>
              <a:rPr lang="zh-CN" altLang="en-US"/>
              <a:t>模块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26394"/>
              </p:ext>
            </p:extLst>
          </p:nvPr>
        </p:nvGraphicFramePr>
        <p:xfrm>
          <a:off x="467544" y="2492896"/>
          <a:ext cx="8136904" cy="30784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61335"/>
                <a:gridCol w="1485869"/>
                <a:gridCol w="5589700"/>
              </a:tblGrid>
              <a:tr h="154186">
                <a:tc>
                  <a:txBody>
                    <a:bodyPr/>
                    <a:lstStyle/>
                    <a:p>
                      <a:r>
                        <a:rPr lang="zh-CN" altLang="en-US" smtClean="0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子类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分解</a:t>
                      </a:r>
                      <a:endParaRPr lang="zh-CN" altLang="en-US"/>
                    </a:p>
                  </a:txBody>
                  <a:tcPr/>
                </a:tc>
              </a:tr>
              <a:tr h="154186">
                <a:tc rowSpan="5">
                  <a:txBody>
                    <a:bodyPr/>
                    <a:lstStyle/>
                    <a:p>
                      <a:r>
                        <a:rPr lang="zh-CN" altLang="en-US" sz="1600" smtClean="0"/>
                        <a:t>模板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玩家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名称，生命，模型</a:t>
                      </a:r>
                    </a:p>
                  </a:txBody>
                  <a:tcPr/>
                </a:tc>
              </a:tr>
              <a:tr h="1413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角色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名称，生命，模型</a:t>
                      </a:r>
                      <a:endParaRPr lang="zh-CN" altLang="en-US" sz="1600"/>
                    </a:p>
                  </a:txBody>
                  <a:tcPr/>
                </a:tc>
              </a:tr>
              <a:tr h="1413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敌人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名称，生命，模型</a:t>
                      </a:r>
                      <a:endParaRPr lang="zh-CN" altLang="en-US" sz="1600"/>
                    </a:p>
                  </a:txBody>
                  <a:tcPr/>
                </a:tc>
              </a:tr>
              <a:tr h="1413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技能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特效</a:t>
                      </a:r>
                      <a:endParaRPr lang="zh-CN" altLang="en-US" sz="1600"/>
                    </a:p>
                  </a:txBody>
                  <a:tcPr/>
                </a:tc>
              </a:tr>
              <a:tr h="1413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BUFF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BUFF</a:t>
                      </a:r>
                      <a:endParaRPr lang="zh-CN" altLang="en-US" sz="1600"/>
                    </a:p>
                  </a:txBody>
                  <a:tcPr/>
                </a:tc>
              </a:tr>
              <a:tr h="141337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smtClean="0"/>
                        <a:t>场景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分数</a:t>
                      </a:r>
                      <a:endParaRPr lang="en-US" altLang="zh-CN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分数显示</a:t>
                      </a:r>
                      <a:endParaRPr lang="zh-CN" altLang="en-US" sz="1600"/>
                    </a:p>
                  </a:txBody>
                  <a:tcPr/>
                </a:tc>
              </a:tr>
              <a:tr h="1413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消息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消息框，询问框</a:t>
                      </a:r>
                      <a:endParaRPr lang="zh-CN" altLang="en-US" sz="1600"/>
                    </a:p>
                  </a:txBody>
                  <a:tcPr/>
                </a:tc>
              </a:tr>
              <a:tr h="1413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舞台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离开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9256" cy="820688"/>
          </a:xfrm>
        </p:spPr>
        <p:txBody>
          <a:bodyPr>
            <a:normAutofit/>
          </a:bodyPr>
          <a:lstStyle/>
          <a:p>
            <a:r>
              <a:rPr lang="zh-CN" altLang="en-US" sz="2000" smtClean="0"/>
              <a:t>预先针对适合某类游戏，提供的各种简化模板。</a:t>
            </a:r>
            <a:endParaRPr lang="en-US" altLang="zh-CN" sz="2000" smtClean="0"/>
          </a:p>
          <a:p>
            <a:r>
              <a:rPr lang="zh-CN" altLang="en-US" sz="2000" smtClean="0"/>
              <a:t>帮助玩家减少制作游戏的工作量。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1551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针对</a:t>
            </a:r>
            <a:r>
              <a:rPr lang="zh-CN" altLang="en-US"/>
              <a:t>用户</a:t>
            </a:r>
            <a:r>
              <a:rPr lang="zh-CN" altLang="en-US" smtClean="0"/>
              <a:t>调研的改进点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mtClean="0"/>
              <a:t>程序简化：</a:t>
            </a:r>
            <a:endParaRPr lang="en-US" altLang="zh-CN"/>
          </a:p>
          <a:p>
            <a:pPr lvl="1"/>
            <a:r>
              <a:rPr lang="zh-CN" altLang="en-US" smtClean="0"/>
              <a:t>对不会程序的用户，必须提供一个易理解的方案。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 smtClean="0"/>
              <a:t>这个是走教育路线的最基础和必要的模块。</a:t>
            </a:r>
            <a:endParaRPr lang="en-US" altLang="zh-CN" smtClean="0"/>
          </a:p>
          <a:p>
            <a:pPr lvl="1"/>
            <a:r>
              <a:rPr lang="zh-CN" altLang="en-US" smtClean="0"/>
              <a:t>事件</a:t>
            </a:r>
            <a:r>
              <a:rPr lang="en-US" altLang="zh-CN" smtClean="0"/>
              <a:t>/</a:t>
            </a:r>
            <a:r>
              <a:rPr lang="zh-CN" altLang="en-US" smtClean="0"/>
              <a:t>行为驱动体系的建立。</a:t>
            </a:r>
            <a:endParaRPr lang="en-US" altLang="zh-CN" smtClean="0"/>
          </a:p>
          <a:p>
            <a:pPr marL="365760" lvl="1" indent="0">
              <a:buNone/>
            </a:pPr>
            <a:endParaRPr lang="en-US" altLang="zh-CN" smtClean="0"/>
          </a:p>
          <a:p>
            <a:r>
              <a:rPr lang="zh-CN" altLang="en-US" smtClean="0"/>
              <a:t>网络化：</a:t>
            </a:r>
            <a:endParaRPr lang="en-US" altLang="zh-CN" smtClean="0"/>
          </a:p>
          <a:p>
            <a:pPr lvl="1"/>
            <a:r>
              <a:rPr lang="zh-CN" altLang="en-US" smtClean="0"/>
              <a:t>提供在线更新机制。</a:t>
            </a:r>
            <a:endParaRPr lang="en-US" altLang="zh-CN" smtClean="0"/>
          </a:p>
          <a:p>
            <a:pPr lvl="1"/>
            <a:r>
              <a:rPr lang="zh-CN" altLang="en-US" smtClean="0"/>
              <a:t>提供用户账号，分析用户行为。</a:t>
            </a:r>
            <a:endParaRPr lang="en-US" altLang="zh-CN" smtClean="0"/>
          </a:p>
          <a:p>
            <a:pPr lvl="1"/>
            <a:r>
              <a:rPr lang="zh-CN" altLang="en-US" smtClean="0"/>
              <a:t>提供在线的项目模板，提供项目共享机制。</a:t>
            </a:r>
            <a:endParaRPr lang="en-US" altLang="zh-CN" smtClean="0"/>
          </a:p>
          <a:p>
            <a:pPr lvl="1"/>
            <a:r>
              <a:rPr lang="zh-CN" altLang="en-US" smtClean="0"/>
              <a:t>提供在线资源，提供资源共享机制。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/>
              <a:t>界面</a:t>
            </a:r>
            <a:r>
              <a:rPr lang="zh-CN" altLang="en-US" smtClean="0"/>
              <a:t>调整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zh-CN" altLang="en-US" smtClean="0"/>
              <a:t>项目构成简化。</a:t>
            </a:r>
            <a:endParaRPr lang="en-US" altLang="zh-CN" smtClean="0"/>
          </a:p>
          <a:p>
            <a:pPr lvl="1"/>
            <a:r>
              <a:rPr lang="zh-CN" altLang="en-US" smtClean="0"/>
              <a:t>提供模板管理的可视化编辑工具。</a:t>
            </a:r>
            <a:endParaRPr lang="en-US" altLang="zh-CN" smtClean="0"/>
          </a:p>
          <a:p>
            <a:pPr lvl="1"/>
            <a:r>
              <a:rPr lang="zh-CN" altLang="en-US" smtClean="0"/>
              <a:t>完善课件和帮助系统。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6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研发</a:t>
            </a:r>
            <a:r>
              <a:rPr lang="zh-CN" altLang="en-US" smtClean="0"/>
              <a:t>总计</a:t>
            </a:r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80863"/>
              </p:ext>
            </p:extLst>
          </p:nvPr>
        </p:nvGraphicFramePr>
        <p:xfrm>
          <a:off x="323528" y="1556792"/>
          <a:ext cx="8352929" cy="36651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168"/>
                <a:gridCol w="5544616"/>
                <a:gridCol w="1296145"/>
              </a:tblGrid>
              <a:tr h="840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功能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目标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总计</a:t>
                      </a:r>
                      <a:endParaRPr lang="en-US" altLang="zh-CN" sz="1400" smtClean="0"/>
                    </a:p>
                    <a:p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/>
                    </a:p>
                  </a:txBody>
                  <a:tcPr/>
                </a:tc>
              </a:tr>
              <a:tr h="840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网络化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共享项目，增加学习乐趣。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共享资源，适合快速制作游戏。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跟踪用户，提高用户粘性。</a:t>
                      </a:r>
                      <a:endParaRPr lang="en-US" altLang="zh-CN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17.5</a:t>
                      </a:r>
                      <a:endParaRPr lang="zh-CN" altLang="en-US" sz="1400"/>
                    </a:p>
                  </a:txBody>
                  <a:tcPr/>
                </a:tc>
              </a:tr>
              <a:tr h="840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界面简化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项目简化，降低对游戏项目理解。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模板简化，方便模板抽取和修改。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操作点简化，增加易用性。</a:t>
                      </a:r>
                      <a:endParaRPr lang="en-US" altLang="zh-CN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17.5</a:t>
                      </a:r>
                      <a:endParaRPr lang="zh-CN" altLang="en-US" sz="1400"/>
                    </a:p>
                  </a:txBody>
                  <a:tcPr/>
                </a:tc>
              </a:tr>
              <a:tr h="840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程序简化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事件化配置处理，降低程序需求，完成简单处理。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没有程序经验的人才可能快速入门。</a:t>
                      </a:r>
                      <a:endParaRPr lang="en-US" altLang="zh-CN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20.5</a:t>
                      </a:r>
                      <a:endParaRPr lang="zh-CN" altLang="en-US" sz="1400"/>
                    </a:p>
                  </a:txBody>
                  <a:tcPr/>
                </a:tc>
              </a:tr>
              <a:tr h="210251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50.5</a:t>
                      </a:r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5304839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备注：人月数只是按照研发人员估算。增加设计和测试，大概为</a:t>
            </a:r>
            <a:r>
              <a:rPr lang="en-US" altLang="zh-CN">
                <a:solidFill>
                  <a:srgbClr val="FF0000"/>
                </a:solidFill>
              </a:rPr>
              <a:t>8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zh-CN" altLang="en-US" smtClean="0">
                <a:solidFill>
                  <a:srgbClr val="FF0000"/>
                </a:solidFill>
              </a:rPr>
              <a:t>人月</a:t>
            </a:r>
            <a:r>
              <a:rPr lang="zh-CN" altLang="en-US" smtClean="0"/>
              <a:t>左右。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54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研发</a:t>
            </a:r>
            <a:r>
              <a:rPr lang="zh-CN" altLang="en-US" smtClean="0"/>
              <a:t>总计 </a:t>
            </a:r>
            <a:r>
              <a:rPr lang="en-US" altLang="zh-CN" smtClean="0"/>
              <a:t>– </a:t>
            </a:r>
            <a:r>
              <a:rPr lang="zh-CN" altLang="en-US" smtClean="0"/>
              <a:t>阶段成果</a:t>
            </a:r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443208"/>
              </p:ext>
            </p:extLst>
          </p:nvPr>
        </p:nvGraphicFramePr>
        <p:xfrm>
          <a:off x="2411760" y="1556792"/>
          <a:ext cx="5688632" cy="48245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8993"/>
                <a:gridCol w="4469639"/>
              </a:tblGrid>
              <a:tr h="359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事件段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成果</a:t>
                      </a:r>
                      <a:endParaRPr lang="zh-CN" altLang="en-US" sz="1400"/>
                    </a:p>
                  </a:txBody>
                  <a:tcPr/>
                </a:tc>
              </a:tr>
              <a:tr h="14881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2</a:t>
                      </a:r>
                      <a:r>
                        <a:rPr lang="zh-CN" altLang="en-US" sz="1400" smtClean="0"/>
                        <a:t>个月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下载管理器功能，项目更新。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项目展示修改，类似</a:t>
                      </a:r>
                      <a:r>
                        <a:rPr lang="en-US" altLang="zh-CN" sz="1400" smtClean="0"/>
                        <a:t>PowerPoint</a:t>
                      </a:r>
                      <a:r>
                        <a:rPr lang="zh-CN" altLang="en-US" sz="1400" smtClean="0"/>
                        <a:t>展示场景。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导入功能简化（工具栏）。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事件流原型制作。</a:t>
                      </a:r>
                      <a:endParaRPr lang="en-US" altLang="zh-CN" sz="1400" smtClean="0"/>
                    </a:p>
                  </a:txBody>
                  <a:tcPr/>
                </a:tc>
              </a:tr>
              <a:tr h="14881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4</a:t>
                      </a:r>
                      <a:r>
                        <a:rPr lang="zh-CN" altLang="en-US" sz="1400" smtClean="0"/>
                        <a:t>个月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用户登录，信息收集。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网络项目共享。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模板编辑工具。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场景分层展示资源。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事件流配置界面完成。</a:t>
                      </a:r>
                      <a:endParaRPr lang="en-US" altLang="zh-CN" sz="1400" smtClean="0"/>
                    </a:p>
                  </a:txBody>
                  <a:tcPr/>
                </a:tc>
              </a:tr>
              <a:tr h="14881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6</a:t>
                      </a:r>
                      <a:r>
                        <a:rPr lang="zh-CN" altLang="en-US" sz="1400" smtClean="0"/>
                        <a:t>个月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网络资源共享。</a:t>
                      </a:r>
                      <a:endParaRPr lang="en-US" altLang="zh-CN" sz="140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400" smtClean="0"/>
                        <a:t>导入功能简化（图片等）。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事件流基本体系完成。</a:t>
                      </a:r>
                      <a:endParaRPr lang="en-US" altLang="zh-CN" sz="140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燕尾形箭头 7"/>
          <p:cNvSpPr/>
          <p:nvPr/>
        </p:nvSpPr>
        <p:spPr>
          <a:xfrm rot="5400000">
            <a:off x="-1220266" y="3714564"/>
            <a:ext cx="4239716" cy="72008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燕尾形箭头 12"/>
          <p:cNvSpPr/>
          <p:nvPr/>
        </p:nvSpPr>
        <p:spPr>
          <a:xfrm rot="5400000">
            <a:off x="1151620" y="2312876"/>
            <a:ext cx="1368152" cy="720080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燕尾形箭头 13"/>
          <p:cNvSpPr/>
          <p:nvPr/>
        </p:nvSpPr>
        <p:spPr>
          <a:xfrm rot="5400000">
            <a:off x="1151620" y="3714564"/>
            <a:ext cx="1368152" cy="720080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燕尾形箭头 15"/>
          <p:cNvSpPr/>
          <p:nvPr/>
        </p:nvSpPr>
        <p:spPr>
          <a:xfrm rot="5400000">
            <a:off x="1135274" y="5193196"/>
            <a:ext cx="1368152" cy="720080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谢谢观看</a:t>
            </a:r>
          </a:p>
        </p:txBody>
      </p:sp>
      <p:pic>
        <p:nvPicPr>
          <p:cNvPr id="1026" name="Picture 2" descr="C:\Users\maochunyang\AppData\Local\Microsoft\Windows\Temporary Internet Files\Content.IE5\C3WKZ4VF\MC900434475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6008108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9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优化点</a:t>
            </a:r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23740614"/>
              </p:ext>
            </p:extLst>
          </p:nvPr>
        </p:nvGraphicFramePr>
        <p:xfrm>
          <a:off x="251520" y="1628800"/>
          <a:ext cx="7499176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71878" y="206084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不</a:t>
            </a:r>
            <a:r>
              <a:rPr lang="zh-CN" altLang="en-US" sz="1200" smtClean="0"/>
              <a:t>涉及现有底层任何修改，在编辑器层扩充</a:t>
            </a:r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7380312" y="371703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改变查看</a:t>
            </a:r>
            <a:r>
              <a:rPr lang="zh-CN" altLang="en-US" sz="1200" smtClean="0"/>
              <a:t>方式，编辑器层改动较小</a:t>
            </a:r>
            <a:endParaRPr lang="zh-CN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7385595" y="537321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底层提供部分支持</a:t>
            </a:r>
            <a:r>
              <a:rPr lang="zh-CN" altLang="en-US" sz="1200" smtClean="0"/>
              <a:t>，编辑器层改变较大。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433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网络化 </a:t>
            </a:r>
            <a:r>
              <a:rPr lang="en-US" altLang="zh-CN" smtClean="0"/>
              <a:t>– </a:t>
            </a:r>
            <a:r>
              <a:rPr lang="zh-CN" altLang="en-US"/>
              <a:t>结构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55575" y="2928119"/>
            <a:ext cx="172819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网络化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333725" y="2924943"/>
            <a:ext cx="172819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项目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240585" y="2996951"/>
            <a:ext cx="172819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场景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6240585" y="3645023"/>
            <a:ext cx="172819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纹理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40585" y="4338760"/>
            <a:ext cx="172819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模型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240585" y="5020393"/>
            <a:ext cx="172819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动画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240585" y="5733255"/>
            <a:ext cx="172819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特效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333725" y="4338762"/>
            <a:ext cx="172819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资源</a:t>
            </a:r>
            <a:r>
              <a:rPr lang="zh-CN" altLang="en-US" smtClean="0"/>
              <a:t>网络化</a:t>
            </a:r>
            <a:endParaRPr lang="zh-CN" altLang="en-US"/>
          </a:p>
        </p:txBody>
      </p:sp>
      <p:cxnSp>
        <p:nvCxnSpPr>
          <p:cNvPr id="18" name="直接连接符 17"/>
          <p:cNvCxnSpPr>
            <a:stCxn id="9" idx="1"/>
            <a:endCxn id="4" idx="3"/>
          </p:cNvCxnSpPr>
          <p:nvPr/>
        </p:nvCxnSpPr>
        <p:spPr>
          <a:xfrm rot="10800000" flipV="1">
            <a:off x="2483767" y="3140967"/>
            <a:ext cx="849958" cy="317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17"/>
          <p:cNvCxnSpPr>
            <a:stCxn id="16" idx="1"/>
            <a:endCxn id="4" idx="3"/>
          </p:cNvCxnSpPr>
          <p:nvPr/>
        </p:nvCxnSpPr>
        <p:spPr>
          <a:xfrm rot="10800000">
            <a:off x="2483767" y="3144144"/>
            <a:ext cx="849958" cy="141064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17"/>
          <p:cNvCxnSpPr>
            <a:stCxn id="11" idx="1"/>
            <a:endCxn id="16" idx="3"/>
          </p:cNvCxnSpPr>
          <p:nvPr/>
        </p:nvCxnSpPr>
        <p:spPr>
          <a:xfrm rot="10800000" flipV="1">
            <a:off x="5061917" y="3212974"/>
            <a:ext cx="1178668" cy="134181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17"/>
          <p:cNvCxnSpPr>
            <a:stCxn id="12" idx="1"/>
            <a:endCxn id="16" idx="3"/>
          </p:cNvCxnSpPr>
          <p:nvPr/>
        </p:nvCxnSpPr>
        <p:spPr>
          <a:xfrm rot="10800000" flipV="1">
            <a:off x="5061917" y="3861046"/>
            <a:ext cx="1178668" cy="69373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17"/>
          <p:cNvCxnSpPr>
            <a:stCxn id="13" idx="1"/>
            <a:endCxn id="16" idx="3"/>
          </p:cNvCxnSpPr>
          <p:nvPr/>
        </p:nvCxnSpPr>
        <p:spPr>
          <a:xfrm rot="10800000" flipV="1">
            <a:off x="5061917" y="4554784"/>
            <a:ext cx="1178668" cy="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17"/>
          <p:cNvCxnSpPr>
            <a:stCxn id="14" idx="1"/>
            <a:endCxn id="16" idx="3"/>
          </p:cNvCxnSpPr>
          <p:nvPr/>
        </p:nvCxnSpPr>
        <p:spPr>
          <a:xfrm rot="10800000">
            <a:off x="5061917" y="4554787"/>
            <a:ext cx="1178668" cy="68163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17"/>
          <p:cNvCxnSpPr>
            <a:stCxn id="15" idx="1"/>
            <a:endCxn id="16" idx="3"/>
          </p:cNvCxnSpPr>
          <p:nvPr/>
        </p:nvCxnSpPr>
        <p:spPr>
          <a:xfrm rot="10800000">
            <a:off x="5061917" y="4554787"/>
            <a:ext cx="1178668" cy="139449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3333725" y="1592210"/>
            <a:ext cx="172819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用户</a:t>
            </a:r>
            <a:endParaRPr lang="zh-CN" altLang="en-US"/>
          </a:p>
        </p:txBody>
      </p:sp>
      <p:cxnSp>
        <p:nvCxnSpPr>
          <p:cNvPr id="66" name="直接连接符 17"/>
          <p:cNvCxnSpPr>
            <a:stCxn id="65" idx="1"/>
            <a:endCxn id="4" idx="3"/>
          </p:cNvCxnSpPr>
          <p:nvPr/>
        </p:nvCxnSpPr>
        <p:spPr>
          <a:xfrm rot="10800000" flipV="1">
            <a:off x="2483767" y="1808233"/>
            <a:ext cx="849958" cy="133590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82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网络化 </a:t>
            </a:r>
            <a:r>
              <a:rPr lang="en-US" altLang="zh-CN" smtClean="0"/>
              <a:t>– </a:t>
            </a:r>
            <a:r>
              <a:rPr lang="zh-CN" altLang="en-US" smtClean="0"/>
              <a:t>预估</a:t>
            </a:r>
            <a:r>
              <a:rPr lang="en-US" altLang="zh-CN" smtClean="0"/>
              <a:t>(17.5</a:t>
            </a:r>
            <a:r>
              <a:rPr lang="zh-CN" altLang="en-US" smtClean="0"/>
              <a:t>人月</a:t>
            </a:r>
            <a:r>
              <a:rPr lang="en-US" altLang="zh-CN" smtClean="0"/>
              <a:t>)</a:t>
            </a:r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747096"/>
              </p:ext>
            </p:extLst>
          </p:nvPr>
        </p:nvGraphicFramePr>
        <p:xfrm>
          <a:off x="323526" y="1390235"/>
          <a:ext cx="8352929" cy="53511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7018"/>
                <a:gridCol w="3759488"/>
                <a:gridCol w="792088"/>
                <a:gridCol w="720080"/>
                <a:gridCol w="720080"/>
                <a:gridCol w="742407"/>
                <a:gridCol w="841768"/>
              </a:tblGrid>
              <a:tr h="840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功能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目标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设计</a:t>
                      </a:r>
                      <a:endParaRPr lang="en-US" altLang="zh-CN" sz="1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制作</a:t>
                      </a:r>
                      <a:endParaRPr lang="en-US" altLang="zh-CN" sz="1400" smtClean="0"/>
                    </a:p>
                    <a:p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测试</a:t>
                      </a:r>
                      <a:endParaRPr lang="en-US" altLang="zh-CN" sz="1400" smtClean="0"/>
                    </a:p>
                    <a:p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发布</a:t>
                      </a:r>
                      <a:endParaRPr lang="en-US" altLang="zh-CN" sz="1400" smtClean="0"/>
                    </a:p>
                    <a:p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总计</a:t>
                      </a:r>
                      <a:endParaRPr lang="en-US" altLang="zh-CN" sz="1400" smtClean="0"/>
                    </a:p>
                    <a:p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/>
                    </a:p>
                  </a:txBody>
                  <a:tcPr/>
                </a:tc>
              </a:tr>
              <a:tr h="840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用户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编辑器右上角集成用户登录功能。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登录后获得用户信息。</a:t>
                      </a:r>
                      <a:r>
                        <a:rPr lang="en-US" altLang="zh-CN" sz="1400" smtClean="0"/>
                        <a:t/>
                      </a:r>
                      <a:br>
                        <a:rPr lang="en-US" altLang="zh-CN" sz="1400" smtClean="0"/>
                      </a:br>
                      <a:r>
                        <a:rPr lang="zh-CN" altLang="en-US" sz="1400" smtClean="0"/>
                        <a:t>（用户由</a:t>
                      </a:r>
                      <a:r>
                        <a:rPr lang="en-US" altLang="zh-CN" sz="1400" smtClean="0"/>
                        <a:t>API</a:t>
                      </a:r>
                      <a:r>
                        <a:rPr lang="zh-CN" altLang="en-US" sz="1400" smtClean="0"/>
                        <a:t>平台提供）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收集用户配置信息上传</a:t>
                      </a:r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统计用</a:t>
                      </a:r>
                      <a:r>
                        <a:rPr lang="en-US" altLang="zh-CN" sz="1400" smtClean="0"/>
                        <a:t>)</a:t>
                      </a:r>
                      <a:r>
                        <a:rPr lang="zh-CN" altLang="en-US" sz="1400" smtClean="0"/>
                        <a:t>。</a:t>
                      </a:r>
                      <a:endParaRPr lang="en-US" altLang="zh-CN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0.5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0.5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0.5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2.5</a:t>
                      </a:r>
                      <a:endParaRPr lang="zh-CN" altLang="en-US" sz="1400"/>
                    </a:p>
                  </a:txBody>
                  <a:tcPr/>
                </a:tc>
              </a:tr>
              <a:tr h="840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更新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后台检查更新信息。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显示发布版本计划，发布路线图。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提示用户更新，由用户选择是否更新。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后台下载，完成后提示重启安装。</a:t>
                      </a:r>
                      <a:endParaRPr lang="en-US" altLang="zh-CN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0.5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0.5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0.5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2.5</a:t>
                      </a:r>
                      <a:endParaRPr lang="zh-CN" altLang="en-US" sz="1400"/>
                    </a:p>
                  </a:txBody>
                  <a:tcPr/>
                </a:tc>
              </a:tr>
              <a:tr h="840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项目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项目模板格式设计。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项目模板选取界面展示，搜索功能。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项目模板后台下载，安装。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项目打包上传，平台分享。</a:t>
                      </a:r>
                      <a:r>
                        <a:rPr lang="en-US" altLang="zh-CN" sz="1400" smtClean="0"/>
                        <a:t/>
                      </a:r>
                      <a:br>
                        <a:rPr lang="en-US" altLang="zh-CN" sz="1400" smtClean="0"/>
                      </a:br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服务器端</a:t>
                      </a:r>
                      <a:r>
                        <a:rPr lang="en-US" altLang="zh-CN" sz="1400" smtClean="0"/>
                        <a:t>API</a:t>
                      </a:r>
                      <a:r>
                        <a:rPr lang="zh-CN" altLang="en-US" sz="1400" smtClean="0"/>
                        <a:t>由资源平台提供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4.0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0.5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0.5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6.0</a:t>
                      </a:r>
                      <a:endParaRPr lang="zh-CN" altLang="en-US" sz="1400"/>
                    </a:p>
                  </a:txBody>
                  <a:tcPr/>
                </a:tc>
              </a:tr>
              <a:tr h="840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资源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资源统一格式设计。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资源分类，选取界面，搜索功能。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资源后台下载，安装，放入场景。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自定义资源打包上传，平台分享。</a:t>
                      </a:r>
                      <a:r>
                        <a:rPr lang="en-US" altLang="zh-CN" sz="1400" smtClean="0"/>
                        <a:t/>
                      </a:r>
                      <a:br>
                        <a:rPr lang="en-US" altLang="zh-CN" sz="1400" smtClean="0"/>
                      </a:br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服务器端由</a:t>
                      </a:r>
                      <a:r>
                        <a:rPr lang="en-US" altLang="zh-CN" sz="1400" smtClean="0"/>
                        <a:t>API</a:t>
                      </a:r>
                      <a:r>
                        <a:rPr lang="zh-CN" altLang="en-US" sz="1400" smtClean="0"/>
                        <a:t>由资源平台提供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4.0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0.5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6.5</a:t>
                      </a:r>
                      <a:endParaRPr lang="zh-CN" altLang="en-US" sz="1400"/>
                    </a:p>
                  </a:txBody>
                  <a:tcPr/>
                </a:tc>
              </a:tr>
              <a:tr h="210251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17.5</a:t>
                      </a:r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0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网络化 </a:t>
            </a:r>
            <a:r>
              <a:rPr lang="en-US" altLang="zh-CN" smtClean="0"/>
              <a:t>– </a:t>
            </a:r>
            <a:r>
              <a:rPr lang="zh-CN" altLang="en-US" smtClean="0"/>
              <a:t>用户行为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>
            <a:normAutofit/>
          </a:bodyPr>
          <a:lstStyle/>
          <a:p>
            <a:r>
              <a:rPr lang="zh-CN" altLang="en-US" smtClean="0"/>
              <a:t>获得软件和更新：</a:t>
            </a:r>
            <a:endParaRPr lang="en-US" altLang="zh-CN" smtClean="0"/>
          </a:p>
          <a:p>
            <a:pPr lvl="1"/>
            <a:r>
              <a:rPr lang="zh-CN" altLang="en-US" smtClean="0"/>
              <a:t>获得：通过推广，兴趣，教育等方式，使用户安装软件。</a:t>
            </a:r>
            <a:endParaRPr lang="en-US" altLang="zh-CN" smtClean="0"/>
          </a:p>
          <a:p>
            <a:pPr lvl="2"/>
            <a:r>
              <a:rPr lang="zh-CN" altLang="en-US"/>
              <a:t>能让</a:t>
            </a:r>
            <a:r>
              <a:rPr lang="zh-CN" altLang="en-US" smtClean="0"/>
              <a:t>用户安装，是很关键的一大步。</a:t>
            </a:r>
            <a:endParaRPr lang="en-US" altLang="zh-CN" smtClean="0"/>
          </a:p>
          <a:p>
            <a:pPr lvl="1"/>
            <a:r>
              <a:rPr lang="zh-CN" altLang="en-US" smtClean="0"/>
              <a:t>更新：是持续维护与客户联系的关键。（</a:t>
            </a:r>
            <a:r>
              <a:rPr lang="zh-CN" altLang="en-US" smtClean="0">
                <a:solidFill>
                  <a:srgbClr val="FF0000"/>
                </a:solidFill>
              </a:rPr>
              <a:t>未支持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/>
            <a:r>
              <a:rPr lang="zh-CN" altLang="en-US" smtClean="0"/>
              <a:t>自动更新：</a:t>
            </a:r>
            <a:endParaRPr lang="en-US" altLang="zh-CN" smtClean="0"/>
          </a:p>
          <a:p>
            <a:pPr lvl="3"/>
            <a:r>
              <a:rPr lang="zh-CN" altLang="en-US" smtClean="0"/>
              <a:t>自动安装下个发布版本，预告近期功能。</a:t>
            </a:r>
            <a:endParaRPr lang="en-US" altLang="zh-CN" smtClean="0"/>
          </a:p>
          <a:p>
            <a:pPr lvl="2"/>
            <a:r>
              <a:rPr lang="zh-CN" altLang="en-US"/>
              <a:t>内置</a:t>
            </a:r>
            <a:r>
              <a:rPr lang="zh-CN" altLang="en-US" smtClean="0"/>
              <a:t>论坛：提供快速分享机制。</a:t>
            </a:r>
            <a:endParaRPr lang="en-US" altLang="zh-CN" smtClean="0"/>
          </a:p>
          <a:p>
            <a:pPr lvl="3"/>
            <a:r>
              <a:rPr lang="zh-CN" altLang="en-US" smtClean="0"/>
              <a:t>让客户感觉是在一个群体中，而不是就自己一个人在用。</a:t>
            </a:r>
            <a:endParaRPr lang="en-US" altLang="zh-CN" smtClean="0"/>
          </a:p>
          <a:p>
            <a:pPr lvl="3"/>
            <a:r>
              <a:rPr lang="zh-CN" altLang="en-US" smtClean="0"/>
              <a:t>帮助解决一些相关技术问题。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</p:txBody>
      </p:sp>
      <p:sp>
        <p:nvSpPr>
          <p:cNvPr id="13" name="圆角矩形 12"/>
          <p:cNvSpPr/>
          <p:nvPr/>
        </p:nvSpPr>
        <p:spPr>
          <a:xfrm>
            <a:off x="6399212" y="4569612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推广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399212" y="5333547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兴趣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399212" y="6126826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教育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13" idx="1"/>
          </p:cNvCxnSpPr>
          <p:nvPr/>
        </p:nvCxnSpPr>
        <p:spPr>
          <a:xfrm flipH="1">
            <a:off x="4932040" y="4785636"/>
            <a:ext cx="1467172" cy="547911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4" idx="1"/>
          </p:cNvCxnSpPr>
          <p:nvPr/>
        </p:nvCxnSpPr>
        <p:spPr>
          <a:xfrm flipH="1">
            <a:off x="4932040" y="5549571"/>
            <a:ext cx="1467172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1"/>
          </p:cNvCxnSpPr>
          <p:nvPr/>
        </p:nvCxnSpPr>
        <p:spPr>
          <a:xfrm flipH="1" flipV="1">
            <a:off x="4932040" y="5765595"/>
            <a:ext cx="1467172" cy="577255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52120" y="51488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安装</a:t>
            </a: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40432" y="5422353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更新</a:t>
            </a:r>
          </a:p>
        </p:txBody>
      </p:sp>
      <p:cxnSp>
        <p:nvCxnSpPr>
          <p:cNvPr id="28" name="直接箭头连接符 27"/>
          <p:cNvCxnSpPr>
            <a:stCxn id="27" idx="3"/>
          </p:cNvCxnSpPr>
          <p:nvPr/>
        </p:nvCxnSpPr>
        <p:spPr>
          <a:xfrm>
            <a:off x="2080592" y="5638377"/>
            <a:ext cx="1411288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62080" y="51488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维护联系</a:t>
            </a:r>
          </a:p>
        </p:txBody>
      </p:sp>
      <p:pic>
        <p:nvPicPr>
          <p:cNvPr id="2055" name="Picture 7" descr="C:\Users\maochunyang\AppData\Local\Microsoft\Windows\Temporary Internet Files\Content.IE5\6AJX1CLY\MC90043460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434" y="4797672"/>
            <a:ext cx="1274588" cy="173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32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网络化 </a:t>
            </a:r>
            <a:r>
              <a:rPr lang="en-US" altLang="zh-CN" smtClean="0"/>
              <a:t>– </a:t>
            </a:r>
            <a:r>
              <a:rPr lang="zh-CN" altLang="en-US" smtClean="0"/>
              <a:t>用户</a:t>
            </a:r>
            <a:r>
              <a:rPr lang="en-US" altLang="zh-CN" smtClean="0"/>
              <a:t>/</a:t>
            </a:r>
            <a:r>
              <a:rPr lang="zh-CN" altLang="en-US" smtClean="0"/>
              <a:t>更新</a:t>
            </a:r>
            <a:r>
              <a:rPr lang="en-US" altLang="zh-CN" smtClean="0"/>
              <a:t>/</a:t>
            </a:r>
            <a:r>
              <a:rPr lang="zh-CN" altLang="en-US" smtClean="0"/>
              <a:t>项目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274390" y="1556792"/>
            <a:ext cx="2353394" cy="4104456"/>
          </a:xfrm>
        </p:spPr>
        <p:txBody>
          <a:bodyPr>
            <a:normAutofit/>
          </a:bodyPr>
          <a:lstStyle/>
          <a:p>
            <a:r>
              <a:rPr lang="zh-CN" altLang="en-US" sz="1600"/>
              <a:t>用户</a:t>
            </a:r>
            <a:r>
              <a:rPr lang="zh-CN" altLang="en-US" sz="1600" smtClean="0"/>
              <a:t>登录。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zh-CN" altLang="en-US" sz="1600"/>
              <a:t>更新</a:t>
            </a:r>
            <a:r>
              <a:rPr lang="zh-CN" altLang="en-US" sz="1600" smtClean="0"/>
              <a:t>通知。</a:t>
            </a:r>
            <a:endParaRPr lang="en-US" altLang="zh-CN" sz="1600" smtClean="0"/>
          </a:p>
          <a:p>
            <a:endParaRPr lang="en-US" altLang="zh-CN" sz="1600"/>
          </a:p>
          <a:p>
            <a:r>
              <a:rPr lang="zh-CN" altLang="en-US" sz="1600"/>
              <a:t>更新</a:t>
            </a:r>
            <a:r>
              <a:rPr lang="en-US" altLang="zh-CN" sz="1600"/>
              <a:t>/</a:t>
            </a:r>
            <a:r>
              <a:rPr lang="zh-CN" altLang="en-US" sz="1600" smtClean="0"/>
              <a:t>路线图</a:t>
            </a:r>
            <a:endParaRPr lang="en-US" altLang="zh-CN" sz="1600" smtClean="0"/>
          </a:p>
          <a:p>
            <a:endParaRPr lang="en-US" altLang="zh-CN" sz="1600"/>
          </a:p>
          <a:p>
            <a:endParaRPr lang="en-US" altLang="zh-CN" sz="1600" smtClean="0"/>
          </a:p>
          <a:p>
            <a:r>
              <a:rPr lang="zh-CN" altLang="en-US" sz="1600" smtClean="0"/>
              <a:t>教育</a:t>
            </a:r>
            <a:r>
              <a:rPr lang="en-US" altLang="zh-CN" sz="1600" smtClean="0"/>
              <a:t>/</a:t>
            </a:r>
            <a:r>
              <a:rPr lang="zh-CN" altLang="en-US" sz="1600" smtClean="0"/>
              <a:t>反馈</a:t>
            </a:r>
            <a:endParaRPr lang="en-US" altLang="zh-CN" sz="1600"/>
          </a:p>
          <a:p>
            <a:pPr marL="0" indent="0">
              <a:buNone/>
            </a:pPr>
            <a:endParaRPr lang="en-US" altLang="zh-CN" sz="1600" smtClean="0"/>
          </a:p>
          <a:p>
            <a:r>
              <a:rPr lang="zh-CN" altLang="en-US" sz="1600" smtClean="0"/>
              <a:t>项目模板</a:t>
            </a:r>
            <a:endParaRPr lang="en-US" altLang="zh-CN" sz="1600" smtClean="0"/>
          </a:p>
          <a:p>
            <a:endParaRPr lang="en-US" altLang="zh-CN" sz="1600"/>
          </a:p>
          <a:p>
            <a:r>
              <a:rPr lang="zh-CN" altLang="en-US" sz="1600" smtClean="0"/>
              <a:t>其余资源</a:t>
            </a:r>
            <a:endParaRPr lang="en-US" altLang="zh-CN" sz="1600" smtClean="0"/>
          </a:p>
          <a:p>
            <a:endParaRPr lang="en-US" altLang="zh-CN" sz="16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484784"/>
            <a:ext cx="5912346" cy="444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箭头连接符 3"/>
          <p:cNvCxnSpPr/>
          <p:nvPr/>
        </p:nvCxnSpPr>
        <p:spPr>
          <a:xfrm>
            <a:off x="1619672" y="1700808"/>
            <a:ext cx="1368152" cy="144016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619672" y="2348880"/>
            <a:ext cx="136815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763688" y="1916832"/>
            <a:ext cx="3456384" cy="1080120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1619672" y="2070140"/>
            <a:ext cx="4608512" cy="1855116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12160" y="17008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教学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619672" y="1988840"/>
            <a:ext cx="5688632" cy="2647949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547664" y="5229200"/>
            <a:ext cx="1224136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18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网络化 </a:t>
            </a:r>
            <a:r>
              <a:rPr lang="en-US" altLang="zh-CN" smtClean="0"/>
              <a:t>- </a:t>
            </a:r>
            <a:r>
              <a:rPr lang="zh-CN" altLang="en-US" smtClean="0"/>
              <a:t>资源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/>
          </a:bodyPr>
          <a:lstStyle/>
          <a:p>
            <a:r>
              <a:rPr lang="zh-CN" altLang="en-US"/>
              <a:t>资源组织</a:t>
            </a:r>
            <a:r>
              <a:rPr lang="zh-CN" altLang="en-US" smtClean="0"/>
              <a:t>目录：</a:t>
            </a:r>
            <a:endParaRPr lang="en-US" altLang="zh-CN" smtClean="0"/>
          </a:p>
          <a:p>
            <a:pPr lvl="1"/>
            <a:r>
              <a:rPr lang="zh-CN" altLang="en-US" smtClean="0"/>
              <a:t>模型预览图，点击查看。</a:t>
            </a:r>
            <a:endParaRPr lang="en-US" altLang="zh-CN" smtClean="0"/>
          </a:p>
          <a:p>
            <a:pPr lvl="1"/>
            <a:r>
              <a:rPr lang="zh-CN" altLang="en-US" smtClean="0"/>
              <a:t>模板</a:t>
            </a:r>
            <a:r>
              <a:rPr lang="zh-CN" altLang="en-US"/>
              <a:t>预览</a:t>
            </a:r>
            <a:r>
              <a:rPr lang="zh-CN" altLang="en-US" smtClean="0"/>
              <a:t>图，可单独编辑功能。</a:t>
            </a:r>
            <a:endParaRPr lang="en-US" altLang="zh-CN" smtClean="0"/>
          </a:p>
          <a:p>
            <a:pPr lvl="1"/>
            <a:r>
              <a:rPr lang="zh-CN" altLang="en-US" smtClean="0"/>
              <a:t>独立的</a:t>
            </a:r>
            <a:r>
              <a:rPr lang="zh-CN" altLang="en-US"/>
              <a:t>资源</a:t>
            </a:r>
            <a:r>
              <a:rPr lang="zh-CN" altLang="en-US" smtClean="0"/>
              <a:t>编辑器工具，方便编辑预览。</a:t>
            </a:r>
            <a:endParaRPr lang="en-US" altLang="zh-CN" smtClean="0"/>
          </a:p>
          <a:p>
            <a:r>
              <a:rPr lang="zh-CN" altLang="en-US" smtClean="0"/>
              <a:t>在线资源快速获取机制。</a:t>
            </a:r>
            <a:endParaRPr lang="en-US" altLang="zh-CN" smtClean="0"/>
          </a:p>
          <a:p>
            <a:pPr lvl="1"/>
            <a:r>
              <a:rPr lang="zh-CN" altLang="en-US"/>
              <a:t>在线资源的</a:t>
            </a:r>
            <a:r>
              <a:rPr lang="zh-CN" altLang="en-US" smtClean="0"/>
              <a:t>分类，快速导航。</a:t>
            </a:r>
            <a:endParaRPr lang="en-US" altLang="zh-CN" smtClean="0"/>
          </a:p>
          <a:p>
            <a:pPr lvl="1"/>
            <a:r>
              <a:rPr lang="zh-CN" altLang="en-US" smtClean="0"/>
              <a:t>在线</a:t>
            </a:r>
            <a:r>
              <a:rPr lang="zh-CN" altLang="en-US"/>
              <a:t>资源</a:t>
            </a:r>
            <a:r>
              <a:rPr lang="zh-CN" altLang="en-US" smtClean="0"/>
              <a:t>的列表，快速安装使用机制。</a:t>
            </a:r>
            <a:endParaRPr lang="en-US" altLang="zh-CN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908720"/>
            <a:ext cx="200025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48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界面简化 </a:t>
            </a:r>
            <a:r>
              <a:rPr lang="en-US" altLang="zh-CN" smtClean="0"/>
              <a:t>– </a:t>
            </a:r>
            <a:r>
              <a:rPr lang="zh-CN" altLang="en-US" smtClean="0"/>
              <a:t>结构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52947" y="3321574"/>
            <a:ext cx="172819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界面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347864" y="2025429"/>
            <a:ext cx="172819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项目展示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347864" y="3321573"/>
            <a:ext cx="172819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资源展示</a:t>
            </a:r>
          </a:p>
        </p:txBody>
      </p:sp>
      <p:cxnSp>
        <p:nvCxnSpPr>
          <p:cNvPr id="18" name="直接连接符 17"/>
          <p:cNvCxnSpPr>
            <a:stCxn id="9" idx="1"/>
            <a:endCxn id="4" idx="3"/>
          </p:cNvCxnSpPr>
          <p:nvPr/>
        </p:nvCxnSpPr>
        <p:spPr>
          <a:xfrm rot="10800000" flipV="1">
            <a:off x="2481140" y="2241452"/>
            <a:ext cx="866725" cy="129614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17"/>
          <p:cNvCxnSpPr>
            <a:stCxn id="16" idx="1"/>
            <a:endCxn id="4" idx="3"/>
          </p:cNvCxnSpPr>
          <p:nvPr/>
        </p:nvCxnSpPr>
        <p:spPr>
          <a:xfrm rot="10800000" flipV="1">
            <a:off x="2481140" y="3537596"/>
            <a:ext cx="866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347864" y="4653136"/>
            <a:ext cx="172819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模板</a:t>
            </a:r>
            <a:r>
              <a:rPr lang="zh-CN" altLang="en-US"/>
              <a:t>编辑</a:t>
            </a:r>
          </a:p>
        </p:txBody>
      </p:sp>
      <p:cxnSp>
        <p:nvCxnSpPr>
          <p:cNvPr id="22" name="直接连接符 17"/>
          <p:cNvCxnSpPr>
            <a:stCxn id="19" idx="1"/>
            <a:endCxn id="4" idx="3"/>
          </p:cNvCxnSpPr>
          <p:nvPr/>
        </p:nvCxnSpPr>
        <p:spPr>
          <a:xfrm rot="10800000">
            <a:off x="2481140" y="3537598"/>
            <a:ext cx="866725" cy="133156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17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</TotalTime>
  <Words>1383</Words>
  <Application>Microsoft Office PowerPoint</Application>
  <PresentationFormat>全屏显示(4:3)</PresentationFormat>
  <Paragraphs>401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凸显</vt:lpstr>
      <vt:lpstr>界面改进方案</vt:lpstr>
      <vt:lpstr>针对用户调研的改进点</vt:lpstr>
      <vt:lpstr>优化点</vt:lpstr>
      <vt:lpstr>网络化 – 结构</vt:lpstr>
      <vt:lpstr>网络化 – 预估(17.5人月)</vt:lpstr>
      <vt:lpstr>网络化 – 用户行为</vt:lpstr>
      <vt:lpstr>网络化 – 用户/更新/项目</vt:lpstr>
      <vt:lpstr>网络化 - 资源</vt:lpstr>
      <vt:lpstr>界面简化 – 结构</vt:lpstr>
      <vt:lpstr>界面简化 – 预估(17.5人月)</vt:lpstr>
      <vt:lpstr>界面简化 - 客户行为</vt:lpstr>
      <vt:lpstr>界面简化 - 编辑分解</vt:lpstr>
      <vt:lpstr>编辑器布局修改</vt:lpstr>
      <vt:lpstr>程序简化 – 结构</vt:lpstr>
      <vt:lpstr>程序简化 – 预估(20.5人月)</vt:lpstr>
      <vt:lpstr>程序简化 – 参考</vt:lpstr>
      <vt:lpstr>程序简化 – 事件</vt:lpstr>
      <vt:lpstr>程序简化 – 行为</vt:lpstr>
      <vt:lpstr>程序简化 – 模块</vt:lpstr>
      <vt:lpstr>研发总计</vt:lpstr>
      <vt:lpstr>研发总计 – 阶段成果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游戏制作</dc:title>
  <dc:creator>毛春杨</dc:creator>
  <cp:lastModifiedBy>毛春杨</cp:lastModifiedBy>
  <cp:revision>1085</cp:revision>
  <dcterms:created xsi:type="dcterms:W3CDTF">2014-04-29T02:02:37Z</dcterms:created>
  <dcterms:modified xsi:type="dcterms:W3CDTF">2014-05-16T03:35:19Z</dcterms:modified>
</cp:coreProperties>
</file>