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脚本引擎</a:t>
            </a:r>
            <a:r>
              <a:rPr lang="zh-CN" altLang="en-US"/>
              <a:t>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smtClean="0"/>
              <a:t>引擎和脚本之间，不通过</a:t>
            </a:r>
            <a:r>
              <a:rPr lang="en-US" altLang="zh-CN" sz="2000" smtClean="0"/>
              <a:t>DllImport</a:t>
            </a:r>
            <a:r>
              <a:rPr lang="zh-CN" altLang="en-US" sz="2000" smtClean="0"/>
              <a:t>方式</a:t>
            </a:r>
            <a:r>
              <a:rPr lang="en-US" altLang="zh-CN" sz="2000" smtClean="0"/>
              <a:t>Invoke</a:t>
            </a:r>
            <a:r>
              <a:rPr lang="zh-CN" altLang="en-US" sz="2000" smtClean="0"/>
              <a:t>调用。</a:t>
            </a:r>
            <a:endParaRPr lang="en-US" altLang="zh-CN" sz="2000" smtClean="0"/>
          </a:p>
          <a:p>
            <a:r>
              <a:rPr lang="zh-CN" altLang="en-US" sz="2000" smtClean="0"/>
              <a:t>引擎事件管道和脚本事件</a:t>
            </a:r>
            <a:r>
              <a:rPr lang="zh-CN" altLang="en-US" sz="2000"/>
              <a:t>管道</a:t>
            </a:r>
            <a:r>
              <a:rPr lang="zh-CN" altLang="en-US" sz="2000" smtClean="0"/>
              <a:t>各自为独立线程，互不影响执行。</a:t>
            </a:r>
            <a:endParaRPr lang="en-US" altLang="zh-CN" sz="2000"/>
          </a:p>
          <a:p>
            <a:pPr lvl="1"/>
            <a:r>
              <a:rPr lang="zh-CN" altLang="en-US" sz="1600" smtClean="0"/>
              <a:t>需要</a:t>
            </a:r>
            <a:r>
              <a:rPr lang="zh-CN" altLang="en-US" sz="1600"/>
              <a:t>跨界的</a:t>
            </a:r>
            <a:r>
              <a:rPr lang="zh-CN" altLang="en-US" sz="1600" smtClean="0"/>
              <a:t>事件，执行过程中，放入临时内存管道</a:t>
            </a:r>
            <a:endParaRPr lang="en-US" altLang="zh-CN" sz="1600" smtClean="0"/>
          </a:p>
          <a:p>
            <a:pPr lvl="1"/>
            <a:r>
              <a:rPr lang="zh-CN" altLang="en-US" sz="1600"/>
              <a:t>每帧执行</a:t>
            </a:r>
            <a:r>
              <a:rPr lang="zh-CN" altLang="en-US" sz="1600" smtClean="0"/>
              <a:t>后，主线程会交换引擎事件管道和脚本事件管道需要跨界的数据内容。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之后各自的事件队列执行各自的事件管道处理。</a:t>
            </a:r>
            <a:endParaRPr lang="en-US" altLang="zh-CN" sz="1600" smtClean="0"/>
          </a:p>
          <a:p>
            <a:r>
              <a:rPr lang="zh-CN" altLang="en-US" sz="2000" smtClean="0"/>
              <a:t>引擎事件管道：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</a:t>
            </a:r>
            <a:r>
              <a:rPr lang="zh-CN" altLang="en-US" sz="1600" smtClean="0"/>
              <a:t>缓冲所有在引擎部分执行的事件。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临时存放需要跨界的事件数据。</a:t>
            </a:r>
            <a:endParaRPr lang="en-US" altLang="zh-CN" sz="1600" smtClean="0"/>
          </a:p>
          <a:p>
            <a:r>
              <a:rPr lang="zh-CN" altLang="en-US" sz="2000" smtClean="0"/>
              <a:t>脚本</a:t>
            </a:r>
            <a:r>
              <a:rPr lang="zh-CN" altLang="en-US" sz="2000"/>
              <a:t>事件</a:t>
            </a:r>
            <a:r>
              <a:rPr lang="zh-CN" altLang="en-US" sz="2000" smtClean="0"/>
              <a:t>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负责缓冲所有在引擎部分执行的事件。</a:t>
            </a:r>
            <a:endParaRPr lang="en-US" altLang="zh-CN" sz="1600"/>
          </a:p>
          <a:p>
            <a:pPr lvl="1"/>
            <a:r>
              <a:rPr lang="zh-CN" altLang="en-US" sz="1600"/>
              <a:t>临时存放需要跨界的事件数据。</a:t>
            </a:r>
            <a:endParaRPr lang="en-US" altLang="zh-CN" sz="1600"/>
          </a:p>
          <a:p>
            <a:r>
              <a:rPr lang="zh-CN" altLang="en-US" sz="2000" smtClean="0"/>
              <a:t>跨界事件数据只在</a:t>
            </a:r>
            <a:r>
              <a:rPr lang="zh-CN" altLang="en-US" sz="2000"/>
              <a:t>每帧</a:t>
            </a:r>
            <a:r>
              <a:rPr lang="zh-CN" altLang="en-US" sz="2000" smtClean="0"/>
              <a:t>渲染后交换一次。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意味着所有跨界事件都为异步处理。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特殊操作为同步处理</a:t>
            </a:r>
            <a:endParaRPr lang="en-US" altLang="zh-CN" sz="1600" smtClean="0"/>
          </a:p>
          <a:p>
            <a:pPr lvl="2"/>
            <a:r>
              <a:rPr lang="zh-CN" altLang="en-US" sz="1200"/>
              <a:t>每</a:t>
            </a:r>
            <a:r>
              <a:rPr lang="zh-CN" altLang="en-US" sz="1200" smtClean="0"/>
              <a:t>帧的场景信息跨界提交。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134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smtClean="0"/>
              <a:t>BridgeObject</a:t>
            </a:r>
            <a:r>
              <a:rPr lang="zh-CN" altLang="en-US" sz="2000" smtClean="0"/>
              <a:t>对象：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每个桥接对象，会有一个引擎对象对应。同时被创建和销毁。</a:t>
            </a:r>
            <a:endParaRPr lang="en-US" altLang="zh-CN" sz="1600" smtClean="0"/>
          </a:p>
          <a:p>
            <a:pPr lvl="1"/>
            <a:r>
              <a:rPr lang="zh-CN" altLang="en-US" sz="1600"/>
              <a:t>会提供</a:t>
            </a:r>
            <a:r>
              <a:rPr lang="zh-CN" altLang="en-US" sz="1600" smtClean="0"/>
              <a:t>部分线程安全的处理函数。非线程安全的函数一律走异步事件体系。</a:t>
            </a:r>
            <a:endParaRPr lang="en-US" altLang="zh-CN" sz="1600" smtClean="0"/>
          </a:p>
          <a:p>
            <a:r>
              <a:rPr lang="zh-CN" altLang="en-US" sz="2000" smtClean="0"/>
              <a:t>引擎内只创建运行对象，不创建任何其他对象，全部由脚本体系控制。</a:t>
            </a:r>
            <a:endParaRPr lang="en-US" altLang="zh-CN" sz="2000" smtClean="0"/>
          </a:p>
          <a:p>
            <a:pPr lvl="1"/>
            <a:r>
              <a:rPr lang="zh-CN" altLang="en-US" sz="1600"/>
              <a:t>引擎</a:t>
            </a:r>
            <a:r>
              <a:rPr lang="zh-CN" altLang="en-US" sz="1600" smtClean="0"/>
              <a:t>内只提供系统级别的实现。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渲染处理</a:t>
            </a:r>
            <a:r>
              <a:rPr lang="en-US" altLang="zh-CN" sz="1200" smtClean="0"/>
              <a:t>/</a:t>
            </a:r>
            <a:r>
              <a:rPr lang="zh-CN" altLang="en-US" sz="1200" smtClean="0"/>
              <a:t>声音处理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资源处理</a:t>
            </a:r>
            <a:r>
              <a:rPr lang="en-US" altLang="zh-CN" sz="1200"/>
              <a:t>/</a:t>
            </a:r>
            <a:r>
              <a:rPr lang="zh-CN" altLang="en-US" sz="1200" smtClean="0"/>
              <a:t>网络处理</a:t>
            </a:r>
            <a:endParaRPr lang="en-US" altLang="zh-CN" sz="1200" smtClean="0"/>
          </a:p>
          <a:p>
            <a:pPr lvl="1"/>
            <a:r>
              <a:rPr lang="zh-CN" altLang="en-US" sz="1600"/>
              <a:t>提供</a:t>
            </a:r>
            <a:r>
              <a:rPr lang="zh-CN" altLang="en-US" sz="1600" smtClean="0"/>
              <a:t>一些要求效率的辅助实现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快速内存管理：脚本操作引擎内存。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动画计算，排序处理，剔除处理。</a:t>
            </a:r>
            <a:endParaRPr lang="en-US" altLang="zh-CN" sz="1200" smtClean="0"/>
          </a:p>
          <a:p>
            <a:pPr lvl="2"/>
            <a:r>
              <a:rPr lang="en-US" altLang="zh-CN" sz="1200" smtClean="0"/>
              <a:t>BitmapData</a:t>
            </a:r>
            <a:r>
              <a:rPr lang="zh-CN" altLang="en-US" sz="1200" smtClean="0"/>
              <a:t>：位图数据封装。</a:t>
            </a:r>
            <a:endParaRPr lang="en-US" altLang="zh-CN" sz="1200" smtClean="0"/>
          </a:p>
          <a:p>
            <a:r>
              <a:rPr lang="zh-CN" altLang="en-US" sz="2000" smtClean="0"/>
              <a:t>显示对象全部在脚本体系内封装：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不区分具体</a:t>
            </a:r>
            <a:r>
              <a:rPr lang="en-US" altLang="zh-CN" sz="1600" smtClean="0"/>
              <a:t>2D</a:t>
            </a:r>
            <a:r>
              <a:rPr lang="zh-CN" altLang="en-US" sz="1600" smtClean="0"/>
              <a:t>和</a:t>
            </a:r>
            <a:r>
              <a:rPr lang="en-US" altLang="zh-CN" sz="1600" smtClean="0"/>
              <a:t>3D</a:t>
            </a:r>
            <a:r>
              <a:rPr lang="zh-CN" altLang="en-US" sz="1600" smtClean="0"/>
              <a:t>对象，全部以</a:t>
            </a:r>
            <a:r>
              <a:rPr lang="en-US" altLang="zh-CN" sz="1600" smtClean="0"/>
              <a:t>3D</a:t>
            </a:r>
            <a:r>
              <a:rPr lang="zh-CN" altLang="en-US" sz="1600" smtClean="0"/>
              <a:t>矩阵变换。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Display</a:t>
            </a:r>
            <a:r>
              <a:rPr lang="zh-CN" altLang="en-US" sz="1600" smtClean="0"/>
              <a:t>：所有显示对象的基类。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Shape</a:t>
            </a:r>
            <a:r>
              <a:rPr lang="zh-CN" altLang="en-US" sz="1200" smtClean="0"/>
              <a:t>：形状对象</a:t>
            </a:r>
            <a:endParaRPr lang="en-US" altLang="zh-CN" sz="1200" smtClean="0"/>
          </a:p>
          <a:p>
            <a:pPr lvl="1"/>
            <a:r>
              <a:rPr lang="en-US" altLang="zh-CN" sz="1600" smtClean="0"/>
              <a:t>DisplayContainer</a:t>
            </a:r>
            <a:r>
              <a:rPr lang="zh-CN" altLang="en-US" sz="1600" smtClean="0"/>
              <a:t>：</a:t>
            </a:r>
            <a:r>
              <a:rPr lang="zh-CN" altLang="en-US" sz="1600"/>
              <a:t>所有显示</a:t>
            </a:r>
            <a:r>
              <a:rPr lang="zh-CN" altLang="en-US" sz="1600" smtClean="0"/>
              <a:t>对象集合的</a:t>
            </a:r>
            <a:r>
              <a:rPr lang="zh-CN" altLang="en-US" sz="1600"/>
              <a:t>基类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Sprite</a:t>
            </a:r>
            <a:r>
              <a:rPr lang="zh-CN" altLang="en-US" sz="1200" smtClean="0"/>
              <a:t>：精灵对象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394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115616" y="404106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渲染设备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203848" y="360902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3203848" y="4005064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索引缓冲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3203848" y="440110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渲染程序</a:t>
            </a:r>
            <a:endParaRPr lang="zh-CN" altLang="en-US" sz="1400"/>
          </a:p>
        </p:txBody>
      </p: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2339752" y="3735034"/>
            <a:ext cx="864096" cy="432048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>
          <a:xfrm flipV="1">
            <a:off x="2339752" y="4131078"/>
            <a:ext cx="864096" cy="36004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13" idx="1"/>
          </p:cNvCxnSpPr>
          <p:nvPr/>
        </p:nvCxnSpPr>
        <p:spPr>
          <a:xfrm>
            <a:off x="2339752" y="4167082"/>
            <a:ext cx="864096" cy="360040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2051720" y="35730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渲染对象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617894" y="394452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材质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4932040" y="4351500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纹理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5" idx="2"/>
            <a:endCxn id="6" idx="1"/>
          </p:cNvCxnSpPr>
          <p:nvPr/>
        </p:nvCxnSpPr>
        <p:spPr>
          <a:xfrm rot="16200000" flipH="1">
            <a:off x="3018093" y="3470739"/>
            <a:ext cx="245496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4440521" y="3985995"/>
            <a:ext cx="280960" cy="70207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72200" y="478550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取样器</a:t>
            </a:r>
            <a:endParaRPr lang="zh-CN" altLang="en-US" sz="1400"/>
          </a:p>
        </p:txBody>
      </p:sp>
      <p:cxnSp>
        <p:nvCxnSpPr>
          <p:cNvPr id="33" name="直接箭头连接符 12"/>
          <p:cNvCxnSpPr>
            <a:stCxn id="7" idx="2"/>
            <a:endCxn id="32" idx="1"/>
          </p:cNvCxnSpPr>
          <p:nvPr/>
        </p:nvCxnSpPr>
        <p:spPr>
          <a:xfrm rot="16200000" flipH="1">
            <a:off x="5804160" y="4343476"/>
            <a:ext cx="307988" cy="82809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17894" y="503753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顶点流描述</a:t>
            </a:r>
            <a:endParaRPr lang="zh-CN" altLang="en-US" sz="1400"/>
          </a:p>
        </p:txBody>
      </p:sp>
      <p:cxnSp>
        <p:nvCxnSpPr>
          <p:cNvPr id="41" name="直接箭头连接符 12"/>
          <p:cNvCxnSpPr>
            <a:stCxn id="5" idx="2"/>
            <a:endCxn id="40" idx="1"/>
          </p:cNvCxnSpPr>
          <p:nvPr/>
        </p:nvCxnSpPr>
        <p:spPr>
          <a:xfrm rot="16200000" flipH="1">
            <a:off x="2471591" y="4017241"/>
            <a:ext cx="1338500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04048" y="53732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</a:t>
            </a:r>
            <a:endParaRPr lang="zh-CN" altLang="en-US" sz="1400"/>
          </a:p>
        </p:txBody>
      </p:sp>
      <p:cxnSp>
        <p:nvCxnSpPr>
          <p:cNvPr id="46" name="直接箭头连接符 12"/>
          <p:cNvCxnSpPr>
            <a:stCxn id="40" idx="2"/>
            <a:endCxn id="45" idx="1"/>
          </p:cNvCxnSpPr>
          <p:nvPr/>
        </p:nvCxnSpPr>
        <p:spPr>
          <a:xfrm rot="16200000" flipH="1">
            <a:off x="4512169" y="5007351"/>
            <a:ext cx="209672" cy="77408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588224" y="5661248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cxnSp>
        <p:nvCxnSpPr>
          <p:cNvPr id="51" name="直接箭头连接符 12"/>
          <p:cNvCxnSpPr>
            <a:stCxn id="45" idx="2"/>
            <a:endCxn id="50" idx="1"/>
          </p:cNvCxnSpPr>
          <p:nvPr/>
        </p:nvCxnSpPr>
        <p:spPr>
          <a:xfrm rot="16200000" flipH="1">
            <a:off x="6021161" y="5220199"/>
            <a:ext cx="162018" cy="97210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47487" y="578726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</a:t>
            </a:r>
            <a:r>
              <a:rPr lang="zh-CN" altLang="en-US" sz="1400"/>
              <a:t>缓冲</a:t>
            </a:r>
            <a:endParaRPr lang="zh-CN" altLang="en-US" sz="1400"/>
          </a:p>
        </p:txBody>
      </p:sp>
      <p:cxnSp>
        <p:nvCxnSpPr>
          <p:cNvPr id="59" name="直接箭头连接符 12"/>
          <p:cNvCxnSpPr>
            <a:stCxn id="5" idx="2"/>
            <a:endCxn id="58" idx="1"/>
          </p:cNvCxnSpPr>
          <p:nvPr/>
        </p:nvCxnSpPr>
        <p:spPr>
          <a:xfrm rot="16200000" flipH="1">
            <a:off x="2111521" y="4377310"/>
            <a:ext cx="2088232" cy="983699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3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脚本体系</a:t>
            </a:r>
            <a:endParaRPr lang="zh-CN" altLang="en-US"/>
          </a:p>
        </p:txBody>
      </p:sp>
      <p:cxnSp>
        <p:nvCxnSpPr>
          <p:cNvPr id="19" name="直接连接符 18"/>
          <p:cNvCxnSpPr>
            <a:stCxn id="14" idx="2"/>
          </p:cNvCxnSpPr>
          <p:nvPr/>
        </p:nvCxnSpPr>
        <p:spPr>
          <a:xfrm>
            <a:off x="1890027" y="1844824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26532" y="1814641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590327" y="1824495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62924" y="1852172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13000" y="2060848"/>
            <a:ext cx="144016" cy="3744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18319" y="2225411"/>
            <a:ext cx="144016" cy="12755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>
            <a:off x="1475656" y="2060848"/>
            <a:ext cx="216024" cy="3744416"/>
          </a:xfrm>
          <a:prstGeom prst="leftBrace">
            <a:avLst>
              <a:gd name="adj1" fmla="val 165625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43608" y="37483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帧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957016" y="2276872"/>
            <a:ext cx="256130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614464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渲染引擎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3978259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引擎事件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6655544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脚本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1277959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引擎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957016" y="3356992"/>
            <a:ext cx="256130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90916" y="2060848"/>
            <a:ext cx="144016" cy="3744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011624" y="2471191"/>
            <a:ext cx="11651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2776" y="21634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生成事件</a:t>
            </a:r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154524" y="4002657"/>
            <a:ext cx="144016" cy="13705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957016" y="4149080"/>
            <a:ext cx="119750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04364" y="38389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渲染</a:t>
            </a:r>
            <a:r>
              <a:rPr lang="zh-CN" altLang="en-US" sz="1400" smtClean="0"/>
              <a:t>命令</a:t>
            </a:r>
            <a:endParaRPr lang="zh-CN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6139080" y="25526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锁定排入</a:t>
            </a:r>
            <a:endParaRPr lang="zh-CN" alt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707904" y="26369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处理事件</a:t>
            </a:r>
            <a:endParaRPr lang="zh-CN" altLang="en-US" sz="1200"/>
          </a:p>
        </p:txBody>
      </p:sp>
      <p:cxnSp>
        <p:nvCxnSpPr>
          <p:cNvPr id="46" name="直接连接符 45"/>
          <p:cNvCxnSpPr/>
          <p:nvPr/>
        </p:nvCxnSpPr>
        <p:spPr>
          <a:xfrm>
            <a:off x="5935754" y="1824495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863746" y="2225411"/>
            <a:ext cx="147878" cy="37238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323686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脚本事件</a:t>
            </a:r>
            <a:endParaRPr lang="zh-CN" altLang="en-US" sz="140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662335" y="2789724"/>
            <a:ext cx="120141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011624" y="3492955"/>
            <a:ext cx="119750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8972" y="31851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结束事件</a:t>
            </a:r>
            <a:endParaRPr lang="zh-CN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811634" y="28536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交换处理</a:t>
            </a:r>
            <a:endParaRPr lang="zh-CN" altLang="en-US" sz="140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957016" y="5301208"/>
            <a:ext cx="11651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04364" y="49934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渲染</a:t>
            </a:r>
            <a:r>
              <a:rPr lang="zh-CN" altLang="en-US" sz="1400"/>
              <a:t>结束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98540" y="4531766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渲染画面</a:t>
            </a:r>
            <a:endParaRPr lang="en-US" altLang="zh-CN" sz="1200" smtClean="0"/>
          </a:p>
          <a:p>
            <a:r>
              <a:rPr lang="en-US" altLang="zh-CN" sz="1200" smtClean="0"/>
              <a:t>(</a:t>
            </a:r>
            <a:r>
              <a:rPr lang="zh-CN" altLang="en-US" sz="1200" smtClean="0"/>
              <a:t>异步动画</a:t>
            </a:r>
            <a:r>
              <a:rPr lang="en-US" altLang="zh-CN" sz="1200" smtClean="0"/>
              <a:t>)</a:t>
            </a:r>
          </a:p>
          <a:p>
            <a:r>
              <a:rPr lang="en-US" altLang="zh-CN" sz="1200" smtClean="0"/>
              <a:t>(</a:t>
            </a:r>
            <a:r>
              <a:rPr lang="zh-CN" altLang="en-US" sz="1200"/>
              <a:t>异步</a:t>
            </a:r>
            <a:r>
              <a:rPr lang="zh-CN" altLang="en-US" sz="1200" smtClean="0"/>
              <a:t>排序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3298540" y="53732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休眠处理</a:t>
            </a:r>
            <a:endParaRPr lang="zh-CN" alt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3298540" y="39488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活动场景</a:t>
            </a:r>
            <a:endParaRPr lang="en-US" altLang="zh-CN" sz="1200" smtClean="0"/>
          </a:p>
          <a:p>
            <a:r>
              <a:rPr lang="zh-CN" altLang="en-US" sz="1200"/>
              <a:t>活动</a:t>
            </a:r>
            <a:r>
              <a:rPr lang="zh-CN" altLang="en-US" sz="1200" smtClean="0"/>
              <a:t>管线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7813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570</Words>
  <Application>Microsoft Office PowerPoint</Application>
  <PresentationFormat>全屏显示(4:3)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脚本引擎设计</vt:lpstr>
      <vt:lpstr>脚本和引擎执行方法</vt:lpstr>
      <vt:lpstr>脚本和引擎执行方法</vt:lpstr>
      <vt:lpstr>事件管道</vt:lpstr>
      <vt:lpstr>事件管道</vt:lpstr>
      <vt:lpstr>脚本体系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114</cp:revision>
  <dcterms:created xsi:type="dcterms:W3CDTF">2014-05-13T04:52:35Z</dcterms:created>
  <dcterms:modified xsi:type="dcterms:W3CDTF">2014-05-16T09:12:23Z</dcterms:modified>
</cp:coreProperties>
</file>