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2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引擎构架设计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毛春杨</a:t>
            </a:r>
            <a:endParaRPr lang="en-US" altLang="zh-CN" smtClean="0"/>
          </a:p>
          <a:p>
            <a:r>
              <a:rPr lang="en-US" altLang="zh-CN" smtClean="0"/>
              <a:t>2014/4/22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95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引擎设计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项目结构</a:t>
            </a:r>
            <a:endParaRPr lang="en-US" altLang="zh-CN" smtClean="0"/>
          </a:p>
          <a:p>
            <a:r>
              <a:rPr lang="zh-CN" altLang="en-US"/>
              <a:t>场景</a:t>
            </a:r>
            <a:r>
              <a:rPr lang="zh-CN" altLang="en-US" smtClean="0"/>
              <a:t>结构</a:t>
            </a:r>
            <a:endParaRPr lang="en-US" altLang="zh-CN" smtClean="0"/>
          </a:p>
          <a:p>
            <a:r>
              <a:rPr lang="zh-CN" altLang="en-US" smtClean="0"/>
              <a:t>脚本结构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28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222" y="1340768"/>
            <a:ext cx="4951258" cy="5328592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mtClean="0"/>
              <a:t>Common</a:t>
            </a:r>
            <a:r>
              <a:rPr lang="zh-CN" altLang="en-US" smtClean="0"/>
              <a:t>：共同库</a:t>
            </a:r>
            <a:endParaRPr lang="en-US" altLang="zh-CN" smtClean="0"/>
          </a:p>
          <a:p>
            <a:pPr lvl="1"/>
            <a:r>
              <a:rPr lang="zh-CN" altLang="en-US" smtClean="0"/>
              <a:t>完成与具体平台</a:t>
            </a:r>
            <a:r>
              <a:rPr lang="en-US" altLang="zh-CN" smtClean="0"/>
              <a:t>(Windows/Linux)</a:t>
            </a:r>
            <a:r>
              <a:rPr lang="zh-CN" altLang="en-US" smtClean="0"/>
              <a:t>，业务功能</a:t>
            </a:r>
            <a:r>
              <a:rPr lang="en-US" altLang="zh-CN" smtClean="0"/>
              <a:t>(Graphics/Sound)</a:t>
            </a:r>
            <a:r>
              <a:rPr lang="zh-CN" altLang="en-US" smtClean="0"/>
              <a:t>无关的功能。</a:t>
            </a:r>
            <a:endParaRPr lang="en-US" altLang="zh-CN" smtClean="0"/>
          </a:p>
          <a:p>
            <a:r>
              <a:rPr lang="en-US" altLang="zh-CN" smtClean="0"/>
              <a:t>Archiecture</a:t>
            </a:r>
            <a:r>
              <a:rPr lang="zh-CN" altLang="en-US" smtClean="0"/>
              <a:t>：构架库</a:t>
            </a:r>
            <a:endParaRPr lang="en-US" altLang="zh-CN" smtClean="0"/>
          </a:p>
          <a:p>
            <a:pPr lvl="1"/>
            <a:r>
              <a:rPr lang="zh-CN" altLang="en-US" smtClean="0"/>
              <a:t>提供在各个终端上共同运行功能。</a:t>
            </a:r>
            <a:r>
              <a:rPr lang="en-US" altLang="zh-CN" smtClean="0"/>
              <a:t>(Locker/Thread)</a:t>
            </a:r>
            <a:endParaRPr lang="en-US" altLang="zh-CN" smtClean="0"/>
          </a:p>
          <a:p>
            <a:r>
              <a:rPr lang="en-US" altLang="zh-CN" smtClean="0"/>
              <a:t>Feature</a:t>
            </a:r>
            <a:r>
              <a:rPr lang="zh-CN" altLang="en-US" smtClean="0"/>
              <a:t>：功能库</a:t>
            </a:r>
            <a:endParaRPr lang="en-US" altLang="zh-CN" smtClean="0"/>
          </a:p>
          <a:p>
            <a:pPr lvl="1"/>
            <a:r>
              <a:rPr lang="zh-CN" altLang="en-US" smtClean="0"/>
              <a:t>完成部分功能</a:t>
            </a:r>
            <a:endParaRPr lang="en-US" altLang="zh-CN" smtClean="0"/>
          </a:p>
          <a:p>
            <a:pPr lvl="1"/>
            <a:r>
              <a:rPr lang="zh-CN" altLang="en-US" smtClean="0"/>
              <a:t>能库间没有任何关系。</a:t>
            </a:r>
            <a:endParaRPr lang="en-US" altLang="zh-CN" smtClean="0"/>
          </a:p>
          <a:p>
            <a:pPr lvl="1"/>
            <a:r>
              <a:rPr lang="zh-CN" altLang="en-US" smtClean="0"/>
              <a:t>规定了底层接口，不提供具体实现。</a:t>
            </a:r>
            <a:r>
              <a:rPr lang="en-US" altLang="zh-CN" smtClean="0"/>
              <a:t>(Graphics/Script)</a:t>
            </a:r>
            <a:endParaRPr lang="en-US" altLang="zh-CN" smtClean="0"/>
          </a:p>
          <a:p>
            <a:r>
              <a:rPr lang="en-US" altLang="zh-CN" smtClean="0"/>
              <a:t>Engine</a:t>
            </a:r>
            <a:r>
              <a:rPr lang="zh-CN" altLang="en-US" smtClean="0"/>
              <a:t>：引擎库</a:t>
            </a:r>
            <a:endParaRPr lang="en-US" altLang="zh-CN" smtClean="0"/>
          </a:p>
          <a:p>
            <a:pPr lvl="1"/>
            <a:r>
              <a:rPr lang="zh-CN" altLang="en-US" smtClean="0"/>
              <a:t>利用功能库完成所有具体功能。</a:t>
            </a:r>
            <a:endParaRPr lang="en-US" altLang="zh-CN" smtClean="0"/>
          </a:p>
          <a:p>
            <a:r>
              <a:rPr lang="en-US" altLang="zh-CN" smtClean="0"/>
              <a:t>Platform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实现</a:t>
            </a:r>
            <a:r>
              <a:rPr lang="en-US" altLang="zh-CN" smtClean="0"/>
              <a:t>Feature</a:t>
            </a:r>
            <a:r>
              <a:rPr lang="zh-CN" altLang="en-US" smtClean="0"/>
              <a:t>部分的跨平台部分</a:t>
            </a:r>
            <a:r>
              <a:rPr lang="zh-CN" altLang="en-US"/>
              <a:t>。</a:t>
            </a:r>
            <a:endParaRPr lang="en-US" altLang="zh-CN" smtClean="0"/>
          </a:p>
          <a:p>
            <a:r>
              <a:rPr lang="en-US" altLang="zh-CN" smtClean="0"/>
              <a:t>Plugin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实现</a:t>
            </a:r>
            <a:r>
              <a:rPr lang="en-US" altLang="zh-CN" smtClean="0"/>
              <a:t>Feature</a:t>
            </a:r>
            <a:r>
              <a:rPr lang="zh-CN" altLang="en-US" smtClean="0"/>
              <a:t>部分的功能扩充。</a:t>
            </a:r>
            <a:endParaRPr lang="en-US" altLang="zh-CN" smtClean="0"/>
          </a:p>
          <a:p>
            <a:r>
              <a:rPr lang="en-US" altLang="zh-CN" smtClean="0"/>
              <a:t>Game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游戏逻辑部分基础实现。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39461" y="1558929"/>
            <a:ext cx="1944216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smtClean="0"/>
              <a:t>Cross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599601" y="2155567"/>
            <a:ext cx="1692188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smtClean="0"/>
              <a:t>Common</a:t>
            </a:r>
            <a:endParaRPr lang="zh-CN" altLang="en-US" sz="1600"/>
          </a:p>
        </p:txBody>
      </p:sp>
      <p:sp>
        <p:nvSpPr>
          <p:cNvPr id="6" name="圆角矩形 5"/>
          <p:cNvSpPr/>
          <p:nvPr/>
        </p:nvSpPr>
        <p:spPr>
          <a:xfrm>
            <a:off x="1599601" y="2752205"/>
            <a:ext cx="1692188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smtClean="0"/>
              <a:t>Archiecture</a:t>
            </a:r>
            <a:endParaRPr lang="zh-CN" altLang="en-US" sz="1600"/>
          </a:p>
        </p:txBody>
      </p:sp>
      <p:cxnSp>
        <p:nvCxnSpPr>
          <p:cNvPr id="7" name="肘形连接符 6"/>
          <p:cNvCxnSpPr>
            <a:stCxn id="4" idx="2"/>
            <a:endCxn id="5" idx="1"/>
          </p:cNvCxnSpPr>
          <p:nvPr/>
        </p:nvCxnSpPr>
        <p:spPr>
          <a:xfrm rot="16200000" flipH="1">
            <a:off x="1247276" y="1983262"/>
            <a:ext cx="416618" cy="28803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  <a:endCxn id="6" idx="1"/>
          </p:cNvCxnSpPr>
          <p:nvPr/>
        </p:nvCxnSpPr>
        <p:spPr>
          <a:xfrm rot="16200000" flipH="1">
            <a:off x="948957" y="2281581"/>
            <a:ext cx="1013256" cy="28803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1599601" y="3348843"/>
            <a:ext cx="1692188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smtClean="0"/>
              <a:t>Feature</a:t>
            </a:r>
            <a:endParaRPr lang="zh-CN" altLang="en-US" sz="1600"/>
          </a:p>
        </p:txBody>
      </p:sp>
      <p:cxnSp>
        <p:nvCxnSpPr>
          <p:cNvPr id="18" name="肘形连接符 17"/>
          <p:cNvCxnSpPr>
            <a:stCxn id="4" idx="2"/>
            <a:endCxn id="17" idx="1"/>
          </p:cNvCxnSpPr>
          <p:nvPr/>
        </p:nvCxnSpPr>
        <p:spPr>
          <a:xfrm rot="16200000" flipH="1">
            <a:off x="650638" y="2579900"/>
            <a:ext cx="1609894" cy="28803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599601" y="3945481"/>
            <a:ext cx="1692188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smtClean="0"/>
              <a:t>Engine</a:t>
            </a:r>
            <a:endParaRPr lang="zh-CN" altLang="en-US" sz="1600"/>
          </a:p>
        </p:txBody>
      </p:sp>
      <p:sp>
        <p:nvSpPr>
          <p:cNvPr id="13" name="圆角矩形 12"/>
          <p:cNvSpPr/>
          <p:nvPr/>
        </p:nvSpPr>
        <p:spPr>
          <a:xfrm>
            <a:off x="1599601" y="4542119"/>
            <a:ext cx="1692188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smtClean="0"/>
              <a:t>Platform</a:t>
            </a:r>
            <a:endParaRPr lang="zh-CN" altLang="en-US" sz="1600"/>
          </a:p>
        </p:txBody>
      </p:sp>
      <p:sp>
        <p:nvSpPr>
          <p:cNvPr id="14" name="圆角矩形 13"/>
          <p:cNvSpPr/>
          <p:nvPr/>
        </p:nvSpPr>
        <p:spPr>
          <a:xfrm>
            <a:off x="1599601" y="5138757"/>
            <a:ext cx="1692188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smtClean="0"/>
              <a:t>Plugin</a:t>
            </a:r>
            <a:endParaRPr lang="zh-CN" altLang="en-US" sz="1600"/>
          </a:p>
        </p:txBody>
      </p:sp>
      <p:sp>
        <p:nvSpPr>
          <p:cNvPr id="15" name="圆角矩形 14"/>
          <p:cNvSpPr/>
          <p:nvPr/>
        </p:nvSpPr>
        <p:spPr>
          <a:xfrm>
            <a:off x="1599601" y="5735393"/>
            <a:ext cx="1692188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smtClean="0"/>
              <a:t>Game</a:t>
            </a:r>
            <a:endParaRPr lang="zh-CN" altLang="en-US" sz="1600"/>
          </a:p>
        </p:txBody>
      </p:sp>
      <p:cxnSp>
        <p:nvCxnSpPr>
          <p:cNvPr id="16" name="肘形连接符 15"/>
          <p:cNvCxnSpPr>
            <a:stCxn id="4" idx="2"/>
            <a:endCxn id="12" idx="1"/>
          </p:cNvCxnSpPr>
          <p:nvPr/>
        </p:nvCxnSpPr>
        <p:spPr>
          <a:xfrm rot="16200000" flipH="1">
            <a:off x="352319" y="2878219"/>
            <a:ext cx="2206532" cy="28803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" idx="2"/>
            <a:endCxn id="13" idx="1"/>
          </p:cNvCxnSpPr>
          <p:nvPr/>
        </p:nvCxnSpPr>
        <p:spPr>
          <a:xfrm rot="16200000" flipH="1">
            <a:off x="54000" y="3176538"/>
            <a:ext cx="2803170" cy="28803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4" idx="2"/>
            <a:endCxn id="14" idx="1"/>
          </p:cNvCxnSpPr>
          <p:nvPr/>
        </p:nvCxnSpPr>
        <p:spPr>
          <a:xfrm rot="16200000" flipH="1">
            <a:off x="-244319" y="3474857"/>
            <a:ext cx="3399808" cy="28803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4" idx="2"/>
            <a:endCxn id="15" idx="1"/>
          </p:cNvCxnSpPr>
          <p:nvPr/>
        </p:nvCxnSpPr>
        <p:spPr>
          <a:xfrm rot="16200000" flipH="1">
            <a:off x="-542637" y="3773175"/>
            <a:ext cx="3996444" cy="28803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7" idx="3"/>
            <a:endCxn id="13" idx="3"/>
          </p:cNvCxnSpPr>
          <p:nvPr/>
        </p:nvCxnSpPr>
        <p:spPr>
          <a:xfrm>
            <a:off x="3291789" y="3528863"/>
            <a:ext cx="12700" cy="1193276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6">
                <a:lumMod val="7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7" idx="3"/>
            <a:endCxn id="14" idx="3"/>
          </p:cNvCxnSpPr>
          <p:nvPr/>
        </p:nvCxnSpPr>
        <p:spPr>
          <a:xfrm>
            <a:off x="3291789" y="3528863"/>
            <a:ext cx="12700" cy="1789914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6">
                <a:lumMod val="7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5" idx="3"/>
            <a:endCxn id="6" idx="3"/>
          </p:cNvCxnSpPr>
          <p:nvPr/>
        </p:nvCxnSpPr>
        <p:spPr>
          <a:xfrm>
            <a:off x="3291789" y="2335587"/>
            <a:ext cx="12700" cy="596638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6">
                <a:lumMod val="7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81182" y="2347450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实</a:t>
            </a:r>
            <a:endParaRPr lang="en-US" altLang="zh-CN" sz="1600" smtClean="0"/>
          </a:p>
          <a:p>
            <a:r>
              <a:rPr lang="zh-CN" altLang="en-US" sz="1600" smtClean="0"/>
              <a:t>现</a:t>
            </a:r>
            <a:endParaRPr lang="en-US" altLang="zh-CN" sz="160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547991" y="4125501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实</a:t>
            </a:r>
            <a:endParaRPr lang="en-US" altLang="zh-CN" sz="1600" smtClean="0"/>
          </a:p>
          <a:p>
            <a:r>
              <a:rPr lang="zh-CN" altLang="en-US" sz="1600" smtClean="0"/>
              <a:t>现</a:t>
            </a:r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7445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场景结构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98119" y="2034253"/>
            <a:ext cx="1944216" cy="36004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smtClean="0"/>
              <a:t>RStageManager</a:t>
            </a:r>
            <a:endParaRPr lang="zh-CN" altLang="en-US" sz="1600"/>
          </a:p>
        </p:txBody>
      </p:sp>
      <p:sp>
        <p:nvSpPr>
          <p:cNvPr id="5" name="圆角矩形 4"/>
          <p:cNvSpPr/>
          <p:nvPr/>
        </p:nvSpPr>
        <p:spPr>
          <a:xfrm>
            <a:off x="1622255" y="2538309"/>
            <a:ext cx="1944216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smtClean="0"/>
              <a:t>FStage</a:t>
            </a:r>
            <a:endParaRPr lang="zh-CN" altLang="en-US" sz="1600"/>
          </a:p>
        </p:txBody>
      </p:sp>
      <p:sp>
        <p:nvSpPr>
          <p:cNvPr id="6" name="圆角矩形 5"/>
          <p:cNvSpPr/>
          <p:nvPr/>
        </p:nvSpPr>
        <p:spPr>
          <a:xfrm>
            <a:off x="4142535" y="3546421"/>
            <a:ext cx="1944216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smtClean="0"/>
              <a:t>FDisplayLayer</a:t>
            </a:r>
            <a:endParaRPr lang="zh-CN" altLang="en-US" sz="1600"/>
          </a:p>
        </p:txBody>
      </p:sp>
      <p:sp>
        <p:nvSpPr>
          <p:cNvPr id="7" name="圆角矩形 6"/>
          <p:cNvSpPr/>
          <p:nvPr/>
        </p:nvSpPr>
        <p:spPr>
          <a:xfrm>
            <a:off x="5523650" y="4045557"/>
            <a:ext cx="1944216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smtClean="0"/>
              <a:t>FDisplay</a:t>
            </a:r>
            <a:endParaRPr lang="zh-CN" altLang="en-US" sz="1600"/>
          </a:p>
        </p:txBody>
      </p:sp>
      <p:sp>
        <p:nvSpPr>
          <p:cNvPr id="9" name="圆角矩形 8"/>
          <p:cNvSpPr/>
          <p:nvPr/>
        </p:nvSpPr>
        <p:spPr>
          <a:xfrm>
            <a:off x="2856611" y="3042365"/>
            <a:ext cx="1944216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smtClean="0"/>
              <a:t>FStageLayer</a:t>
            </a:r>
            <a:endParaRPr lang="zh-CN" altLang="en-US" sz="1600"/>
          </a:p>
        </p:txBody>
      </p:sp>
      <p:cxnSp>
        <p:nvCxnSpPr>
          <p:cNvPr id="11" name="肘形连接符 10"/>
          <p:cNvCxnSpPr>
            <a:stCxn id="4" idx="2"/>
            <a:endCxn id="5" idx="1"/>
          </p:cNvCxnSpPr>
          <p:nvPr/>
        </p:nvCxnSpPr>
        <p:spPr>
          <a:xfrm rot="16200000" flipH="1">
            <a:off x="1334223" y="2430297"/>
            <a:ext cx="324036" cy="2520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2"/>
            <a:endCxn id="9" idx="1"/>
          </p:cNvCxnSpPr>
          <p:nvPr/>
        </p:nvCxnSpPr>
        <p:spPr>
          <a:xfrm rot="16200000" flipH="1">
            <a:off x="2563469" y="2929243"/>
            <a:ext cx="324036" cy="26224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9" idx="2"/>
            <a:endCxn id="6" idx="1"/>
          </p:cNvCxnSpPr>
          <p:nvPr/>
        </p:nvCxnSpPr>
        <p:spPr>
          <a:xfrm rot="16200000" flipH="1">
            <a:off x="3823609" y="3407515"/>
            <a:ext cx="324036" cy="31381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6" idx="2"/>
            <a:endCxn id="7" idx="1"/>
          </p:cNvCxnSpPr>
          <p:nvPr/>
        </p:nvCxnSpPr>
        <p:spPr>
          <a:xfrm rot="16200000" flipH="1">
            <a:off x="5159588" y="3861515"/>
            <a:ext cx="319116" cy="409007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6662815" y="4581946"/>
            <a:ext cx="1944216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smtClean="0"/>
              <a:t>FRenderable</a:t>
            </a:r>
            <a:endParaRPr lang="zh-CN" altLang="en-US" sz="1600"/>
          </a:p>
        </p:txBody>
      </p:sp>
      <p:cxnSp>
        <p:nvCxnSpPr>
          <p:cNvPr id="17" name="肘形连接符 16"/>
          <p:cNvCxnSpPr>
            <a:stCxn id="7" idx="2"/>
            <a:endCxn id="16" idx="1"/>
          </p:cNvCxnSpPr>
          <p:nvPr/>
        </p:nvCxnSpPr>
        <p:spPr>
          <a:xfrm rot="16200000" flipH="1">
            <a:off x="6401102" y="4500252"/>
            <a:ext cx="356369" cy="167057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6662815" y="5098831"/>
            <a:ext cx="1944216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smtClean="0"/>
              <a:t>FDisplay</a:t>
            </a:r>
            <a:endParaRPr lang="zh-CN" altLang="en-US" sz="1600"/>
          </a:p>
        </p:txBody>
      </p:sp>
      <p:cxnSp>
        <p:nvCxnSpPr>
          <p:cNvPr id="24" name="肘形连接符 23"/>
          <p:cNvCxnSpPr>
            <a:stCxn id="7" idx="2"/>
            <a:endCxn id="23" idx="1"/>
          </p:cNvCxnSpPr>
          <p:nvPr/>
        </p:nvCxnSpPr>
        <p:spPr>
          <a:xfrm rot="16200000" flipH="1">
            <a:off x="6142659" y="4758695"/>
            <a:ext cx="873254" cy="167057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3159" y="3447997"/>
            <a:ext cx="3240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>
                <a:solidFill>
                  <a:srgbClr val="FF0000"/>
                </a:solidFill>
              </a:rPr>
              <a:t>舞台</a:t>
            </a:r>
            <a:r>
              <a:rPr lang="zh-CN" altLang="en-US" sz="1600"/>
              <a:t>：</a:t>
            </a:r>
            <a:endParaRPr lang="en-US" altLang="zh-CN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所有显示对象的根节点，同时只能被激活一个。</a:t>
            </a:r>
            <a:endParaRPr lang="en-US" altLang="zh-CN" sz="160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每帧渲染后处理中，将所有舞台层纹理合成显示内容。</a:t>
            </a:r>
            <a:endParaRPr lang="en-US" altLang="zh-CN" sz="1600" smtClean="0"/>
          </a:p>
        </p:txBody>
      </p:sp>
      <p:cxnSp>
        <p:nvCxnSpPr>
          <p:cNvPr id="30" name="直接箭头连接符 29"/>
          <p:cNvCxnSpPr>
            <a:stCxn id="27" idx="0"/>
            <a:endCxn id="5" idx="2"/>
          </p:cNvCxnSpPr>
          <p:nvPr/>
        </p:nvCxnSpPr>
        <p:spPr>
          <a:xfrm flipV="1">
            <a:off x="1933413" y="2898349"/>
            <a:ext cx="660950" cy="54964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97559" y="1205560"/>
            <a:ext cx="410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>
                <a:solidFill>
                  <a:srgbClr val="FF0000"/>
                </a:solidFill>
              </a:rPr>
              <a:t>舞台层</a:t>
            </a:r>
            <a:r>
              <a:rPr lang="zh-CN" altLang="en-US" sz="1600"/>
              <a:t>：</a:t>
            </a:r>
            <a:endParaRPr lang="en-US" altLang="zh-CN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/>
              <a:t>每</a:t>
            </a:r>
            <a:r>
              <a:rPr lang="zh-CN" altLang="en-US" sz="1600" smtClean="0"/>
              <a:t>层拥有一个渲染目标</a:t>
            </a:r>
            <a:r>
              <a:rPr lang="en-US" altLang="zh-CN" sz="1600" smtClean="0"/>
              <a:t>(RenderTarget)</a:t>
            </a:r>
            <a:r>
              <a:rPr lang="zh-CN" altLang="en-US" sz="1600" smtClean="0"/>
              <a:t>，</a:t>
            </a:r>
            <a:endParaRPr lang="en-US" altLang="zh-CN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/>
              <a:t>每层拥有一</a:t>
            </a:r>
            <a:r>
              <a:rPr lang="zh-CN" altLang="en-US" sz="1600"/>
              <a:t>个</a:t>
            </a:r>
            <a:r>
              <a:rPr lang="zh-CN" altLang="en-US" sz="1600" smtClean="0"/>
              <a:t>渲染管道</a:t>
            </a:r>
            <a:r>
              <a:rPr lang="en-US" altLang="zh-CN" sz="1600" smtClean="0"/>
              <a:t>(RenderPipeline)</a:t>
            </a:r>
            <a:r>
              <a:rPr lang="zh-CN" altLang="en-US" sz="1600" smtClean="0"/>
              <a:t>，</a:t>
            </a:r>
            <a:endParaRPr lang="en-US" altLang="zh-CN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可以选择自己的渲染方式，使用自己的颜色清空屏幕，渲染后生成一张与屏幕大小无关的</a:t>
            </a:r>
            <a:r>
              <a:rPr lang="zh-CN" altLang="en-US" sz="1600"/>
              <a:t>内存</a:t>
            </a:r>
            <a:r>
              <a:rPr lang="zh-CN" altLang="en-US" sz="1600" smtClean="0"/>
              <a:t>纹理。</a:t>
            </a:r>
            <a:endParaRPr lang="en-US" altLang="zh-CN" sz="1600" smtClean="0"/>
          </a:p>
        </p:txBody>
      </p:sp>
      <p:cxnSp>
        <p:nvCxnSpPr>
          <p:cNvPr id="39" name="直接箭头连接符 38"/>
          <p:cNvCxnSpPr>
            <a:stCxn id="38" idx="2"/>
            <a:endCxn id="9" idx="3"/>
          </p:cNvCxnSpPr>
          <p:nvPr/>
        </p:nvCxnSpPr>
        <p:spPr>
          <a:xfrm flipH="1">
            <a:off x="4800827" y="2775220"/>
            <a:ext cx="848960" cy="44716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13159" y="5098831"/>
            <a:ext cx="3234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>
                <a:solidFill>
                  <a:srgbClr val="FF0000"/>
                </a:solidFill>
              </a:rPr>
              <a:t>显示层</a:t>
            </a:r>
            <a:r>
              <a:rPr lang="zh-CN" altLang="en-US" sz="1600" smtClean="0"/>
              <a:t>：</a:t>
            </a:r>
            <a:endParaRPr lang="en-US" altLang="zh-CN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每层的对象在同一层内排序。</a:t>
            </a:r>
            <a:endParaRPr lang="en-US" altLang="zh-CN" sz="160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从最下层逐渐向最上层绘制。</a:t>
            </a:r>
            <a:endParaRPr lang="en-US" altLang="zh-CN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/>
              <a:t>各</a:t>
            </a:r>
            <a:r>
              <a:rPr lang="zh-CN" altLang="en-US" sz="1600" smtClean="0"/>
              <a:t>层可以选择是否保留以前的深度或测试缓冲。</a:t>
            </a:r>
            <a:endParaRPr lang="en-US" altLang="zh-CN" sz="1600" smtClean="0"/>
          </a:p>
        </p:txBody>
      </p:sp>
      <p:cxnSp>
        <p:nvCxnSpPr>
          <p:cNvPr id="60" name="直接箭头连接符 59"/>
          <p:cNvCxnSpPr>
            <a:stCxn id="59" idx="0"/>
            <a:endCxn id="6" idx="2"/>
          </p:cNvCxnSpPr>
          <p:nvPr/>
        </p:nvCxnSpPr>
        <p:spPr>
          <a:xfrm flipV="1">
            <a:off x="1930527" y="3906461"/>
            <a:ext cx="3184116" cy="119237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657111" y="5098831"/>
            <a:ext cx="2797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>
                <a:solidFill>
                  <a:srgbClr val="FF0000"/>
                </a:solidFill>
              </a:rPr>
              <a:t>显示对象</a:t>
            </a:r>
            <a:r>
              <a:rPr lang="zh-CN" altLang="en-US" sz="1600"/>
              <a:t>：</a:t>
            </a:r>
            <a:endParaRPr lang="en-US" altLang="zh-CN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控制自己和所有子对象是否显示。</a:t>
            </a:r>
            <a:endParaRPr lang="en-US" altLang="zh-CN" sz="160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提供空间矩阵控制。</a:t>
            </a:r>
            <a:endParaRPr lang="en-US" altLang="zh-CN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提供渲染对象列表，决定渲染内容</a:t>
            </a:r>
            <a:endParaRPr lang="en-US" altLang="zh-CN" sz="1600" smtClean="0"/>
          </a:p>
        </p:txBody>
      </p:sp>
      <p:cxnSp>
        <p:nvCxnSpPr>
          <p:cNvPr id="76" name="直接箭头连接符 75"/>
          <p:cNvCxnSpPr>
            <a:stCxn id="75" idx="0"/>
            <a:endCxn id="7" idx="2"/>
          </p:cNvCxnSpPr>
          <p:nvPr/>
        </p:nvCxnSpPr>
        <p:spPr>
          <a:xfrm flipV="1">
            <a:off x="5056068" y="4405597"/>
            <a:ext cx="1439690" cy="69323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235966" y="2834316"/>
            <a:ext cx="2797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</a:rPr>
              <a:t>渲染</a:t>
            </a:r>
            <a:r>
              <a:rPr lang="zh-CN" altLang="en-US" sz="1600" b="1" smtClean="0">
                <a:solidFill>
                  <a:srgbClr val="FF0000"/>
                </a:solidFill>
              </a:rPr>
              <a:t>对象</a:t>
            </a:r>
            <a:r>
              <a:rPr lang="zh-CN" altLang="en-US" sz="1600"/>
              <a:t>：</a:t>
            </a:r>
            <a:endParaRPr lang="en-US" altLang="zh-CN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提供所有渲染信息。</a:t>
            </a:r>
            <a:endParaRPr lang="en-US" altLang="zh-CN" sz="160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提供</a:t>
            </a:r>
            <a:r>
              <a:rPr lang="zh-CN" altLang="en-US" sz="1600"/>
              <a:t>所有</a:t>
            </a:r>
            <a:r>
              <a:rPr lang="zh-CN" altLang="en-US" sz="1600" smtClean="0"/>
              <a:t>材质信息。</a:t>
            </a:r>
            <a:endParaRPr lang="en-US" altLang="zh-CN" sz="1600" smtClean="0"/>
          </a:p>
        </p:txBody>
      </p:sp>
      <p:cxnSp>
        <p:nvCxnSpPr>
          <p:cNvPr id="85" name="直接箭头连接符 84"/>
          <p:cNvCxnSpPr>
            <a:stCxn id="83" idx="2"/>
            <a:endCxn id="16" idx="0"/>
          </p:cNvCxnSpPr>
          <p:nvPr/>
        </p:nvCxnSpPr>
        <p:spPr>
          <a:xfrm>
            <a:off x="7634923" y="3665313"/>
            <a:ext cx="0" cy="91663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72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脚本结构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3928" y="1484784"/>
            <a:ext cx="4536504" cy="469620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mtClean="0"/>
              <a:t>MoFeatureScript</a:t>
            </a:r>
          </a:p>
          <a:p>
            <a:pPr lvl="1"/>
            <a:r>
              <a:rPr lang="zh-CN" altLang="en-US"/>
              <a:t>脚本</a:t>
            </a:r>
            <a:r>
              <a:rPr lang="zh-CN" altLang="en-US" smtClean="0"/>
              <a:t>库管理</a:t>
            </a:r>
            <a:endParaRPr lang="en-US" altLang="zh-CN" smtClean="0"/>
          </a:p>
          <a:p>
            <a:pPr lvl="1"/>
            <a:r>
              <a:rPr lang="zh-CN" altLang="en-US" smtClean="0"/>
              <a:t>接口声明</a:t>
            </a:r>
            <a:endParaRPr lang="en-US" altLang="zh-CN" smtClean="0"/>
          </a:p>
          <a:p>
            <a:r>
              <a:rPr lang="en-US" altLang="zh-CN" smtClean="0"/>
              <a:t>MoPlugScriptMono</a:t>
            </a:r>
          </a:p>
          <a:p>
            <a:pPr lvl="1"/>
            <a:r>
              <a:rPr lang="en-US" altLang="zh-CN" smtClean="0"/>
              <a:t>Mono</a:t>
            </a:r>
            <a:r>
              <a:rPr lang="zh-CN" altLang="en-US" smtClean="0"/>
              <a:t>脚本库实现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Android/IOS</a:t>
            </a:r>
            <a:r>
              <a:rPr lang="zh-CN" altLang="en-US" smtClean="0"/>
              <a:t>上运行逻辑脚本。</a:t>
            </a:r>
            <a:endParaRPr lang="en-US" altLang="zh-CN" smtClean="0"/>
          </a:p>
          <a:p>
            <a:r>
              <a:rPr lang="en-US" altLang="zh-CN" smtClean="0"/>
              <a:t>MoPlugScriptCLI</a:t>
            </a:r>
          </a:p>
          <a:p>
            <a:pPr lvl="1"/>
            <a:r>
              <a:rPr lang="en-US" altLang="zh-CN" smtClean="0"/>
              <a:t>CLI</a:t>
            </a:r>
            <a:r>
              <a:rPr lang="zh-CN" altLang="en-US" smtClean="0"/>
              <a:t>实现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Windows</a:t>
            </a:r>
            <a:r>
              <a:rPr lang="zh-CN" altLang="en-US" smtClean="0"/>
              <a:t>上可以通过</a:t>
            </a:r>
            <a:r>
              <a:rPr lang="en-US" altLang="zh-CN" smtClean="0"/>
              <a:t>VisualStudio</a:t>
            </a:r>
            <a:r>
              <a:rPr lang="zh-CN" altLang="en-US" smtClean="0"/>
              <a:t>调试。</a:t>
            </a:r>
            <a:endParaRPr lang="en-US" altLang="zh-CN" smtClean="0"/>
          </a:p>
          <a:p>
            <a:r>
              <a:rPr lang="en-US" altLang="zh-CN" smtClean="0"/>
              <a:t>MoPlugScriptXXX</a:t>
            </a:r>
          </a:p>
          <a:p>
            <a:pPr lvl="1"/>
            <a:r>
              <a:rPr lang="zh-CN" altLang="en-US"/>
              <a:t>其他任意</a:t>
            </a:r>
            <a:r>
              <a:rPr lang="zh-CN" altLang="en-US" smtClean="0"/>
              <a:t>脚本实现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39552" y="1700808"/>
            <a:ext cx="1944216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err="1" smtClean="0"/>
              <a:t>MoFeatureScript</a:t>
            </a:r>
            <a:endParaRPr lang="zh-CN" altLang="en-US" sz="1600"/>
          </a:p>
        </p:txBody>
      </p:sp>
      <p:sp>
        <p:nvSpPr>
          <p:cNvPr id="5" name="圆角矩形 4"/>
          <p:cNvSpPr/>
          <p:nvPr/>
        </p:nvSpPr>
        <p:spPr>
          <a:xfrm>
            <a:off x="1835696" y="2276872"/>
            <a:ext cx="1944216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smtClean="0"/>
              <a:t>MoPlugScriptMono</a:t>
            </a:r>
            <a:endParaRPr lang="zh-CN" altLang="en-US" sz="1600"/>
          </a:p>
        </p:txBody>
      </p:sp>
      <p:sp>
        <p:nvSpPr>
          <p:cNvPr id="6" name="圆角矩形 5"/>
          <p:cNvSpPr/>
          <p:nvPr/>
        </p:nvSpPr>
        <p:spPr>
          <a:xfrm>
            <a:off x="1835696" y="2852936"/>
            <a:ext cx="1944216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smtClean="0"/>
              <a:t>MoPlugScriptCLI</a:t>
            </a:r>
            <a:endParaRPr lang="zh-CN" altLang="en-US" sz="1600"/>
          </a:p>
        </p:txBody>
      </p:sp>
      <p:cxnSp>
        <p:nvCxnSpPr>
          <p:cNvPr id="7" name="肘形连接符 6"/>
          <p:cNvCxnSpPr>
            <a:stCxn id="4" idx="2"/>
            <a:endCxn id="5" idx="1"/>
          </p:cNvCxnSpPr>
          <p:nvPr/>
        </p:nvCxnSpPr>
        <p:spPr>
          <a:xfrm rot="16200000" flipH="1">
            <a:off x="1475656" y="2096852"/>
            <a:ext cx="396044" cy="32403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  <a:endCxn id="6" idx="1"/>
          </p:cNvCxnSpPr>
          <p:nvPr/>
        </p:nvCxnSpPr>
        <p:spPr>
          <a:xfrm rot="16200000" flipH="1">
            <a:off x="1187624" y="2384884"/>
            <a:ext cx="972108" cy="32403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1835696" y="3430126"/>
            <a:ext cx="1944216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smtClean="0"/>
              <a:t>MoPlugScriptXXX</a:t>
            </a:r>
            <a:endParaRPr lang="zh-CN" altLang="en-US" sz="1600"/>
          </a:p>
        </p:txBody>
      </p:sp>
      <p:cxnSp>
        <p:nvCxnSpPr>
          <p:cNvPr id="18" name="肘形连接符 17"/>
          <p:cNvCxnSpPr>
            <a:stCxn id="4" idx="2"/>
            <a:endCxn id="17" idx="1"/>
          </p:cNvCxnSpPr>
          <p:nvPr/>
        </p:nvCxnSpPr>
        <p:spPr>
          <a:xfrm rot="16200000" flipH="1">
            <a:off x="899029" y="2673479"/>
            <a:ext cx="1549298" cy="32403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33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脚本类结构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364" y="3140968"/>
            <a:ext cx="5261756" cy="316835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mtClean="0"/>
              <a:t>RScriptManager</a:t>
            </a:r>
          </a:p>
          <a:p>
            <a:pPr lvl="1"/>
            <a:r>
              <a:rPr lang="zh-CN" altLang="en-US" smtClean="0"/>
              <a:t>静态脚本管理器</a:t>
            </a:r>
            <a:endParaRPr lang="en-US" altLang="zh-CN" smtClean="0"/>
          </a:p>
          <a:p>
            <a:pPr lvl="1"/>
            <a:r>
              <a:rPr lang="zh-CN" altLang="en-US" smtClean="0"/>
              <a:t>负责注册和销毁脚本机</a:t>
            </a:r>
            <a:endParaRPr lang="en-US" altLang="zh-CN" smtClean="0"/>
          </a:p>
          <a:p>
            <a:r>
              <a:rPr lang="en-US" altLang="zh-CN" smtClean="0"/>
              <a:t>FScriptMachine</a:t>
            </a:r>
          </a:p>
          <a:p>
            <a:pPr lvl="1"/>
            <a:r>
              <a:rPr lang="zh-CN" altLang="en-US" smtClean="0"/>
              <a:t>脚本处理机（对应一种语言）</a:t>
            </a:r>
            <a:endParaRPr lang="en-US" altLang="zh-CN" smtClean="0"/>
          </a:p>
          <a:p>
            <a:r>
              <a:rPr lang="en-US" altLang="zh-CN" smtClean="0"/>
              <a:t>FScriptAssembly</a:t>
            </a:r>
          </a:p>
          <a:p>
            <a:pPr lvl="1"/>
            <a:r>
              <a:rPr lang="zh-CN" altLang="en-US"/>
              <a:t>脚本</a:t>
            </a:r>
            <a:r>
              <a:rPr lang="zh-CN" altLang="en-US" smtClean="0"/>
              <a:t>库文件</a:t>
            </a:r>
            <a:endParaRPr lang="en-US" altLang="zh-CN" smtClean="0"/>
          </a:p>
        </p:txBody>
      </p:sp>
      <p:sp>
        <p:nvSpPr>
          <p:cNvPr id="4" name="圆角矩形 3"/>
          <p:cNvSpPr/>
          <p:nvPr/>
        </p:nvSpPr>
        <p:spPr>
          <a:xfrm>
            <a:off x="1043608" y="1268760"/>
            <a:ext cx="1944216" cy="36004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smtClean="0"/>
              <a:t>RScriptManager</a:t>
            </a:r>
            <a:endParaRPr lang="zh-CN" altLang="en-US" sz="1600"/>
          </a:p>
        </p:txBody>
      </p:sp>
      <p:sp>
        <p:nvSpPr>
          <p:cNvPr id="5" name="圆角矩形 4"/>
          <p:cNvSpPr/>
          <p:nvPr/>
        </p:nvSpPr>
        <p:spPr>
          <a:xfrm>
            <a:off x="2267744" y="1772816"/>
            <a:ext cx="1944216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smtClean="0"/>
              <a:t>FScriptMachine</a:t>
            </a:r>
            <a:endParaRPr lang="zh-CN" altLang="en-US" sz="1600"/>
          </a:p>
        </p:txBody>
      </p:sp>
      <p:sp>
        <p:nvSpPr>
          <p:cNvPr id="6" name="圆角矩形 5"/>
          <p:cNvSpPr/>
          <p:nvPr/>
        </p:nvSpPr>
        <p:spPr>
          <a:xfrm>
            <a:off x="4788024" y="2780928"/>
            <a:ext cx="1944216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smtClean="0"/>
              <a:t>FScriptClass</a:t>
            </a:r>
            <a:endParaRPr lang="zh-CN" altLang="en-US" sz="1600"/>
          </a:p>
        </p:txBody>
      </p:sp>
      <p:sp>
        <p:nvSpPr>
          <p:cNvPr id="7" name="圆角矩形 6"/>
          <p:cNvSpPr/>
          <p:nvPr/>
        </p:nvSpPr>
        <p:spPr>
          <a:xfrm>
            <a:off x="6169139" y="3280064"/>
            <a:ext cx="1944216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smtClean="0"/>
              <a:t>FScriptField</a:t>
            </a:r>
            <a:endParaRPr lang="zh-CN" altLang="en-US" sz="1600"/>
          </a:p>
        </p:txBody>
      </p:sp>
      <p:sp>
        <p:nvSpPr>
          <p:cNvPr id="8" name="圆角矩形 7"/>
          <p:cNvSpPr/>
          <p:nvPr/>
        </p:nvSpPr>
        <p:spPr>
          <a:xfrm>
            <a:off x="6209223" y="3808396"/>
            <a:ext cx="1944216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smtClean="0"/>
              <a:t>FScriptMethod</a:t>
            </a:r>
            <a:endParaRPr lang="zh-CN" altLang="en-US" sz="1600"/>
          </a:p>
        </p:txBody>
      </p:sp>
      <p:sp>
        <p:nvSpPr>
          <p:cNvPr id="9" name="圆角矩形 8"/>
          <p:cNvSpPr/>
          <p:nvPr/>
        </p:nvSpPr>
        <p:spPr>
          <a:xfrm>
            <a:off x="3502100" y="2276872"/>
            <a:ext cx="1944216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smtClean="0"/>
              <a:t>FScriptAssembly</a:t>
            </a:r>
            <a:endParaRPr lang="zh-CN" altLang="en-US" sz="1600"/>
          </a:p>
        </p:txBody>
      </p:sp>
      <p:cxnSp>
        <p:nvCxnSpPr>
          <p:cNvPr id="11" name="肘形连接符 10"/>
          <p:cNvCxnSpPr>
            <a:stCxn id="4" idx="2"/>
            <a:endCxn id="5" idx="1"/>
          </p:cNvCxnSpPr>
          <p:nvPr/>
        </p:nvCxnSpPr>
        <p:spPr>
          <a:xfrm rot="16200000" flipH="1">
            <a:off x="1979712" y="1664804"/>
            <a:ext cx="324036" cy="2520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2"/>
            <a:endCxn id="9" idx="1"/>
          </p:cNvCxnSpPr>
          <p:nvPr/>
        </p:nvCxnSpPr>
        <p:spPr>
          <a:xfrm rot="16200000" flipH="1">
            <a:off x="3208958" y="2163750"/>
            <a:ext cx="324036" cy="26224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9" idx="2"/>
            <a:endCxn id="6" idx="1"/>
          </p:cNvCxnSpPr>
          <p:nvPr/>
        </p:nvCxnSpPr>
        <p:spPr>
          <a:xfrm rot="16200000" flipH="1">
            <a:off x="4469098" y="2642022"/>
            <a:ext cx="324036" cy="31381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6" idx="2"/>
            <a:endCxn id="7" idx="1"/>
          </p:cNvCxnSpPr>
          <p:nvPr/>
        </p:nvCxnSpPr>
        <p:spPr>
          <a:xfrm rot="16200000" flipH="1">
            <a:off x="5805077" y="3096022"/>
            <a:ext cx="319116" cy="409007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6" idx="2"/>
            <a:endCxn id="8" idx="1"/>
          </p:cNvCxnSpPr>
          <p:nvPr/>
        </p:nvCxnSpPr>
        <p:spPr>
          <a:xfrm rot="16200000" flipH="1">
            <a:off x="5560953" y="3340146"/>
            <a:ext cx="847448" cy="44909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50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367</Words>
  <Application>Microsoft Office PowerPoint</Application>
  <PresentationFormat>全屏显示(4:3)</PresentationFormat>
  <Paragraphs>92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引擎构架设计</vt:lpstr>
      <vt:lpstr>引擎设计</vt:lpstr>
      <vt:lpstr>项目结构</vt:lpstr>
      <vt:lpstr>场景结构</vt:lpstr>
      <vt:lpstr>脚本结构</vt:lpstr>
      <vt:lpstr>脚本类结构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毛春杨</dc:creator>
  <cp:lastModifiedBy>毛春杨</cp:lastModifiedBy>
  <cp:revision>90</cp:revision>
  <dcterms:created xsi:type="dcterms:W3CDTF">2014-04-21T02:15:23Z</dcterms:created>
  <dcterms:modified xsi:type="dcterms:W3CDTF">2014-04-22T06:22:20Z</dcterms:modified>
</cp:coreProperties>
</file>