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5" r:id="rId10"/>
    <p:sldId id="263" r:id="rId11"/>
    <p:sldId id="267" r:id="rId12"/>
    <p:sldId id="264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9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创意</a:t>
            </a:r>
            <a:r>
              <a:rPr lang="zh-CN" altLang="en-US" smtClean="0"/>
              <a:t>工厂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Idea Factory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毛春杨</a:t>
            </a:r>
            <a:endParaRPr lang="en-US" altLang="zh-CN" smtClean="0"/>
          </a:p>
          <a:p>
            <a:r>
              <a:rPr lang="en-US" altLang="zh-CN" smtClean="0"/>
              <a:t>2014/04/29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5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创建模板 </a:t>
            </a:r>
            <a:r>
              <a:rPr lang="en-US" altLang="zh-CN" smtClean="0"/>
              <a:t>– </a:t>
            </a:r>
            <a:r>
              <a:rPr lang="zh-CN" altLang="en-US" smtClean="0"/>
              <a:t>编辑本地 （可从网络获得）</a:t>
            </a:r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1296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33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</a:t>
            </a:r>
            <a:r>
              <a:rPr lang="en-US" altLang="zh-CN" smtClean="0"/>
              <a:t>-Project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r>
              <a:rPr lang="zh-CN" altLang="en-US" smtClean="0"/>
              <a:t>项目</a:t>
            </a:r>
            <a:r>
              <a:rPr lang="zh-CN" altLang="en-US" smtClean="0"/>
              <a:t>设置（</a:t>
            </a:r>
            <a:r>
              <a:rPr lang="en-US" altLang="zh-CN" smtClean="0"/>
              <a:t>Project</a:t>
            </a:r>
            <a:r>
              <a:rPr lang="zh-CN" altLang="en-US" smtClean="0"/>
              <a:t>）</a:t>
            </a:r>
            <a:r>
              <a:rPr lang="zh-CN" altLang="en-US" smtClean="0"/>
              <a:t>：</a:t>
            </a:r>
            <a:r>
              <a:rPr lang="zh-CN" altLang="en-US">
                <a:solidFill>
                  <a:srgbClr val="FF0000"/>
                </a:solidFill>
              </a:rPr>
              <a:t>现在引擎已经有的部分</a:t>
            </a:r>
            <a:endParaRPr lang="en-US" altLang="zh-CN"/>
          </a:p>
          <a:p>
            <a:r>
              <a:rPr lang="zh-CN" altLang="en-US"/>
              <a:t>场景</a:t>
            </a:r>
            <a:r>
              <a:rPr lang="zh-CN" altLang="en-US" smtClean="0"/>
              <a:t>集合（</a:t>
            </a:r>
            <a:r>
              <a:rPr lang="en-US" altLang="zh-CN" smtClean="0"/>
              <a:t>Scene</a:t>
            </a:r>
            <a:r>
              <a:rPr lang="zh-CN" altLang="en-US" smtClean="0"/>
              <a:t>）：场景集合</a:t>
            </a:r>
            <a:r>
              <a:rPr lang="zh-CN" altLang="en-US"/>
              <a:t>的</a:t>
            </a:r>
            <a:r>
              <a:rPr lang="zh-CN" altLang="en-US" smtClean="0"/>
              <a:t>定义</a:t>
            </a:r>
            <a:endParaRPr lang="en-US" altLang="zh-CN" smtClean="0"/>
          </a:p>
          <a:p>
            <a:pPr lvl="1"/>
            <a:r>
              <a:rPr lang="zh-CN" altLang="en-US"/>
              <a:t>很多</a:t>
            </a:r>
            <a:r>
              <a:rPr lang="zh-CN" altLang="en-US"/>
              <a:t>个</a:t>
            </a:r>
            <a:r>
              <a:rPr lang="zh-CN" altLang="en-US" smtClean="0"/>
              <a:t>场景构成项目，场景之间关系表示。</a:t>
            </a:r>
            <a:endParaRPr lang="en-US" altLang="zh-CN" smtClean="0"/>
          </a:p>
          <a:p>
            <a:pPr lvl="1"/>
            <a:r>
              <a:rPr lang="zh-CN" altLang="en-US" smtClean="0"/>
              <a:t>模板：场景内包含的模板的实例化。</a:t>
            </a:r>
            <a:endParaRPr lang="en-US" altLang="zh-CN" smtClean="0"/>
          </a:p>
          <a:p>
            <a:pPr lvl="2"/>
            <a:r>
              <a:rPr lang="zh-CN" altLang="en-US" smtClean="0"/>
              <a:t>数据列表：查看和修改所有场景的表格数据。</a:t>
            </a:r>
            <a:endParaRPr lang="en-US" altLang="zh-CN" smtClean="0"/>
          </a:p>
          <a:p>
            <a:r>
              <a:rPr lang="zh-CN" altLang="en-US" smtClean="0"/>
              <a:t>时间线（</a:t>
            </a:r>
            <a:r>
              <a:rPr lang="en-US" altLang="zh-CN" smtClean="0"/>
              <a:t>Timeline</a:t>
            </a:r>
            <a:r>
              <a:rPr lang="zh-CN" altLang="en-US" smtClean="0"/>
              <a:t>）</a:t>
            </a:r>
            <a:r>
              <a:rPr lang="zh-CN" altLang="en-US"/>
              <a:t>：</a:t>
            </a:r>
            <a:r>
              <a:rPr lang="zh-CN" altLang="en-US" smtClean="0"/>
              <a:t>场景内时间上的定义。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1455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创建场景 </a:t>
            </a:r>
            <a:r>
              <a:rPr lang="en-US" altLang="zh-CN" smtClean="0"/>
              <a:t>– </a:t>
            </a:r>
            <a:r>
              <a:rPr lang="zh-CN" altLang="en-US" smtClean="0"/>
              <a:t>编辑本地 （可从网络获得）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97699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43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 </a:t>
            </a:r>
            <a:r>
              <a:rPr lang="en-US" altLang="zh-CN" smtClean="0"/>
              <a:t>– </a:t>
            </a:r>
            <a:r>
              <a:rPr lang="zh-CN" altLang="en-US" smtClean="0"/>
              <a:t>方案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GameMaker</a:t>
            </a:r>
            <a:r>
              <a:rPr lang="zh-CN" altLang="en-US" smtClean="0"/>
              <a:t>文本定义方式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16832"/>
            <a:ext cx="8194501" cy="469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50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 </a:t>
            </a:r>
            <a:r>
              <a:rPr lang="en-US" altLang="zh-CN" smtClean="0"/>
              <a:t>– </a:t>
            </a:r>
            <a:r>
              <a:rPr lang="zh-CN" altLang="en-US" smtClean="0"/>
              <a:t>方案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Unity</a:t>
            </a:r>
            <a:r>
              <a:rPr lang="zh-CN" altLang="en-US" smtClean="0"/>
              <a:t>的状态机可视化方式。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30" y="2060848"/>
            <a:ext cx="8250568" cy="463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97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</a:t>
            </a:r>
            <a:r>
              <a:rPr lang="en-US" altLang="zh-CN" smtClean="0"/>
              <a:t>-</a:t>
            </a:r>
            <a:r>
              <a:rPr lang="zh-CN" altLang="en-US" smtClean="0"/>
              <a:t>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两者方案底层基本类似。</a:t>
            </a:r>
            <a:endParaRPr lang="en-US" altLang="zh-CN" smtClean="0"/>
          </a:p>
          <a:p>
            <a:pPr lvl="1"/>
            <a:r>
              <a:rPr lang="zh-CN" altLang="en-US" smtClean="0"/>
              <a:t>都需要实现事件流处理方式。</a:t>
            </a:r>
            <a:endParaRPr lang="en-US" altLang="zh-CN"/>
          </a:p>
          <a:p>
            <a:pPr lvl="1"/>
            <a:r>
              <a:rPr lang="zh-CN" altLang="en-US" smtClean="0"/>
              <a:t>每个既定行为模块的蛇子。</a:t>
            </a:r>
            <a:endParaRPr lang="en-US" altLang="zh-CN" smtClean="0"/>
          </a:p>
          <a:p>
            <a:r>
              <a:rPr lang="zh-CN" altLang="en-US" smtClean="0"/>
              <a:t>方案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/>
              <a:t>表现</a:t>
            </a:r>
            <a:r>
              <a:rPr lang="zh-CN" altLang="en-US"/>
              <a:t>比较</a:t>
            </a:r>
            <a:r>
              <a:rPr lang="zh-CN" altLang="en-US" smtClean="0"/>
              <a:t>直接，在各个模板上直接增加触发和行为。</a:t>
            </a:r>
            <a:endParaRPr lang="en-US" altLang="zh-CN" smtClean="0"/>
          </a:p>
          <a:p>
            <a:pPr lvl="1"/>
            <a:r>
              <a:rPr lang="zh-CN" altLang="en-US"/>
              <a:t>理解简单，入手容易。</a:t>
            </a:r>
            <a:endParaRPr lang="en-US" altLang="zh-CN"/>
          </a:p>
          <a:p>
            <a:pPr lvl="1"/>
            <a:r>
              <a:rPr lang="zh-CN" altLang="en-US" smtClean="0"/>
              <a:t>容易实现简单逻辑，复杂逻辑难以表现。</a:t>
            </a:r>
            <a:endParaRPr lang="en-US" altLang="zh-CN" smtClean="0"/>
          </a:p>
          <a:p>
            <a:pPr lvl="1"/>
            <a:r>
              <a:rPr lang="zh-CN" altLang="en-US" smtClean="0"/>
              <a:t>开发相对容易。</a:t>
            </a:r>
            <a:endParaRPr lang="en-US" altLang="zh-CN" smtClean="0"/>
          </a:p>
          <a:p>
            <a:r>
              <a:rPr lang="zh-CN" altLang="en-US" smtClean="0"/>
              <a:t>方案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表现方式图形化，通过线方向表示流向。</a:t>
            </a:r>
            <a:endParaRPr lang="en-US" altLang="zh-CN" smtClean="0"/>
          </a:p>
          <a:p>
            <a:pPr lvl="1"/>
            <a:r>
              <a:rPr lang="zh-CN" altLang="en-US" smtClean="0"/>
              <a:t>理解复杂，入手难度相对方案一要高。</a:t>
            </a:r>
            <a:endParaRPr lang="en-US" altLang="zh-CN" smtClean="0"/>
          </a:p>
          <a:p>
            <a:pPr lvl="1"/>
            <a:r>
              <a:rPr lang="zh-CN" altLang="en-US" smtClean="0"/>
              <a:t>能够实现复杂逻辑，理解起来比方案一容易。</a:t>
            </a:r>
            <a:endParaRPr lang="en-US" altLang="zh-CN" smtClean="0"/>
          </a:p>
          <a:p>
            <a:pPr lvl="1"/>
            <a:r>
              <a:rPr lang="zh-CN" altLang="en-US"/>
              <a:t>开发</a:t>
            </a:r>
            <a:r>
              <a:rPr lang="zh-CN" altLang="en-US" smtClean="0"/>
              <a:t>相对</a:t>
            </a:r>
            <a:r>
              <a:rPr lang="zh-CN" altLang="en-US"/>
              <a:t>方案一</a:t>
            </a:r>
            <a:r>
              <a:rPr lang="zh-CN" altLang="en-US" smtClean="0"/>
              <a:t>困难。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7698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制作项目</a:t>
            </a:r>
            <a:r>
              <a:rPr lang="zh-CN" altLang="en-US" smtClean="0"/>
              <a:t>简化层次分解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最简单制作：</a:t>
            </a:r>
            <a:endParaRPr lang="en-US" altLang="zh-CN"/>
          </a:p>
          <a:p>
            <a:pPr lvl="1"/>
            <a:r>
              <a:rPr lang="zh-CN" altLang="en-US" smtClean="0"/>
              <a:t>一键选择在线模板，运行即可。</a:t>
            </a:r>
            <a:endParaRPr lang="en-US" altLang="zh-CN" smtClean="0"/>
          </a:p>
          <a:p>
            <a:r>
              <a:rPr lang="zh-CN" altLang="en-US" smtClean="0"/>
              <a:t>简单制作：</a:t>
            </a:r>
            <a:endParaRPr lang="en-US" altLang="zh-CN" smtClean="0"/>
          </a:p>
          <a:p>
            <a:pPr lvl="1"/>
            <a:r>
              <a:rPr lang="zh-CN" altLang="en-US" smtClean="0"/>
              <a:t>创建空项目。</a:t>
            </a:r>
            <a:endParaRPr lang="en-US" altLang="zh-CN" smtClean="0"/>
          </a:p>
          <a:p>
            <a:pPr lvl="1"/>
            <a:r>
              <a:rPr lang="zh-CN" altLang="en-US" smtClean="0"/>
              <a:t>选择安装在线场景。</a:t>
            </a:r>
            <a:endParaRPr lang="en-US" altLang="zh-CN" smtClean="0"/>
          </a:p>
          <a:p>
            <a:pPr lvl="1"/>
            <a:r>
              <a:rPr lang="zh-CN" altLang="en-US" smtClean="0"/>
              <a:t>选择安装在线模板，定义模板行为。</a:t>
            </a:r>
            <a:endParaRPr lang="en-US" altLang="zh-CN"/>
          </a:p>
          <a:p>
            <a:pPr lvl="1"/>
            <a:r>
              <a:rPr lang="zh-CN" altLang="en-US" smtClean="0"/>
              <a:t>将模板部署在场景上。</a:t>
            </a:r>
            <a:endParaRPr lang="en-US" altLang="zh-CN" smtClean="0"/>
          </a:p>
          <a:p>
            <a:pPr lvl="1"/>
            <a:r>
              <a:rPr lang="zh-CN" altLang="en-US" smtClean="0"/>
              <a:t>运行。</a:t>
            </a:r>
            <a:endParaRPr lang="en-US" altLang="zh-CN" smtClean="0"/>
          </a:p>
          <a:p>
            <a:r>
              <a:rPr lang="zh-CN" altLang="en-US" smtClean="0"/>
              <a:t>创意制作：</a:t>
            </a:r>
            <a:endParaRPr lang="en-US" altLang="zh-CN" smtClean="0"/>
          </a:p>
          <a:p>
            <a:pPr lvl="1"/>
            <a:r>
              <a:rPr lang="zh-CN" altLang="en-US" smtClean="0"/>
              <a:t>自己部署资源，详细定义模板行为。</a:t>
            </a:r>
            <a:endParaRPr lang="en-US" altLang="zh-CN" smtClean="0"/>
          </a:p>
          <a:p>
            <a:r>
              <a:rPr lang="zh-CN" altLang="en-US"/>
              <a:t>复杂</a:t>
            </a:r>
            <a:r>
              <a:rPr lang="zh-CN" altLang="en-US" smtClean="0"/>
              <a:t>制作：</a:t>
            </a:r>
            <a:endParaRPr lang="en-US" altLang="zh-CN" smtClean="0"/>
          </a:p>
          <a:p>
            <a:pPr lvl="1"/>
            <a:r>
              <a:rPr lang="zh-CN" altLang="en-US"/>
              <a:t>自己</a:t>
            </a:r>
            <a:r>
              <a:rPr lang="zh-CN" altLang="en-US" smtClean="0"/>
              <a:t>部署资源，详细定义模板行为。</a:t>
            </a:r>
            <a:endParaRPr lang="en-US" altLang="zh-CN" smtClean="0"/>
          </a:p>
          <a:p>
            <a:pPr lvl="1"/>
            <a:r>
              <a:rPr lang="zh-CN" altLang="en-US" smtClean="0"/>
              <a:t>定义和填充属性表。</a:t>
            </a:r>
            <a:endParaRPr lang="en-US" altLang="zh-CN" smtClean="0"/>
          </a:p>
          <a:p>
            <a:pPr lvl="1"/>
            <a:r>
              <a:rPr lang="zh-CN" altLang="en-US" smtClean="0"/>
              <a:t>代码控制关键逻辑。</a:t>
            </a:r>
            <a:endParaRPr lang="en-US" altLang="zh-CN" smtClean="0"/>
          </a:p>
          <a:p>
            <a:pPr lvl="1"/>
            <a:r>
              <a:rPr lang="zh-CN" altLang="en-US"/>
              <a:t>运行</a:t>
            </a:r>
            <a:r>
              <a:rPr lang="zh-CN" altLang="en-US"/>
              <a:t>和</a:t>
            </a:r>
            <a:r>
              <a:rPr lang="zh-CN" altLang="en-US" smtClean="0"/>
              <a:t>发布。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4339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流程</a:t>
            </a:r>
            <a:r>
              <a:rPr lang="zh-CN" altLang="en-US"/>
              <a:t>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99176" cy="4873752"/>
          </a:xfrm>
        </p:spPr>
        <p:txBody>
          <a:bodyPr/>
          <a:lstStyle/>
          <a:p>
            <a:r>
              <a:rPr lang="zh-CN" altLang="en-US" smtClean="0"/>
              <a:t>创意，策划，设计玩法</a:t>
            </a:r>
            <a:endParaRPr lang="en-US" altLang="zh-CN" smtClean="0"/>
          </a:p>
          <a:p>
            <a:r>
              <a:rPr lang="zh-CN" altLang="en-US" smtClean="0"/>
              <a:t>制作</a:t>
            </a:r>
            <a:endParaRPr lang="en-US" altLang="zh-CN" smtClean="0"/>
          </a:p>
          <a:p>
            <a:pPr lvl="1"/>
            <a:r>
              <a:rPr lang="zh-CN" altLang="en-US"/>
              <a:t>内容</a:t>
            </a:r>
            <a:r>
              <a:rPr lang="zh-CN" altLang="en-US" smtClean="0"/>
              <a:t>准备（</a:t>
            </a:r>
            <a:r>
              <a:rPr lang="en-US" altLang="zh-CN" smtClean="0"/>
              <a:t>Content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资源：各种资源文件的准备。（和</a:t>
            </a:r>
            <a:r>
              <a:rPr lang="en-US" altLang="zh-CN" smtClean="0"/>
              <a:t>GenesisStore</a:t>
            </a:r>
            <a:r>
              <a:rPr lang="zh-CN" altLang="en-US" smtClean="0"/>
              <a:t>连动）</a:t>
            </a:r>
            <a:endParaRPr lang="en-US" altLang="zh-CN" smtClean="0"/>
          </a:p>
          <a:p>
            <a:pPr lvl="2"/>
            <a:r>
              <a:rPr lang="zh-CN" altLang="en-US" smtClean="0"/>
              <a:t>数据：数据设计。（属性的定义和数据填充方式）</a:t>
            </a:r>
            <a:endParaRPr lang="en-US" altLang="zh-CN" smtClean="0"/>
          </a:p>
          <a:p>
            <a:pPr lvl="1"/>
            <a:r>
              <a:rPr lang="zh-CN" altLang="en-US"/>
              <a:t>流程</a:t>
            </a:r>
            <a:r>
              <a:rPr lang="zh-CN" altLang="en-US" smtClean="0"/>
              <a:t>制作（</a:t>
            </a:r>
            <a:r>
              <a:rPr lang="en-US" altLang="zh-CN" smtClean="0"/>
              <a:t>Operation</a:t>
            </a:r>
            <a:r>
              <a:rPr lang="zh-CN" altLang="en-US" smtClean="0"/>
              <a:t>）</a:t>
            </a:r>
            <a:endParaRPr lang="en-US" altLang="zh-CN"/>
          </a:p>
          <a:p>
            <a:pPr lvl="2"/>
            <a:r>
              <a:rPr lang="zh-CN" altLang="en-US" smtClean="0"/>
              <a:t>模板制作：预定义物件的制作。</a:t>
            </a:r>
            <a:endParaRPr lang="en-US" altLang="zh-CN" smtClean="0"/>
          </a:p>
          <a:p>
            <a:pPr lvl="2"/>
            <a:r>
              <a:rPr lang="zh-CN" altLang="en-US" smtClean="0"/>
              <a:t>场景制作：建立场景。</a:t>
            </a:r>
            <a:endParaRPr lang="en-US" altLang="zh-CN" smtClean="0"/>
          </a:p>
          <a:p>
            <a:pPr lvl="2"/>
            <a:r>
              <a:rPr lang="zh-CN" altLang="en-US" smtClean="0"/>
              <a:t>时间线安排：设定场景时间顺序。</a:t>
            </a:r>
            <a:endParaRPr lang="en-US" altLang="zh-CN" smtClean="0"/>
          </a:p>
          <a:p>
            <a:pPr lvl="1"/>
            <a:r>
              <a:rPr lang="zh-CN" altLang="en-US"/>
              <a:t>运行</a:t>
            </a:r>
            <a:r>
              <a:rPr lang="zh-CN" altLang="en-US" smtClean="0"/>
              <a:t>和发布（</a:t>
            </a:r>
            <a:r>
              <a:rPr lang="en-US" altLang="zh-CN" smtClean="0"/>
              <a:t>Publish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运行：本地查看效果</a:t>
            </a:r>
            <a:r>
              <a:rPr lang="zh-CN" altLang="en-US"/>
              <a:t>。</a:t>
            </a:r>
            <a:endParaRPr lang="en-US" altLang="zh-CN" smtClean="0"/>
          </a:p>
          <a:p>
            <a:pPr lvl="2"/>
            <a:r>
              <a:rPr lang="zh-CN" altLang="en-US" smtClean="0"/>
              <a:t>发布：发布成各种终端版本。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9147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内容构成：</a:t>
            </a:r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129" name="圆角矩形 128"/>
          <p:cNvSpPr/>
          <p:nvPr/>
        </p:nvSpPr>
        <p:spPr>
          <a:xfrm>
            <a:off x="4774312" y="3485089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模型</a:t>
            </a:r>
          </a:p>
        </p:txBody>
      </p:sp>
      <p:sp>
        <p:nvSpPr>
          <p:cNvPr id="130" name="圆角矩形 129"/>
          <p:cNvSpPr/>
          <p:nvPr/>
        </p:nvSpPr>
        <p:spPr>
          <a:xfrm>
            <a:off x="5638408" y="3917137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网格</a:t>
            </a:r>
            <a:endParaRPr lang="zh-CN" altLang="en-US" sz="1200"/>
          </a:p>
        </p:txBody>
      </p:sp>
      <p:sp>
        <p:nvSpPr>
          <p:cNvPr id="131" name="圆角矩形 130"/>
          <p:cNvSpPr/>
          <p:nvPr/>
        </p:nvSpPr>
        <p:spPr>
          <a:xfrm>
            <a:off x="5638408" y="4349185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材质</a:t>
            </a:r>
            <a:endParaRPr lang="zh-CN" altLang="en-US" sz="1200"/>
          </a:p>
        </p:txBody>
      </p:sp>
      <p:sp>
        <p:nvSpPr>
          <p:cNvPr id="132" name="圆角矩形 131"/>
          <p:cNvSpPr/>
          <p:nvPr/>
        </p:nvSpPr>
        <p:spPr>
          <a:xfrm>
            <a:off x="6394491" y="4781233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纹理</a:t>
            </a:r>
            <a:endParaRPr lang="zh-CN" altLang="en-US" sz="1200"/>
          </a:p>
        </p:txBody>
      </p:sp>
      <p:cxnSp>
        <p:nvCxnSpPr>
          <p:cNvPr id="133" name="肘形连接符 132"/>
          <p:cNvCxnSpPr>
            <a:stCxn id="130" idx="1"/>
            <a:endCxn id="129" idx="2"/>
          </p:cNvCxnSpPr>
          <p:nvPr/>
        </p:nvCxnSpPr>
        <p:spPr>
          <a:xfrm rot="10800000">
            <a:off x="5350376" y="3816117"/>
            <a:ext cx="288032" cy="2665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131" idx="1"/>
            <a:endCxn id="129" idx="2"/>
          </p:cNvCxnSpPr>
          <p:nvPr/>
        </p:nvCxnSpPr>
        <p:spPr>
          <a:xfrm rot="10800000">
            <a:off x="5350376" y="3816117"/>
            <a:ext cx="288032" cy="69858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32" idx="1"/>
            <a:endCxn id="131" idx="2"/>
          </p:cNvCxnSpPr>
          <p:nvPr/>
        </p:nvCxnSpPr>
        <p:spPr>
          <a:xfrm rot="10800000">
            <a:off x="6214473" y="4680213"/>
            <a:ext cx="180019" cy="2665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圆角矩形 147"/>
          <p:cNvSpPr/>
          <p:nvPr/>
        </p:nvSpPr>
        <p:spPr>
          <a:xfrm>
            <a:off x="3838209" y="2118284"/>
            <a:ext cx="1152128" cy="331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模板</a:t>
            </a:r>
            <a:endParaRPr lang="zh-CN" altLang="en-US" sz="1200"/>
          </a:p>
        </p:txBody>
      </p:sp>
      <p:cxnSp>
        <p:nvCxnSpPr>
          <p:cNvPr id="149" name="肘形连接符 148"/>
          <p:cNvCxnSpPr>
            <a:stCxn id="129" idx="1"/>
            <a:endCxn id="148" idx="2"/>
          </p:cNvCxnSpPr>
          <p:nvPr/>
        </p:nvCxnSpPr>
        <p:spPr>
          <a:xfrm rot="10800000">
            <a:off x="4414274" y="2449311"/>
            <a:ext cx="360039" cy="120129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圆角矩形 152"/>
          <p:cNvSpPr/>
          <p:nvPr/>
        </p:nvSpPr>
        <p:spPr>
          <a:xfrm>
            <a:off x="4783184" y="3053041"/>
            <a:ext cx="1521297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行为：</a:t>
            </a:r>
            <a:r>
              <a:rPr lang="en-US" altLang="zh-CN" sz="1200" smtClean="0"/>
              <a:t>Behavior</a:t>
            </a:r>
            <a:endParaRPr lang="zh-CN" altLang="en-US" sz="1200"/>
          </a:p>
        </p:txBody>
      </p:sp>
      <p:sp>
        <p:nvSpPr>
          <p:cNvPr id="155" name="圆角矩形 154"/>
          <p:cNvSpPr/>
          <p:nvPr/>
        </p:nvSpPr>
        <p:spPr>
          <a:xfrm>
            <a:off x="4783184" y="2629024"/>
            <a:ext cx="1521297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属性表：</a:t>
            </a:r>
            <a:r>
              <a:rPr lang="en-US" altLang="zh-CN" sz="1200" smtClean="0"/>
              <a:t>Property</a:t>
            </a:r>
            <a:endParaRPr lang="zh-CN" altLang="en-US" sz="1200"/>
          </a:p>
        </p:txBody>
      </p:sp>
      <p:cxnSp>
        <p:nvCxnSpPr>
          <p:cNvPr id="156" name="肘形连接符 155"/>
          <p:cNvCxnSpPr>
            <a:stCxn id="155" idx="1"/>
            <a:endCxn id="148" idx="2"/>
          </p:cNvCxnSpPr>
          <p:nvPr/>
        </p:nvCxnSpPr>
        <p:spPr>
          <a:xfrm rot="10800000">
            <a:off x="4414274" y="2449312"/>
            <a:ext cx="368911" cy="34522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53" idx="1"/>
            <a:endCxn id="148" idx="2"/>
          </p:cNvCxnSpPr>
          <p:nvPr/>
        </p:nvCxnSpPr>
        <p:spPr>
          <a:xfrm rot="10800000">
            <a:off x="4414274" y="2449311"/>
            <a:ext cx="368911" cy="7692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圆角矩形 164"/>
          <p:cNvSpPr/>
          <p:nvPr/>
        </p:nvSpPr>
        <p:spPr>
          <a:xfrm>
            <a:off x="1650547" y="2718324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场景</a:t>
            </a:r>
            <a:endParaRPr lang="zh-CN" altLang="en-US" sz="1200"/>
          </a:p>
        </p:txBody>
      </p:sp>
      <p:sp>
        <p:nvSpPr>
          <p:cNvPr id="167" name="圆角矩形 166"/>
          <p:cNvSpPr/>
          <p:nvPr/>
        </p:nvSpPr>
        <p:spPr>
          <a:xfrm>
            <a:off x="2532923" y="3420554"/>
            <a:ext cx="1152128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时间轴</a:t>
            </a:r>
          </a:p>
        </p:txBody>
      </p:sp>
      <p:sp>
        <p:nvSpPr>
          <p:cNvPr id="168" name="圆角矩形 167"/>
          <p:cNvSpPr/>
          <p:nvPr/>
        </p:nvSpPr>
        <p:spPr>
          <a:xfrm>
            <a:off x="823013" y="1972922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项目</a:t>
            </a:r>
            <a:endParaRPr lang="zh-CN" altLang="en-US" sz="1200"/>
          </a:p>
        </p:txBody>
      </p:sp>
      <p:cxnSp>
        <p:nvCxnSpPr>
          <p:cNvPr id="169" name="肘形连接符 168"/>
          <p:cNvCxnSpPr>
            <a:stCxn id="165" idx="1"/>
            <a:endCxn id="168" idx="2"/>
          </p:cNvCxnSpPr>
          <p:nvPr/>
        </p:nvCxnSpPr>
        <p:spPr>
          <a:xfrm rot="10800000">
            <a:off x="1399077" y="2303950"/>
            <a:ext cx="251470" cy="5798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67" idx="1"/>
            <a:endCxn id="165" idx="2"/>
          </p:cNvCxnSpPr>
          <p:nvPr/>
        </p:nvCxnSpPr>
        <p:spPr>
          <a:xfrm rot="10800000">
            <a:off x="2226611" y="3049352"/>
            <a:ext cx="306312" cy="53671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48" idx="1"/>
            <a:endCxn id="165" idx="3"/>
          </p:cNvCxnSpPr>
          <p:nvPr/>
        </p:nvCxnSpPr>
        <p:spPr>
          <a:xfrm flipH="1">
            <a:off x="2802675" y="2283798"/>
            <a:ext cx="1035534" cy="6000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77"/>
          <p:cNvCxnSpPr>
            <a:stCxn id="129" idx="1"/>
            <a:endCxn id="165" idx="3"/>
          </p:cNvCxnSpPr>
          <p:nvPr/>
        </p:nvCxnSpPr>
        <p:spPr>
          <a:xfrm flipH="1" flipV="1">
            <a:off x="2802675" y="2883838"/>
            <a:ext cx="1971637" cy="7667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圆角矩形 189"/>
          <p:cNvSpPr/>
          <p:nvPr/>
        </p:nvSpPr>
        <p:spPr>
          <a:xfrm>
            <a:off x="1106523" y="5112260"/>
            <a:ext cx="1152128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没有的部分</a:t>
            </a:r>
            <a:endParaRPr lang="zh-CN" altLang="en-US" sz="1200"/>
          </a:p>
        </p:txBody>
      </p:sp>
      <p:sp>
        <p:nvSpPr>
          <p:cNvPr id="195" name="圆角矩形 194"/>
          <p:cNvSpPr/>
          <p:nvPr/>
        </p:nvSpPr>
        <p:spPr>
          <a:xfrm>
            <a:off x="1106523" y="4698774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已经有的部分</a:t>
            </a:r>
            <a:endParaRPr lang="zh-CN" altLang="en-US" sz="1200"/>
          </a:p>
        </p:txBody>
      </p:sp>
      <p:sp>
        <p:nvSpPr>
          <p:cNvPr id="197" name="圆角矩形 196"/>
          <p:cNvSpPr/>
          <p:nvPr/>
        </p:nvSpPr>
        <p:spPr>
          <a:xfrm>
            <a:off x="6790536" y="2745040"/>
            <a:ext cx="1296144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触发：</a:t>
            </a:r>
            <a:r>
              <a:rPr lang="en-US" altLang="zh-CN" sz="1200" smtClean="0"/>
              <a:t>Trigger</a:t>
            </a:r>
            <a:endParaRPr lang="zh-CN" altLang="en-US" sz="1200"/>
          </a:p>
        </p:txBody>
      </p:sp>
      <p:sp>
        <p:nvSpPr>
          <p:cNvPr id="198" name="圆角矩形 197"/>
          <p:cNvSpPr/>
          <p:nvPr/>
        </p:nvSpPr>
        <p:spPr>
          <a:xfrm>
            <a:off x="6790536" y="3267220"/>
            <a:ext cx="1296144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命令：</a:t>
            </a:r>
            <a:r>
              <a:rPr lang="en-US" altLang="zh-CN" sz="1200" smtClean="0"/>
              <a:t>Action</a:t>
            </a:r>
            <a:endParaRPr lang="zh-CN" altLang="en-US" sz="1200"/>
          </a:p>
        </p:txBody>
      </p:sp>
      <p:cxnSp>
        <p:nvCxnSpPr>
          <p:cNvPr id="199" name="肘形连接符 198"/>
          <p:cNvCxnSpPr>
            <a:stCxn id="197" idx="1"/>
            <a:endCxn id="153" idx="3"/>
          </p:cNvCxnSpPr>
          <p:nvPr/>
        </p:nvCxnSpPr>
        <p:spPr>
          <a:xfrm flipH="1">
            <a:off x="6304481" y="2910554"/>
            <a:ext cx="486055" cy="30800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198" idx="1"/>
            <a:endCxn id="153" idx="3"/>
          </p:cNvCxnSpPr>
          <p:nvPr/>
        </p:nvCxnSpPr>
        <p:spPr>
          <a:xfrm flipH="1" flipV="1">
            <a:off x="6304481" y="3218555"/>
            <a:ext cx="486055" cy="21417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1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内容详细</a:t>
            </a:r>
            <a:r>
              <a:rPr lang="zh-CN" altLang="en-US"/>
              <a:t>：</a:t>
            </a:r>
            <a:r>
              <a:rPr lang="en-US" altLang="zh-CN" smtClean="0"/>
              <a:t>Content</a:t>
            </a:r>
            <a:r>
              <a:rPr lang="zh-CN" altLang="en-US"/>
              <a:t> </a:t>
            </a:r>
            <a:r>
              <a:rPr lang="en-US" altLang="zh-CN" smtClean="0"/>
              <a:t>Detail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资源资源：</a:t>
            </a:r>
            <a:r>
              <a:rPr lang="en-US" altLang="zh-CN" smtClean="0"/>
              <a:t>Resource 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FF0000"/>
                </a:solidFill>
              </a:rPr>
              <a:t>现在</a:t>
            </a:r>
            <a:r>
              <a:rPr lang="zh-CN" altLang="en-US">
                <a:solidFill>
                  <a:srgbClr val="FF0000"/>
                </a:solidFill>
              </a:rPr>
              <a:t>引擎</a:t>
            </a:r>
            <a:r>
              <a:rPr lang="zh-CN" altLang="en-US" smtClean="0">
                <a:solidFill>
                  <a:srgbClr val="FF0000"/>
                </a:solidFill>
              </a:rPr>
              <a:t>已经有的部分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zh-CN" altLang="en-US" smtClean="0"/>
              <a:t>纹理：各种图片，用来展示画面用</a:t>
            </a:r>
            <a:endParaRPr lang="zh-CN" altLang="en-US"/>
          </a:p>
          <a:p>
            <a:pPr lvl="1"/>
            <a:r>
              <a:rPr lang="zh-CN" altLang="en-US" smtClean="0"/>
              <a:t>材质</a:t>
            </a:r>
            <a:r>
              <a:rPr lang="zh-CN" altLang="en-US"/>
              <a:t>：</a:t>
            </a:r>
            <a:r>
              <a:rPr lang="zh-CN" altLang="en-US" smtClean="0"/>
              <a:t>物件</a:t>
            </a:r>
            <a:r>
              <a:rPr lang="zh-CN" altLang="en-US"/>
              <a:t>外表</a:t>
            </a:r>
            <a:r>
              <a:rPr lang="zh-CN" altLang="en-US" smtClean="0"/>
              <a:t>的效果</a:t>
            </a:r>
            <a:endParaRPr lang="en-US" altLang="zh-CN"/>
          </a:p>
          <a:p>
            <a:pPr lvl="2"/>
            <a:r>
              <a:rPr lang="zh-CN" altLang="en-US" sz="1900" smtClean="0"/>
              <a:t>光照的</a:t>
            </a:r>
            <a:r>
              <a:rPr lang="zh-CN" altLang="en-US" sz="1900"/>
              <a:t>信息，纹理</a:t>
            </a:r>
            <a:r>
              <a:rPr lang="zh-CN" altLang="en-US" sz="1900" smtClean="0"/>
              <a:t>构成信息。</a:t>
            </a:r>
            <a:endParaRPr lang="en-US" altLang="zh-CN" sz="1900" smtClean="0"/>
          </a:p>
          <a:p>
            <a:pPr lvl="2"/>
            <a:r>
              <a:rPr lang="en-US" altLang="zh-CN" sz="1900" smtClean="0"/>
              <a:t>2D</a:t>
            </a:r>
            <a:r>
              <a:rPr lang="zh-CN" altLang="en-US" sz="1900"/>
              <a:t>游戏没有这个部分。</a:t>
            </a:r>
          </a:p>
          <a:p>
            <a:pPr lvl="1"/>
            <a:r>
              <a:rPr lang="zh-CN" altLang="en-US" smtClean="0"/>
              <a:t>模型：三维空间的呈现外观。</a:t>
            </a:r>
            <a:endParaRPr lang="en-US" altLang="zh-CN" smtClean="0"/>
          </a:p>
          <a:p>
            <a:pPr lvl="2"/>
            <a:r>
              <a:rPr lang="zh-CN" altLang="en-US" sz="1900" smtClean="0"/>
              <a:t>加上</a:t>
            </a:r>
            <a:r>
              <a:rPr lang="zh-CN" altLang="en-US" sz="1900"/>
              <a:t>材质后构成完整显示模型</a:t>
            </a:r>
          </a:p>
          <a:p>
            <a:pPr lvl="2"/>
            <a:r>
              <a:rPr lang="zh-CN" altLang="en-US" sz="1900" smtClean="0"/>
              <a:t>蒙皮</a:t>
            </a:r>
            <a:r>
              <a:rPr lang="zh-CN" altLang="en-US" sz="1900"/>
              <a:t>：</a:t>
            </a:r>
            <a:r>
              <a:rPr lang="zh-CN" altLang="en-US" sz="1900" smtClean="0"/>
              <a:t>权重</a:t>
            </a:r>
            <a:r>
              <a:rPr lang="zh-CN" altLang="en-US" sz="1900"/>
              <a:t>的</a:t>
            </a:r>
            <a:r>
              <a:rPr lang="zh-CN" altLang="en-US" sz="1900" smtClean="0"/>
              <a:t>定义（不共用的话，可以省略配置）</a:t>
            </a:r>
            <a:endParaRPr lang="zh-CN" altLang="en-US" sz="1900"/>
          </a:p>
          <a:p>
            <a:pPr lvl="2"/>
            <a:r>
              <a:rPr lang="zh-CN" altLang="en-US" sz="1900" smtClean="0"/>
              <a:t>动画：物体</a:t>
            </a:r>
            <a:r>
              <a:rPr lang="zh-CN" altLang="en-US" sz="1900"/>
              <a:t>动画</a:t>
            </a:r>
            <a:r>
              <a:rPr lang="zh-CN" altLang="en-US" sz="1900" smtClean="0"/>
              <a:t>播放</a:t>
            </a:r>
            <a:endParaRPr lang="en-US" altLang="zh-CN" sz="1900" smtClean="0"/>
          </a:p>
          <a:p>
            <a:pPr lvl="1"/>
            <a:r>
              <a:rPr lang="zh-CN" altLang="en-US"/>
              <a:t>其他</a:t>
            </a:r>
            <a:r>
              <a:rPr lang="zh-CN" altLang="en-US" smtClean="0"/>
              <a:t>资源：声音</a:t>
            </a:r>
            <a:r>
              <a:rPr lang="en-US" altLang="zh-CN" smtClean="0"/>
              <a:t>/</a:t>
            </a:r>
            <a:r>
              <a:rPr lang="zh-CN" altLang="en-US" smtClean="0"/>
              <a:t>字体</a:t>
            </a:r>
            <a:r>
              <a:rPr lang="en-US" altLang="zh-CN" smtClean="0"/>
              <a:t>...</a:t>
            </a:r>
            <a:endParaRPr lang="zh-CN" altLang="en-US"/>
          </a:p>
          <a:p>
            <a:r>
              <a:rPr lang="zh-CN" altLang="en-US" smtClean="0"/>
              <a:t>实体</a:t>
            </a:r>
            <a:r>
              <a:rPr lang="zh-CN" altLang="en-US"/>
              <a:t>：</a:t>
            </a:r>
            <a:r>
              <a:rPr lang="en-US" altLang="zh-CN" smtClean="0"/>
              <a:t>Entity 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FF0000"/>
                </a:solidFill>
              </a:rPr>
              <a:t>现在引擎没有的部分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zh-CN" altLang="en-US" smtClean="0"/>
              <a:t>属性</a:t>
            </a:r>
            <a:r>
              <a:rPr lang="zh-CN" altLang="en-US"/>
              <a:t>（</a:t>
            </a:r>
            <a:r>
              <a:rPr lang="en-US" altLang="zh-CN" smtClean="0"/>
              <a:t>Property</a:t>
            </a:r>
            <a:r>
              <a:rPr lang="zh-CN" altLang="en-US"/>
              <a:t>）</a:t>
            </a:r>
            <a:r>
              <a:rPr lang="zh-CN" altLang="en-US" smtClean="0"/>
              <a:t>：属性集合的定义</a:t>
            </a:r>
            <a:endParaRPr lang="en-US" altLang="zh-CN"/>
          </a:p>
          <a:p>
            <a:pPr lvl="1"/>
            <a:r>
              <a:rPr lang="zh-CN" altLang="en-US" smtClean="0"/>
              <a:t>行为（</a:t>
            </a:r>
            <a:r>
              <a:rPr lang="en-US" altLang="zh-CN"/>
              <a:t> Behavior </a:t>
            </a:r>
            <a:r>
              <a:rPr lang="zh-CN" altLang="en-US" smtClean="0"/>
              <a:t>）：根据事件做出反应（移动，反弹</a:t>
            </a:r>
            <a:r>
              <a:rPr lang="en-US" altLang="zh-CN" smtClean="0"/>
              <a:t>...</a:t>
            </a:r>
            <a:r>
              <a:rPr lang="zh-CN" altLang="en-US" smtClean="0"/>
              <a:t>等等）</a:t>
            </a:r>
            <a:endParaRPr lang="en-US" altLang="zh-CN" smtClean="0"/>
          </a:p>
          <a:p>
            <a:r>
              <a:rPr lang="zh-CN" altLang="en-US" smtClean="0"/>
              <a:t>项目：</a:t>
            </a:r>
            <a:r>
              <a:rPr lang="en-US" altLang="zh-CN" smtClean="0"/>
              <a:t>Project</a:t>
            </a:r>
          </a:p>
          <a:p>
            <a:pPr lvl="1"/>
            <a:r>
              <a:rPr lang="zh-CN" altLang="en-US" smtClean="0"/>
              <a:t>场景：</a:t>
            </a:r>
            <a:r>
              <a:rPr lang="en-US" altLang="zh-CN" smtClean="0"/>
              <a:t>Scene</a:t>
            </a:r>
          </a:p>
          <a:p>
            <a:pPr lvl="1"/>
            <a:r>
              <a:rPr lang="zh-CN" altLang="en-US" smtClean="0"/>
              <a:t>时间线：</a:t>
            </a:r>
            <a:r>
              <a:rPr lang="en-US" altLang="zh-CN" smtClean="0"/>
              <a:t>Timeline</a:t>
            </a:r>
            <a:r>
              <a:rPr lang="zh-CN" altLang="en-US" smtClean="0"/>
              <a:t>（时间序列里的展现）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86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</a:t>
            </a:r>
            <a:r>
              <a:rPr lang="zh-CN" altLang="en-US" smtClean="0"/>
              <a:t>构成</a:t>
            </a:r>
            <a:r>
              <a:rPr lang="zh-CN" altLang="en-US" smtClean="0"/>
              <a:t>：</a:t>
            </a:r>
            <a:r>
              <a:rPr lang="en-US" altLang="zh-CN" smtClean="0"/>
              <a:t>Operation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0957" y="3459387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选择项目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1195053" y="3917084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建立空项目</a:t>
            </a:r>
            <a:endParaRPr lang="zh-CN" altLang="en-US" sz="1050"/>
          </a:p>
        </p:txBody>
      </p:sp>
      <p:cxnSp>
        <p:nvCxnSpPr>
          <p:cNvPr id="7" name="肘形连接符 6"/>
          <p:cNvCxnSpPr>
            <a:stCxn id="4" idx="2"/>
            <a:endCxn id="5" idx="1"/>
          </p:cNvCxnSpPr>
          <p:nvPr/>
        </p:nvCxnSpPr>
        <p:spPr>
          <a:xfrm rot="16200000" flipH="1">
            <a:off x="915694" y="3781741"/>
            <a:ext cx="270686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195053" y="4294471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打开本地项目</a:t>
            </a:r>
            <a:endParaRPr lang="zh-CN" altLang="en-US" sz="1050"/>
          </a:p>
        </p:txBody>
      </p:sp>
      <p:cxnSp>
        <p:nvCxnSpPr>
          <p:cNvPr id="11" name="肘形连接符 10"/>
          <p:cNvCxnSpPr>
            <a:stCxn id="4" idx="2"/>
            <a:endCxn id="10" idx="1"/>
          </p:cNvCxnSpPr>
          <p:nvPr/>
        </p:nvCxnSpPr>
        <p:spPr>
          <a:xfrm rot="16200000" flipH="1">
            <a:off x="727001" y="3970434"/>
            <a:ext cx="64807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195053" y="4654511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安装远程项目</a:t>
            </a:r>
            <a:endParaRPr lang="zh-CN" altLang="en-US" sz="1050"/>
          </a:p>
        </p:txBody>
      </p:sp>
      <p:cxnSp>
        <p:nvCxnSpPr>
          <p:cNvPr id="16" name="肘形连接符 15"/>
          <p:cNvCxnSpPr>
            <a:stCxn id="4" idx="2"/>
            <a:endCxn id="15" idx="1"/>
          </p:cNvCxnSpPr>
          <p:nvPr/>
        </p:nvCxnSpPr>
        <p:spPr>
          <a:xfrm rot="16200000" flipH="1">
            <a:off x="546981" y="4150454"/>
            <a:ext cx="100811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373172" y="2837515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创建场景</a:t>
            </a:r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3373172" y="4079784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创建模板</a:t>
            </a:r>
            <a:endParaRPr lang="zh-CN" altLang="en-US" sz="1200"/>
          </a:p>
        </p:txBody>
      </p:sp>
      <p:cxnSp>
        <p:nvCxnSpPr>
          <p:cNvPr id="24" name="肘形连接符 23"/>
          <p:cNvCxnSpPr>
            <a:stCxn id="4" idx="3"/>
            <a:endCxn id="22" idx="1"/>
          </p:cNvCxnSpPr>
          <p:nvPr/>
        </p:nvCxnSpPr>
        <p:spPr>
          <a:xfrm flipV="1">
            <a:off x="1483085" y="3003029"/>
            <a:ext cx="1890087" cy="62187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3"/>
            <a:endCxn id="23" idx="1"/>
          </p:cNvCxnSpPr>
          <p:nvPr/>
        </p:nvCxnSpPr>
        <p:spPr>
          <a:xfrm>
            <a:off x="1483085" y="3624901"/>
            <a:ext cx="1890087" cy="62039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127491" y="4550677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本地模板</a:t>
            </a:r>
            <a:endParaRPr lang="zh-CN" altLang="en-US" sz="1050"/>
          </a:p>
        </p:txBody>
      </p:sp>
      <p:sp>
        <p:nvSpPr>
          <p:cNvPr id="33" name="圆角矩形 32"/>
          <p:cNvSpPr/>
          <p:nvPr/>
        </p:nvSpPr>
        <p:spPr>
          <a:xfrm>
            <a:off x="4135391" y="4928519"/>
            <a:ext cx="12601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网络模板</a:t>
            </a:r>
            <a:endParaRPr lang="zh-CN" altLang="en-US" sz="1050"/>
          </a:p>
        </p:txBody>
      </p:sp>
      <p:cxnSp>
        <p:nvCxnSpPr>
          <p:cNvPr id="34" name="肘形连接符 33"/>
          <p:cNvCxnSpPr>
            <a:stCxn id="23" idx="2"/>
            <a:endCxn id="32" idx="1"/>
          </p:cNvCxnSpPr>
          <p:nvPr/>
        </p:nvCxnSpPr>
        <p:spPr>
          <a:xfrm rot="16200000" flipH="1">
            <a:off x="3896422" y="4463624"/>
            <a:ext cx="283882" cy="1782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3" idx="2"/>
            <a:endCxn id="33" idx="1"/>
          </p:cNvCxnSpPr>
          <p:nvPr/>
        </p:nvCxnSpPr>
        <p:spPr>
          <a:xfrm rot="16200000" flipH="1">
            <a:off x="3711451" y="4648595"/>
            <a:ext cx="661724" cy="1861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312263" y="3518253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流程确定</a:t>
            </a:r>
            <a:endParaRPr lang="zh-CN" altLang="en-US" sz="1200"/>
          </a:p>
        </p:txBody>
      </p:sp>
      <p:cxnSp>
        <p:nvCxnSpPr>
          <p:cNvPr id="46" name="肘形连接符 45"/>
          <p:cNvCxnSpPr>
            <a:stCxn id="22" idx="3"/>
            <a:endCxn id="45" idx="1"/>
          </p:cNvCxnSpPr>
          <p:nvPr/>
        </p:nvCxnSpPr>
        <p:spPr>
          <a:xfrm>
            <a:off x="4525300" y="3003029"/>
            <a:ext cx="786963" cy="68073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3" idx="3"/>
            <a:endCxn id="45" idx="1"/>
          </p:cNvCxnSpPr>
          <p:nvPr/>
        </p:nvCxnSpPr>
        <p:spPr>
          <a:xfrm flipV="1">
            <a:off x="4525300" y="3683767"/>
            <a:ext cx="786963" cy="56153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196902" y="2329458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获得网络资源</a:t>
            </a:r>
            <a:endParaRPr lang="zh-CN" altLang="en-US" sz="1050"/>
          </a:p>
        </p:txBody>
      </p:sp>
      <p:cxnSp>
        <p:nvCxnSpPr>
          <p:cNvPr id="56" name="肘形连接符 55"/>
          <p:cNvCxnSpPr>
            <a:stCxn id="23" idx="0"/>
            <a:endCxn id="22" idx="2"/>
          </p:cNvCxnSpPr>
          <p:nvPr/>
        </p:nvCxnSpPr>
        <p:spPr>
          <a:xfrm flipV="1">
            <a:off x="3949236" y="3168542"/>
            <a:ext cx="0" cy="911242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3863375" y="3539751"/>
            <a:ext cx="902086" cy="28803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放</a:t>
            </a:r>
            <a:r>
              <a:rPr lang="zh-CN" altLang="en-US" sz="1050" smtClean="0"/>
              <a:t>入场景</a:t>
            </a:r>
            <a:endParaRPr lang="zh-CN" altLang="en-US" sz="1050"/>
          </a:p>
        </p:txBody>
      </p:sp>
      <p:cxnSp>
        <p:nvCxnSpPr>
          <p:cNvPr id="82" name="肘形连接符 81"/>
          <p:cNvCxnSpPr>
            <a:stCxn id="55" idx="1"/>
            <a:endCxn id="22" idx="0"/>
          </p:cNvCxnSpPr>
          <p:nvPr/>
        </p:nvCxnSpPr>
        <p:spPr>
          <a:xfrm rot="10800000" flipV="1">
            <a:off x="3949236" y="2473473"/>
            <a:ext cx="247666" cy="364041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196902" y="1897410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增加本地资源</a:t>
            </a:r>
            <a:endParaRPr lang="zh-CN" altLang="en-US" sz="1050"/>
          </a:p>
        </p:txBody>
      </p:sp>
      <p:cxnSp>
        <p:nvCxnSpPr>
          <p:cNvPr id="87" name="肘形连接符 86"/>
          <p:cNvCxnSpPr>
            <a:stCxn id="86" idx="1"/>
            <a:endCxn id="22" idx="0"/>
          </p:cNvCxnSpPr>
          <p:nvPr/>
        </p:nvCxnSpPr>
        <p:spPr>
          <a:xfrm rot="10800000" flipV="1">
            <a:off x="3949236" y="2041425"/>
            <a:ext cx="247666" cy="796089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6802863" y="3512362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运行项目</a:t>
            </a:r>
            <a:endParaRPr lang="zh-CN" altLang="en-US" sz="1200"/>
          </a:p>
        </p:txBody>
      </p:sp>
      <p:cxnSp>
        <p:nvCxnSpPr>
          <p:cNvPr id="95" name="肘形连接符 94"/>
          <p:cNvCxnSpPr>
            <a:stCxn id="45" idx="3"/>
            <a:endCxn id="94" idx="1"/>
          </p:cNvCxnSpPr>
          <p:nvPr/>
        </p:nvCxnSpPr>
        <p:spPr>
          <a:xfrm flipV="1">
            <a:off x="6464391" y="3677876"/>
            <a:ext cx="338472" cy="58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7665446" y="4061100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发布项目</a:t>
            </a:r>
            <a:endParaRPr lang="zh-CN" altLang="en-US" sz="1050"/>
          </a:p>
        </p:txBody>
      </p:sp>
      <p:cxnSp>
        <p:nvCxnSpPr>
          <p:cNvPr id="105" name="肘形连接符 104"/>
          <p:cNvCxnSpPr>
            <a:stCxn id="94" idx="2"/>
            <a:endCxn id="104" idx="1"/>
          </p:cNvCxnSpPr>
          <p:nvPr/>
        </p:nvCxnSpPr>
        <p:spPr>
          <a:xfrm rot="16200000" flipH="1">
            <a:off x="7341323" y="3880992"/>
            <a:ext cx="361727" cy="28651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9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</a:t>
            </a:r>
            <a:r>
              <a:rPr lang="zh-CN" altLang="en-US" smtClean="0"/>
              <a:t>项目</a:t>
            </a:r>
            <a:r>
              <a:rPr lang="en-US" altLang="zh-CN" smtClean="0"/>
              <a:t>- </a:t>
            </a:r>
            <a:r>
              <a:rPr lang="zh-CN" altLang="en-US" smtClean="0"/>
              <a:t>本地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8800"/>
            <a:ext cx="762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86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</a:t>
            </a:r>
            <a:r>
              <a:rPr lang="zh-CN" altLang="en-US" smtClean="0"/>
              <a:t>项目 </a:t>
            </a:r>
            <a:r>
              <a:rPr lang="en-US" altLang="zh-CN" smtClean="0"/>
              <a:t>– </a:t>
            </a:r>
            <a:r>
              <a:rPr lang="zh-CN" altLang="en-US" smtClean="0"/>
              <a:t>在线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8800"/>
            <a:ext cx="762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56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模板</a:t>
            </a:r>
            <a:r>
              <a:rPr lang="en-US" altLang="zh-CN" smtClean="0"/>
              <a:t>-Template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资源</a:t>
            </a:r>
            <a:r>
              <a:rPr lang="zh-CN" altLang="en-US" smtClean="0"/>
              <a:t>描述</a:t>
            </a:r>
            <a:r>
              <a:rPr lang="zh-CN" altLang="en-US" smtClean="0"/>
              <a:t>（</a:t>
            </a:r>
            <a:r>
              <a:rPr lang="en-US" altLang="zh-CN"/>
              <a:t> Resource </a:t>
            </a:r>
            <a:r>
              <a:rPr lang="zh-CN" altLang="en-US" smtClean="0"/>
              <a:t>）</a:t>
            </a:r>
            <a:r>
              <a:rPr lang="zh-CN" altLang="en-US" smtClean="0"/>
              <a:t>：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现在</a:t>
            </a:r>
            <a:r>
              <a:rPr lang="zh-CN" altLang="en-US">
                <a:solidFill>
                  <a:srgbClr val="FF0000"/>
                </a:solidFill>
              </a:rPr>
              <a:t>引擎</a:t>
            </a:r>
            <a:r>
              <a:rPr lang="zh-CN" altLang="en-US" smtClean="0">
                <a:solidFill>
                  <a:srgbClr val="FF0000"/>
                </a:solidFill>
              </a:rPr>
              <a:t>已经有的</a:t>
            </a:r>
            <a:r>
              <a:rPr lang="zh-CN" altLang="en-US" smtClean="0">
                <a:solidFill>
                  <a:srgbClr val="FF0000"/>
                </a:solidFill>
              </a:rPr>
              <a:t>部分</a:t>
            </a:r>
            <a:endParaRPr lang="en-US" altLang="zh-CN"/>
          </a:p>
          <a:p>
            <a:r>
              <a:rPr lang="zh-CN" altLang="en-US" smtClean="0"/>
              <a:t>属性</a:t>
            </a:r>
            <a:r>
              <a:rPr lang="zh-CN" altLang="en-US"/>
              <a:t>集合</a:t>
            </a:r>
            <a:r>
              <a:rPr lang="zh-CN" altLang="en-US" smtClean="0"/>
              <a:t>（</a:t>
            </a:r>
            <a:r>
              <a:rPr lang="en-US" altLang="zh-CN"/>
              <a:t>Property</a:t>
            </a:r>
            <a:r>
              <a:rPr lang="zh-CN" altLang="en-US"/>
              <a:t>）：属性集合</a:t>
            </a:r>
            <a:r>
              <a:rPr lang="zh-CN" altLang="en-US"/>
              <a:t>的</a:t>
            </a:r>
            <a:r>
              <a:rPr lang="zh-CN" altLang="en-US" smtClean="0"/>
              <a:t>定义</a:t>
            </a:r>
            <a:endParaRPr lang="en-US" altLang="zh-CN" smtClean="0"/>
          </a:p>
          <a:p>
            <a:pPr lvl="1"/>
            <a:r>
              <a:rPr lang="zh-CN" altLang="en-US" smtClean="0"/>
              <a:t>继承父亲属性集合</a:t>
            </a:r>
            <a:endParaRPr lang="en-US" altLang="zh-CN" smtClean="0"/>
          </a:p>
          <a:p>
            <a:r>
              <a:rPr lang="zh-CN" altLang="en-US" smtClean="0"/>
              <a:t>触发器集合（</a:t>
            </a:r>
            <a:r>
              <a:rPr lang="en-US" altLang="zh-CN" smtClean="0"/>
              <a:t>Trigger</a:t>
            </a:r>
            <a:r>
              <a:rPr lang="zh-CN" altLang="en-US" smtClean="0"/>
              <a:t>）：</a:t>
            </a:r>
            <a:r>
              <a:rPr lang="zh-CN" altLang="en-US"/>
              <a:t>在什么</a:t>
            </a:r>
            <a:r>
              <a:rPr lang="zh-CN" altLang="en-US"/>
              <a:t>情况</a:t>
            </a:r>
            <a:r>
              <a:rPr lang="zh-CN" altLang="en-US" smtClean="0"/>
              <a:t>下进入处理。</a:t>
            </a:r>
            <a:endParaRPr lang="en-US" altLang="zh-CN"/>
          </a:p>
          <a:p>
            <a:pPr lvl="1"/>
            <a:r>
              <a:rPr lang="zh-CN" altLang="en-US" smtClean="0"/>
              <a:t>屏幕：每帧进入或者离开。</a:t>
            </a:r>
            <a:endParaRPr lang="en-US" altLang="zh-CN"/>
          </a:p>
          <a:p>
            <a:pPr lvl="1"/>
            <a:r>
              <a:rPr lang="zh-CN" altLang="en-US" smtClean="0"/>
              <a:t>输入：键盘输入，屏幕触摸输入，鼠标输入。</a:t>
            </a:r>
            <a:endParaRPr lang="en-US" altLang="zh-CN" smtClean="0"/>
          </a:p>
          <a:p>
            <a:pPr lvl="1"/>
            <a:r>
              <a:rPr lang="zh-CN" altLang="en-US" smtClean="0"/>
              <a:t>时间：定时触发，多长时间后触发几次。</a:t>
            </a:r>
            <a:endParaRPr lang="en-US" altLang="zh-CN" smtClean="0"/>
          </a:p>
          <a:p>
            <a:pPr lvl="1"/>
            <a:r>
              <a:rPr lang="zh-CN" altLang="en-US" smtClean="0"/>
              <a:t>碰撞：什么物件进入自己范围发生。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r>
              <a:rPr lang="en-US" altLang="zh-CN" smtClean="0"/>
              <a:t>/</a:t>
            </a:r>
            <a:r>
              <a:rPr lang="zh-CN" altLang="en-US" smtClean="0"/>
              <a:t>销毁</a:t>
            </a:r>
            <a:r>
              <a:rPr lang="en-US" altLang="zh-CN" smtClean="0"/>
              <a:t>/</a:t>
            </a:r>
            <a:r>
              <a:rPr lang="zh-CN" altLang="en-US" smtClean="0"/>
              <a:t>开始移动</a:t>
            </a:r>
            <a:r>
              <a:rPr lang="en-US" altLang="zh-CN" smtClean="0"/>
              <a:t>/</a:t>
            </a:r>
            <a:r>
              <a:rPr lang="zh-CN" altLang="en-US" smtClean="0"/>
              <a:t>到达目标点</a:t>
            </a:r>
            <a:r>
              <a:rPr lang="en-US" altLang="zh-CN" smtClean="0"/>
              <a:t>...</a:t>
            </a:r>
          </a:p>
          <a:p>
            <a:r>
              <a:rPr lang="zh-CN" altLang="en-US" smtClean="0"/>
              <a:t>行为（</a:t>
            </a:r>
            <a:r>
              <a:rPr lang="en-US" altLang="zh-CN" smtClean="0"/>
              <a:t>Behavor</a:t>
            </a:r>
            <a:r>
              <a:rPr lang="zh-CN" altLang="en-US" smtClean="0"/>
              <a:t>）</a:t>
            </a:r>
            <a:r>
              <a:rPr lang="zh-CN" altLang="en-US" smtClean="0"/>
              <a:t>：</a:t>
            </a:r>
            <a:r>
              <a:rPr lang="zh-CN" altLang="en-US"/>
              <a:t>触发</a:t>
            </a:r>
            <a:r>
              <a:rPr lang="zh-CN" altLang="en-US" smtClean="0"/>
              <a:t>后做什么事情。</a:t>
            </a:r>
            <a:endParaRPr lang="en-US" altLang="zh-CN" smtClean="0"/>
          </a:p>
          <a:p>
            <a:pPr lvl="1"/>
            <a:r>
              <a:rPr lang="zh-CN" altLang="en-US" smtClean="0"/>
              <a:t>运动：坐标</a:t>
            </a:r>
            <a:r>
              <a:rPr lang="en-US" altLang="zh-CN" smtClean="0"/>
              <a:t>/</a:t>
            </a:r>
            <a:r>
              <a:rPr lang="zh-CN" altLang="en-US" smtClean="0"/>
              <a:t>旋转</a:t>
            </a:r>
            <a:r>
              <a:rPr lang="en-US" altLang="zh-CN" smtClean="0"/>
              <a:t>/</a:t>
            </a:r>
            <a:r>
              <a:rPr lang="zh-CN" altLang="en-US" smtClean="0"/>
              <a:t>缩放变更，速度</a:t>
            </a:r>
            <a:r>
              <a:rPr lang="zh-CN" altLang="en-US"/>
              <a:t>，</a:t>
            </a:r>
            <a:r>
              <a:rPr lang="zh-CN" altLang="en-US" smtClean="0"/>
              <a:t>寻路到目标点</a:t>
            </a:r>
            <a:endParaRPr lang="en-US" altLang="zh-CN" smtClean="0"/>
          </a:p>
          <a:p>
            <a:pPr lvl="1"/>
            <a:r>
              <a:rPr lang="zh-CN" altLang="en-US" smtClean="0"/>
              <a:t>属性：属性增加</a:t>
            </a:r>
            <a:r>
              <a:rPr lang="en-US" altLang="zh-CN" smtClean="0"/>
              <a:t>/</a:t>
            </a:r>
            <a:r>
              <a:rPr lang="zh-CN" altLang="en-US" smtClean="0"/>
              <a:t>减少</a:t>
            </a:r>
            <a:endParaRPr lang="en-US" altLang="zh-CN" smtClean="0"/>
          </a:p>
          <a:p>
            <a:pPr lvl="1"/>
            <a:r>
              <a:rPr lang="zh-CN" altLang="en-US"/>
              <a:t>流程：真假</a:t>
            </a:r>
            <a:r>
              <a:rPr lang="en-US" altLang="zh-CN"/>
              <a:t>/</a:t>
            </a:r>
            <a:r>
              <a:rPr lang="zh-CN" altLang="en-US"/>
              <a:t>比较</a:t>
            </a:r>
            <a:r>
              <a:rPr lang="en-US" altLang="zh-CN"/>
              <a:t>/</a:t>
            </a:r>
            <a:r>
              <a:rPr lang="zh-CN" altLang="en-US" smtClean="0"/>
              <a:t>选择，代码段</a:t>
            </a:r>
            <a:endParaRPr lang="en-US" altLang="zh-CN" smtClean="0"/>
          </a:p>
          <a:p>
            <a:pPr lvl="1"/>
            <a:r>
              <a:rPr lang="zh-CN" altLang="en-US" smtClean="0"/>
              <a:t>场景：关闭场景</a:t>
            </a:r>
            <a:r>
              <a:rPr lang="en-US" altLang="zh-CN" smtClean="0"/>
              <a:t>/</a:t>
            </a:r>
            <a:r>
              <a:rPr lang="zh-CN" altLang="en-US" smtClean="0"/>
              <a:t>切换场景</a:t>
            </a:r>
            <a:r>
              <a:rPr lang="en-US" altLang="zh-CN" smtClean="0"/>
              <a:t>/</a:t>
            </a:r>
            <a:r>
              <a:rPr lang="zh-CN" altLang="en-US" smtClean="0"/>
              <a:t>游戏结束</a:t>
            </a:r>
            <a:endParaRPr lang="en-US" altLang="zh-CN" smtClean="0"/>
          </a:p>
          <a:p>
            <a:pPr lvl="1"/>
            <a:r>
              <a:rPr lang="zh-CN" altLang="en-US" smtClean="0"/>
              <a:t>声音</a:t>
            </a:r>
            <a:r>
              <a:rPr lang="en-US" altLang="zh-CN" smtClean="0"/>
              <a:t>/</a:t>
            </a:r>
            <a:r>
              <a:rPr lang="zh-CN" altLang="en-US" smtClean="0"/>
              <a:t>创造</a:t>
            </a:r>
            <a:r>
              <a:rPr lang="en-US" altLang="zh-CN" smtClean="0"/>
              <a:t>/</a:t>
            </a:r>
            <a:r>
              <a:rPr lang="zh-CN" altLang="en-US" smtClean="0"/>
              <a:t>销毁</a:t>
            </a:r>
            <a:r>
              <a:rPr lang="en-US" altLang="zh-CN" smtClean="0"/>
              <a:t>/</a:t>
            </a:r>
            <a:r>
              <a:rPr lang="zh-CN" altLang="en-US" smtClean="0"/>
              <a:t>变更设置</a:t>
            </a:r>
            <a:r>
              <a:rPr lang="en-US" altLang="zh-CN" smtClean="0"/>
              <a:t>/</a:t>
            </a:r>
            <a:r>
              <a:rPr lang="zh-CN" altLang="en-US" smtClean="0"/>
              <a:t>弹出消息</a:t>
            </a:r>
            <a:r>
              <a:rPr lang="en-US" altLang="zh-CN" smtClean="0"/>
              <a:t>/</a:t>
            </a:r>
            <a:r>
              <a:rPr lang="zh-CN" altLang="en-US"/>
              <a:t>操作</a:t>
            </a:r>
            <a:r>
              <a:rPr lang="zh-CN" altLang="en-US" smtClean="0"/>
              <a:t>界面</a:t>
            </a:r>
            <a:endParaRPr lang="en-US" altLang="zh-CN" smtClean="0"/>
          </a:p>
          <a:p>
            <a:r>
              <a:rPr lang="zh-CN" altLang="en-US" smtClean="0"/>
              <a:t>玩家自己创建，或者从网络获得。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26323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538</TotalTime>
  <Words>786</Words>
  <Application>Microsoft Office PowerPoint</Application>
  <PresentationFormat>全屏显示(4:3)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凸显</vt:lpstr>
      <vt:lpstr>创意工厂 Idea Factory</vt:lpstr>
      <vt:lpstr>制作项目简化层次分解</vt:lpstr>
      <vt:lpstr>流程分解</vt:lpstr>
      <vt:lpstr>内容构成：Content</vt:lpstr>
      <vt:lpstr>内容详细：Content Detail</vt:lpstr>
      <vt:lpstr>流程构成：Operation</vt:lpstr>
      <vt:lpstr>选择项目- 本地</vt:lpstr>
      <vt:lpstr>选择项目 – 在线</vt:lpstr>
      <vt:lpstr>模板-Template</vt:lpstr>
      <vt:lpstr>创建模板 – 编辑本地 （可从网络获得）</vt:lpstr>
      <vt:lpstr>项目-Project</vt:lpstr>
      <vt:lpstr>创建场景 – 编辑本地 （可从网络获得）</vt:lpstr>
      <vt:lpstr>逻辑控制 – 方案1</vt:lpstr>
      <vt:lpstr>逻辑控制 – 方案2</vt:lpstr>
      <vt:lpstr>逻辑控制-比较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游戏制作</dc:title>
  <dc:creator>毛春杨</dc:creator>
  <cp:lastModifiedBy>毛春杨</cp:lastModifiedBy>
  <cp:revision>270</cp:revision>
  <dcterms:created xsi:type="dcterms:W3CDTF">2014-04-29T02:02:37Z</dcterms:created>
  <dcterms:modified xsi:type="dcterms:W3CDTF">2014-04-29T11:11:09Z</dcterms:modified>
</cp:coreProperties>
</file>