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65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脚本引擎</a:t>
            </a:r>
            <a:r>
              <a:rPr lang="zh-CN" altLang="en-US"/>
              <a:t>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1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脚本和引擎执行方法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smtClean="0"/>
              <a:t>引擎和脚本之间，不通过</a:t>
            </a:r>
            <a:r>
              <a:rPr lang="en-US" altLang="zh-CN" sz="2000" smtClean="0"/>
              <a:t>DllImport</a:t>
            </a:r>
            <a:r>
              <a:rPr lang="zh-CN" altLang="en-US" sz="2000" smtClean="0"/>
              <a:t>方式</a:t>
            </a:r>
            <a:r>
              <a:rPr lang="en-US" altLang="zh-CN" sz="2000" smtClean="0"/>
              <a:t>Invoke</a:t>
            </a:r>
            <a:r>
              <a:rPr lang="zh-CN" altLang="en-US" sz="2000" smtClean="0"/>
              <a:t>调用。</a:t>
            </a:r>
            <a:endParaRPr lang="en-US" altLang="zh-CN" sz="2000" smtClean="0"/>
          </a:p>
          <a:p>
            <a:r>
              <a:rPr lang="zh-CN" altLang="en-US" sz="2000" smtClean="0"/>
              <a:t>引擎事件管道和脚本事件</a:t>
            </a:r>
            <a:r>
              <a:rPr lang="zh-CN" altLang="en-US" sz="2000"/>
              <a:t>管道</a:t>
            </a:r>
            <a:r>
              <a:rPr lang="zh-CN" altLang="en-US" sz="2000" smtClean="0"/>
              <a:t>各自为独立线程，互不影响执行。</a:t>
            </a:r>
            <a:endParaRPr lang="en-US" altLang="zh-CN" sz="2000"/>
          </a:p>
          <a:p>
            <a:pPr lvl="1"/>
            <a:r>
              <a:rPr lang="zh-CN" altLang="en-US" sz="1600" smtClean="0"/>
              <a:t>需要</a:t>
            </a:r>
            <a:r>
              <a:rPr lang="zh-CN" altLang="en-US" sz="1600"/>
              <a:t>跨界的</a:t>
            </a:r>
            <a:r>
              <a:rPr lang="zh-CN" altLang="en-US" sz="1600" smtClean="0"/>
              <a:t>事件，执行过程中，放入临时内存管道</a:t>
            </a:r>
            <a:endParaRPr lang="en-US" altLang="zh-CN" sz="1600" smtClean="0"/>
          </a:p>
          <a:p>
            <a:pPr lvl="1"/>
            <a:r>
              <a:rPr lang="zh-CN" altLang="en-US" sz="1600"/>
              <a:t>每帧执行</a:t>
            </a:r>
            <a:r>
              <a:rPr lang="zh-CN" altLang="en-US" sz="1600" smtClean="0"/>
              <a:t>后，主线程会交换引擎事件管道和脚本事件管道需要跨界的数据内容。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之后各自的事件队列执行各自的事件管道处理。</a:t>
            </a:r>
            <a:endParaRPr lang="en-US" altLang="zh-CN" sz="1600" smtClean="0"/>
          </a:p>
          <a:p>
            <a:r>
              <a:rPr lang="zh-CN" altLang="en-US" sz="2000" smtClean="0"/>
              <a:t>引擎事件管道：</a:t>
            </a:r>
            <a:endParaRPr lang="en-US" altLang="zh-CN" sz="2000" smtClean="0"/>
          </a:p>
          <a:p>
            <a:pPr lvl="1"/>
            <a:r>
              <a:rPr lang="zh-CN" altLang="en-US" sz="1600"/>
              <a:t>负责</a:t>
            </a:r>
            <a:r>
              <a:rPr lang="zh-CN" altLang="en-US" sz="1600" smtClean="0"/>
              <a:t>缓冲所有在引擎部分执行的事件。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临时存放需要跨界的事件数据。</a:t>
            </a:r>
            <a:endParaRPr lang="en-US" altLang="zh-CN" sz="1600" smtClean="0"/>
          </a:p>
          <a:p>
            <a:r>
              <a:rPr lang="zh-CN" altLang="en-US" sz="2000" smtClean="0"/>
              <a:t>脚本</a:t>
            </a:r>
            <a:r>
              <a:rPr lang="zh-CN" altLang="en-US" sz="2000"/>
              <a:t>事件</a:t>
            </a:r>
            <a:r>
              <a:rPr lang="zh-CN" altLang="en-US" sz="2000" smtClean="0"/>
              <a:t>管道：</a:t>
            </a:r>
            <a:endParaRPr lang="en-US" altLang="zh-CN" sz="2000" smtClean="0"/>
          </a:p>
          <a:p>
            <a:pPr lvl="1"/>
            <a:r>
              <a:rPr lang="zh-CN" altLang="en-US" sz="1600"/>
              <a:t>负责缓冲所有在引擎部分执行的事件。</a:t>
            </a:r>
            <a:endParaRPr lang="en-US" altLang="zh-CN" sz="1600"/>
          </a:p>
          <a:p>
            <a:pPr lvl="1"/>
            <a:r>
              <a:rPr lang="zh-CN" altLang="en-US" sz="1600"/>
              <a:t>临时存放需要跨界的事件数据。</a:t>
            </a:r>
            <a:endParaRPr lang="en-US" altLang="zh-CN" sz="1600"/>
          </a:p>
          <a:p>
            <a:r>
              <a:rPr lang="zh-CN" altLang="en-US" sz="2000" smtClean="0"/>
              <a:t>跨界事件数据只在</a:t>
            </a:r>
            <a:r>
              <a:rPr lang="zh-CN" altLang="en-US" sz="2000"/>
              <a:t>每帧</a:t>
            </a:r>
            <a:r>
              <a:rPr lang="zh-CN" altLang="en-US" sz="2000" smtClean="0"/>
              <a:t>渲染后交换一次。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意味着所有跨界事件都为异步处理。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特殊操作为同步处理</a:t>
            </a:r>
            <a:endParaRPr lang="en-US" altLang="zh-CN" sz="1600" smtClean="0"/>
          </a:p>
          <a:p>
            <a:pPr lvl="2"/>
            <a:r>
              <a:rPr lang="zh-CN" altLang="en-US" sz="1200"/>
              <a:t>每</a:t>
            </a:r>
            <a:r>
              <a:rPr lang="zh-CN" altLang="en-US" sz="1200" smtClean="0"/>
              <a:t>帧的场景信息跨界提交。</a:t>
            </a:r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71349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脚本和引擎执行方法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smtClean="0"/>
              <a:t>BridgeObject</a:t>
            </a:r>
            <a:r>
              <a:rPr lang="zh-CN" altLang="en-US" sz="2000" smtClean="0"/>
              <a:t>对象：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每个桥接对象，会有一个引擎对象对应。同时被创建和销毁。</a:t>
            </a:r>
            <a:endParaRPr lang="en-US" altLang="zh-CN" sz="1600" smtClean="0"/>
          </a:p>
          <a:p>
            <a:pPr lvl="1"/>
            <a:r>
              <a:rPr lang="zh-CN" altLang="en-US" sz="1600"/>
              <a:t>会提供</a:t>
            </a:r>
            <a:r>
              <a:rPr lang="zh-CN" altLang="en-US" sz="1600" smtClean="0"/>
              <a:t>部分线程安全的处理函数。非线程安全的函数一律走异步事件体系。</a:t>
            </a:r>
            <a:endParaRPr lang="en-US" altLang="zh-CN" sz="1600" smtClean="0"/>
          </a:p>
          <a:p>
            <a:r>
              <a:rPr lang="zh-CN" altLang="en-US" sz="2000" smtClean="0"/>
              <a:t>引擎内只创建运行对象，不创建任何其他对象，全部由脚本体系控制。</a:t>
            </a:r>
            <a:endParaRPr lang="en-US" altLang="zh-CN" sz="2000" smtClean="0"/>
          </a:p>
          <a:p>
            <a:pPr lvl="1"/>
            <a:r>
              <a:rPr lang="zh-CN" altLang="en-US" sz="1600"/>
              <a:t>引擎</a:t>
            </a:r>
            <a:r>
              <a:rPr lang="zh-CN" altLang="en-US" sz="1600" smtClean="0"/>
              <a:t>内只提供系统级别的实现。</a:t>
            </a:r>
            <a:endParaRPr lang="en-US" altLang="zh-CN" sz="1600" smtClean="0"/>
          </a:p>
          <a:p>
            <a:pPr lvl="2"/>
            <a:r>
              <a:rPr lang="zh-CN" altLang="en-US" sz="1200" smtClean="0"/>
              <a:t>渲染处理</a:t>
            </a:r>
            <a:r>
              <a:rPr lang="en-US" altLang="zh-CN" sz="1200" smtClean="0"/>
              <a:t>/</a:t>
            </a:r>
            <a:r>
              <a:rPr lang="zh-CN" altLang="en-US" sz="1200" smtClean="0"/>
              <a:t>声音处理</a:t>
            </a:r>
            <a:endParaRPr lang="en-US" altLang="zh-CN" sz="1200" smtClean="0"/>
          </a:p>
          <a:p>
            <a:pPr lvl="2"/>
            <a:r>
              <a:rPr lang="zh-CN" altLang="en-US" sz="1200" smtClean="0"/>
              <a:t>资源处理</a:t>
            </a:r>
            <a:r>
              <a:rPr lang="en-US" altLang="zh-CN" sz="1200"/>
              <a:t>/</a:t>
            </a:r>
            <a:r>
              <a:rPr lang="zh-CN" altLang="en-US" sz="1200" smtClean="0"/>
              <a:t>网络处理</a:t>
            </a:r>
            <a:endParaRPr lang="en-US" altLang="zh-CN" sz="1200" smtClean="0"/>
          </a:p>
          <a:p>
            <a:pPr lvl="1"/>
            <a:r>
              <a:rPr lang="zh-CN" altLang="en-US" sz="1600"/>
              <a:t>提供</a:t>
            </a:r>
            <a:r>
              <a:rPr lang="zh-CN" altLang="en-US" sz="1600" smtClean="0"/>
              <a:t>一些要求效率的辅助实现</a:t>
            </a:r>
            <a:endParaRPr lang="en-US" altLang="zh-CN" sz="1600" smtClean="0"/>
          </a:p>
          <a:p>
            <a:pPr lvl="2"/>
            <a:r>
              <a:rPr lang="zh-CN" altLang="en-US" sz="1200" smtClean="0"/>
              <a:t>快速内存管理：脚本操作引擎内存。</a:t>
            </a:r>
            <a:endParaRPr lang="en-US" altLang="zh-CN" sz="1200" smtClean="0"/>
          </a:p>
          <a:p>
            <a:pPr lvl="2"/>
            <a:r>
              <a:rPr lang="zh-CN" altLang="en-US" sz="1200" smtClean="0"/>
              <a:t>动画计算，排序处理，剔除处理。</a:t>
            </a:r>
            <a:endParaRPr lang="en-US" altLang="zh-CN" sz="1200" smtClean="0"/>
          </a:p>
          <a:p>
            <a:pPr lvl="2"/>
            <a:r>
              <a:rPr lang="en-US" altLang="zh-CN" sz="1200" smtClean="0"/>
              <a:t>BitmapData</a:t>
            </a:r>
            <a:r>
              <a:rPr lang="zh-CN" altLang="en-US" sz="1200" smtClean="0"/>
              <a:t>：位图数据封装。</a:t>
            </a:r>
            <a:endParaRPr lang="en-US" altLang="zh-CN" sz="1200" smtClean="0"/>
          </a:p>
          <a:p>
            <a:r>
              <a:rPr lang="zh-CN" altLang="en-US" sz="2000" smtClean="0"/>
              <a:t>显示对象全部在脚本体系内封装：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不区分具体</a:t>
            </a:r>
            <a:r>
              <a:rPr lang="en-US" altLang="zh-CN" sz="1600" smtClean="0"/>
              <a:t>2D</a:t>
            </a:r>
            <a:r>
              <a:rPr lang="zh-CN" altLang="en-US" sz="1600" smtClean="0"/>
              <a:t>和</a:t>
            </a:r>
            <a:r>
              <a:rPr lang="en-US" altLang="zh-CN" sz="1600" smtClean="0"/>
              <a:t>3D</a:t>
            </a:r>
            <a:r>
              <a:rPr lang="zh-CN" altLang="en-US" sz="1600" smtClean="0"/>
              <a:t>对象，全部以</a:t>
            </a:r>
            <a:r>
              <a:rPr lang="en-US" altLang="zh-CN" sz="1600" smtClean="0"/>
              <a:t>3D</a:t>
            </a:r>
            <a:r>
              <a:rPr lang="zh-CN" altLang="en-US" sz="1600" smtClean="0"/>
              <a:t>矩阵变换。</a:t>
            </a:r>
            <a:endParaRPr lang="en-US" altLang="zh-CN" sz="1600" smtClean="0"/>
          </a:p>
          <a:p>
            <a:pPr lvl="1"/>
            <a:r>
              <a:rPr lang="en-US" altLang="zh-CN" sz="1600" smtClean="0"/>
              <a:t>Display</a:t>
            </a:r>
            <a:r>
              <a:rPr lang="zh-CN" altLang="en-US" sz="1600" smtClean="0"/>
              <a:t>：所有显示对象的基类。</a:t>
            </a:r>
            <a:endParaRPr lang="en-US" altLang="zh-CN" sz="1600" smtClean="0"/>
          </a:p>
          <a:p>
            <a:pPr lvl="2"/>
            <a:r>
              <a:rPr lang="en-US" altLang="zh-CN" sz="1200" smtClean="0"/>
              <a:t>Shape</a:t>
            </a:r>
            <a:r>
              <a:rPr lang="zh-CN" altLang="en-US" sz="1200" smtClean="0"/>
              <a:t>：形状对象</a:t>
            </a:r>
            <a:endParaRPr lang="en-US" altLang="zh-CN" sz="1200" smtClean="0"/>
          </a:p>
          <a:p>
            <a:pPr lvl="1"/>
            <a:r>
              <a:rPr lang="en-US" altLang="zh-CN" sz="1600" smtClean="0"/>
              <a:t>DisplayContainer</a:t>
            </a:r>
            <a:r>
              <a:rPr lang="zh-CN" altLang="en-US" sz="1600" smtClean="0"/>
              <a:t>：</a:t>
            </a:r>
            <a:r>
              <a:rPr lang="zh-CN" altLang="en-US" sz="1600"/>
              <a:t>所有显示</a:t>
            </a:r>
            <a:r>
              <a:rPr lang="zh-CN" altLang="en-US" sz="1600" smtClean="0"/>
              <a:t>对象集合的</a:t>
            </a:r>
            <a:r>
              <a:rPr lang="zh-CN" altLang="en-US" sz="1600"/>
              <a:t>基类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pPr lvl="2"/>
            <a:r>
              <a:rPr lang="en-US" altLang="zh-CN" sz="1200" smtClean="0"/>
              <a:t>Sprite</a:t>
            </a:r>
            <a:r>
              <a:rPr lang="zh-CN" altLang="en-US" sz="1200" smtClean="0"/>
              <a:t>：精灵对象</a:t>
            </a: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13947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事件管道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smtClean="0"/>
              <a:t>事件对象可以作为一个单独原子，通过序列化和反序列化，跨语言执行。</a:t>
            </a:r>
            <a:endParaRPr lang="en-US" altLang="zh-CN" sz="1800" smtClean="0"/>
          </a:p>
          <a:p>
            <a:r>
              <a:rPr lang="zh-CN" altLang="en-US" sz="1800"/>
              <a:t>事件</a:t>
            </a:r>
            <a:r>
              <a:rPr lang="zh-CN" altLang="en-US" sz="1800" smtClean="0"/>
              <a:t>原子：</a:t>
            </a:r>
            <a:endParaRPr lang="en-US" altLang="zh-CN" sz="1800" smtClean="0"/>
          </a:p>
          <a:p>
            <a:pPr lvl="1"/>
            <a:r>
              <a:rPr lang="zh-CN" altLang="en-US" sz="1400" smtClean="0"/>
              <a:t>序列化：自身所有数据内容输出到一个二进制流内。</a:t>
            </a:r>
            <a:endParaRPr lang="en-US" altLang="zh-CN" sz="1400" smtClean="0"/>
          </a:p>
          <a:p>
            <a:pPr lvl="1"/>
            <a:r>
              <a:rPr lang="zh-CN" altLang="en-US" sz="1400"/>
              <a:t>反</a:t>
            </a:r>
            <a:r>
              <a:rPr lang="zh-CN" altLang="en-US" sz="1400" smtClean="0"/>
              <a:t>序列化：从一个二进制流反序列化自身所有</a:t>
            </a:r>
            <a:r>
              <a:rPr lang="zh-CN" altLang="en-US" sz="1400"/>
              <a:t>数据</a:t>
            </a:r>
            <a:r>
              <a:rPr lang="zh-CN" altLang="en-US" sz="1400" smtClean="0"/>
              <a:t>内容。</a:t>
            </a:r>
            <a:endParaRPr lang="en-US" altLang="zh-CN" sz="1400" smtClean="0"/>
          </a:p>
          <a:p>
            <a:r>
              <a:rPr lang="zh-CN" altLang="en-US" sz="1800" smtClean="0"/>
              <a:t>序列化后，可以从脚本事件管道放入引擎事件管道内或相反操作。</a:t>
            </a:r>
            <a:endParaRPr lang="en-US" altLang="zh-CN" sz="1800" smtClean="0"/>
          </a:p>
          <a:p>
            <a:pPr lvl="1"/>
            <a:r>
              <a:rPr lang="zh-CN" altLang="en-US" sz="1400"/>
              <a:t>事件</a:t>
            </a:r>
            <a:r>
              <a:rPr lang="zh-CN" altLang="en-US" sz="1400" smtClean="0"/>
              <a:t>线程，从管道内获得事件原子，反序列化后执行。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1115616" y="4041068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渲染设备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3203848" y="3609020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顶点缓冲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3203848" y="4005064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索引缓冲</a:t>
            </a:r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3203848" y="4401108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渲染程序</a:t>
            </a:r>
            <a:endParaRPr lang="zh-CN" altLang="en-US" sz="1400"/>
          </a:p>
        </p:txBody>
      </p:sp>
      <p:cxnSp>
        <p:nvCxnSpPr>
          <p:cNvPr id="16" name="直接箭头连接符 15"/>
          <p:cNvCxnSpPr>
            <a:stCxn id="5" idx="3"/>
            <a:endCxn id="6" idx="1"/>
          </p:cNvCxnSpPr>
          <p:nvPr/>
        </p:nvCxnSpPr>
        <p:spPr>
          <a:xfrm flipV="1">
            <a:off x="2339752" y="3735034"/>
            <a:ext cx="864096" cy="432048"/>
          </a:xfrm>
          <a:prstGeom prst="straightConnector1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3"/>
            <a:endCxn id="7" idx="1"/>
          </p:cNvCxnSpPr>
          <p:nvPr/>
        </p:nvCxnSpPr>
        <p:spPr>
          <a:xfrm flipV="1">
            <a:off x="2339752" y="4131078"/>
            <a:ext cx="864096" cy="36004"/>
          </a:xfrm>
          <a:prstGeom prst="straightConnector1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3"/>
            <a:endCxn id="13" idx="1"/>
          </p:cNvCxnSpPr>
          <p:nvPr/>
        </p:nvCxnSpPr>
        <p:spPr>
          <a:xfrm>
            <a:off x="2339752" y="4167082"/>
            <a:ext cx="864096" cy="360040"/>
          </a:xfrm>
          <a:prstGeom prst="straightConnector1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73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事件管道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smtClean="0"/>
              <a:t>事件对象可以作为一个单独原子，通过序列化和反序列化，跨语言执行。</a:t>
            </a:r>
            <a:endParaRPr lang="en-US" altLang="zh-CN" sz="1800" smtClean="0"/>
          </a:p>
          <a:p>
            <a:r>
              <a:rPr lang="zh-CN" altLang="en-US" sz="1800"/>
              <a:t>事件</a:t>
            </a:r>
            <a:r>
              <a:rPr lang="zh-CN" altLang="en-US" sz="1800" smtClean="0"/>
              <a:t>原子：</a:t>
            </a:r>
            <a:endParaRPr lang="en-US" altLang="zh-CN" sz="1800" smtClean="0"/>
          </a:p>
          <a:p>
            <a:pPr lvl="1"/>
            <a:r>
              <a:rPr lang="zh-CN" altLang="en-US" sz="1400" smtClean="0"/>
              <a:t>序列化：自身所有数据内容输出到一个二进制流内。</a:t>
            </a:r>
            <a:endParaRPr lang="en-US" altLang="zh-CN" sz="1400" smtClean="0"/>
          </a:p>
          <a:p>
            <a:pPr lvl="1"/>
            <a:r>
              <a:rPr lang="zh-CN" altLang="en-US" sz="1400"/>
              <a:t>反</a:t>
            </a:r>
            <a:r>
              <a:rPr lang="zh-CN" altLang="en-US" sz="1400" smtClean="0"/>
              <a:t>序列化：从一个二进制流反序列化自身所有</a:t>
            </a:r>
            <a:r>
              <a:rPr lang="zh-CN" altLang="en-US" sz="1400"/>
              <a:t>数据</a:t>
            </a:r>
            <a:r>
              <a:rPr lang="zh-CN" altLang="en-US" sz="1400" smtClean="0"/>
              <a:t>内容。</a:t>
            </a:r>
            <a:endParaRPr lang="en-US" altLang="zh-CN" sz="1400" smtClean="0"/>
          </a:p>
          <a:p>
            <a:r>
              <a:rPr lang="zh-CN" altLang="en-US" sz="1800" smtClean="0"/>
              <a:t>序列化后，可以从脚本事件管道放入引擎事件管道内或相反操作。</a:t>
            </a:r>
            <a:endParaRPr lang="en-US" altLang="zh-CN" sz="1800" smtClean="0"/>
          </a:p>
          <a:p>
            <a:pPr lvl="1"/>
            <a:r>
              <a:rPr lang="zh-CN" altLang="en-US" sz="1400"/>
              <a:t>事件</a:t>
            </a:r>
            <a:r>
              <a:rPr lang="zh-CN" altLang="en-US" sz="1400" smtClean="0"/>
              <a:t>线程，从管道内获得事件原子，反序列化后执行。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2051720" y="3573016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渲染对象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3617894" y="3944526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材质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4932040" y="4351500"/>
            <a:ext cx="1224136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纹理</a:t>
            </a:r>
            <a:endParaRPr lang="zh-CN" altLang="en-US" sz="1400"/>
          </a:p>
        </p:txBody>
      </p:sp>
      <p:cxnSp>
        <p:nvCxnSpPr>
          <p:cNvPr id="13" name="直接箭头连接符 12"/>
          <p:cNvCxnSpPr>
            <a:stCxn id="5" idx="2"/>
            <a:endCxn id="6" idx="1"/>
          </p:cNvCxnSpPr>
          <p:nvPr/>
        </p:nvCxnSpPr>
        <p:spPr>
          <a:xfrm rot="16200000" flipH="1">
            <a:off x="3018093" y="3470739"/>
            <a:ext cx="245496" cy="95410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2"/>
          <p:cNvCxnSpPr>
            <a:stCxn id="6" idx="2"/>
            <a:endCxn id="7" idx="1"/>
          </p:cNvCxnSpPr>
          <p:nvPr/>
        </p:nvCxnSpPr>
        <p:spPr>
          <a:xfrm rot="16200000" flipH="1">
            <a:off x="4440521" y="3985995"/>
            <a:ext cx="280960" cy="702078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372200" y="4785502"/>
            <a:ext cx="1224136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取样器</a:t>
            </a:r>
            <a:endParaRPr lang="zh-CN" altLang="en-US" sz="1400"/>
          </a:p>
        </p:txBody>
      </p:sp>
      <p:cxnSp>
        <p:nvCxnSpPr>
          <p:cNvPr id="33" name="直接箭头连接符 12"/>
          <p:cNvCxnSpPr>
            <a:stCxn id="7" idx="2"/>
            <a:endCxn id="32" idx="1"/>
          </p:cNvCxnSpPr>
          <p:nvPr/>
        </p:nvCxnSpPr>
        <p:spPr>
          <a:xfrm rot="16200000" flipH="1">
            <a:off x="5804160" y="4343476"/>
            <a:ext cx="307988" cy="828092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617894" y="5037530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顶点流描述</a:t>
            </a:r>
            <a:endParaRPr lang="zh-CN" altLang="en-US" sz="1400"/>
          </a:p>
        </p:txBody>
      </p:sp>
      <p:cxnSp>
        <p:nvCxnSpPr>
          <p:cNvPr id="41" name="直接箭头连接符 12"/>
          <p:cNvCxnSpPr>
            <a:stCxn id="5" idx="2"/>
            <a:endCxn id="40" idx="1"/>
          </p:cNvCxnSpPr>
          <p:nvPr/>
        </p:nvCxnSpPr>
        <p:spPr>
          <a:xfrm rot="16200000" flipH="1">
            <a:off x="2471591" y="4017241"/>
            <a:ext cx="1338500" cy="95410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004048" y="5373216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顶点流</a:t>
            </a:r>
            <a:endParaRPr lang="zh-CN" altLang="en-US" sz="1400"/>
          </a:p>
        </p:txBody>
      </p:sp>
      <p:cxnSp>
        <p:nvCxnSpPr>
          <p:cNvPr id="46" name="直接箭头连接符 12"/>
          <p:cNvCxnSpPr>
            <a:stCxn id="40" idx="2"/>
            <a:endCxn id="45" idx="1"/>
          </p:cNvCxnSpPr>
          <p:nvPr/>
        </p:nvCxnSpPr>
        <p:spPr>
          <a:xfrm rot="16200000" flipH="1">
            <a:off x="4512169" y="5007351"/>
            <a:ext cx="209672" cy="77408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588224" y="5661248"/>
            <a:ext cx="1224136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顶点缓冲</a:t>
            </a:r>
            <a:endParaRPr lang="zh-CN" altLang="en-US" sz="1400"/>
          </a:p>
        </p:txBody>
      </p:sp>
      <p:cxnSp>
        <p:nvCxnSpPr>
          <p:cNvPr id="51" name="直接箭头连接符 12"/>
          <p:cNvCxnSpPr>
            <a:stCxn id="45" idx="2"/>
            <a:endCxn id="50" idx="1"/>
          </p:cNvCxnSpPr>
          <p:nvPr/>
        </p:nvCxnSpPr>
        <p:spPr>
          <a:xfrm rot="16200000" flipH="1">
            <a:off x="6021161" y="5220199"/>
            <a:ext cx="162018" cy="972108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647487" y="5787262"/>
            <a:ext cx="1224136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索引</a:t>
            </a:r>
            <a:r>
              <a:rPr lang="zh-CN" altLang="en-US" sz="1400"/>
              <a:t>缓冲</a:t>
            </a:r>
          </a:p>
        </p:txBody>
      </p:sp>
      <p:cxnSp>
        <p:nvCxnSpPr>
          <p:cNvPr id="59" name="直接箭头连接符 12"/>
          <p:cNvCxnSpPr>
            <a:stCxn id="5" idx="2"/>
            <a:endCxn id="58" idx="1"/>
          </p:cNvCxnSpPr>
          <p:nvPr/>
        </p:nvCxnSpPr>
        <p:spPr>
          <a:xfrm rot="16200000" flipH="1">
            <a:off x="2111521" y="4377310"/>
            <a:ext cx="2088232" cy="983699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63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渲染代码生成</a:t>
            </a:r>
          </a:p>
        </p:txBody>
      </p:sp>
      <p:sp>
        <p:nvSpPr>
          <p:cNvPr id="8" name="下箭头 7"/>
          <p:cNvSpPr/>
          <p:nvPr/>
        </p:nvSpPr>
        <p:spPr>
          <a:xfrm>
            <a:off x="4157955" y="1926726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2735797" y="1926726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5580113" y="1926726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1313639" y="1926726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7002271" y="1926726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45587" y="1412776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渲染</a:t>
            </a:r>
            <a:r>
              <a:rPr lang="zh-CN" altLang="en-US" sz="1100" smtClean="0"/>
              <a:t>设备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RenderDevice</a:t>
            </a:r>
            <a:endParaRPr lang="zh-CN" altLang="en-US" sz="1100"/>
          </a:p>
        </p:txBody>
      </p:sp>
      <p:sp>
        <p:nvSpPr>
          <p:cNvPr id="31" name="圆角矩形 30"/>
          <p:cNvSpPr/>
          <p:nvPr/>
        </p:nvSpPr>
        <p:spPr>
          <a:xfrm>
            <a:off x="2267745" y="1412776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渲染</a:t>
            </a:r>
            <a:r>
              <a:rPr lang="zh-CN" altLang="en-US" sz="1100"/>
              <a:t>管道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RenderPipeline</a:t>
            </a:r>
            <a:endParaRPr lang="zh-CN" altLang="en-US" sz="1100"/>
          </a:p>
        </p:txBody>
      </p:sp>
      <p:sp>
        <p:nvSpPr>
          <p:cNvPr id="34" name="圆角矩形 33"/>
          <p:cNvSpPr/>
          <p:nvPr/>
        </p:nvSpPr>
        <p:spPr>
          <a:xfrm>
            <a:off x="3689903" y="1412776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渲染</a:t>
            </a:r>
            <a:r>
              <a:rPr lang="zh-CN" altLang="en-US" sz="1100"/>
              <a:t>过程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PipelinePass</a:t>
            </a:r>
            <a:endParaRPr lang="zh-CN" altLang="en-US" sz="1100"/>
          </a:p>
        </p:txBody>
      </p:sp>
      <p:sp>
        <p:nvSpPr>
          <p:cNvPr id="35" name="圆角矩形 34"/>
          <p:cNvSpPr/>
          <p:nvPr/>
        </p:nvSpPr>
        <p:spPr>
          <a:xfrm>
            <a:off x="5112061" y="1412776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渲染</a:t>
            </a:r>
            <a:r>
              <a:rPr lang="zh-CN" altLang="en-US" sz="1100"/>
              <a:t>对象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Renderable</a:t>
            </a:r>
            <a:endParaRPr lang="zh-CN" altLang="en-US" sz="1100"/>
          </a:p>
        </p:txBody>
      </p:sp>
      <p:sp>
        <p:nvSpPr>
          <p:cNvPr id="36" name="圆角矩形 35"/>
          <p:cNvSpPr/>
          <p:nvPr/>
        </p:nvSpPr>
        <p:spPr>
          <a:xfrm>
            <a:off x="6534219" y="1412776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效果器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Effect</a:t>
            </a:r>
            <a:endParaRPr lang="zh-CN" altLang="en-US" sz="1100"/>
          </a:p>
        </p:txBody>
      </p:sp>
      <p:sp>
        <p:nvSpPr>
          <p:cNvPr id="10" name="圆角矩形 9"/>
          <p:cNvSpPr/>
          <p:nvPr/>
        </p:nvSpPr>
        <p:spPr>
          <a:xfrm>
            <a:off x="725616" y="2442837"/>
            <a:ext cx="7152710" cy="4179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模板</a:t>
            </a:r>
            <a:r>
              <a:rPr lang="zh-CN" altLang="en-US" sz="1600" smtClean="0"/>
              <a:t>环境 </a:t>
            </a:r>
            <a:r>
              <a:rPr lang="en-US" altLang="zh-CN" sz="1600" smtClean="0"/>
              <a:t>(TemplateContext)</a:t>
            </a:r>
            <a:endParaRPr lang="zh-CN" altLang="en-US" sz="1600"/>
          </a:p>
        </p:txBody>
      </p:sp>
      <p:sp>
        <p:nvSpPr>
          <p:cNvPr id="11" name="椭圆 10"/>
          <p:cNvSpPr/>
          <p:nvPr/>
        </p:nvSpPr>
        <p:spPr>
          <a:xfrm>
            <a:off x="3347865" y="3419337"/>
            <a:ext cx="1908212" cy="7920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模板解析器</a:t>
            </a:r>
            <a:endParaRPr lang="en-US" altLang="zh-CN" sz="1400" smtClean="0"/>
          </a:p>
          <a:p>
            <a:pPr algn="ctr"/>
            <a:r>
              <a:rPr lang="en-US" altLang="zh-CN" sz="1400" smtClean="0"/>
              <a:t>TemplateParser</a:t>
            </a:r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4157955" y="2924944"/>
            <a:ext cx="288032" cy="42070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457655" y="3591950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解析标签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TemplateTag</a:t>
            </a:r>
            <a:endParaRPr lang="zh-CN" altLang="en-US" sz="1100"/>
          </a:p>
        </p:txBody>
      </p:sp>
      <p:sp>
        <p:nvSpPr>
          <p:cNvPr id="42" name="下箭头 41"/>
          <p:cNvSpPr/>
          <p:nvPr/>
        </p:nvSpPr>
        <p:spPr>
          <a:xfrm rot="16200000">
            <a:off x="2879813" y="3609480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 rot="5400000">
            <a:off x="5436097" y="3617598"/>
            <a:ext cx="288032" cy="411799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5922151" y="3600066"/>
            <a:ext cx="1224136" cy="446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模板</a:t>
            </a:r>
            <a:r>
              <a:rPr lang="zh-CN" altLang="en-US" sz="1100" smtClean="0"/>
              <a:t>代码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TemplateSource</a:t>
            </a:r>
            <a:endParaRPr lang="zh-CN" altLang="en-US" sz="1100"/>
          </a:p>
        </p:txBody>
      </p:sp>
      <p:sp>
        <p:nvSpPr>
          <p:cNvPr id="47" name="下箭头 46"/>
          <p:cNvSpPr/>
          <p:nvPr/>
        </p:nvSpPr>
        <p:spPr>
          <a:xfrm rot="1268289">
            <a:off x="3866336" y="4286263"/>
            <a:ext cx="288032" cy="62725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 rot="19786659">
            <a:off x="4578555" y="4287232"/>
            <a:ext cx="288032" cy="62725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2838887" y="4944347"/>
            <a:ext cx="1224136" cy="4468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顶点代码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VertexSource</a:t>
            </a:r>
            <a:endParaRPr lang="zh-CN" altLang="en-US" sz="1100"/>
          </a:p>
        </p:txBody>
      </p:sp>
      <p:sp>
        <p:nvSpPr>
          <p:cNvPr id="52" name="圆角矩形 51"/>
          <p:cNvSpPr/>
          <p:nvPr/>
        </p:nvSpPr>
        <p:spPr>
          <a:xfrm>
            <a:off x="4728295" y="4944347"/>
            <a:ext cx="1224136" cy="4468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像素</a:t>
            </a:r>
            <a:r>
              <a:rPr lang="zh-CN" altLang="en-US" sz="1100" smtClean="0"/>
              <a:t>代码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FragmentSource</a:t>
            </a:r>
            <a:endParaRPr lang="zh-CN" altLang="en-US" sz="1100"/>
          </a:p>
        </p:txBody>
      </p:sp>
      <p:cxnSp>
        <p:nvCxnSpPr>
          <p:cNvPr id="21" name="肘形连接符 20"/>
          <p:cNvCxnSpPr>
            <a:stCxn id="36" idx="3"/>
            <a:endCxn id="53" idx="0"/>
          </p:cNvCxnSpPr>
          <p:nvPr/>
        </p:nvCxnSpPr>
        <p:spPr>
          <a:xfrm>
            <a:off x="7758355" y="1636207"/>
            <a:ext cx="450049" cy="144602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452320" y="3082236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效果</a:t>
            </a:r>
            <a:r>
              <a:rPr lang="zh-CN" altLang="en-US" sz="1200" smtClean="0"/>
              <a:t>器根据模板环境定义，生成当前程序的</a:t>
            </a:r>
            <a:r>
              <a:rPr lang="zh-CN" altLang="en-US" sz="1200" b="1" smtClean="0">
                <a:solidFill>
                  <a:srgbClr val="FF0000"/>
                </a:solidFill>
              </a:rPr>
              <a:t>唯一代码</a:t>
            </a:r>
            <a:r>
              <a:rPr lang="zh-CN" altLang="en-US" sz="1200" smtClean="0"/>
              <a:t>。</a:t>
            </a:r>
            <a:endParaRPr lang="en-US" altLang="zh-CN" sz="1200" smtClean="0"/>
          </a:p>
          <a:p>
            <a:r>
              <a:rPr lang="zh-CN" altLang="en-US" sz="1200" smtClean="0"/>
              <a:t>如果代码相同，则认为是同一个效果器。</a:t>
            </a:r>
            <a:endParaRPr lang="zh-CN" altLang="en-US" sz="1200"/>
          </a:p>
        </p:txBody>
      </p:sp>
      <p:cxnSp>
        <p:nvCxnSpPr>
          <p:cNvPr id="55" name="肘形连接符 54"/>
          <p:cNvCxnSpPr>
            <a:stCxn id="10" idx="3"/>
            <a:endCxn id="53" idx="0"/>
          </p:cNvCxnSpPr>
          <p:nvPr/>
        </p:nvCxnSpPr>
        <p:spPr>
          <a:xfrm>
            <a:off x="7878326" y="2651833"/>
            <a:ext cx="330078" cy="43040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3833920" y="5880451"/>
            <a:ext cx="1224136" cy="4468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smtClean="0"/>
              <a:t>渲染程序</a:t>
            </a:r>
            <a:endParaRPr lang="en-US" altLang="zh-CN" sz="1100" smtClean="0"/>
          </a:p>
          <a:p>
            <a:pPr algn="ctr"/>
            <a:r>
              <a:rPr lang="en-US" altLang="zh-CN" sz="1100" smtClean="0"/>
              <a:t>RenderProgram</a:t>
            </a:r>
            <a:endParaRPr lang="zh-CN" altLang="en-US" sz="1100"/>
          </a:p>
        </p:txBody>
      </p:sp>
      <p:cxnSp>
        <p:nvCxnSpPr>
          <p:cNvPr id="77" name="肘形连接符 76"/>
          <p:cNvCxnSpPr>
            <a:stCxn id="49" idx="2"/>
            <a:endCxn id="76" idx="0"/>
          </p:cNvCxnSpPr>
          <p:nvPr/>
        </p:nvCxnSpPr>
        <p:spPr>
          <a:xfrm rot="16200000" flipH="1">
            <a:off x="3703850" y="5138313"/>
            <a:ext cx="489242" cy="995033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52" idx="2"/>
            <a:endCxn id="76" idx="0"/>
          </p:cNvCxnSpPr>
          <p:nvPr/>
        </p:nvCxnSpPr>
        <p:spPr>
          <a:xfrm rot="5400000">
            <a:off x="4648555" y="5188643"/>
            <a:ext cx="489242" cy="894375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76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73261" y="1735839"/>
            <a:ext cx="2328113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RenderProgram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351583" y="3454299"/>
            <a:ext cx="2328113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RenderProgramParameter</a:t>
            </a:r>
            <a:endParaRPr lang="zh-CN" altLang="en-US" sz="1200"/>
          </a:p>
        </p:txBody>
      </p:sp>
      <p:cxnSp>
        <p:nvCxnSpPr>
          <p:cNvPr id="18" name="直接箭头连接符 12"/>
          <p:cNvCxnSpPr>
            <a:stCxn id="6" idx="2"/>
            <a:endCxn id="7" idx="1"/>
          </p:cNvCxnSpPr>
          <p:nvPr/>
        </p:nvCxnSpPr>
        <p:spPr>
          <a:xfrm rot="16200000" flipH="1">
            <a:off x="1348227" y="2576957"/>
            <a:ext cx="1592446" cy="41426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351583" y="2165454"/>
            <a:ext cx="2328113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RenderVertexShader</a:t>
            </a:r>
            <a:endParaRPr lang="zh-CN" altLang="en-US" sz="1200"/>
          </a:p>
        </p:txBody>
      </p:sp>
      <p:cxnSp>
        <p:nvCxnSpPr>
          <p:cNvPr id="25" name="直接箭头连接符 12"/>
          <p:cNvCxnSpPr>
            <a:stCxn id="6" idx="2"/>
            <a:endCxn id="24" idx="1"/>
          </p:cNvCxnSpPr>
          <p:nvPr/>
        </p:nvCxnSpPr>
        <p:spPr>
          <a:xfrm rot="16200000" flipH="1">
            <a:off x="1992650" y="1932534"/>
            <a:ext cx="303601" cy="41426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351583" y="2595069"/>
            <a:ext cx="2328113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RenderFragmentShader</a:t>
            </a:r>
            <a:endParaRPr lang="zh-CN" altLang="en-US" sz="1200"/>
          </a:p>
        </p:txBody>
      </p:sp>
      <p:cxnSp>
        <p:nvCxnSpPr>
          <p:cNvPr id="30" name="直接箭头连接符 12"/>
          <p:cNvCxnSpPr>
            <a:stCxn id="6" idx="2"/>
            <a:endCxn id="29" idx="1"/>
          </p:cNvCxnSpPr>
          <p:nvPr/>
        </p:nvCxnSpPr>
        <p:spPr>
          <a:xfrm rot="16200000" flipH="1">
            <a:off x="1777842" y="2147342"/>
            <a:ext cx="733216" cy="41426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351583" y="3883914"/>
            <a:ext cx="2328113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RenderProgramAttribute</a:t>
            </a:r>
            <a:endParaRPr lang="zh-CN" altLang="en-US" sz="1200"/>
          </a:p>
        </p:txBody>
      </p:sp>
      <p:cxnSp>
        <p:nvCxnSpPr>
          <p:cNvPr id="39" name="直接箭头连接符 12"/>
          <p:cNvCxnSpPr>
            <a:stCxn id="6" idx="2"/>
            <a:endCxn id="38" idx="1"/>
          </p:cNvCxnSpPr>
          <p:nvPr/>
        </p:nvCxnSpPr>
        <p:spPr>
          <a:xfrm rot="16200000" flipH="1">
            <a:off x="1133420" y="2791764"/>
            <a:ext cx="2022061" cy="41426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12"/>
          <p:cNvCxnSpPr>
            <a:stCxn id="6" idx="2"/>
            <a:endCxn id="47" idx="1"/>
          </p:cNvCxnSpPr>
          <p:nvPr/>
        </p:nvCxnSpPr>
        <p:spPr>
          <a:xfrm rot="16200000" flipH="1">
            <a:off x="918613" y="3006571"/>
            <a:ext cx="2451674" cy="41426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351583" y="4313527"/>
            <a:ext cx="2328113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RenderProgramSampler</a:t>
            </a:r>
            <a:endParaRPr lang="zh-CN" altLang="en-US" sz="1200"/>
          </a:p>
        </p:txBody>
      </p:sp>
      <p:sp>
        <p:nvSpPr>
          <p:cNvPr id="52" name="矩形 51"/>
          <p:cNvSpPr/>
          <p:nvPr/>
        </p:nvSpPr>
        <p:spPr>
          <a:xfrm>
            <a:off x="2351583" y="3024684"/>
            <a:ext cx="2328113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Render</a:t>
            </a:r>
            <a:r>
              <a:rPr lang="en-US" altLang="zh-CN" sz="1200"/>
              <a:t>Program</a:t>
            </a:r>
            <a:r>
              <a:rPr lang="en-US" altLang="zh-CN" sz="1200" smtClean="0"/>
              <a:t>Buffer</a:t>
            </a:r>
            <a:endParaRPr lang="zh-CN" altLang="en-US" sz="1200"/>
          </a:p>
        </p:txBody>
      </p:sp>
      <p:cxnSp>
        <p:nvCxnSpPr>
          <p:cNvPr id="53" name="直接箭头连接符 12"/>
          <p:cNvCxnSpPr>
            <a:stCxn id="6" idx="2"/>
            <a:endCxn id="52" idx="1"/>
          </p:cNvCxnSpPr>
          <p:nvPr/>
        </p:nvCxnSpPr>
        <p:spPr>
          <a:xfrm rot="16200000" flipH="1">
            <a:off x="1563035" y="2362149"/>
            <a:ext cx="1162831" cy="414265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标题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渲染程序结构</a:t>
            </a:r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862924" y="2152967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顶点渲染器</a:t>
            </a:r>
            <a:endParaRPr lang="zh-CN" altLang="en-US" sz="1200"/>
          </a:p>
        </p:txBody>
      </p:sp>
      <p:sp>
        <p:nvSpPr>
          <p:cNvPr id="74" name="TextBox 73"/>
          <p:cNvSpPr txBox="1"/>
          <p:nvPr/>
        </p:nvSpPr>
        <p:spPr>
          <a:xfrm>
            <a:off x="4862924" y="2582583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像素渲染器</a:t>
            </a:r>
            <a:endParaRPr lang="zh-CN" altLang="en-US" sz="1200"/>
          </a:p>
        </p:txBody>
      </p:sp>
      <p:sp>
        <p:nvSpPr>
          <p:cNvPr id="75" name="TextBox 74"/>
          <p:cNvSpPr txBox="1"/>
          <p:nvPr/>
        </p:nvSpPr>
        <p:spPr>
          <a:xfrm>
            <a:off x="4862924" y="3012198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程序缓冲</a:t>
            </a:r>
            <a:endParaRPr lang="zh-CN" altLang="en-US" sz="1200"/>
          </a:p>
        </p:txBody>
      </p:sp>
      <p:sp>
        <p:nvSpPr>
          <p:cNvPr id="76" name="TextBox 75"/>
          <p:cNvSpPr txBox="1"/>
          <p:nvPr/>
        </p:nvSpPr>
        <p:spPr>
          <a:xfrm>
            <a:off x="4862924" y="3441813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程序参数</a:t>
            </a:r>
            <a:endParaRPr lang="zh-CN" altLang="en-US" sz="1200"/>
          </a:p>
        </p:txBody>
      </p:sp>
      <p:sp>
        <p:nvSpPr>
          <p:cNvPr id="77" name="TextBox 76"/>
          <p:cNvSpPr txBox="1"/>
          <p:nvPr/>
        </p:nvSpPr>
        <p:spPr>
          <a:xfrm>
            <a:off x="4862924" y="3871428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程序属性</a:t>
            </a:r>
            <a:endParaRPr lang="zh-CN" altLang="en-US" sz="1200"/>
          </a:p>
        </p:txBody>
      </p:sp>
      <p:sp>
        <p:nvSpPr>
          <p:cNvPr id="78" name="TextBox 77"/>
          <p:cNvSpPr txBox="1"/>
          <p:nvPr/>
        </p:nvSpPr>
        <p:spPr>
          <a:xfrm>
            <a:off x="4862924" y="4301041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程序取样器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1090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4922" y="1272690"/>
            <a:ext cx="2710763" cy="2231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Renderable:FRenderable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11760" y="4608359"/>
            <a:ext cx="2710763" cy="2231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samplers:GRenderableParameterPtrs</a:t>
            </a:r>
            <a:endParaRPr lang="zh-CN" altLang="en-US" sz="1200"/>
          </a:p>
        </p:txBody>
      </p:sp>
      <p:cxnSp>
        <p:nvCxnSpPr>
          <p:cNvPr id="18" name="直接箭头连接符 12"/>
          <p:cNvCxnSpPr>
            <a:stCxn id="6" idx="2"/>
            <a:endCxn id="41" idx="1"/>
          </p:cNvCxnSpPr>
          <p:nvPr/>
        </p:nvCxnSpPr>
        <p:spPr>
          <a:xfrm rot="16200000" flipH="1">
            <a:off x="1060446" y="2225675"/>
            <a:ext cx="2036266" cy="576550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411760" y="2352810"/>
            <a:ext cx="2710763" cy="2231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material:FMaterial</a:t>
            </a:r>
            <a:endParaRPr lang="zh-CN" altLang="en-US" sz="1200"/>
          </a:p>
        </p:txBody>
      </p:sp>
      <p:cxnSp>
        <p:nvCxnSpPr>
          <p:cNvPr id="25" name="直接箭头连接符 12"/>
          <p:cNvCxnSpPr>
            <a:stCxn id="6" idx="2"/>
            <a:endCxn id="24" idx="1"/>
          </p:cNvCxnSpPr>
          <p:nvPr/>
        </p:nvCxnSpPr>
        <p:spPr>
          <a:xfrm rot="16200000" flipH="1">
            <a:off x="1616754" y="1669367"/>
            <a:ext cx="968557" cy="62145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411760" y="2712850"/>
            <a:ext cx="2710763" cy="2231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materialReference:FMaterial</a:t>
            </a:r>
            <a:endParaRPr lang="zh-CN" altLang="en-US" sz="1200"/>
          </a:p>
        </p:txBody>
      </p:sp>
      <p:cxnSp>
        <p:nvCxnSpPr>
          <p:cNvPr id="30" name="直接箭头连接符 12"/>
          <p:cNvCxnSpPr>
            <a:stCxn id="6" idx="2"/>
            <a:endCxn id="29" idx="1"/>
          </p:cNvCxnSpPr>
          <p:nvPr/>
        </p:nvCxnSpPr>
        <p:spPr>
          <a:xfrm rot="16200000" flipH="1">
            <a:off x="1436734" y="1849387"/>
            <a:ext cx="1328597" cy="62145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199954" y="4896391"/>
            <a:ext cx="2710763" cy="2231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texture:FRenderTexture</a:t>
            </a:r>
            <a:endParaRPr lang="zh-CN" altLang="en-US" sz="1200"/>
          </a:p>
        </p:txBody>
      </p:sp>
      <p:cxnSp>
        <p:nvCxnSpPr>
          <p:cNvPr id="39" name="直接箭头连接符 12"/>
          <p:cNvCxnSpPr>
            <a:stCxn id="7" idx="2"/>
            <a:endCxn id="38" idx="1"/>
          </p:cNvCxnSpPr>
          <p:nvPr/>
        </p:nvCxnSpPr>
        <p:spPr>
          <a:xfrm rot="16200000" flipH="1">
            <a:off x="3895314" y="4703314"/>
            <a:ext cx="176469" cy="432812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12"/>
          <p:cNvCxnSpPr>
            <a:stCxn id="52" idx="3"/>
            <a:endCxn id="47" idx="1"/>
          </p:cNvCxnSpPr>
          <p:nvPr/>
        </p:nvCxnSpPr>
        <p:spPr>
          <a:xfrm>
            <a:off x="7154745" y="3910786"/>
            <a:ext cx="396687" cy="24267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551432" y="3823489"/>
            <a:ext cx="2710763" cy="2231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vertexBuffer:FRenderVertexBuffer</a:t>
            </a:r>
            <a:endParaRPr lang="zh-CN" altLang="en-US" sz="1200"/>
          </a:p>
        </p:txBody>
      </p:sp>
      <p:sp>
        <p:nvSpPr>
          <p:cNvPr id="52" name="矩形 51"/>
          <p:cNvSpPr/>
          <p:nvPr/>
        </p:nvSpPr>
        <p:spPr>
          <a:xfrm>
            <a:off x="4443982" y="3799222"/>
            <a:ext cx="2710763" cy="2231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attributes:GRenderableAttributePtrs</a:t>
            </a:r>
            <a:endParaRPr lang="zh-CN" altLang="en-US" sz="1200"/>
          </a:p>
        </p:txBody>
      </p:sp>
      <p:cxnSp>
        <p:nvCxnSpPr>
          <p:cNvPr id="53" name="直接箭头连接符 12"/>
          <p:cNvCxnSpPr>
            <a:stCxn id="41" idx="2"/>
            <a:endCxn id="52" idx="1"/>
          </p:cNvCxnSpPr>
          <p:nvPr/>
        </p:nvCxnSpPr>
        <p:spPr>
          <a:xfrm rot="16200000" flipH="1">
            <a:off x="3949539" y="3416343"/>
            <a:ext cx="267140" cy="72174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标题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渲染对象结构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411760" y="3072890"/>
            <a:ext cx="2710763" cy="2231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visualInfo:FRenderableInfo</a:t>
            </a:r>
            <a:endParaRPr lang="zh-CN" altLang="en-US" sz="1200"/>
          </a:p>
        </p:txBody>
      </p:sp>
      <p:cxnSp>
        <p:nvCxnSpPr>
          <p:cNvPr id="27" name="直接箭头连接符 12"/>
          <p:cNvCxnSpPr>
            <a:stCxn id="6" idx="2"/>
            <a:endCxn id="26" idx="1"/>
          </p:cNvCxnSpPr>
          <p:nvPr/>
        </p:nvCxnSpPr>
        <p:spPr>
          <a:xfrm rot="16200000" flipH="1">
            <a:off x="1256714" y="2029407"/>
            <a:ext cx="1688637" cy="62145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366854" y="3420519"/>
            <a:ext cx="2710763" cy="2231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data:FRenderableData</a:t>
            </a:r>
            <a:endParaRPr lang="zh-CN" altLang="en-US" sz="1200"/>
          </a:p>
        </p:txBody>
      </p:sp>
      <p:sp>
        <p:nvSpPr>
          <p:cNvPr id="49" name="矩形 48"/>
          <p:cNvSpPr/>
          <p:nvPr/>
        </p:nvSpPr>
        <p:spPr>
          <a:xfrm>
            <a:off x="2411761" y="5566289"/>
            <a:ext cx="2710763" cy="2231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effects:GRenderableEffectPtrs</a:t>
            </a:r>
            <a:endParaRPr lang="zh-CN" altLang="en-US" sz="1200"/>
          </a:p>
        </p:txBody>
      </p:sp>
      <p:cxnSp>
        <p:nvCxnSpPr>
          <p:cNvPr id="51" name="直接箭头连接符 12"/>
          <p:cNvCxnSpPr>
            <a:stCxn id="6" idx="2"/>
            <a:endCxn id="7" idx="1"/>
          </p:cNvCxnSpPr>
          <p:nvPr/>
        </p:nvCxnSpPr>
        <p:spPr>
          <a:xfrm rot="16200000" flipH="1">
            <a:off x="488979" y="2797142"/>
            <a:ext cx="3224106" cy="62145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12"/>
          <p:cNvCxnSpPr>
            <a:stCxn id="6" idx="2"/>
            <a:endCxn id="49" idx="1"/>
          </p:cNvCxnSpPr>
          <p:nvPr/>
        </p:nvCxnSpPr>
        <p:spPr>
          <a:xfrm rot="16200000" flipH="1">
            <a:off x="10014" y="3276106"/>
            <a:ext cx="4182036" cy="621457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411761" y="5206249"/>
            <a:ext cx="2710763" cy="2231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activeEffect:FRenderableEffect</a:t>
            </a:r>
            <a:endParaRPr lang="zh-CN" altLang="en-US" sz="1200"/>
          </a:p>
        </p:txBody>
      </p:sp>
      <p:cxnSp>
        <p:nvCxnSpPr>
          <p:cNvPr id="59" name="直接箭头连接符 12"/>
          <p:cNvCxnSpPr>
            <a:stCxn id="6" idx="2"/>
            <a:endCxn id="58" idx="1"/>
          </p:cNvCxnSpPr>
          <p:nvPr/>
        </p:nvCxnSpPr>
        <p:spPr>
          <a:xfrm rot="16200000" flipH="1">
            <a:off x="190034" y="3096086"/>
            <a:ext cx="3821996" cy="621457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411760" y="1992770"/>
            <a:ext cx="2710763" cy="2231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matrix:SMatrix3d</a:t>
            </a:r>
            <a:endParaRPr lang="zh-CN" altLang="en-US" sz="1200"/>
          </a:p>
        </p:txBody>
      </p:sp>
      <p:cxnSp>
        <p:nvCxnSpPr>
          <p:cNvPr id="86" name="直接箭头连接符 12"/>
          <p:cNvCxnSpPr>
            <a:stCxn id="6" idx="2"/>
            <a:endCxn id="85" idx="1"/>
          </p:cNvCxnSpPr>
          <p:nvPr/>
        </p:nvCxnSpPr>
        <p:spPr>
          <a:xfrm rot="16200000" flipH="1">
            <a:off x="1796774" y="1489347"/>
            <a:ext cx="608517" cy="62145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2411760" y="1632730"/>
            <a:ext cx="2710763" cy="2231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options:SRenderableOptions</a:t>
            </a:r>
            <a:endParaRPr lang="zh-CN" altLang="en-US" sz="1200"/>
          </a:p>
        </p:txBody>
      </p:sp>
      <p:cxnSp>
        <p:nvCxnSpPr>
          <p:cNvPr id="111" name="直接箭头连接符 12"/>
          <p:cNvCxnSpPr>
            <a:stCxn id="6" idx="2"/>
            <a:endCxn id="110" idx="1"/>
          </p:cNvCxnSpPr>
          <p:nvPr/>
        </p:nvCxnSpPr>
        <p:spPr>
          <a:xfrm rot="16200000" flipH="1">
            <a:off x="1976794" y="1309327"/>
            <a:ext cx="248477" cy="62145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254530" y="1632730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配置信息集合</a:t>
            </a:r>
            <a:endParaRPr lang="zh-CN" altLang="en-US" sz="1200"/>
          </a:p>
        </p:txBody>
      </p:sp>
      <p:sp>
        <p:nvSpPr>
          <p:cNvPr id="125" name="TextBox 124"/>
          <p:cNvSpPr txBox="1"/>
          <p:nvPr/>
        </p:nvSpPr>
        <p:spPr>
          <a:xfrm>
            <a:off x="5254530" y="1992770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空间矩阵</a:t>
            </a:r>
            <a:endParaRPr lang="zh-CN" altLang="en-US" sz="1200"/>
          </a:p>
        </p:txBody>
      </p:sp>
      <p:sp>
        <p:nvSpPr>
          <p:cNvPr id="126" name="TextBox 125"/>
          <p:cNvSpPr txBox="1"/>
          <p:nvPr/>
        </p:nvSpPr>
        <p:spPr>
          <a:xfrm>
            <a:off x="5254530" y="2352810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当前</a:t>
            </a:r>
            <a:r>
              <a:rPr lang="zh-CN" altLang="en-US" sz="1200" smtClean="0"/>
              <a:t>材质（由参考材质和光源材质计算获得）</a:t>
            </a:r>
            <a:endParaRPr lang="zh-CN" altLang="en-US" sz="1200"/>
          </a:p>
        </p:txBody>
      </p:sp>
      <p:sp>
        <p:nvSpPr>
          <p:cNvPr id="127" name="TextBox 126"/>
          <p:cNvSpPr txBox="1"/>
          <p:nvPr/>
        </p:nvSpPr>
        <p:spPr>
          <a:xfrm>
            <a:off x="5254530" y="2712850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参考</a:t>
            </a:r>
            <a:r>
              <a:rPr lang="zh-CN" altLang="en-US" sz="1200" smtClean="0"/>
              <a:t>材质</a:t>
            </a:r>
            <a:endParaRPr lang="zh-CN" altLang="en-US" sz="1200"/>
          </a:p>
        </p:txBody>
      </p:sp>
      <p:sp>
        <p:nvSpPr>
          <p:cNvPr id="128" name="TextBox 127"/>
          <p:cNvSpPr txBox="1"/>
          <p:nvPr/>
        </p:nvSpPr>
        <p:spPr>
          <a:xfrm>
            <a:off x="5254530" y="3072890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可见信息（空间排序和可视化处理用）</a:t>
            </a:r>
            <a:endParaRPr lang="zh-CN" altLang="en-US" sz="1200"/>
          </a:p>
        </p:txBody>
      </p:sp>
      <p:sp>
        <p:nvSpPr>
          <p:cNvPr id="129" name="TextBox 128"/>
          <p:cNvSpPr txBox="1"/>
          <p:nvPr/>
        </p:nvSpPr>
        <p:spPr>
          <a:xfrm>
            <a:off x="6793801" y="836712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当前激活</a:t>
            </a:r>
            <a:r>
              <a:rPr lang="zh-CN" altLang="en-US" sz="1200" smtClean="0"/>
              <a:t>的效果器</a:t>
            </a:r>
            <a:endParaRPr lang="zh-CN" altLang="en-US" sz="1200"/>
          </a:p>
        </p:txBody>
      </p:sp>
      <p:sp>
        <p:nvSpPr>
          <p:cNvPr id="131" name="TextBox 130"/>
          <p:cNvSpPr txBox="1"/>
          <p:nvPr/>
        </p:nvSpPr>
        <p:spPr>
          <a:xfrm>
            <a:off x="5209625" y="3431869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属性</a:t>
            </a:r>
            <a:r>
              <a:rPr lang="zh-CN" altLang="en-US" sz="1200" smtClean="0"/>
              <a:t>流集合</a:t>
            </a:r>
            <a:endParaRPr lang="zh-CN" alt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6910717" y="4919720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取样器集合</a:t>
            </a:r>
            <a:endParaRPr lang="zh-CN" altLang="en-US" sz="1200"/>
          </a:p>
        </p:txBody>
      </p:sp>
      <p:sp>
        <p:nvSpPr>
          <p:cNvPr id="133" name="TextBox 132"/>
          <p:cNvSpPr txBox="1"/>
          <p:nvPr/>
        </p:nvSpPr>
        <p:spPr>
          <a:xfrm>
            <a:off x="7322636" y="4245035"/>
            <a:ext cx="3168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/>
              <a:t>顶点索引缓冲</a:t>
            </a:r>
            <a:endParaRPr lang="zh-CN" altLang="en-US" sz="1200"/>
          </a:p>
        </p:txBody>
      </p:sp>
      <p:sp>
        <p:nvSpPr>
          <p:cNvPr id="138" name="矩形 137"/>
          <p:cNvSpPr/>
          <p:nvPr/>
        </p:nvSpPr>
        <p:spPr>
          <a:xfrm>
            <a:off x="4127944" y="5919226"/>
            <a:ext cx="2710763" cy="2231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effect:FRenderableEffect</a:t>
            </a:r>
            <a:endParaRPr lang="zh-CN" altLang="en-US" sz="1200"/>
          </a:p>
        </p:txBody>
      </p:sp>
      <p:cxnSp>
        <p:nvCxnSpPr>
          <p:cNvPr id="139" name="直接箭头连接符 12"/>
          <p:cNvCxnSpPr>
            <a:stCxn id="49" idx="2"/>
            <a:endCxn id="138" idx="1"/>
          </p:cNvCxnSpPr>
          <p:nvPr/>
        </p:nvCxnSpPr>
        <p:spPr>
          <a:xfrm rot="16200000" flipH="1">
            <a:off x="3826856" y="5729702"/>
            <a:ext cx="241374" cy="360801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5865625" y="6502393"/>
            <a:ext cx="2710763" cy="2231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layout:FRenderableLayout</a:t>
            </a:r>
            <a:endParaRPr lang="zh-CN" altLang="en-US" sz="1200"/>
          </a:p>
        </p:txBody>
      </p:sp>
      <p:sp>
        <p:nvSpPr>
          <p:cNvPr id="149" name="矩形 148"/>
          <p:cNvSpPr/>
          <p:nvPr/>
        </p:nvSpPr>
        <p:spPr>
          <a:xfrm>
            <a:off x="5865626" y="6214361"/>
            <a:ext cx="2710763" cy="2231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effect:FEffect</a:t>
            </a:r>
            <a:endParaRPr lang="zh-CN" altLang="en-US" sz="1200"/>
          </a:p>
        </p:txBody>
      </p:sp>
      <p:cxnSp>
        <p:nvCxnSpPr>
          <p:cNvPr id="156" name="直接箭头连接符 12"/>
          <p:cNvCxnSpPr>
            <a:stCxn id="138" idx="2"/>
            <a:endCxn id="149" idx="1"/>
          </p:cNvCxnSpPr>
          <p:nvPr/>
        </p:nvCxnSpPr>
        <p:spPr>
          <a:xfrm rot="16200000" flipH="1">
            <a:off x="5582690" y="6042989"/>
            <a:ext cx="183572" cy="382300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2"/>
          <p:cNvCxnSpPr>
            <a:stCxn id="138" idx="2"/>
            <a:endCxn id="148" idx="1"/>
          </p:cNvCxnSpPr>
          <p:nvPr/>
        </p:nvCxnSpPr>
        <p:spPr>
          <a:xfrm rot="16200000" flipH="1">
            <a:off x="5438673" y="6187005"/>
            <a:ext cx="471604" cy="382299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443982" y="4245035"/>
            <a:ext cx="2710763" cy="2231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indexBuffer:FRenderIndexBuffer</a:t>
            </a:r>
            <a:endParaRPr lang="zh-CN" altLang="en-US" sz="1200"/>
          </a:p>
        </p:txBody>
      </p:sp>
      <p:cxnSp>
        <p:nvCxnSpPr>
          <p:cNvPr id="55" name="直接箭头连接符 12"/>
          <p:cNvCxnSpPr>
            <a:stCxn id="41" idx="2"/>
            <a:endCxn id="50" idx="1"/>
          </p:cNvCxnSpPr>
          <p:nvPr/>
        </p:nvCxnSpPr>
        <p:spPr>
          <a:xfrm rot="16200000" flipH="1">
            <a:off x="3726633" y="3639249"/>
            <a:ext cx="712953" cy="721746"/>
          </a:xfrm>
          <a:prstGeom prst="bentConnector2">
            <a:avLst/>
          </a:prstGeom>
          <a:ln w="28575"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14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682</Words>
  <Application>Microsoft Office PowerPoint</Application>
  <PresentationFormat>全屏显示(4:3)</PresentationFormat>
  <Paragraphs>128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脚本引擎设计</vt:lpstr>
      <vt:lpstr>脚本和引擎执行方法</vt:lpstr>
      <vt:lpstr>脚本和引擎执行方法</vt:lpstr>
      <vt:lpstr>事件管道</vt:lpstr>
      <vt:lpstr>事件管道</vt:lpstr>
      <vt:lpstr>渲染代码生成</vt:lpstr>
      <vt:lpstr>渲染程序结构</vt:lpstr>
      <vt:lpstr>渲染对象结构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毛春杨</dc:creator>
  <cp:lastModifiedBy>毛春杨</cp:lastModifiedBy>
  <cp:revision>280</cp:revision>
  <dcterms:created xsi:type="dcterms:W3CDTF">2014-05-13T04:52:35Z</dcterms:created>
  <dcterms:modified xsi:type="dcterms:W3CDTF">2014-05-22T11:48:47Z</dcterms:modified>
</cp:coreProperties>
</file>