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64" r:id="rId3"/>
    <p:sldId id="258" r:id="rId4"/>
    <p:sldId id="270" r:id="rId5"/>
    <p:sldId id="265" r:id="rId6"/>
    <p:sldId id="259" r:id="rId7"/>
    <p:sldId id="263" r:id="rId8"/>
    <p:sldId id="260" r:id="rId9"/>
    <p:sldId id="262" r:id="rId10"/>
    <p:sldId id="261" r:id="rId11"/>
    <p:sldId id="269" r:id="rId12"/>
    <p:sldId id="266" r:id="rId13"/>
    <p:sldId id="271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数据服务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设计服务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开发服务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1A4315-A099-4FE8-B43F-DD4F6DD8DB2F}" type="presOf" srcId="{E908938A-9A27-4738-A42D-397892CA76A6}" destId="{316F5175-04E2-481C-9572-053FBD6AAE3E}" srcOrd="0" destOrd="0" presId="urn:microsoft.com/office/officeart/2005/8/layout/chevron1"/>
    <dgm:cxn modelId="{DEE96C72-B26A-4CDB-81C7-FC4C4C80A146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795D09A3-FC89-473A-8EFC-14C97C1BD45D}" type="presOf" srcId="{48E050B7-6720-4F1E-8A13-DF08250B1462}" destId="{45BC5BD9-ADE7-4796-A8BD-B40EECC242BC}" srcOrd="0" destOrd="0" presId="urn:microsoft.com/office/officeart/2005/8/layout/chevron1"/>
    <dgm:cxn modelId="{67FF95FC-7D07-4543-BDBC-078C8B476AA1}" type="presOf" srcId="{4F92C6CD-5DEC-406C-A5BA-8F8967EE36C1}" destId="{D9025177-FC84-4A84-AA87-6F82B18FCFDE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E838DD8F-0383-485F-A73A-968C27A07C75}" type="presParOf" srcId="{45BC5BD9-ADE7-4796-A8BD-B40EECC242BC}" destId="{316F5175-04E2-481C-9572-053FBD6AAE3E}" srcOrd="0" destOrd="0" presId="urn:microsoft.com/office/officeart/2005/8/layout/chevron1"/>
    <dgm:cxn modelId="{15A0915B-F6D7-4A84-AB43-F8378BB48CFF}" type="presParOf" srcId="{45BC5BD9-ADE7-4796-A8BD-B40EECC242BC}" destId="{6D6752F1-1F29-4430-84EE-4F1913CC4BA1}" srcOrd="1" destOrd="0" presId="urn:microsoft.com/office/officeart/2005/8/layout/chevron1"/>
    <dgm:cxn modelId="{9E2E06EE-DFC0-4384-891A-8126C5424344}" type="presParOf" srcId="{45BC5BD9-ADE7-4796-A8BD-B40EECC242BC}" destId="{0F298228-4916-422F-AE09-0980E9831509}" srcOrd="2" destOrd="0" presId="urn:microsoft.com/office/officeart/2005/8/layout/chevron1"/>
    <dgm:cxn modelId="{92A2CA06-1CCD-47BE-80B5-E8F291D73F5E}" type="presParOf" srcId="{45BC5BD9-ADE7-4796-A8BD-B40EECC242BC}" destId="{40A7C379-9CB8-4CB9-872E-EB19AEC2E215}" srcOrd="3" destOrd="0" presId="urn:microsoft.com/office/officeart/2005/8/layout/chevron1"/>
    <dgm:cxn modelId="{3955CBC4-0436-452F-854B-707A813AA2C0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数据服务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设计服务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开发服务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5D232F-B092-4410-839A-9D00D856939F}" type="presOf" srcId="{4F92C6CD-5DEC-406C-A5BA-8F8967EE36C1}" destId="{D9025177-FC84-4A84-AA87-6F82B18FCFDE}" srcOrd="0" destOrd="0" presId="urn:microsoft.com/office/officeart/2005/8/layout/chevron1"/>
    <dgm:cxn modelId="{D0FB34D9-67BD-49CB-93CA-2BC63FD2C129}" type="presOf" srcId="{48E050B7-6720-4F1E-8A13-DF08250B1462}" destId="{45BC5BD9-ADE7-4796-A8BD-B40EECC242BC}" srcOrd="0" destOrd="0" presId="urn:microsoft.com/office/officeart/2005/8/layout/chevron1"/>
    <dgm:cxn modelId="{CF7074CD-2916-456A-9586-2AAFFFD6AD17}" type="presOf" srcId="{9877E3A5-C776-4919-B31F-88C23DC49646}" destId="{0F298228-4916-422F-AE09-0980E9831509}" srcOrd="0" destOrd="0" presId="urn:microsoft.com/office/officeart/2005/8/layout/chevron1"/>
    <dgm:cxn modelId="{7FBCA09B-E655-4EE2-80D3-51A35230C8A8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C71540F5-BA02-45E4-8F5C-10AD84B29390}" type="presParOf" srcId="{45BC5BD9-ADE7-4796-A8BD-B40EECC242BC}" destId="{316F5175-04E2-481C-9572-053FBD6AAE3E}" srcOrd="0" destOrd="0" presId="urn:microsoft.com/office/officeart/2005/8/layout/chevron1"/>
    <dgm:cxn modelId="{A93E88AE-B5E6-4D37-A4D0-2610CD3F9265}" type="presParOf" srcId="{45BC5BD9-ADE7-4796-A8BD-B40EECC242BC}" destId="{6D6752F1-1F29-4430-84EE-4F1913CC4BA1}" srcOrd="1" destOrd="0" presId="urn:microsoft.com/office/officeart/2005/8/layout/chevron1"/>
    <dgm:cxn modelId="{DCCF6414-6BCA-4676-A99E-17CC3BB47D84}" type="presParOf" srcId="{45BC5BD9-ADE7-4796-A8BD-B40EECC242BC}" destId="{0F298228-4916-422F-AE09-0980E9831509}" srcOrd="2" destOrd="0" presId="urn:microsoft.com/office/officeart/2005/8/layout/chevron1"/>
    <dgm:cxn modelId="{13A3AF43-7732-45EB-ACD3-8045B7B48BA9}" type="presParOf" srcId="{45BC5BD9-ADE7-4796-A8BD-B40EECC242BC}" destId="{40A7C379-9CB8-4CB9-872E-EB19AEC2E215}" srcOrd="3" destOrd="0" presId="urn:microsoft.com/office/officeart/2005/8/layout/chevron1"/>
    <dgm:cxn modelId="{924784D6-A991-41E9-B1CD-90060872AB7C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数据服务</a:t>
          </a:r>
          <a:endParaRPr lang="zh-CN" altLang="en-US" sz="28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设计服务</a:t>
          </a:r>
          <a:endParaRPr lang="zh-CN" altLang="en-US" sz="28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开发服务</a:t>
          </a:r>
          <a:endParaRPr lang="zh-CN" altLang="en-US" sz="2800" kern="1200" dirty="0"/>
        </a:p>
      </dsp:txBody>
      <dsp:txXfrm>
        <a:off x="5613804" y="0"/>
        <a:ext cx="2289348" cy="648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数据服务</a:t>
          </a:r>
          <a:endParaRPr lang="zh-CN" altLang="en-US" sz="28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设计服务</a:t>
          </a:r>
          <a:endParaRPr lang="zh-CN" altLang="en-US" sz="28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开发服务</a:t>
          </a:r>
          <a:endParaRPr lang="zh-CN" altLang="en-US" sz="2800" kern="1200" dirty="0"/>
        </a:p>
      </dsp:txBody>
      <dsp:txXfrm>
        <a:off x="5613804" y="0"/>
        <a:ext cx="2289348" cy="64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CoolLight3D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三维在线展示</a:t>
            </a:r>
            <a:r>
              <a:rPr lang="zh-CN" altLang="en-US" dirty="0" smtClean="0"/>
              <a:t>与交互服务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定制化手办打印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541784"/>
            <a:ext cx="7543800" cy="123103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通过模型骨骼动画捕捉</a:t>
            </a:r>
            <a:r>
              <a:rPr lang="zh-CN" altLang="en-US" dirty="0" smtClean="0"/>
              <a:t>心爱角色的每一</a:t>
            </a:r>
            <a:r>
              <a:rPr lang="zh-CN" altLang="en-US" dirty="0" smtClean="0"/>
              <a:t>个</a:t>
            </a:r>
            <a:r>
              <a:rPr lang="zh-CN" altLang="en-US" dirty="0"/>
              <a:t>瞬间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浏览动画，定格最令人心动的瞬间！</a:t>
            </a:r>
            <a:endParaRPr lang="en-US" altLang="zh-CN" dirty="0" smtClean="0"/>
          </a:p>
          <a:p>
            <a:r>
              <a:rPr lang="zh-CN" altLang="en-US" dirty="0" smtClean="0"/>
              <a:t>打印真正属于自己的动漫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游戏角色手办！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3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三维在线试衣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080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扫描获得自己的真实模型！</a:t>
            </a:r>
            <a:endParaRPr lang="en-US" altLang="zh-CN" dirty="0" smtClean="0"/>
          </a:p>
          <a:p>
            <a:r>
              <a:rPr lang="zh-CN" altLang="en-US" dirty="0" smtClean="0"/>
              <a:t>自动识别、绑定骨骼，使人物动起来！</a:t>
            </a:r>
            <a:endParaRPr lang="en-US" altLang="zh-CN" dirty="0" smtClean="0"/>
          </a:p>
          <a:p>
            <a:r>
              <a:rPr lang="zh-CN" altLang="en-US" dirty="0" smtClean="0"/>
              <a:t>扫描二维码，试穿衣服！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27885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43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广阔的应用前景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76673"/>
            <a:ext cx="19453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537396" cy="261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12976"/>
            <a:ext cx="2789907" cy="219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28233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商品展示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48116" y="42634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汽车销售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494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家居设计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1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发展阶段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762000" y="1196752"/>
            <a:ext cx="75438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</a:rPr>
              <a:t>三维数据服务：</a:t>
            </a:r>
            <a:r>
              <a:rPr lang="zh-CN" altLang="en-US" sz="2800" dirty="0" smtClean="0">
                <a:solidFill>
                  <a:schemeClr val="accent1"/>
                </a:solidFill>
              </a:rPr>
              <a:t>展示为主。（</a:t>
            </a:r>
            <a:r>
              <a:rPr lang="en-US" altLang="zh-CN" sz="2800" dirty="0" smtClean="0">
                <a:solidFill>
                  <a:schemeClr val="accent1"/>
                </a:solidFill>
              </a:rPr>
              <a:t>10HC</a:t>
            </a:r>
            <a:r>
              <a:rPr lang="zh-CN" altLang="en-US" sz="2800" dirty="0" smtClean="0">
                <a:solidFill>
                  <a:schemeClr val="accent1"/>
                </a:solidFill>
              </a:rPr>
              <a:t>，</a:t>
            </a:r>
            <a:r>
              <a:rPr lang="en-US" altLang="zh-CN" sz="2800" dirty="0" smtClean="0">
                <a:solidFill>
                  <a:schemeClr val="accent1"/>
                </a:solidFill>
              </a:rPr>
              <a:t>3-4</a:t>
            </a:r>
            <a:r>
              <a:rPr lang="zh-CN" altLang="en-US" sz="2800" dirty="0" smtClean="0">
                <a:solidFill>
                  <a:schemeClr val="accent1"/>
                </a:solidFill>
              </a:rPr>
              <a:t>个月，主要是完善和稳定引擎，制作</a:t>
            </a:r>
            <a:r>
              <a:rPr lang="zh-CN" altLang="en-US" sz="2800" dirty="0">
                <a:solidFill>
                  <a:schemeClr val="accent1"/>
                </a:solidFill>
              </a:rPr>
              <a:t>三维</a:t>
            </a:r>
            <a:r>
              <a:rPr lang="zh-CN" altLang="en-US" sz="2800" dirty="0" smtClean="0">
                <a:solidFill>
                  <a:schemeClr val="accent1"/>
                </a:solidFill>
              </a:rPr>
              <a:t>资源平台）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提供整包的解决方案。（例如汽车网站）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我方</a:t>
            </a:r>
            <a:r>
              <a:rPr lang="zh-CN" altLang="en-US" sz="2400" dirty="0">
                <a:solidFill>
                  <a:schemeClr val="accent1"/>
                </a:solidFill>
              </a:rPr>
              <a:t>负责提供</a:t>
            </a:r>
            <a:r>
              <a:rPr lang="zh-CN" altLang="en-US" sz="2400" dirty="0" smtClean="0">
                <a:solidFill>
                  <a:schemeClr val="accent1"/>
                </a:solidFill>
              </a:rPr>
              <a:t>模型，用户时间租用模式，可以用来放在自己网站上展示，自由分享。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普通用户可以自己制作</a:t>
            </a:r>
            <a:r>
              <a:rPr lang="en-US" altLang="zh-CN" sz="2400" dirty="0" smtClean="0">
                <a:solidFill>
                  <a:schemeClr val="accent1"/>
                </a:solidFill>
              </a:rPr>
              <a:t>3D</a:t>
            </a:r>
            <a:r>
              <a:rPr lang="zh-CN" altLang="en-US" sz="2400" dirty="0" smtClean="0">
                <a:solidFill>
                  <a:schemeClr val="accent1"/>
                </a:solidFill>
              </a:rPr>
              <a:t>模型</a:t>
            </a:r>
            <a:r>
              <a:rPr lang="en-US" altLang="zh-CN" sz="2400" dirty="0" smtClean="0">
                <a:solidFill>
                  <a:schemeClr val="accent1"/>
                </a:solidFill>
              </a:rPr>
              <a:t>(3DMax/Maya</a:t>
            </a:r>
            <a:r>
              <a:rPr lang="zh-CN" altLang="en-US" sz="2400" dirty="0" smtClean="0">
                <a:solidFill>
                  <a:schemeClr val="accent1"/>
                </a:solidFill>
              </a:rPr>
              <a:t>等工具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</a:t>
            </a:r>
            <a:r>
              <a:rPr lang="zh-CN" altLang="en-US" sz="2400" dirty="0">
                <a:solidFill>
                  <a:schemeClr val="accent1"/>
                </a:solidFill>
              </a:rPr>
              <a:t>上传到</a:t>
            </a:r>
            <a:r>
              <a:rPr lang="zh-CN" altLang="en-US" sz="2400" dirty="0" smtClean="0">
                <a:solidFill>
                  <a:schemeClr val="accent1"/>
                </a:solidFill>
              </a:rPr>
              <a:t>站点根据引用分成盈利</a:t>
            </a:r>
            <a:r>
              <a:rPr lang="zh-CN" altLang="en-US" sz="24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三维设计服务：</a:t>
            </a:r>
            <a:r>
              <a:rPr lang="zh-CN" altLang="en-US" sz="2800" dirty="0" smtClean="0">
                <a:solidFill>
                  <a:schemeClr val="accent1"/>
                </a:solidFill>
              </a:rPr>
              <a:t>用户在线自由设计为主。（</a:t>
            </a:r>
            <a:r>
              <a:rPr lang="en-US" altLang="zh-CN" sz="2800" dirty="0" smtClean="0">
                <a:solidFill>
                  <a:schemeClr val="accent1"/>
                </a:solidFill>
              </a:rPr>
              <a:t>15HC</a:t>
            </a:r>
            <a:r>
              <a:rPr lang="zh-CN" altLang="en-US" sz="2800" dirty="0" smtClean="0">
                <a:solidFill>
                  <a:schemeClr val="accent1"/>
                </a:solidFill>
              </a:rPr>
              <a:t>，</a:t>
            </a:r>
            <a:r>
              <a:rPr lang="en-US" altLang="zh-CN" sz="2800" dirty="0" smtClean="0">
                <a:solidFill>
                  <a:schemeClr val="accent1"/>
                </a:solidFill>
              </a:rPr>
              <a:t>4-6</a:t>
            </a:r>
            <a:r>
              <a:rPr lang="zh-CN" altLang="en-US" sz="2800" dirty="0" smtClean="0">
                <a:solidFill>
                  <a:schemeClr val="accent1"/>
                </a:solidFill>
              </a:rPr>
              <a:t>个月，制作在线设计工具）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提供在线设计工具，自由组合物件。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1"/>
                </a:solidFill>
              </a:rPr>
              <a:t>提供</a:t>
            </a:r>
            <a:r>
              <a:rPr lang="zh-CN" altLang="en-US" sz="2400" dirty="0" smtClean="0">
                <a:solidFill>
                  <a:schemeClr val="accent1"/>
                </a:solidFill>
              </a:rPr>
              <a:t>在线房间选家具设计器，在线计算机选件组装，在线</a:t>
            </a:r>
            <a:r>
              <a:rPr lang="en-US" altLang="zh-CN" sz="2400" dirty="0" smtClean="0">
                <a:solidFill>
                  <a:schemeClr val="accent1"/>
                </a:solidFill>
              </a:rPr>
              <a:t>3D</a:t>
            </a:r>
            <a:r>
              <a:rPr lang="zh-CN" altLang="en-US" sz="2400" dirty="0" smtClean="0">
                <a:solidFill>
                  <a:schemeClr val="accent1"/>
                </a:solidFill>
              </a:rPr>
              <a:t>产品打印。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物品与真实商家关联，提供在线订购服务</a:t>
            </a:r>
            <a:r>
              <a:rPr lang="zh-CN" altLang="en-US" sz="24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三维开发服务：</a:t>
            </a:r>
            <a:r>
              <a:rPr lang="zh-CN" altLang="en-US" sz="2800" dirty="0" smtClean="0">
                <a:solidFill>
                  <a:schemeClr val="accent1"/>
                </a:solidFill>
              </a:rPr>
              <a:t>提供开发程序接口，用户开发接入式应用。（</a:t>
            </a:r>
            <a:r>
              <a:rPr lang="en-US" altLang="zh-CN" sz="2800" dirty="0" smtClean="0">
                <a:solidFill>
                  <a:schemeClr val="accent1"/>
                </a:solidFill>
              </a:rPr>
              <a:t>30HC</a:t>
            </a:r>
            <a:r>
              <a:rPr lang="zh-CN" altLang="en-US" sz="2800" dirty="0" smtClean="0">
                <a:solidFill>
                  <a:schemeClr val="accent1"/>
                </a:solidFill>
              </a:rPr>
              <a:t>，</a:t>
            </a:r>
            <a:r>
              <a:rPr lang="en-US" altLang="zh-CN" sz="2800" dirty="0" smtClean="0">
                <a:solidFill>
                  <a:schemeClr val="accent1"/>
                </a:solidFill>
              </a:rPr>
              <a:t>12</a:t>
            </a:r>
            <a:r>
              <a:rPr lang="zh-CN" altLang="en-US" sz="2800" dirty="0" smtClean="0">
                <a:solidFill>
                  <a:schemeClr val="accent1"/>
                </a:solidFill>
              </a:rPr>
              <a:t>个月，完善引擎和文档）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提供事件驱动，可以制作情景展示。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提供</a:t>
            </a:r>
            <a:r>
              <a:rPr lang="en-US" altLang="zh-CN" sz="2400" dirty="0" smtClean="0"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，可以制作在线游戏。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accent1"/>
                </a:solidFill>
              </a:rPr>
              <a:t>提供在线教育工具，</a:t>
            </a:r>
            <a:r>
              <a:rPr lang="en-US" altLang="zh-CN" sz="2400" dirty="0" smtClean="0">
                <a:solidFill>
                  <a:schemeClr val="accent1"/>
                </a:solidFill>
              </a:rPr>
              <a:t>3D</a:t>
            </a:r>
            <a:r>
              <a:rPr lang="zh-CN" altLang="en-US" sz="2400" dirty="0" smtClean="0">
                <a:solidFill>
                  <a:schemeClr val="accent1"/>
                </a:solidFill>
              </a:rPr>
              <a:t>化互动式教学。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583376"/>
              </p:ext>
            </p:extLst>
          </p:nvPr>
        </p:nvGraphicFramePr>
        <p:xfrm>
          <a:off x="590872" y="54868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96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3000"/>
            <a:ext cx="7543800" cy="40302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/>
              <a:t>简单</a:t>
            </a:r>
            <a:r>
              <a:rPr lang="en-US" altLang="zh-CN" sz="2800" dirty="0"/>
              <a:t>3D</a:t>
            </a:r>
            <a:r>
              <a:rPr lang="zh-CN" altLang="en-US" sz="2800" dirty="0"/>
              <a:t>服务：</a:t>
            </a:r>
            <a:endParaRPr lang="en-US" altLang="zh-CN" sz="2800" dirty="0"/>
          </a:p>
          <a:p>
            <a:pPr lvl="1"/>
            <a:r>
              <a:rPr lang="zh-CN" altLang="en-US" sz="2900" dirty="0" smtClean="0">
                <a:solidFill>
                  <a:schemeClr val="accent1"/>
                </a:solidFill>
              </a:rPr>
              <a:t>给对方提供整包的解决方案。（例如汽车网站）</a:t>
            </a:r>
            <a:endParaRPr lang="en-US" altLang="zh-CN" sz="29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 smtClean="0">
                <a:solidFill>
                  <a:schemeClr val="accent1"/>
                </a:solidFill>
              </a:rPr>
              <a:t>我方</a:t>
            </a:r>
            <a:r>
              <a:rPr lang="zh-CN" altLang="en-US" sz="2900" dirty="0">
                <a:solidFill>
                  <a:schemeClr val="accent1"/>
                </a:solidFill>
              </a:rPr>
              <a:t>制作模型，用户租用模式，可以用来放在自己网站上展示，自由分享。</a:t>
            </a:r>
            <a:endParaRPr lang="en-US" altLang="zh-CN" sz="29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普通用户可以自己制作</a:t>
            </a:r>
            <a:r>
              <a:rPr lang="en-US" altLang="zh-CN" sz="2900" dirty="0">
                <a:solidFill>
                  <a:schemeClr val="accent1"/>
                </a:solidFill>
              </a:rPr>
              <a:t>3D</a:t>
            </a:r>
            <a:r>
              <a:rPr lang="zh-CN" altLang="en-US" sz="2900" dirty="0">
                <a:solidFill>
                  <a:schemeClr val="accent1"/>
                </a:solidFill>
              </a:rPr>
              <a:t>模型</a:t>
            </a:r>
            <a:r>
              <a:rPr lang="en-US" altLang="zh-CN" sz="2900" dirty="0">
                <a:solidFill>
                  <a:schemeClr val="accent1"/>
                </a:solidFill>
              </a:rPr>
              <a:t>(3DMax/Maya</a:t>
            </a:r>
            <a:r>
              <a:rPr lang="zh-CN" altLang="en-US" sz="2900" dirty="0">
                <a:solidFill>
                  <a:schemeClr val="accent1"/>
                </a:solidFill>
              </a:rPr>
              <a:t>等工具</a:t>
            </a:r>
            <a:r>
              <a:rPr lang="en-US" altLang="zh-CN" sz="2900" dirty="0">
                <a:solidFill>
                  <a:schemeClr val="accent1"/>
                </a:solidFill>
              </a:rPr>
              <a:t>)</a:t>
            </a:r>
            <a:r>
              <a:rPr lang="zh-CN" altLang="en-US" sz="2900" dirty="0">
                <a:solidFill>
                  <a:schemeClr val="accent1"/>
                </a:solidFill>
              </a:rPr>
              <a:t>，上转站点根据引用分成盈利</a:t>
            </a:r>
            <a:r>
              <a:rPr lang="zh-CN" altLang="en-US" sz="29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定制</a:t>
            </a:r>
            <a:r>
              <a:rPr lang="en-US" altLang="zh-CN" sz="2800" dirty="0"/>
              <a:t>3D</a:t>
            </a:r>
            <a:r>
              <a:rPr lang="zh-CN" altLang="en-US" sz="2800" dirty="0"/>
              <a:t>服务：</a:t>
            </a:r>
            <a:r>
              <a:rPr lang="zh-CN" altLang="en-US" sz="2800" dirty="0">
                <a:solidFill>
                  <a:schemeClr val="accent1"/>
                </a:solidFill>
              </a:rPr>
              <a:t>自由设计为主。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给特定商家提供设计工具（家居</a:t>
            </a:r>
            <a:r>
              <a:rPr lang="en-US" altLang="zh-CN" sz="2900" dirty="0">
                <a:solidFill>
                  <a:schemeClr val="accent1"/>
                </a:solidFill>
              </a:rPr>
              <a:t>/</a:t>
            </a:r>
            <a:r>
              <a:rPr lang="zh-CN" altLang="en-US" sz="2900" dirty="0">
                <a:solidFill>
                  <a:schemeClr val="accent1"/>
                </a:solidFill>
              </a:rPr>
              <a:t>计算机组装），自由组合物件。</a:t>
            </a:r>
            <a:endParaRPr lang="en-US" altLang="zh-CN" sz="29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物品与真实商家关联，提供在线订购服务，中间抽成。</a:t>
            </a:r>
            <a:endParaRPr lang="en-US" altLang="zh-CN" sz="29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和</a:t>
            </a:r>
            <a:r>
              <a:rPr lang="en-US" altLang="zh-CN" sz="2900" dirty="0">
                <a:solidFill>
                  <a:schemeClr val="accent1"/>
                </a:solidFill>
              </a:rPr>
              <a:t>3D</a:t>
            </a:r>
            <a:r>
              <a:rPr lang="zh-CN" altLang="en-US" sz="2900" dirty="0">
                <a:solidFill>
                  <a:schemeClr val="accent1"/>
                </a:solidFill>
              </a:rPr>
              <a:t>打印商家合作，在线</a:t>
            </a:r>
            <a:r>
              <a:rPr lang="en-US" altLang="zh-CN" sz="2900" dirty="0">
                <a:solidFill>
                  <a:schemeClr val="accent1"/>
                </a:solidFill>
              </a:rPr>
              <a:t>3D</a:t>
            </a:r>
            <a:r>
              <a:rPr lang="zh-CN" altLang="en-US" sz="2900" dirty="0">
                <a:solidFill>
                  <a:schemeClr val="accent1"/>
                </a:solidFill>
              </a:rPr>
              <a:t>产品打印，中间抽成</a:t>
            </a:r>
            <a:r>
              <a:rPr lang="zh-CN" altLang="en-US" sz="29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在线</a:t>
            </a:r>
            <a:r>
              <a:rPr lang="en-US" altLang="zh-CN" sz="2800" dirty="0"/>
              <a:t>3D</a:t>
            </a:r>
            <a:r>
              <a:rPr lang="zh-CN" altLang="en-US" sz="2800" dirty="0"/>
              <a:t>服务：</a:t>
            </a:r>
            <a:r>
              <a:rPr lang="zh-CN" altLang="en-US" sz="2800" dirty="0">
                <a:solidFill>
                  <a:schemeClr val="accent1"/>
                </a:solidFill>
              </a:rPr>
              <a:t>用户开放接入式应用。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广告提成。</a:t>
            </a:r>
            <a:endParaRPr lang="en-US" altLang="zh-CN" sz="29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平台分成。</a:t>
            </a:r>
            <a:endParaRPr lang="en-US" altLang="zh-CN" sz="29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900" dirty="0">
                <a:solidFill>
                  <a:schemeClr val="accent1"/>
                </a:solidFill>
              </a:rPr>
              <a:t>游戏分成</a:t>
            </a:r>
            <a:r>
              <a:rPr lang="zh-CN" altLang="en-US" sz="2900" dirty="0" smtClean="0">
                <a:solidFill>
                  <a:schemeClr val="accent1"/>
                </a:solidFill>
              </a:rPr>
              <a:t>。</a:t>
            </a:r>
            <a:endParaRPr lang="en-US" altLang="zh-CN" sz="29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959104"/>
              </p:ext>
            </p:extLst>
          </p:nvPr>
        </p:nvGraphicFramePr>
        <p:xfrm>
          <a:off x="611560" y="54868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63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Flash Stage3D</a:t>
            </a:r>
            <a:r>
              <a:rPr lang="zh-CN" altLang="en-US" dirty="0" smtClean="0"/>
              <a:t>创造者带来的</a:t>
            </a:r>
            <a:r>
              <a:rPr lang="zh-CN" altLang="en-US" dirty="0"/>
              <a:t>新一</a:t>
            </a:r>
            <a:r>
              <a:rPr lang="zh-CN" altLang="en-US" dirty="0" smtClean="0"/>
              <a:t>轮技术革命！</a:t>
            </a:r>
            <a:endParaRPr lang="en-US" altLang="zh-CN" dirty="0" smtClean="0"/>
          </a:p>
          <a:p>
            <a:r>
              <a:rPr lang="zh-CN" altLang="en-US" dirty="0" smtClean="0"/>
              <a:t>超越</a:t>
            </a:r>
            <a:r>
              <a:rPr lang="en-US" altLang="zh-CN" dirty="0" err="1" smtClean="0"/>
              <a:t>TypeScript</a:t>
            </a:r>
            <a:r>
              <a:rPr lang="zh-CN" altLang="en-US" dirty="0" smtClean="0"/>
              <a:t>，世界领先的对象化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开发库！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0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三维引擎及服务器已</a:t>
            </a:r>
            <a:r>
              <a:rPr lang="zh-CN" altLang="en-US" dirty="0"/>
              <a:t>初步</a:t>
            </a:r>
            <a:r>
              <a:rPr lang="zh-CN" altLang="en-US" dirty="0" smtClean="0"/>
              <a:t>开发完成</a:t>
            </a:r>
            <a:endParaRPr lang="en-US" altLang="zh-CN" dirty="0" smtClean="0"/>
          </a:p>
          <a:p>
            <a:r>
              <a:rPr lang="zh-CN" altLang="en-US" dirty="0" smtClean="0"/>
              <a:t>寻找投资及首批行业用户开展商业化开发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CoolLight3D</a:t>
            </a:r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在线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HTML5 — </a:t>
            </a:r>
            <a:r>
              <a:rPr lang="zh-CN" altLang="en-US" dirty="0" smtClean="0">
                <a:solidFill>
                  <a:schemeClr val="accent1"/>
                </a:solidFill>
              </a:rPr>
              <a:t>无需</a:t>
            </a:r>
            <a:r>
              <a:rPr lang="en-US" altLang="zh-CN" dirty="0" smtClean="0">
                <a:solidFill>
                  <a:schemeClr val="accent1"/>
                </a:solidFill>
              </a:rPr>
              <a:t>App</a:t>
            </a:r>
            <a:r>
              <a:rPr lang="zh-CN" altLang="en-US" dirty="0" smtClean="0">
                <a:solidFill>
                  <a:schemeClr val="accent1"/>
                </a:solidFill>
              </a:rPr>
              <a:t>，无需插件，全平台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</a:rPr>
              <a:t>Windows</a:t>
            </a:r>
            <a:r>
              <a:rPr lang="zh-CN" altLang="en-US" dirty="0" smtClean="0">
                <a:solidFill>
                  <a:schemeClr val="accent1"/>
                </a:solidFill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iOS</a:t>
            </a:r>
            <a:r>
              <a:rPr lang="zh-CN" altLang="en-US" dirty="0" smtClean="0">
                <a:solidFill>
                  <a:schemeClr val="accent1"/>
                </a:solidFill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Android</a:t>
            </a:r>
            <a:r>
              <a:rPr lang="zh-CN" altLang="en-US" dirty="0" smtClean="0">
                <a:solidFill>
                  <a:schemeClr val="accent1"/>
                </a:solidFill>
              </a:rPr>
              <a:t>）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</a:rPr>
              <a:t>全设备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</a:rPr>
              <a:t>PC</a:t>
            </a:r>
            <a:r>
              <a:rPr lang="zh-CN" altLang="en-US" dirty="0" smtClean="0">
                <a:solidFill>
                  <a:schemeClr val="accent1"/>
                </a:solidFill>
              </a:rPr>
              <a:t>、平板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zh-CN" altLang="en-US" dirty="0" smtClean="0">
                <a:solidFill>
                  <a:schemeClr val="accent1"/>
                </a:solidFill>
              </a:rPr>
              <a:t>手机）可用！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三维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accent1"/>
                </a:solidFill>
              </a:rPr>
              <a:t>WebGL</a:t>
            </a:r>
            <a:r>
              <a:rPr lang="en-US" altLang="zh-CN" dirty="0" smtClean="0">
                <a:solidFill>
                  <a:schemeClr val="accent1"/>
                </a:solidFill>
              </a:rPr>
              <a:t> – 3D</a:t>
            </a:r>
            <a:r>
              <a:rPr lang="zh-CN" altLang="en-US" dirty="0" smtClean="0">
                <a:solidFill>
                  <a:schemeClr val="accent1"/>
                </a:solidFill>
              </a:rPr>
              <a:t>引擎实时绘制的真实三维空间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通过网页链接分享到任意平台；嵌入到已有网页的任意位置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移动视角进行</a:t>
            </a:r>
            <a:r>
              <a:rPr lang="zh-CN" altLang="en-US" dirty="0" smtClean="0">
                <a:solidFill>
                  <a:schemeClr val="accent1"/>
                </a:solidFill>
              </a:rPr>
              <a:t>探索、与场景中的物体互动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定制</a:t>
            </a:r>
            <a:r>
              <a:rPr lang="zh-CN" altLang="en-US" dirty="0" smtClean="0">
                <a:solidFill>
                  <a:schemeClr val="accent1"/>
                </a:solidFill>
              </a:rPr>
              <a:t>化行业应用开发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518" y="476672"/>
            <a:ext cx="7543800" cy="1935088"/>
          </a:xfrm>
        </p:spPr>
        <p:txBody>
          <a:bodyPr/>
          <a:lstStyle/>
          <a:p>
            <a:r>
              <a:rPr lang="zh-CN" altLang="en-US" dirty="0"/>
              <a:t>无需</a:t>
            </a:r>
            <a:r>
              <a:rPr lang="en-US" altLang="zh-CN" dirty="0"/>
              <a:t>App</a:t>
            </a:r>
            <a:r>
              <a:rPr lang="zh-CN" altLang="en-US" dirty="0"/>
              <a:t>，无需插件，可在手机、平板、</a:t>
            </a:r>
            <a:r>
              <a:rPr lang="en-US" altLang="zh-CN" dirty="0"/>
              <a:t>PC</a:t>
            </a:r>
            <a:r>
              <a:rPr lang="zh-CN" altLang="en-US" dirty="0"/>
              <a:t>浏览器随时随地查看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 descr="E:\Microbject\Demo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28468" y="1104667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Microbject\Demo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03848" y="2525631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75" y="3282273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3447" y="421179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6226" y="5147900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0233" y="5445224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23712"/>
            <a:ext cx="7543800" cy="1159024"/>
          </a:xfrm>
        </p:spPr>
        <p:txBody>
          <a:bodyPr/>
          <a:lstStyle/>
          <a:p>
            <a:r>
              <a:rPr lang="zh-CN" altLang="en-US" dirty="0" smtClean="0"/>
              <a:t>取代环拍视频，真正可从任意角度自由观看的真</a:t>
            </a:r>
            <a:r>
              <a:rPr lang="en-US" altLang="zh-CN" dirty="0" smtClean="0"/>
              <a:t>3D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61331"/>
            <a:ext cx="3240360" cy="38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5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04664"/>
            <a:ext cx="7543800" cy="1447056"/>
          </a:xfrm>
        </p:spPr>
        <p:txBody>
          <a:bodyPr/>
          <a:lstStyle/>
          <a:p>
            <a:r>
              <a:rPr lang="zh-CN" altLang="en-US" dirty="0"/>
              <a:t>前所未有的穿透力！微博、微信、朋友圈，</a:t>
            </a:r>
            <a:r>
              <a:rPr lang="zh-CN" altLang="en-US" dirty="0" smtClean="0"/>
              <a:t>可分享</a:t>
            </a:r>
            <a:r>
              <a:rPr lang="zh-CN" altLang="en-US" dirty="0"/>
              <a:t>到任意</a:t>
            </a:r>
            <a:r>
              <a:rPr lang="zh-CN" altLang="en-US" dirty="0" smtClean="0"/>
              <a:t>平台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274320" lvl="1"/>
            <a:r>
              <a:rPr lang="zh-CN" altLang="en-US" dirty="0" smtClean="0"/>
              <a:t>无需重新构建网站，可嵌入</a:t>
            </a:r>
            <a:r>
              <a:rPr lang="zh-CN" altLang="en-US" dirty="0"/>
              <a:t>到已有网页的任意</a:t>
            </a:r>
            <a:r>
              <a:rPr lang="zh-CN" altLang="en-US" dirty="0" smtClean="0"/>
              <a:t>位置！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09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76672"/>
            <a:ext cx="7543800" cy="1080120"/>
          </a:xfrm>
        </p:spPr>
        <p:txBody>
          <a:bodyPr/>
          <a:lstStyle/>
          <a:p>
            <a:r>
              <a:rPr lang="zh-CN" altLang="en-US" dirty="0" smtClean="0"/>
              <a:t>漫游真实三维场景！</a:t>
            </a:r>
            <a:endParaRPr lang="en-US" altLang="zh-CN" dirty="0" smtClean="0"/>
          </a:p>
          <a:p>
            <a:r>
              <a:rPr lang="zh-CN" altLang="en-US" dirty="0" smtClean="0"/>
              <a:t>与场景中的物件互动！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7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面向行业用户的模板与定制化交互展示开发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544616" cy="31193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9922" y="4509120"/>
            <a:ext cx="255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家居设计应用构想图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0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82408" cy="1600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3D</a:t>
            </a:r>
            <a:r>
              <a:rPr lang="zh-CN" altLang="en-US" dirty="0"/>
              <a:t>扫描</a:t>
            </a:r>
            <a:r>
              <a:rPr lang="en-US" altLang="zh-CN" dirty="0"/>
              <a:t>/</a:t>
            </a:r>
            <a:r>
              <a:rPr lang="zh-CN" altLang="en-US" dirty="0"/>
              <a:t>打印的完美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实现真正的在线</a:t>
            </a:r>
            <a:r>
              <a:rPr lang="en-US" altLang="zh-CN" dirty="0" smtClean="0"/>
              <a:t>3D</a:t>
            </a:r>
            <a:r>
              <a:rPr lang="zh-CN" altLang="en-US" dirty="0" smtClean="0"/>
              <a:t>预览</a:t>
            </a:r>
            <a:endParaRPr lang="en-US" altLang="zh-CN" dirty="0" smtClean="0"/>
          </a:p>
          <a:p>
            <a:r>
              <a:rPr lang="zh-CN" altLang="en-US" dirty="0" smtClean="0"/>
              <a:t>使定制化打印称为可能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5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定制化组合打印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080120"/>
          </a:xfrm>
        </p:spPr>
        <p:txBody>
          <a:bodyPr/>
          <a:lstStyle/>
          <a:p>
            <a:r>
              <a:rPr lang="zh-CN" altLang="en-US" dirty="0"/>
              <a:t>随心所</a:t>
            </a:r>
            <a:r>
              <a:rPr lang="zh-CN" altLang="en-US" dirty="0" smtClean="0"/>
              <a:t>选</a:t>
            </a:r>
            <a:r>
              <a:rPr lang="zh-CN" altLang="en-US" dirty="0" smtClean="0"/>
              <a:t>！扫描二维码或点击链接将物件放入场景！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 smtClean="0"/>
              <a:t>简单的拖动摆放，缩放调整组合出自己的场景！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9250"/>
            <a:ext cx="5688632" cy="315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弧形箭头 4"/>
          <p:cNvSpPr/>
          <p:nvPr/>
        </p:nvSpPr>
        <p:spPr>
          <a:xfrm>
            <a:off x="971600" y="1484784"/>
            <a:ext cx="3257153" cy="79208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1907704" y="3645024"/>
            <a:ext cx="2880320" cy="72008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323</TotalTime>
  <Words>701</Words>
  <Application>Microsoft Office PowerPoint</Application>
  <PresentationFormat>全屏显示(4:3)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NewsPrint</vt:lpstr>
      <vt:lpstr>CoolLight3D</vt:lpstr>
      <vt:lpstr>CoolLight3D关键词</vt:lpstr>
      <vt:lpstr>在线</vt:lpstr>
      <vt:lpstr>三维</vt:lpstr>
      <vt:lpstr>展示</vt:lpstr>
      <vt:lpstr>交互</vt:lpstr>
      <vt:lpstr>服务</vt:lpstr>
      <vt:lpstr>与3D扫描/打印的完美结合</vt:lpstr>
      <vt:lpstr>应用场景 定制化组合打印</vt:lpstr>
      <vt:lpstr>应用场景 定制化手办打印</vt:lpstr>
      <vt:lpstr>应用场景 三维在线试衣</vt:lpstr>
      <vt:lpstr>广阔的应用前景</vt:lpstr>
      <vt:lpstr>发展阶段</vt:lpstr>
      <vt:lpstr>盈利模式</vt:lpstr>
      <vt:lpstr>技术优势</vt:lpstr>
      <vt:lpstr>团队现状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CoolLight3D</dc:title>
  <dc:creator>LEViN</dc:creator>
  <cp:lastModifiedBy>LEViN</cp:lastModifiedBy>
  <cp:revision>33</cp:revision>
  <dcterms:created xsi:type="dcterms:W3CDTF">2015-05-07T15:55:37Z</dcterms:created>
  <dcterms:modified xsi:type="dcterms:W3CDTF">2015-05-08T05:29:09Z</dcterms:modified>
</cp:coreProperties>
</file>