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74" r:id="rId3"/>
    <p:sldId id="401" r:id="rId4"/>
    <p:sldId id="399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10" r:id="rId13"/>
    <p:sldId id="411" r:id="rId14"/>
    <p:sldId id="412" r:id="rId15"/>
    <p:sldId id="413" r:id="rId16"/>
    <p:sldId id="414" r:id="rId17"/>
    <p:sldId id="417" r:id="rId18"/>
    <p:sldId id="416" r:id="rId19"/>
    <p:sldId id="418" r:id="rId20"/>
    <p:sldId id="419" r:id="rId21"/>
    <p:sldId id="420" r:id="rId22"/>
    <p:sldId id="313" r:id="rId23"/>
  </p:sldIdLst>
  <p:sldSz cx="9144000" cy="58658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7" autoAdjust="0"/>
    <p:restoredTop sz="94660" autoAdjust="0"/>
  </p:normalViewPr>
  <p:slideViewPr>
    <p:cSldViewPr>
      <p:cViewPr varScale="1">
        <p:scale>
          <a:sx n="101" d="100"/>
          <a:sy n="101" d="100"/>
        </p:scale>
        <p:origin x="-90" y="-714"/>
      </p:cViewPr>
      <p:guideLst>
        <p:guide orient="horz" pos="1848"/>
        <p:guide pos="2880"/>
      </p:guideLst>
    </p:cSldViewPr>
  </p:slideViewPr>
  <p:outlineViewPr>
    <p:cViewPr>
      <p:scale>
        <a:sx n="33" d="100"/>
        <a:sy n="33" d="100"/>
      </p:scale>
      <p:origin x="0" y="44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82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60736-7F85-4515-A6D8-4542283B826A}" type="datetimeFigureOut">
              <a:rPr lang="zh-CN" altLang="en-US" smtClean="0"/>
              <a:t>2015/1/14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75C4F-F199-4381-AD49-AC8192F6B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11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48700-594F-44E5-8A8A-527182797791}" type="datetimeFigureOut">
              <a:rPr lang="zh-CN" altLang="en-US" smtClean="0"/>
              <a:t>2015/1/14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685800"/>
            <a:ext cx="5343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8DB0E-2F85-451F-815D-54806098F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4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22205"/>
            <a:ext cx="7772400" cy="12573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23962"/>
            <a:ext cx="6400800" cy="14990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37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8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6517"/>
            <a:ext cx="2057400" cy="37530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76517"/>
            <a:ext cx="6019800" cy="37530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02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84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769330"/>
            <a:ext cx="7772400" cy="116501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86182"/>
            <a:ext cx="7772400" cy="12831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9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8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97763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3020"/>
            <a:ext cx="4040188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60223"/>
            <a:ext cx="4040188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313020"/>
            <a:ext cx="4041775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60223"/>
            <a:ext cx="4041775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65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62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31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33546"/>
            <a:ext cx="3008313" cy="9939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33548"/>
            <a:ext cx="5111750" cy="50063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227478"/>
            <a:ext cx="3008313" cy="40123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9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106069"/>
            <a:ext cx="5486400" cy="4847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24121"/>
            <a:ext cx="5486400" cy="3519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590814"/>
            <a:ext cx="5486400" cy="6884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3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681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699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67544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91F99-555A-4E70-BF70-8E07EE828744}" type="datetimeFigureOut">
              <a:rPr lang="zh-CN" altLang="en-US" smtClean="0"/>
              <a:t>2015/1/14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309170"/>
            <a:ext cx="2895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4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5720" y="2522306"/>
            <a:ext cx="8640960" cy="1257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AOP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技术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原理和实现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2015.01.15    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毛春杨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AOP – </a:t>
            </a:r>
            <a:r>
              <a:rPr lang="zh-CN" altLang="en-US" dirty="0" smtClean="0"/>
              <a:t>对象代理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AOP</a:t>
            </a:r>
            <a:r>
              <a:rPr lang="zh-CN" altLang="en-US" sz="2800" dirty="0" smtClean="0"/>
              <a:t>：试用范围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/>
              <a:t>Java</a:t>
            </a:r>
            <a:r>
              <a:rPr lang="zh-CN" altLang="en-US" sz="2800" dirty="0" smtClean="0"/>
              <a:t>的核心库无法修改。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err="1" smtClean="0"/>
              <a:t>SystemClassLoader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控制，无法修改）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 smtClean="0"/>
              <a:t> - </a:t>
            </a:r>
            <a:r>
              <a:rPr lang="en-US" altLang="zh-CN" sz="2800" dirty="0" err="1" smtClean="0"/>
              <a:t>ApplicationClassLoader</a:t>
            </a:r>
            <a:r>
              <a:rPr lang="zh-CN" altLang="en-US" sz="2800" dirty="0" smtClean="0"/>
              <a:t>（自己可用前，核心库已经被加载了）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非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的核心库，不需要任何</a:t>
            </a:r>
            <a:r>
              <a:rPr lang="zh-CN" altLang="en-US" sz="2800" dirty="0"/>
              <a:t>源</a:t>
            </a:r>
            <a:r>
              <a:rPr lang="zh-CN" altLang="en-US" sz="2800" dirty="0" smtClean="0"/>
              <a:t>代码就可以修改。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en-US" sz="2800" dirty="0" smtClean="0"/>
              <a:t>（同</a:t>
            </a:r>
            <a:r>
              <a:rPr lang="en-US" altLang="zh-CN" sz="2800" dirty="0" smtClean="0"/>
              <a:t>Window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API</a:t>
            </a:r>
            <a:r>
              <a:rPr lang="zh-CN" altLang="en-US" sz="2800" dirty="0" smtClean="0"/>
              <a:t>注入技术）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9935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AOP – </a:t>
            </a:r>
            <a:r>
              <a:rPr lang="zh-CN" altLang="en-US" dirty="0"/>
              <a:t>面向切面编程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代理</a:t>
            </a:r>
            <a:r>
              <a:rPr lang="zh-CN" altLang="en-US" sz="2800" dirty="0"/>
              <a:t>应用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动态加载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只初始化，运行需要的实例。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实例是什么，可以由配置文件指定。</a:t>
            </a:r>
            <a:endParaRPr lang="en-US" altLang="zh-CN" sz="2400" dirty="0" smtClean="0"/>
          </a:p>
        </p:txBody>
      </p:sp>
      <p:sp>
        <p:nvSpPr>
          <p:cNvPr id="3" name="圆角矩形 2"/>
          <p:cNvSpPr/>
          <p:nvPr/>
        </p:nvSpPr>
        <p:spPr>
          <a:xfrm>
            <a:off x="821872" y="2405267"/>
            <a:ext cx="1368152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ClassA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805213" y="2891260"/>
            <a:ext cx="1368152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ClassB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002673" y="3529035"/>
            <a:ext cx="1368152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ClassC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002673" y="4146219"/>
            <a:ext cx="1368152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ClassD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847986" y="2982122"/>
            <a:ext cx="1692188" cy="2503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ClassB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memberB</a:t>
            </a:r>
            <a:endParaRPr lang="zh-CN" altLang="en-US" sz="1400" dirty="0"/>
          </a:p>
        </p:txBody>
      </p:sp>
      <p:cxnSp>
        <p:nvCxnSpPr>
          <p:cNvPr id="10" name="肘形连接符 9"/>
          <p:cNvCxnSpPr>
            <a:stCxn id="3" idx="2"/>
            <a:endCxn id="8" idx="1"/>
          </p:cNvCxnSpPr>
          <p:nvPr/>
        </p:nvCxnSpPr>
        <p:spPr>
          <a:xfrm rot="16200000" flipH="1">
            <a:off x="1541982" y="2801281"/>
            <a:ext cx="269970" cy="342038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8" idx="3"/>
            <a:endCxn id="5" idx="1"/>
          </p:cNvCxnSpPr>
          <p:nvPr/>
        </p:nvCxnSpPr>
        <p:spPr>
          <a:xfrm flipV="1">
            <a:off x="3540174" y="3107284"/>
            <a:ext cx="265039" cy="1"/>
          </a:xfrm>
          <a:prstGeom prst="straightConnector1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852617" y="3609600"/>
            <a:ext cx="1692188" cy="2503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ClassC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memberC</a:t>
            </a:r>
            <a:endParaRPr lang="zh-CN" altLang="en-US" sz="1400" dirty="0"/>
          </a:p>
        </p:txBody>
      </p:sp>
      <p:cxnSp>
        <p:nvCxnSpPr>
          <p:cNvPr id="20" name="肘形连接符 19"/>
          <p:cNvCxnSpPr>
            <a:stCxn id="5" idx="2"/>
            <a:endCxn id="19" idx="1"/>
          </p:cNvCxnSpPr>
          <p:nvPr/>
        </p:nvCxnSpPr>
        <p:spPr>
          <a:xfrm rot="16200000" flipH="1">
            <a:off x="4465226" y="3347371"/>
            <a:ext cx="411455" cy="363328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4852618" y="4237080"/>
            <a:ext cx="1692188" cy="2503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ClassD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memberD</a:t>
            </a:r>
            <a:endParaRPr lang="zh-CN" altLang="en-US" sz="1400" dirty="0"/>
          </a:p>
        </p:txBody>
      </p:sp>
      <p:cxnSp>
        <p:nvCxnSpPr>
          <p:cNvPr id="27" name="肘形连接符 26"/>
          <p:cNvCxnSpPr>
            <a:stCxn id="5" idx="2"/>
            <a:endCxn id="26" idx="1"/>
          </p:cNvCxnSpPr>
          <p:nvPr/>
        </p:nvCxnSpPr>
        <p:spPr>
          <a:xfrm rot="16200000" flipH="1">
            <a:off x="4151486" y="3661110"/>
            <a:ext cx="1038935" cy="363329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肘形连接符 12"/>
          <p:cNvCxnSpPr>
            <a:stCxn id="19" idx="3"/>
            <a:endCxn id="6" idx="1"/>
          </p:cNvCxnSpPr>
          <p:nvPr/>
        </p:nvCxnSpPr>
        <p:spPr>
          <a:xfrm>
            <a:off x="6544805" y="3734763"/>
            <a:ext cx="457868" cy="10296"/>
          </a:xfrm>
          <a:prstGeom prst="straightConnector1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肘形连接符 12"/>
          <p:cNvCxnSpPr>
            <a:stCxn id="26" idx="3"/>
            <a:endCxn id="7" idx="1"/>
          </p:cNvCxnSpPr>
          <p:nvPr/>
        </p:nvCxnSpPr>
        <p:spPr>
          <a:xfrm>
            <a:off x="6544806" y="4362243"/>
            <a:ext cx="457867" cy="0"/>
          </a:xfrm>
          <a:prstGeom prst="straightConnector1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20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AOP – </a:t>
            </a:r>
            <a:r>
              <a:rPr lang="zh-CN" altLang="en-US" dirty="0"/>
              <a:t>面向切面编程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代理</a:t>
            </a:r>
            <a:r>
              <a:rPr lang="zh-CN" altLang="en-US" sz="2800" dirty="0"/>
              <a:t>应用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权限安全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通过描述</a:t>
            </a:r>
            <a:r>
              <a:rPr lang="en-US" altLang="zh-CN" sz="2400" dirty="0" smtClean="0"/>
              <a:t>(XML)</a:t>
            </a:r>
            <a:r>
              <a:rPr lang="zh-CN" altLang="en-US" sz="2400" dirty="0" smtClean="0"/>
              <a:t>指定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用户</a:t>
            </a:r>
            <a:r>
              <a:rPr lang="en-US" altLang="zh-CN" sz="2000" dirty="0" smtClean="0"/>
              <a:t>A</a:t>
            </a:r>
            <a:r>
              <a:rPr lang="zh-CN" altLang="en-US" sz="2000" dirty="0"/>
              <a:t>只</a:t>
            </a:r>
            <a:r>
              <a:rPr lang="zh-CN" altLang="en-US" sz="2000" dirty="0" smtClean="0"/>
              <a:t>允许调用</a:t>
            </a:r>
            <a:r>
              <a:rPr lang="en-US" altLang="zh-CN" sz="2000" dirty="0" err="1" smtClean="0"/>
              <a:t>ClassB</a:t>
            </a:r>
            <a:r>
              <a:rPr lang="zh-CN" altLang="en-US" sz="2000" dirty="0" smtClean="0"/>
              <a:t>中</a:t>
            </a:r>
            <a:r>
              <a:rPr lang="en-US" altLang="zh-CN" sz="2000" dirty="0" err="1" smtClean="0"/>
              <a:t>MethodA</a:t>
            </a:r>
            <a:r>
              <a:rPr lang="zh-CN" altLang="en-US" sz="2000" dirty="0" smtClean="0"/>
              <a:t>函数。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用户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只</a:t>
            </a:r>
            <a:r>
              <a:rPr lang="zh-CN" altLang="en-US" sz="2000" dirty="0"/>
              <a:t>允许调用</a:t>
            </a:r>
            <a:r>
              <a:rPr lang="en-US" altLang="zh-CN" sz="2000" dirty="0" err="1"/>
              <a:t>ClassB</a:t>
            </a:r>
            <a:r>
              <a:rPr lang="zh-CN" altLang="en-US" sz="2000" dirty="0"/>
              <a:t>中</a:t>
            </a:r>
            <a:r>
              <a:rPr lang="en-US" altLang="zh-CN" sz="2000" dirty="0" err="1" smtClean="0"/>
              <a:t>MethodA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MethodB</a:t>
            </a:r>
            <a:r>
              <a:rPr lang="zh-CN" altLang="en-US" sz="2000" dirty="0" smtClean="0"/>
              <a:t>函数</a:t>
            </a:r>
            <a:r>
              <a:rPr lang="zh-CN" altLang="en-US" sz="2000" dirty="0"/>
              <a:t>。</a:t>
            </a:r>
            <a:endParaRPr lang="en-US" altLang="zh-CN" sz="2000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5364088" y="3263978"/>
            <a:ext cx="1368152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ClassB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411492" y="3982318"/>
            <a:ext cx="1692188" cy="2503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MethodA</a:t>
            </a:r>
            <a:endParaRPr lang="zh-CN" altLang="en-US" sz="1400" dirty="0"/>
          </a:p>
        </p:txBody>
      </p:sp>
      <p:cxnSp>
        <p:nvCxnSpPr>
          <p:cNvPr id="20" name="肘形连接符 19"/>
          <p:cNvCxnSpPr>
            <a:stCxn id="5" idx="2"/>
            <a:endCxn id="19" idx="1"/>
          </p:cNvCxnSpPr>
          <p:nvPr/>
        </p:nvCxnSpPr>
        <p:spPr>
          <a:xfrm rot="16200000" flipH="1">
            <a:off x="6024101" y="3720089"/>
            <a:ext cx="411455" cy="363328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6411493" y="4609798"/>
            <a:ext cx="1692188" cy="2503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MethodB</a:t>
            </a:r>
            <a:endParaRPr lang="zh-CN" altLang="en-US" sz="1400" dirty="0"/>
          </a:p>
        </p:txBody>
      </p:sp>
      <p:cxnSp>
        <p:nvCxnSpPr>
          <p:cNvPr id="27" name="肘形连接符 26"/>
          <p:cNvCxnSpPr>
            <a:stCxn id="5" idx="2"/>
            <a:endCxn id="26" idx="1"/>
          </p:cNvCxnSpPr>
          <p:nvPr/>
        </p:nvCxnSpPr>
        <p:spPr>
          <a:xfrm rot="16200000" flipH="1">
            <a:off x="5710361" y="4033828"/>
            <a:ext cx="1038935" cy="363329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AOP – </a:t>
            </a:r>
            <a:r>
              <a:rPr lang="zh-CN" altLang="en-US" dirty="0"/>
              <a:t>面向切面编程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代理</a:t>
            </a:r>
            <a:r>
              <a:rPr lang="zh-CN" altLang="en-US" sz="2800" dirty="0"/>
              <a:t>应用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性能分析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统计某个用户，某个</a:t>
            </a:r>
            <a:r>
              <a:rPr lang="zh-CN" altLang="en-US" sz="2400" dirty="0"/>
              <a:t>类，某个函数</a:t>
            </a:r>
            <a:r>
              <a:rPr lang="zh-CN" altLang="en-US" sz="2400" dirty="0" smtClean="0"/>
              <a:t>被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调用</a:t>
            </a:r>
            <a:r>
              <a:rPr lang="zh-CN" altLang="en-US" sz="2400" dirty="0"/>
              <a:t>次数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频率，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时长，最短时间，最大时间，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CPU</a:t>
            </a:r>
            <a:r>
              <a:rPr lang="zh-CN" altLang="en-US" sz="2400" dirty="0"/>
              <a:t>占用</a:t>
            </a:r>
            <a:r>
              <a:rPr lang="zh-CN" altLang="en-US" sz="2400" dirty="0" smtClean="0"/>
              <a:t>比率，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内存使用状况，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…</a:t>
            </a:r>
          </a:p>
          <a:p>
            <a:pPr lvl="1"/>
            <a:r>
              <a:rPr lang="zh-CN" altLang="en-US" sz="2000" dirty="0" smtClean="0"/>
              <a:t>只要能得到的都可以统计</a:t>
            </a:r>
            <a:endParaRPr lang="en-US" altLang="zh-CN" sz="2000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5364088" y="3263978"/>
            <a:ext cx="1368152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ClassB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411492" y="3982318"/>
            <a:ext cx="1692188" cy="2503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MethodA</a:t>
            </a:r>
            <a:endParaRPr lang="zh-CN" altLang="en-US" sz="1400" dirty="0"/>
          </a:p>
        </p:txBody>
      </p:sp>
      <p:cxnSp>
        <p:nvCxnSpPr>
          <p:cNvPr id="20" name="肘形连接符 19"/>
          <p:cNvCxnSpPr>
            <a:stCxn id="5" idx="2"/>
            <a:endCxn id="19" idx="1"/>
          </p:cNvCxnSpPr>
          <p:nvPr/>
        </p:nvCxnSpPr>
        <p:spPr>
          <a:xfrm rot="16200000" flipH="1">
            <a:off x="6024101" y="3720089"/>
            <a:ext cx="411455" cy="363328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6411493" y="4609798"/>
            <a:ext cx="1692188" cy="2503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MethodB</a:t>
            </a:r>
            <a:endParaRPr lang="zh-CN" altLang="en-US" sz="1400" dirty="0"/>
          </a:p>
        </p:txBody>
      </p:sp>
      <p:cxnSp>
        <p:nvCxnSpPr>
          <p:cNvPr id="27" name="肘形连接符 26"/>
          <p:cNvCxnSpPr>
            <a:stCxn id="5" idx="2"/>
            <a:endCxn id="26" idx="1"/>
          </p:cNvCxnSpPr>
          <p:nvPr/>
        </p:nvCxnSpPr>
        <p:spPr>
          <a:xfrm rot="16200000" flipH="1">
            <a:off x="5710361" y="4033828"/>
            <a:ext cx="1038935" cy="363329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22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AOP – </a:t>
            </a:r>
            <a:r>
              <a:rPr lang="zh-CN" altLang="en-US" dirty="0"/>
              <a:t>面向切面编程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代理</a:t>
            </a:r>
            <a:r>
              <a:rPr lang="zh-CN" altLang="en-US" sz="2800" dirty="0"/>
              <a:t>应用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例外</a:t>
            </a:r>
            <a:r>
              <a:rPr lang="zh-CN" altLang="en-US" sz="2800" dirty="0" smtClean="0"/>
              <a:t>处理</a:t>
            </a:r>
            <a:endParaRPr lang="en-US" altLang="zh-CN" sz="2800" dirty="0" smtClean="0"/>
          </a:p>
          <a:p>
            <a:pPr lvl="1"/>
            <a:r>
              <a:rPr lang="en-US" altLang="zh-CN" sz="2000" dirty="0" err="1" smtClean="0"/>
              <a:t>MethodA</a:t>
            </a:r>
            <a:r>
              <a:rPr lang="zh-CN" altLang="en-US" sz="2000" dirty="0" smtClean="0"/>
              <a:t>处理失败后，正常产生例外由调用方处理。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可以：</a:t>
            </a:r>
            <a:endParaRPr lang="en-US" altLang="zh-CN" sz="2000" dirty="0" smtClean="0"/>
          </a:p>
          <a:p>
            <a:pPr lvl="2"/>
            <a:r>
              <a:rPr lang="en-US" altLang="zh-CN" sz="1600" dirty="0" err="1" smtClean="0"/>
              <a:t>MethodAProxy</a:t>
            </a:r>
            <a:r>
              <a:rPr lang="en-US" altLang="zh-CN" sz="1600" dirty="0" smtClean="0"/>
              <a:t>(value){</a:t>
            </a:r>
            <a:br>
              <a:rPr lang="en-US" altLang="zh-CN" sz="1600" dirty="0" smtClean="0"/>
            </a:br>
            <a:r>
              <a:rPr lang="en-US" altLang="zh-CN" sz="1600" dirty="0" smtClean="0"/>
              <a:t>   try{</a:t>
            </a:r>
            <a:br>
              <a:rPr lang="en-US" altLang="zh-CN" sz="1600" dirty="0" smtClean="0"/>
            </a:br>
            <a:r>
              <a:rPr lang="en-US" altLang="zh-CN" sz="1600" dirty="0" smtClean="0"/>
              <a:t>       return </a:t>
            </a:r>
            <a:r>
              <a:rPr lang="en-US" altLang="zh-CN" sz="1600" dirty="0" err="1" smtClean="0"/>
              <a:t>MethodA</a:t>
            </a:r>
            <a:r>
              <a:rPr lang="en-US" altLang="zh-CN" sz="1600" dirty="0" smtClean="0"/>
              <a:t>(</a:t>
            </a:r>
            <a:r>
              <a:rPr lang="en-US" altLang="zh-CN" sz="1600" dirty="0"/>
              <a:t>value</a:t>
            </a:r>
            <a:r>
              <a:rPr lang="en-US" altLang="zh-CN" sz="1600" dirty="0" smtClean="0"/>
              <a:t>);</a:t>
            </a:r>
            <a:br>
              <a:rPr lang="en-US" altLang="zh-CN" sz="1600" dirty="0" smtClean="0"/>
            </a:br>
            <a:r>
              <a:rPr lang="en-US" altLang="zh-CN" sz="1600" dirty="0" smtClean="0"/>
              <a:t>   }catch(Exception e){</a:t>
            </a:r>
            <a:br>
              <a:rPr lang="en-US" altLang="zh-CN" sz="1600" dirty="0" smtClean="0"/>
            </a:br>
            <a:r>
              <a:rPr lang="en-US" altLang="zh-CN" sz="1600" dirty="0" smtClean="0"/>
              <a:t>       Console.log(e);</a:t>
            </a:r>
            <a:br>
              <a:rPr lang="en-US" altLang="zh-CN" sz="1600" dirty="0" smtClean="0"/>
            </a:br>
            <a:r>
              <a:rPr lang="en-US" altLang="zh-CN" sz="1600" dirty="0" smtClean="0"/>
              <a:t>   }</a:t>
            </a:r>
            <a:br>
              <a:rPr lang="en-US" altLang="zh-CN" sz="1600" dirty="0" smtClean="0"/>
            </a:br>
            <a:r>
              <a:rPr lang="en-US" altLang="zh-CN" sz="1600" dirty="0" smtClean="0"/>
              <a:t>}</a:t>
            </a:r>
          </a:p>
          <a:p>
            <a:pPr lvl="1"/>
            <a:r>
              <a:rPr lang="zh-CN" altLang="en-US" sz="2000" dirty="0" smtClean="0"/>
              <a:t>自己拿到例外后可以自己处理。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也</a:t>
            </a:r>
            <a:r>
              <a:rPr lang="zh-CN" altLang="en-US" sz="2000" dirty="0" smtClean="0"/>
              <a:t>可以根据配置文件调用其它处理。</a:t>
            </a:r>
            <a:endParaRPr lang="en-US" altLang="zh-CN" sz="2000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5364088" y="3263978"/>
            <a:ext cx="1368152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ClassB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411492" y="3982318"/>
            <a:ext cx="1692188" cy="2503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MethodA</a:t>
            </a:r>
            <a:endParaRPr lang="zh-CN" altLang="en-US" sz="1400" dirty="0"/>
          </a:p>
        </p:txBody>
      </p:sp>
      <p:cxnSp>
        <p:nvCxnSpPr>
          <p:cNvPr id="20" name="肘形连接符 19"/>
          <p:cNvCxnSpPr>
            <a:stCxn id="5" idx="2"/>
            <a:endCxn id="19" idx="1"/>
          </p:cNvCxnSpPr>
          <p:nvPr/>
        </p:nvCxnSpPr>
        <p:spPr>
          <a:xfrm rot="16200000" flipH="1">
            <a:off x="6024101" y="3720089"/>
            <a:ext cx="411455" cy="363328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6411493" y="4609798"/>
            <a:ext cx="1692188" cy="2503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MethodB</a:t>
            </a:r>
            <a:endParaRPr lang="zh-CN" altLang="en-US" sz="1400" dirty="0"/>
          </a:p>
        </p:txBody>
      </p:sp>
      <p:cxnSp>
        <p:nvCxnSpPr>
          <p:cNvPr id="27" name="肘形连接符 26"/>
          <p:cNvCxnSpPr>
            <a:stCxn id="5" idx="2"/>
            <a:endCxn id="26" idx="1"/>
          </p:cNvCxnSpPr>
          <p:nvPr/>
        </p:nvCxnSpPr>
        <p:spPr>
          <a:xfrm rot="16200000" flipH="1">
            <a:off x="5710361" y="4033828"/>
            <a:ext cx="1038935" cy="363329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5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AOP – </a:t>
            </a:r>
            <a:r>
              <a:rPr lang="zh-CN" altLang="en-US" dirty="0"/>
              <a:t>面向切面编程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代理</a:t>
            </a:r>
            <a:r>
              <a:rPr lang="zh-CN" altLang="en-US" sz="2800" dirty="0"/>
              <a:t>应用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日志输出</a:t>
            </a:r>
            <a:endParaRPr lang="en-US" altLang="zh-CN" sz="2800" dirty="0" smtClean="0"/>
          </a:p>
          <a:p>
            <a:pPr lvl="1"/>
            <a:r>
              <a:rPr lang="en-US" altLang="zh-CN" sz="2000" dirty="0" err="1" smtClean="0"/>
              <a:t>MethodA</a:t>
            </a:r>
            <a:r>
              <a:rPr lang="zh-CN" altLang="en-US" sz="2000" dirty="0" smtClean="0"/>
              <a:t>处理失败后，正常产生例外由调用方处理。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可以：</a:t>
            </a:r>
            <a:endParaRPr lang="en-US" altLang="zh-CN" sz="2000" dirty="0" smtClean="0"/>
          </a:p>
          <a:p>
            <a:pPr lvl="2"/>
            <a:r>
              <a:rPr lang="en-US" altLang="zh-CN" sz="1600" dirty="0" err="1" smtClean="0"/>
              <a:t>MethodAProxy</a:t>
            </a:r>
            <a:r>
              <a:rPr lang="en-US" altLang="zh-CN" sz="1600" dirty="0" smtClean="0"/>
              <a:t>(value){</a:t>
            </a:r>
            <a:br>
              <a:rPr lang="en-US" altLang="zh-CN" sz="1600" dirty="0" smtClean="0"/>
            </a:br>
            <a:r>
              <a:rPr lang="en-US" altLang="zh-CN" sz="1600" dirty="0" smtClean="0"/>
              <a:t>   </a:t>
            </a:r>
            <a:r>
              <a:rPr lang="en-US" altLang="zh-CN" sz="1600" dirty="0" err="1" smtClean="0"/>
              <a:t>Console.logBefore</a:t>
            </a:r>
            <a:r>
              <a:rPr lang="en-US" altLang="zh-CN" sz="1600" dirty="0" smtClean="0"/>
              <a:t>(‘</a:t>
            </a:r>
            <a:r>
              <a:rPr lang="en-US" altLang="zh-CN" sz="1600" dirty="0" err="1" smtClean="0"/>
              <a:t>MethodA</a:t>
            </a:r>
            <a:r>
              <a:rPr lang="en-US" altLang="zh-CN" sz="1600" dirty="0" smtClean="0"/>
              <a:t>’, this, value);</a:t>
            </a:r>
            <a:br>
              <a:rPr lang="en-US" altLang="zh-CN" sz="1600" dirty="0" smtClean="0"/>
            </a:br>
            <a:r>
              <a:rPr lang="en-US" altLang="zh-CN" sz="1600" dirty="0" smtClean="0"/>
              <a:t>   Object result = </a:t>
            </a:r>
            <a:r>
              <a:rPr lang="en-US" altLang="zh-CN" sz="1600" dirty="0" err="1" smtClean="0"/>
              <a:t>MethodA</a:t>
            </a:r>
            <a:r>
              <a:rPr lang="en-US" altLang="zh-CN" sz="1600" dirty="0" smtClean="0"/>
              <a:t>(value);</a:t>
            </a:r>
            <a:br>
              <a:rPr lang="en-US" altLang="zh-CN" sz="1600" dirty="0" smtClean="0"/>
            </a:br>
            <a:r>
              <a:rPr lang="en-US" altLang="zh-CN" sz="1600" dirty="0" smtClean="0"/>
              <a:t>   </a:t>
            </a:r>
            <a:r>
              <a:rPr lang="en-US" altLang="zh-CN" sz="1600" dirty="0" err="1" smtClean="0"/>
              <a:t>Console.logAfter</a:t>
            </a:r>
            <a:r>
              <a:rPr lang="en-US" altLang="zh-CN" sz="1600" dirty="0" smtClean="0"/>
              <a:t> (‘</a:t>
            </a:r>
            <a:r>
              <a:rPr lang="en-US" altLang="zh-CN" sz="1600" dirty="0" err="1"/>
              <a:t>MethodA</a:t>
            </a:r>
            <a:r>
              <a:rPr lang="en-US" altLang="zh-CN" sz="1600" dirty="0"/>
              <a:t>’, this, </a:t>
            </a:r>
            <a:r>
              <a:rPr lang="en-US" altLang="zh-CN" sz="1600" dirty="0" smtClean="0"/>
              <a:t>value, result);</a:t>
            </a:r>
            <a:br>
              <a:rPr lang="en-US" altLang="zh-CN" sz="1600" dirty="0" smtClean="0"/>
            </a:br>
            <a:r>
              <a:rPr lang="en-US" altLang="zh-CN" sz="1600" dirty="0" smtClean="0"/>
              <a:t>   return result;</a:t>
            </a:r>
            <a:br>
              <a:rPr lang="en-US" altLang="zh-CN" sz="1600" dirty="0" smtClean="0"/>
            </a:br>
            <a:r>
              <a:rPr lang="en-US" altLang="zh-CN" sz="1600" dirty="0" smtClean="0"/>
              <a:t>}</a:t>
            </a:r>
          </a:p>
          <a:p>
            <a:pPr lvl="1"/>
            <a:r>
              <a:rPr lang="zh-CN" altLang="en-US" sz="2000" dirty="0" smtClean="0"/>
              <a:t>也可以根据配置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文件输出制定范围内的日志。</a:t>
            </a:r>
            <a:endParaRPr lang="en-US" altLang="zh-CN" sz="2000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5364088" y="3263978"/>
            <a:ext cx="1368152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ClassB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411492" y="3982318"/>
            <a:ext cx="1692188" cy="2503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MethodA</a:t>
            </a:r>
            <a:endParaRPr lang="zh-CN" altLang="en-US" sz="1400" dirty="0"/>
          </a:p>
        </p:txBody>
      </p:sp>
      <p:cxnSp>
        <p:nvCxnSpPr>
          <p:cNvPr id="20" name="肘形连接符 19"/>
          <p:cNvCxnSpPr>
            <a:stCxn id="5" idx="2"/>
            <a:endCxn id="19" idx="1"/>
          </p:cNvCxnSpPr>
          <p:nvPr/>
        </p:nvCxnSpPr>
        <p:spPr>
          <a:xfrm rot="16200000" flipH="1">
            <a:off x="6024101" y="3720089"/>
            <a:ext cx="411455" cy="363328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6411493" y="4609798"/>
            <a:ext cx="1692188" cy="2503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MethodB</a:t>
            </a:r>
            <a:endParaRPr lang="zh-CN" altLang="en-US" sz="1400" dirty="0"/>
          </a:p>
        </p:txBody>
      </p:sp>
      <p:cxnSp>
        <p:nvCxnSpPr>
          <p:cNvPr id="27" name="肘形连接符 26"/>
          <p:cNvCxnSpPr>
            <a:stCxn id="5" idx="2"/>
            <a:endCxn id="26" idx="1"/>
          </p:cNvCxnSpPr>
          <p:nvPr/>
        </p:nvCxnSpPr>
        <p:spPr>
          <a:xfrm rot="16200000" flipH="1">
            <a:off x="5710361" y="4033828"/>
            <a:ext cx="1038935" cy="363329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96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AOP – </a:t>
            </a:r>
            <a:r>
              <a:rPr lang="zh-CN" altLang="en-US" dirty="0"/>
              <a:t>面向切面编程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代理应用：</a:t>
            </a:r>
            <a:r>
              <a:rPr lang="zh-CN" altLang="en-US" sz="2800" dirty="0"/>
              <a:t>结构扩展</a:t>
            </a:r>
            <a:endParaRPr lang="en-US" altLang="zh-CN" sz="2800" dirty="0" smtClean="0"/>
          </a:p>
          <a:p>
            <a:pPr lvl="1"/>
            <a:r>
              <a:rPr lang="zh-CN" altLang="en-US" sz="2000" dirty="0" smtClean="0"/>
              <a:t>类对象扩展：</a:t>
            </a:r>
            <a:r>
              <a:rPr lang="en-US" altLang="zh-CN" sz="2000" dirty="0" smtClean="0"/>
              <a:t>LibaryA.jar</a:t>
            </a:r>
            <a:r>
              <a:rPr lang="zh-CN" altLang="en-US" sz="2000" dirty="0" smtClean="0"/>
              <a:t>中开发类</a:t>
            </a:r>
            <a:r>
              <a:rPr lang="en-US" altLang="zh-CN" sz="2000" dirty="0" err="1" smtClean="0"/>
              <a:t>ClassA</a:t>
            </a:r>
            <a:r>
              <a:rPr lang="zh-CN" altLang="en-US" sz="2000" dirty="0" smtClean="0"/>
              <a:t>，功能不全，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我可以让系统创建 </a:t>
            </a:r>
            <a:r>
              <a:rPr lang="en-US" altLang="zh-CN" sz="2000" dirty="0" err="1" smtClean="0"/>
              <a:t>ClassA</a:t>
            </a:r>
            <a:r>
              <a:rPr lang="en-US" altLang="zh-CN" sz="2000" dirty="0" smtClean="0"/>
              <a:t> instance = new </a:t>
            </a:r>
            <a:r>
              <a:rPr lang="en-US" altLang="zh-CN" sz="2000" dirty="0" err="1" smtClean="0"/>
              <a:t>ClassA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全部创建自己的</a:t>
            </a:r>
            <a:r>
              <a:rPr lang="en-US" altLang="zh-CN" sz="2000" dirty="0" err="1" smtClean="0"/>
              <a:t>ClassB</a:t>
            </a:r>
            <a:r>
              <a:rPr lang="zh-CN" altLang="en-US" sz="2000" dirty="0" smtClean="0"/>
              <a:t>的实例。可以由</a:t>
            </a:r>
            <a:r>
              <a:rPr lang="en-US" altLang="zh-CN" sz="2000" dirty="0" smtClean="0"/>
              <a:t>XML</a:t>
            </a:r>
            <a:r>
              <a:rPr lang="zh-CN" altLang="en-US" sz="2000" dirty="0" smtClean="0"/>
              <a:t>文件配置。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函数扩展：可以指定调用</a:t>
            </a:r>
            <a:r>
              <a:rPr lang="en-US" altLang="zh-CN" sz="2000" dirty="0" err="1" smtClean="0"/>
              <a:t>ClassA.MethodA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的全部调用</a:t>
            </a:r>
            <a:r>
              <a:rPr lang="en-US" altLang="zh-CN" sz="2000" dirty="0" err="1" smtClean="0"/>
              <a:t>MethodASuper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函数。</a:t>
            </a:r>
            <a:endParaRPr lang="en-US" altLang="zh-CN" sz="2000" dirty="0"/>
          </a:p>
          <a:p>
            <a:pPr lvl="1"/>
            <a:r>
              <a:rPr lang="zh-CN" altLang="en-US" sz="2000" dirty="0" smtClean="0"/>
              <a:t>函数也可以通过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网络调用其它服务器上的函数。</a:t>
            </a:r>
            <a:endParaRPr lang="en-US" altLang="zh-CN" sz="2000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5364088" y="3263978"/>
            <a:ext cx="1368152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ClassB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411492" y="3982318"/>
            <a:ext cx="1692188" cy="2503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MethodA</a:t>
            </a:r>
            <a:endParaRPr lang="zh-CN" altLang="en-US" sz="1400" dirty="0"/>
          </a:p>
        </p:txBody>
      </p:sp>
      <p:cxnSp>
        <p:nvCxnSpPr>
          <p:cNvPr id="20" name="肘形连接符 19"/>
          <p:cNvCxnSpPr>
            <a:stCxn id="5" idx="2"/>
            <a:endCxn id="19" idx="1"/>
          </p:cNvCxnSpPr>
          <p:nvPr/>
        </p:nvCxnSpPr>
        <p:spPr>
          <a:xfrm rot="16200000" flipH="1">
            <a:off x="6024101" y="3720089"/>
            <a:ext cx="411455" cy="363328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6411493" y="4609798"/>
            <a:ext cx="1692188" cy="2503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MethodB</a:t>
            </a:r>
            <a:endParaRPr lang="zh-CN" altLang="en-US" sz="1400" dirty="0"/>
          </a:p>
        </p:txBody>
      </p:sp>
      <p:cxnSp>
        <p:nvCxnSpPr>
          <p:cNvPr id="27" name="肘形连接符 26"/>
          <p:cNvCxnSpPr>
            <a:stCxn id="5" idx="2"/>
            <a:endCxn id="26" idx="1"/>
          </p:cNvCxnSpPr>
          <p:nvPr/>
        </p:nvCxnSpPr>
        <p:spPr>
          <a:xfrm rot="16200000" flipH="1">
            <a:off x="5710361" y="4033828"/>
            <a:ext cx="1038935" cy="363329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82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AOP – </a:t>
            </a:r>
            <a:r>
              <a:rPr lang="zh-CN" altLang="en-US" dirty="0"/>
              <a:t>面向切面编程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配置化：</a:t>
            </a:r>
            <a:r>
              <a:rPr lang="zh-CN" altLang="en-US" sz="2400" dirty="0"/>
              <a:t>初始参数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ClassA</a:t>
            </a:r>
            <a:r>
              <a:rPr lang="zh-CN" altLang="en-US" sz="2400" dirty="0" smtClean="0"/>
              <a:t>中有属性</a:t>
            </a:r>
            <a:r>
              <a:rPr lang="en-US" altLang="zh-CN" sz="2400" dirty="0" err="1" smtClean="0"/>
              <a:t>memberA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创建</a:t>
            </a:r>
            <a:r>
              <a:rPr lang="en-US" altLang="zh-CN" sz="2400" dirty="0" err="1" smtClean="0"/>
              <a:t>ClassA</a:t>
            </a:r>
            <a:r>
              <a:rPr lang="zh-CN" altLang="en-US" sz="2400" dirty="0" smtClean="0"/>
              <a:t>实例的时候，可以从配置文件中设置好</a:t>
            </a:r>
            <a:r>
              <a:rPr lang="en-US" altLang="zh-CN" sz="2400" dirty="0" err="1" smtClean="0"/>
              <a:t>memberA</a:t>
            </a:r>
            <a:r>
              <a:rPr lang="zh-CN" altLang="en-US" sz="2400" dirty="0" smtClean="0"/>
              <a:t>的内容。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ClassA</a:t>
            </a:r>
            <a:r>
              <a:rPr lang="en-US" altLang="zh-CN" sz="2400" dirty="0" smtClean="0"/>
              <a:t>&gt;</a:t>
            </a:r>
            <a:br>
              <a:rPr lang="en-US" altLang="zh-CN" sz="2400" dirty="0" smtClean="0"/>
            </a:br>
            <a:r>
              <a:rPr lang="en-US" altLang="zh-CN" sz="2400" dirty="0" smtClean="0"/>
              <a:t>   &lt;Property name=‘</a:t>
            </a:r>
            <a:r>
              <a:rPr lang="en-US" altLang="zh-CN" sz="2400" dirty="0" err="1" smtClean="0"/>
              <a:t>memberA</a:t>
            </a:r>
            <a:r>
              <a:rPr lang="en-US" altLang="zh-CN" sz="2400" dirty="0" smtClean="0"/>
              <a:t>’&gt;123&lt;/Property&gt;</a:t>
            </a:r>
            <a:br>
              <a:rPr lang="en-US" altLang="zh-CN" sz="2400" dirty="0" smtClean="0"/>
            </a:br>
            <a:r>
              <a:rPr lang="en-US" altLang="zh-CN" sz="2400" dirty="0" smtClean="0"/>
              <a:t>&lt;/</a:t>
            </a:r>
            <a:r>
              <a:rPr lang="en-US" altLang="zh-CN" sz="2400" dirty="0" err="1" smtClean="0"/>
              <a:t>ClassA</a:t>
            </a:r>
            <a:r>
              <a:rPr lang="en-US" altLang="zh-CN" sz="24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53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AOP – </a:t>
            </a:r>
            <a:r>
              <a:rPr lang="zh-CN" altLang="en-US" dirty="0"/>
              <a:t>面向切面编程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配置化：</a:t>
            </a:r>
            <a:r>
              <a:rPr lang="zh-CN" altLang="en-US" sz="2400" dirty="0" smtClean="0"/>
              <a:t>动态配置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ClassA</a:t>
            </a:r>
            <a:r>
              <a:rPr lang="zh-CN" altLang="en-US" sz="2400" dirty="0" smtClean="0"/>
              <a:t>中有属性</a:t>
            </a:r>
            <a:r>
              <a:rPr lang="en-US" altLang="zh-CN" sz="2400" dirty="0" err="1" smtClean="0"/>
              <a:t>memberA</a:t>
            </a:r>
            <a:endParaRPr lang="en-US" altLang="zh-CN" sz="2400" dirty="0"/>
          </a:p>
          <a:p>
            <a:pPr lvl="1"/>
            <a:r>
              <a:rPr lang="zh-CN" altLang="en-US" sz="2400" dirty="0"/>
              <a:t>运行中</a:t>
            </a:r>
            <a:r>
              <a:rPr lang="en-US" altLang="zh-CN" sz="2400" dirty="0" err="1" smtClean="0"/>
              <a:t>ClassA</a:t>
            </a:r>
            <a:r>
              <a:rPr lang="zh-CN" altLang="en-US" sz="2400" dirty="0" smtClean="0"/>
              <a:t>，修改配置文件内容，可以把内容修改成配置文件中的新内容。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可以修改函数调用内容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171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AOP – </a:t>
            </a:r>
            <a:r>
              <a:rPr lang="zh-CN" altLang="en-US" dirty="0"/>
              <a:t>面向切面编程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JDK6</a:t>
            </a:r>
            <a:r>
              <a:rPr lang="zh-CN" altLang="en-US" sz="2400" dirty="0" smtClean="0"/>
              <a:t>改进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描述器：</a:t>
            </a:r>
            <a:r>
              <a:rPr lang="en-US" altLang="zh-CN" sz="2400" dirty="0" smtClean="0"/>
              <a:t>@interface</a:t>
            </a:r>
            <a:r>
              <a:rPr lang="zh-CN" altLang="en-US" sz="2400" dirty="0" smtClean="0"/>
              <a:t>，可以运行时被</a:t>
            </a:r>
            <a:r>
              <a:rPr lang="zh-CN" altLang="en-US" sz="2400" dirty="0"/>
              <a:t>访问</a:t>
            </a:r>
            <a:endParaRPr lang="en-US" altLang="zh-CN" sz="2400" dirty="0"/>
          </a:p>
          <a:p>
            <a:pPr lvl="2"/>
            <a:r>
              <a:rPr lang="en-US" altLang="zh-CN" sz="2000" dirty="0" err="1" smtClean="0"/>
              <a:t>ClassA</a:t>
            </a:r>
            <a:r>
              <a:rPr lang="en-US" altLang="zh-CN" sz="2000" dirty="0" smtClean="0"/>
              <a:t>{</a:t>
            </a:r>
            <a:br>
              <a:rPr lang="en-US" altLang="zh-CN" sz="2000" dirty="0" smtClean="0"/>
            </a:br>
            <a:r>
              <a:rPr lang="en-US" altLang="zh-CN" sz="2000" dirty="0" smtClean="0"/>
              <a:t>   @Description(‘label’)</a:t>
            </a:r>
            <a:br>
              <a:rPr lang="en-US" altLang="zh-CN" sz="2000" dirty="0" smtClean="0"/>
            </a:br>
            <a:r>
              <a:rPr lang="en-US" altLang="zh-CN" sz="2000" dirty="0" smtClean="0"/>
              <a:t>    private String _label;</a:t>
            </a:r>
            <a:br>
              <a:rPr lang="en-US" altLang="zh-CN" sz="2000" dirty="0" smtClean="0"/>
            </a:br>
            <a:r>
              <a:rPr lang="en-US" altLang="zh-CN" sz="2000" dirty="0" smtClean="0"/>
              <a:t>}</a:t>
            </a:r>
          </a:p>
          <a:p>
            <a:pPr lvl="1"/>
            <a:r>
              <a:rPr lang="zh-CN" altLang="en-US" sz="2400" dirty="0" smtClean="0"/>
              <a:t>可以指定哪些内容需要系统帮忙初始化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可以指定如何从</a:t>
            </a:r>
            <a:r>
              <a:rPr lang="en-US" altLang="zh-CN" sz="2400" dirty="0" smtClean="0"/>
              <a:t>XML</a:t>
            </a:r>
            <a:r>
              <a:rPr lang="zh-CN" altLang="en-US" sz="2400" dirty="0" smtClean="0"/>
              <a:t>中初始化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（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ALinker</a:t>
            </a:r>
            <a:r>
              <a:rPr lang="en-US" altLang="zh-CN" sz="2400" dirty="0"/>
              <a:t> / </a:t>
            </a:r>
            <a:r>
              <a:rPr lang="en-US" altLang="zh-CN" sz="2400" dirty="0" err="1"/>
              <a:t>AProperty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5666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AOP – </a:t>
            </a:r>
            <a:r>
              <a:rPr lang="zh-CN" altLang="en-US" dirty="0" smtClean="0"/>
              <a:t>面向切面编程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Aspect Oriented Programming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sz="2800" dirty="0" smtClean="0"/>
              <a:t>通过</a:t>
            </a:r>
            <a:r>
              <a:rPr lang="zh-CN" altLang="en-US" sz="2800" dirty="0">
                <a:solidFill>
                  <a:srgbClr val="FF0000"/>
                </a:solidFill>
              </a:rPr>
              <a:t>预编译方式</a:t>
            </a:r>
            <a:r>
              <a:rPr lang="zh-CN" altLang="en-US" sz="2800" dirty="0"/>
              <a:t>和</a:t>
            </a:r>
            <a:r>
              <a:rPr lang="zh-CN" altLang="en-US" sz="2800" dirty="0">
                <a:solidFill>
                  <a:srgbClr val="FF0000"/>
                </a:solidFill>
              </a:rPr>
              <a:t>运行期动态代理</a:t>
            </a:r>
            <a:r>
              <a:rPr lang="zh-CN" altLang="en-US" sz="2800" dirty="0"/>
              <a:t>实现程序功能的</a:t>
            </a:r>
            <a:r>
              <a:rPr lang="zh-CN" altLang="en-US" sz="2800" dirty="0">
                <a:solidFill>
                  <a:srgbClr val="FF0000"/>
                </a:solidFill>
              </a:rPr>
              <a:t>统一维护</a:t>
            </a:r>
            <a:r>
              <a:rPr lang="zh-CN" altLang="en-US" sz="2800" dirty="0"/>
              <a:t>的一种技术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89002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AOP – </a:t>
            </a:r>
            <a:r>
              <a:rPr lang="zh-CN" altLang="en-US" dirty="0"/>
              <a:t>面向切面编程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JDK6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Interface</a:t>
            </a:r>
            <a:r>
              <a:rPr lang="zh-CN" altLang="en-US" sz="2400" dirty="0" smtClean="0"/>
              <a:t>代理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Class A implement </a:t>
            </a:r>
            <a:r>
              <a:rPr lang="en-US" altLang="zh-CN" sz="2400" dirty="0" err="1" smtClean="0"/>
              <a:t>InterfaceA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通过</a:t>
            </a:r>
            <a:r>
              <a:rPr lang="en-US" altLang="zh-CN" sz="2400" dirty="0" smtClean="0"/>
              <a:t>Proxy</a:t>
            </a:r>
            <a:r>
              <a:rPr lang="zh-CN" altLang="en-US" sz="2400" dirty="0" smtClean="0"/>
              <a:t>访问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获得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个代理接口，所有调用都进入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err="1" smtClean="0"/>
              <a:t>InvocationHandler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invoke</a:t>
            </a:r>
            <a:r>
              <a:rPr lang="zh-CN" altLang="en-US" sz="2400" dirty="0" smtClean="0"/>
              <a:t>函数。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Invoke</a:t>
            </a:r>
            <a:r>
              <a:rPr lang="zh-CN" altLang="en-US" sz="2400" dirty="0" smtClean="0"/>
              <a:t>函数内容是自己代码可以控制的</a:t>
            </a:r>
            <a:endParaRPr lang="en-US" altLang="zh-CN" sz="24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InvocationHandler</a:t>
            </a:r>
            <a:r>
              <a:rPr lang="en-US" altLang="zh-CN" sz="2000" dirty="0">
                <a:solidFill>
                  <a:srgbClr val="FF0000"/>
                </a:solidFill>
              </a:rPr>
              <a:t> handler = new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FDispatcher</a:t>
            </a:r>
            <a:r>
              <a:rPr lang="en-US" altLang="zh-CN" sz="2000" dirty="0" smtClean="0">
                <a:solidFill>
                  <a:srgbClr val="FF0000"/>
                </a:solidFill>
              </a:rPr>
              <a:t>(component);</a:t>
            </a:r>
            <a:br>
              <a:rPr lang="en-US" altLang="zh-CN" sz="2000" dirty="0" smtClean="0">
                <a:solidFill>
                  <a:srgbClr val="FF0000"/>
                </a:solidFill>
              </a:rPr>
            </a:br>
            <a:r>
              <a:rPr lang="en-US" altLang="zh-CN" sz="2000" dirty="0" err="1" smtClean="0">
                <a:solidFill>
                  <a:srgbClr val="FF0000"/>
                </a:solidFill>
              </a:rPr>
              <a:t>ClassLoader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loader = </a:t>
            </a:r>
            <a:r>
              <a:rPr lang="en-US" altLang="zh-CN" sz="2000" dirty="0" err="1">
                <a:solidFill>
                  <a:srgbClr val="FF0000"/>
                </a:solidFill>
              </a:rPr>
              <a:t>component.getClass</a:t>
            </a:r>
            <a:r>
              <a:rPr lang="en-US" altLang="zh-CN" sz="2000" dirty="0">
                <a:solidFill>
                  <a:srgbClr val="FF0000"/>
                </a:solidFill>
              </a:rPr>
              <a:t>().</a:t>
            </a:r>
            <a:r>
              <a:rPr lang="en-US" altLang="zh-CN" sz="2000" dirty="0" err="1">
                <a:solidFill>
                  <a:srgbClr val="FF0000"/>
                </a:solidFill>
              </a:rPr>
              <a:t>getClassLoader</a:t>
            </a:r>
            <a:r>
              <a:rPr lang="en-US" altLang="zh-CN" sz="2000" dirty="0" smtClean="0">
                <a:solidFill>
                  <a:srgbClr val="FF0000"/>
                </a:solidFill>
              </a:rPr>
              <a:t>();</a:t>
            </a:r>
            <a:br>
              <a:rPr lang="en-US" altLang="zh-CN" sz="2000" dirty="0" smtClean="0">
                <a:solidFill>
                  <a:srgbClr val="FF0000"/>
                </a:solidFill>
              </a:rPr>
            </a:b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>
                <a:solidFill>
                  <a:srgbClr val="FF0000"/>
                </a:solidFill>
              </a:rPr>
              <a:t>&lt;?&gt;[] </a:t>
            </a:r>
            <a:r>
              <a:rPr lang="en-US" altLang="zh-CN" sz="2000" dirty="0" err="1">
                <a:solidFill>
                  <a:srgbClr val="FF0000"/>
                </a:solidFill>
              </a:rPr>
              <a:t>faceClasses</a:t>
            </a:r>
            <a:r>
              <a:rPr lang="en-US" altLang="zh-CN" sz="2000" dirty="0">
                <a:solidFill>
                  <a:srgbClr val="FF0000"/>
                </a:solidFill>
              </a:rPr>
              <a:t> = new Class&lt;?&gt;[]{</a:t>
            </a:r>
            <a:r>
              <a:rPr lang="en-US" altLang="zh-CN" sz="2000" dirty="0" err="1">
                <a:solidFill>
                  <a:srgbClr val="FF0000"/>
                </a:solidFill>
              </a:rPr>
              <a:t>face.nativeObject</a:t>
            </a:r>
            <a:r>
              <a:rPr lang="en-US" altLang="zh-CN" sz="2000" dirty="0" smtClean="0">
                <a:solidFill>
                  <a:srgbClr val="FF0000"/>
                </a:solidFill>
              </a:rPr>
              <a:t>()};</a:t>
            </a:r>
            <a:br>
              <a:rPr lang="en-US" altLang="zh-CN" sz="2000" dirty="0" smtClean="0">
                <a:solidFill>
                  <a:srgbClr val="FF0000"/>
                </a:solidFill>
              </a:rPr>
            </a:br>
            <a:r>
              <a:rPr lang="en-US" altLang="zh-CN" sz="2000" dirty="0" smtClean="0">
                <a:solidFill>
                  <a:srgbClr val="FF0000"/>
                </a:solidFill>
              </a:rPr>
              <a:t>return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Proxy.newProxyInstance</a:t>
            </a:r>
            <a:r>
              <a:rPr lang="en-US" altLang="zh-CN" sz="2000" dirty="0" smtClean="0">
                <a:solidFill>
                  <a:srgbClr val="FF0000"/>
                </a:solidFill>
              </a:rPr>
              <a:t>(loader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faceClasses</a:t>
            </a:r>
            <a:r>
              <a:rPr lang="en-US" altLang="zh-CN" sz="2000" dirty="0">
                <a:solidFill>
                  <a:srgbClr val="FF0000"/>
                </a:solidFill>
              </a:rPr>
              <a:t>, handler);</a:t>
            </a:r>
            <a:endParaRPr lang="en-US" altLang="zh-CN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68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AOP – </a:t>
            </a:r>
            <a:r>
              <a:rPr lang="zh-CN" altLang="en-US" dirty="0"/>
              <a:t>面向切面编程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JDK6</a:t>
            </a:r>
            <a:r>
              <a:rPr lang="zh-CN" altLang="en-US" sz="2400" dirty="0" smtClean="0"/>
              <a:t>改进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提供了简化的功能实现。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不需要了解很多就可以在自己内实现</a:t>
            </a:r>
            <a:r>
              <a:rPr lang="en-US" altLang="zh-CN" sz="2400" dirty="0" smtClean="0"/>
              <a:t>AOP</a:t>
            </a:r>
            <a:r>
              <a:rPr lang="zh-CN" altLang="en-US" sz="2400" dirty="0" smtClean="0"/>
              <a:t>技术。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除非自己或第三方使用，否则没法动态修改第三方的二进制文件库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7885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0817"/>
            <a:ext cx="8229600" cy="1008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174868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AOP – </a:t>
            </a:r>
            <a:r>
              <a:rPr lang="zh-CN" altLang="en-US" dirty="0" smtClean="0"/>
              <a:t>面向切面编程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AOP</a:t>
            </a:r>
            <a:r>
              <a:rPr lang="zh-CN" altLang="en-US" sz="2800" dirty="0"/>
              <a:t>是</a:t>
            </a:r>
            <a:r>
              <a:rPr lang="en-US" altLang="zh-CN" sz="2800" dirty="0"/>
              <a:t>OOP</a:t>
            </a:r>
            <a:r>
              <a:rPr lang="zh-CN" altLang="en-US" sz="2800" dirty="0"/>
              <a:t>的延续，是软件开发中的一个</a:t>
            </a:r>
            <a:r>
              <a:rPr lang="zh-CN" altLang="en-US" sz="2800" dirty="0" smtClean="0"/>
              <a:t>热点。</a:t>
            </a:r>
            <a:endParaRPr lang="en-US" altLang="zh-CN" sz="2800" dirty="0" smtClean="0"/>
          </a:p>
          <a:p>
            <a:r>
              <a:rPr lang="zh-CN" altLang="en-US" sz="2800" dirty="0" smtClean="0"/>
              <a:t>利用</a:t>
            </a:r>
            <a:r>
              <a:rPr lang="en-US" altLang="zh-CN" sz="2800" dirty="0"/>
              <a:t>AOP</a:t>
            </a:r>
            <a:r>
              <a:rPr lang="zh-CN" altLang="en-US" sz="2800" dirty="0"/>
              <a:t>可以对业务逻辑的各个部分进行隔离，从而使得业务逻辑各部分之间的</a:t>
            </a:r>
            <a:r>
              <a:rPr lang="zh-CN" altLang="en-US" sz="2800" dirty="0">
                <a:solidFill>
                  <a:srgbClr val="FF0000"/>
                </a:solidFill>
              </a:rPr>
              <a:t>耦合度降低</a:t>
            </a:r>
            <a:r>
              <a:rPr lang="zh-CN" altLang="en-US" sz="2800" dirty="0"/>
              <a:t>，提高程序的可重用性，同时提高了开发的</a:t>
            </a:r>
            <a:r>
              <a:rPr lang="zh-CN" altLang="en-US" sz="2800" dirty="0" smtClean="0"/>
              <a:t>效率。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77789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AOP – </a:t>
            </a:r>
            <a:r>
              <a:rPr lang="zh-CN" altLang="en-US" dirty="0"/>
              <a:t>面向切面编程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smtClean="0"/>
              <a:t>代理运行</a:t>
            </a:r>
            <a:r>
              <a:rPr lang="zh-CN" altLang="en-US" sz="2800" dirty="0"/>
              <a:t>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动态加载。（最优加载）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权限安全。（外部控制）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性能分析。（外部分析）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例外处理。（统一处理）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日志输出</a:t>
            </a:r>
            <a:r>
              <a:rPr lang="zh-CN" altLang="en-US" sz="2400" dirty="0" smtClean="0"/>
              <a:t>。（自动日志）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结构扩展。（不修改源码，扩展升级）</a:t>
            </a:r>
            <a:endParaRPr lang="en-US" altLang="zh-CN" sz="2400" dirty="0" smtClean="0"/>
          </a:p>
          <a:p>
            <a:r>
              <a:rPr lang="zh-CN" altLang="en-US" sz="2800" dirty="0" smtClean="0"/>
              <a:t>配置化：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初始参数。（不同环境）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动态配置。（运行修改）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10607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AOP – </a:t>
            </a:r>
            <a:r>
              <a:rPr lang="zh-CN" altLang="en-US" dirty="0" smtClean="0"/>
              <a:t>对象代理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2800" dirty="0" smtClean="0"/>
              <a:t>正常：</a:t>
            </a:r>
            <a:endParaRPr lang="en-US" altLang="zh-CN" sz="2800" dirty="0" smtClean="0"/>
          </a:p>
          <a:p>
            <a:r>
              <a:rPr lang="zh-CN" altLang="en-US" sz="2800" dirty="0" smtClean="0"/>
              <a:t>实例创建：</a:t>
            </a:r>
            <a:r>
              <a:rPr lang="en-US" altLang="zh-CN" sz="2800" dirty="0" err="1" smtClean="0"/>
              <a:t>ClassA</a:t>
            </a:r>
            <a:r>
              <a:rPr lang="en-US" altLang="zh-CN" sz="2800" dirty="0" smtClean="0"/>
              <a:t> instance = new </a:t>
            </a:r>
            <a:r>
              <a:rPr lang="en-US" altLang="zh-CN" sz="2800" dirty="0" err="1" smtClean="0"/>
              <a:t>ClassA</a:t>
            </a:r>
            <a:r>
              <a:rPr lang="en-US" altLang="zh-CN" sz="2800" dirty="0" smtClean="0"/>
              <a:t>();</a:t>
            </a:r>
          </a:p>
          <a:p>
            <a:r>
              <a:rPr lang="zh-CN" altLang="en-US" sz="2800" dirty="0" smtClean="0"/>
              <a:t>函数调用：</a:t>
            </a:r>
            <a:r>
              <a:rPr lang="en-US" altLang="zh-CN" sz="2800" dirty="0"/>
              <a:t> </a:t>
            </a:r>
            <a:r>
              <a:rPr lang="en-US" altLang="zh-CN" sz="2800" dirty="0" err="1" smtClean="0"/>
              <a:t>instance.callMethod</a:t>
            </a:r>
            <a:r>
              <a:rPr lang="en-US" altLang="zh-CN" sz="2800" dirty="0" smtClean="0"/>
              <a:t>(p1, p2);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问题：</a:t>
            </a:r>
          </a:p>
          <a:p>
            <a:r>
              <a:rPr lang="zh-CN" altLang="en-US" sz="2800" dirty="0"/>
              <a:t>实例化</a:t>
            </a:r>
            <a:r>
              <a:rPr lang="zh-CN" altLang="en-US" sz="2800" dirty="0" smtClean="0"/>
              <a:t>：在不改动代码的情况下（</a:t>
            </a:r>
            <a:r>
              <a:rPr lang="zh-CN" altLang="en-US" sz="2800" dirty="0"/>
              <a:t>或</a:t>
            </a:r>
            <a:r>
              <a:rPr lang="zh-CN" altLang="en-US" sz="2800" dirty="0" smtClean="0"/>
              <a:t>已经编译后），是否可以让</a:t>
            </a:r>
            <a:r>
              <a:rPr lang="en-US" altLang="zh-CN" sz="2800" dirty="0" smtClean="0"/>
              <a:t>new </a:t>
            </a:r>
            <a:r>
              <a:rPr lang="en-US" altLang="zh-CN" sz="2800" dirty="0" err="1" smtClean="0"/>
              <a:t>ClassA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创建的对象不是</a:t>
            </a:r>
            <a:r>
              <a:rPr lang="en-US" altLang="zh-CN" sz="2800" dirty="0" err="1" smtClean="0"/>
              <a:t>ClassA</a:t>
            </a:r>
            <a:r>
              <a:rPr lang="zh-CN" altLang="en-US" sz="2800" dirty="0" smtClean="0"/>
              <a:t>，而是自己制定的类对象？</a:t>
            </a:r>
            <a:endParaRPr lang="en-US" altLang="zh-CN" sz="2800" dirty="0" smtClean="0"/>
          </a:p>
          <a:p>
            <a:r>
              <a:rPr lang="zh-CN" altLang="en-US" sz="2800" dirty="0" smtClean="0"/>
              <a:t>调用：</a:t>
            </a:r>
            <a:r>
              <a:rPr lang="zh-CN" altLang="en-US" sz="2800" dirty="0"/>
              <a:t>在不改动代码的情况</a:t>
            </a:r>
            <a:r>
              <a:rPr lang="zh-CN" altLang="en-US" sz="2800" dirty="0" smtClean="0"/>
              <a:t>下</a:t>
            </a:r>
            <a:r>
              <a:rPr lang="zh-CN" altLang="en-US" sz="2800" dirty="0"/>
              <a:t>（或已经编译后）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是否可以</a:t>
            </a:r>
            <a:r>
              <a:rPr lang="zh-CN" altLang="en-US" sz="2800" dirty="0" smtClean="0"/>
              <a:t>让</a:t>
            </a:r>
            <a:r>
              <a:rPr lang="en-US" altLang="zh-CN" sz="2800" dirty="0" err="1" smtClean="0"/>
              <a:t>callMethod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调用的函数不是</a:t>
            </a:r>
            <a:r>
              <a:rPr lang="en-US" altLang="zh-CN" sz="2800" dirty="0" err="1" smtClean="0"/>
              <a:t>callMethod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，而是自己指定的某个函数</a:t>
            </a:r>
            <a:r>
              <a:rPr lang="zh-CN" altLang="en-US" sz="2800" dirty="0"/>
              <a:t>？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2816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AOP – </a:t>
            </a:r>
            <a:r>
              <a:rPr lang="zh-CN" altLang="en-US" dirty="0" smtClean="0"/>
              <a:t>对象代理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AOP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实例化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/>
              <a:t>方案</a:t>
            </a:r>
            <a:r>
              <a:rPr lang="zh-CN" altLang="en-US" sz="2800" dirty="0" smtClean="0"/>
              <a:t>：</a:t>
            </a:r>
            <a:r>
              <a:rPr lang="en-US" altLang="zh-CN" sz="2800" dirty="0" err="1" smtClean="0"/>
              <a:t>ClassLoader</a:t>
            </a:r>
            <a:endParaRPr lang="zh-CN" alt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创建</a:t>
            </a:r>
            <a:r>
              <a:rPr lang="en-US" altLang="zh-CN" sz="2800" dirty="0" err="1" smtClean="0"/>
              <a:t>ClassLoader</a:t>
            </a:r>
            <a:r>
              <a:rPr lang="zh-CN" altLang="en-US" sz="2800" dirty="0" smtClean="0"/>
              <a:t>对象。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加载指定类名称的</a:t>
            </a:r>
            <a:r>
              <a:rPr lang="zh-CN" altLang="en-US" sz="2800" dirty="0"/>
              <a:t>二进制</a:t>
            </a:r>
            <a:r>
              <a:rPr lang="zh-CN" altLang="en-US" sz="2800" dirty="0" smtClean="0"/>
              <a:t>代码。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虚拟机根据二进制代码创建类实例。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问题：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1. </a:t>
            </a:r>
            <a:r>
              <a:rPr lang="zh-CN" altLang="en-US" sz="2800" dirty="0" smtClean="0"/>
              <a:t>类</a:t>
            </a:r>
            <a:r>
              <a:rPr lang="zh-CN" altLang="en-US" sz="2800" dirty="0"/>
              <a:t>是有签名的，一旦修改就无法</a:t>
            </a:r>
            <a:r>
              <a:rPr lang="zh-CN" altLang="en-US" sz="2800" dirty="0" smtClean="0"/>
              <a:t>使用？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699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AOP – </a:t>
            </a:r>
            <a:r>
              <a:rPr lang="zh-CN" altLang="en-US" dirty="0" smtClean="0"/>
              <a:t>对象代理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AOP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实例化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/>
              <a:t>问题</a:t>
            </a:r>
            <a:r>
              <a:rPr lang="zh-CN" altLang="en-US" sz="2800" dirty="0" smtClean="0"/>
              <a:t>：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类是有签名的，一旦修改就无法使用。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函数是有签名的，</a:t>
            </a:r>
            <a:r>
              <a:rPr lang="zh-CN" altLang="en-US" sz="2800" dirty="0"/>
              <a:t>一旦修改就无法使用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补充：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签名</a:t>
            </a:r>
            <a:r>
              <a:rPr lang="zh-CN" altLang="en-US" sz="2800" dirty="0"/>
              <a:t>是</a:t>
            </a:r>
            <a:r>
              <a:rPr lang="zh-CN" altLang="en-US" sz="2800" dirty="0" smtClean="0"/>
              <a:t>根据二进制代码特殊方法计算的一个</a:t>
            </a:r>
            <a:r>
              <a:rPr lang="zh-CN" altLang="en-US" sz="2800" dirty="0"/>
              <a:t>离散</a:t>
            </a:r>
            <a:r>
              <a:rPr lang="zh-CN" altLang="en-US" sz="2800" dirty="0" smtClean="0"/>
              <a:t>值。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50333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AOP – </a:t>
            </a:r>
            <a:r>
              <a:rPr lang="zh-CN" altLang="en-US" dirty="0" smtClean="0"/>
              <a:t>对象代理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2800" dirty="0" smtClean="0"/>
              <a:t>AOP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实例化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/>
              <a:t>方案</a:t>
            </a:r>
            <a:r>
              <a:rPr lang="zh-CN" altLang="en-US" sz="2800" dirty="0" smtClean="0"/>
              <a:t>：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JAVAssist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/>
              <a:t>（日本东京大学计算机系</a:t>
            </a:r>
            <a:r>
              <a:rPr lang="zh-CN" altLang="en-US" sz="2800" dirty="0" smtClean="0">
                <a:solidFill>
                  <a:srgbClr val="FF0000"/>
                </a:solidFill>
              </a:rPr>
              <a:t>千叶 滋</a:t>
            </a:r>
            <a:r>
              <a:rPr lang="zh-CN" altLang="en-US" sz="2800" dirty="0" smtClean="0"/>
              <a:t>）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复制类的签名。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动态编译类。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public class </a:t>
            </a:r>
            <a:r>
              <a:rPr lang="en-US" altLang="zh-CN" sz="2800" dirty="0" err="1" smtClean="0"/>
              <a:t>ClassB</a:t>
            </a:r>
            <a:r>
              <a:rPr lang="en-US" altLang="zh-CN" sz="2800" dirty="0" smtClean="0"/>
              <a:t> extends </a:t>
            </a:r>
            <a:r>
              <a:rPr lang="en-US" altLang="zh-CN" sz="2800" dirty="0" err="1" smtClean="0"/>
              <a:t>ClassA</a:t>
            </a:r>
            <a:r>
              <a:rPr lang="en-US" altLang="zh-CN" sz="2800" dirty="0" smtClean="0"/>
              <a:t>{…}</a:t>
            </a:r>
          </a:p>
          <a:p>
            <a:pPr marL="514350" indent="-514350">
              <a:buAutoNum type="arabicPeriod" startAt="3"/>
            </a:pPr>
            <a:r>
              <a:rPr lang="zh-CN" altLang="en-US" sz="2800" dirty="0" smtClean="0"/>
              <a:t>重新打上原来的签名。</a:t>
            </a:r>
            <a:endParaRPr lang="en-US" altLang="zh-CN" sz="2800" dirty="0" smtClean="0"/>
          </a:p>
          <a:p>
            <a:pPr marL="514350" indent="-514350">
              <a:buAutoNum type="arabicPeriod" startAt="3"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 smtClean="0"/>
              <a:t>结果：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err="1" smtClean="0"/>
              <a:t>ClassA</a:t>
            </a:r>
            <a:r>
              <a:rPr lang="en-US" altLang="zh-CN" sz="2800" dirty="0" smtClean="0"/>
              <a:t> instance = new </a:t>
            </a:r>
            <a:r>
              <a:rPr lang="en-US" altLang="zh-CN" sz="2800" dirty="0" err="1" smtClean="0"/>
              <a:t>ClassA</a:t>
            </a:r>
            <a:r>
              <a:rPr lang="en-US" altLang="zh-CN" sz="2800" dirty="0" smtClean="0"/>
              <a:t>();</a:t>
            </a: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instance</a:t>
            </a:r>
            <a:r>
              <a:rPr lang="zh-CN" altLang="en-US" sz="2800" dirty="0" smtClean="0"/>
              <a:t>类型是 </a:t>
            </a:r>
            <a:r>
              <a:rPr lang="en-US" altLang="zh-CN" sz="2800" dirty="0" err="1" smtClean="0"/>
              <a:t>ClassB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02863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AOP – </a:t>
            </a:r>
            <a:r>
              <a:rPr lang="zh-CN" altLang="en-US" dirty="0" smtClean="0"/>
              <a:t>对象代理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800" dirty="0" smtClean="0"/>
              <a:t>AOP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函数调用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/>
              <a:t>方案</a:t>
            </a:r>
            <a:r>
              <a:rPr lang="zh-CN" altLang="en-US" sz="2800" dirty="0" smtClean="0"/>
              <a:t>：</a:t>
            </a:r>
            <a:r>
              <a:rPr lang="en-US" altLang="zh-CN" sz="2800" dirty="0" err="1" smtClean="0"/>
              <a:t>instance.callMethod</a:t>
            </a:r>
            <a:r>
              <a:rPr lang="en-US" altLang="zh-CN" sz="2800" dirty="0" smtClean="0"/>
              <a:t>(value)</a:t>
            </a:r>
            <a:endParaRPr lang="zh-CN" alt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复制函数签名。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动态编译代码，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err="1" smtClean="0"/>
              <a:t>callMethodProxy</a:t>
            </a:r>
            <a:r>
              <a:rPr lang="en-US" altLang="zh-CN" sz="2800" dirty="0" smtClean="0"/>
              <a:t>(value){</a:t>
            </a:r>
            <a:br>
              <a:rPr lang="en-US" altLang="zh-CN" sz="2800" dirty="0" smtClean="0"/>
            </a:br>
            <a:r>
              <a:rPr lang="en-US" altLang="zh-CN" sz="2800" dirty="0" smtClean="0"/>
              <a:t>   return </a:t>
            </a:r>
            <a:r>
              <a:rPr lang="en-US" altLang="zh-CN" sz="2800" dirty="0" err="1" smtClean="0"/>
              <a:t>callMethod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value</a:t>
            </a:r>
            <a:r>
              <a:rPr lang="en-US" altLang="zh-CN" sz="2800" dirty="0" smtClean="0"/>
              <a:t>)</a:t>
            </a:r>
            <a:br>
              <a:rPr lang="en-US" altLang="zh-CN" sz="2800" dirty="0" smtClean="0"/>
            </a:br>
            <a:r>
              <a:rPr lang="en-US" altLang="zh-CN" sz="2800" dirty="0" smtClean="0"/>
              <a:t>}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替换原来函数，打上原来签名。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同理，可以修改任何私有变量，保护变量。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20570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3509</TotalTime>
  <Words>777</Words>
  <Application>Microsoft Office PowerPoint</Application>
  <PresentationFormat>自定义</PresentationFormat>
  <Paragraphs>151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PowerPoint 演示文稿</vt:lpstr>
      <vt:lpstr>AOP – 面向切面编程</vt:lpstr>
      <vt:lpstr>AOP – 面向切面编程</vt:lpstr>
      <vt:lpstr>AOP – 面向切面编程</vt:lpstr>
      <vt:lpstr>AOP – 对象代理</vt:lpstr>
      <vt:lpstr>AOP – 对象代理</vt:lpstr>
      <vt:lpstr>AOP – 对象代理</vt:lpstr>
      <vt:lpstr>AOP – 对象代理</vt:lpstr>
      <vt:lpstr>AOP – 对象代理</vt:lpstr>
      <vt:lpstr>AOP – 对象代理</vt:lpstr>
      <vt:lpstr>AOP – 面向切面编程</vt:lpstr>
      <vt:lpstr>AOP – 面向切面编程</vt:lpstr>
      <vt:lpstr>AOP – 面向切面编程</vt:lpstr>
      <vt:lpstr>AOP – 面向切面编程</vt:lpstr>
      <vt:lpstr>AOP – 面向切面编程</vt:lpstr>
      <vt:lpstr>AOP – 面向切面编程</vt:lpstr>
      <vt:lpstr>AOP – 面向切面编程</vt:lpstr>
      <vt:lpstr>AOP – 面向切面编程</vt:lpstr>
      <vt:lpstr>AOP – 面向切面编程</vt:lpstr>
      <vt:lpstr>AOP – 面向切面编程</vt:lpstr>
      <vt:lpstr>AOP – 面向切面编程</vt:lpstr>
      <vt:lpstr>PowerPoint 演示文稿</vt:lpstr>
    </vt:vector>
  </TitlesOfParts>
  <Company>ChangYou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刘汉卿</dc:creator>
  <cp:lastModifiedBy>微软用户</cp:lastModifiedBy>
  <cp:revision>2814</cp:revision>
  <dcterms:created xsi:type="dcterms:W3CDTF">2013-12-16T08:08:34Z</dcterms:created>
  <dcterms:modified xsi:type="dcterms:W3CDTF">2015-01-14T14:26:41Z</dcterms:modified>
</cp:coreProperties>
</file>