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74" r:id="rId3"/>
    <p:sldId id="421" r:id="rId4"/>
    <p:sldId id="422" r:id="rId5"/>
    <p:sldId id="401" r:id="rId6"/>
    <p:sldId id="399" r:id="rId7"/>
    <p:sldId id="424" r:id="rId8"/>
    <p:sldId id="403" r:id="rId9"/>
    <p:sldId id="425" r:id="rId10"/>
    <p:sldId id="427" r:id="rId11"/>
    <p:sldId id="428" r:id="rId12"/>
    <p:sldId id="426" r:id="rId13"/>
  </p:sldIdLst>
  <p:sldSz cx="9144000" cy="58658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4660" autoAdjust="0"/>
  </p:normalViewPr>
  <p:slideViewPr>
    <p:cSldViewPr>
      <p:cViewPr varScale="1">
        <p:scale>
          <a:sx n="135" d="100"/>
          <a:sy n="135" d="100"/>
        </p:scale>
        <p:origin x="-924" y="-90"/>
      </p:cViewPr>
      <p:guideLst>
        <p:guide orient="horz" pos="1848"/>
        <p:guide pos="2880"/>
      </p:guideLst>
    </p:cSldViewPr>
  </p:slideViewPr>
  <p:outlineViewPr>
    <p:cViewPr>
      <p:scale>
        <a:sx n="33" d="100"/>
        <a:sy n="33" d="100"/>
      </p:scale>
      <p:origin x="0" y="44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382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E050B7-6720-4F1E-8A13-DF08250B1462}" type="doc">
      <dgm:prSet loTypeId="urn:microsoft.com/office/officeart/2005/8/layout/chevron1" loCatId="process" qsTypeId="urn:microsoft.com/office/officeart/2005/8/quickstyle/simple3" qsCatId="simple" csTypeId="urn:microsoft.com/office/officeart/2005/8/colors/colorful5" csCatId="colorful" phldr="1"/>
      <dgm:spPr/>
    </dgm:pt>
    <dgm:pt modelId="{E908938A-9A27-4738-A42D-397892CA76A6}">
      <dgm:prSet phldrT="[文本]"/>
      <dgm:spPr/>
      <dgm:t>
        <a:bodyPr/>
        <a:lstStyle/>
        <a:p>
          <a:r>
            <a:rPr lang="zh-CN" altLang="en-US" dirty="0" smtClean="0"/>
            <a:t>简单</a:t>
          </a:r>
          <a:r>
            <a:rPr lang="en-US" altLang="zh-CN" dirty="0" smtClean="0"/>
            <a:t>3D</a:t>
          </a:r>
          <a:r>
            <a:rPr lang="zh-CN" altLang="en-US" dirty="0" smtClean="0"/>
            <a:t>服务</a:t>
          </a:r>
          <a:endParaRPr lang="zh-CN" altLang="en-US" dirty="0"/>
        </a:p>
      </dgm:t>
    </dgm:pt>
    <dgm:pt modelId="{2BF5251F-38B6-4448-ADF2-4A3F9C8C6030}" type="parTrans" cxnId="{4C6D388B-FFEF-49BC-9800-04AC8E6FA3D5}">
      <dgm:prSet/>
      <dgm:spPr/>
      <dgm:t>
        <a:bodyPr/>
        <a:lstStyle/>
        <a:p>
          <a:endParaRPr lang="zh-CN" altLang="en-US"/>
        </a:p>
      </dgm:t>
    </dgm:pt>
    <dgm:pt modelId="{08633D7F-D32E-40B9-829E-8A7E28BED61F}" type="sibTrans" cxnId="{4C6D388B-FFEF-49BC-9800-04AC8E6FA3D5}">
      <dgm:prSet/>
      <dgm:spPr/>
      <dgm:t>
        <a:bodyPr/>
        <a:lstStyle/>
        <a:p>
          <a:endParaRPr lang="zh-CN" altLang="en-US"/>
        </a:p>
      </dgm:t>
    </dgm:pt>
    <dgm:pt modelId="{9877E3A5-C776-4919-B31F-88C23DC49646}">
      <dgm:prSet phldrT="[文本]"/>
      <dgm:spPr/>
      <dgm:t>
        <a:bodyPr/>
        <a:lstStyle/>
        <a:p>
          <a:r>
            <a:rPr lang="zh-CN" altLang="en-US" dirty="0" smtClean="0"/>
            <a:t>定制</a:t>
          </a:r>
          <a:r>
            <a:rPr lang="en-US" altLang="zh-CN" dirty="0" smtClean="0"/>
            <a:t>3D</a:t>
          </a:r>
          <a:r>
            <a:rPr lang="zh-CN" altLang="en-US" dirty="0" smtClean="0"/>
            <a:t>服务</a:t>
          </a:r>
          <a:endParaRPr lang="zh-CN" altLang="en-US" dirty="0"/>
        </a:p>
      </dgm:t>
    </dgm:pt>
    <dgm:pt modelId="{8606EA79-9BC2-4EBB-88ED-626CB8BA50B3}" type="parTrans" cxnId="{976FF818-6146-4E39-9758-FAC00B3ADA91}">
      <dgm:prSet/>
      <dgm:spPr/>
      <dgm:t>
        <a:bodyPr/>
        <a:lstStyle/>
        <a:p>
          <a:endParaRPr lang="zh-CN" altLang="en-US"/>
        </a:p>
      </dgm:t>
    </dgm:pt>
    <dgm:pt modelId="{DBD0CA0E-57D0-46A9-AD8B-88960F662104}" type="sibTrans" cxnId="{976FF818-6146-4E39-9758-FAC00B3ADA91}">
      <dgm:prSet/>
      <dgm:spPr/>
      <dgm:t>
        <a:bodyPr/>
        <a:lstStyle/>
        <a:p>
          <a:endParaRPr lang="zh-CN" altLang="en-US"/>
        </a:p>
      </dgm:t>
    </dgm:pt>
    <dgm:pt modelId="{4F92C6CD-5DEC-406C-A5BA-8F8967EE36C1}">
      <dgm:prSet phldrT="[文本]"/>
      <dgm:spPr/>
      <dgm:t>
        <a:bodyPr/>
        <a:lstStyle/>
        <a:p>
          <a:r>
            <a:rPr lang="zh-CN" altLang="en-US" dirty="0" smtClean="0"/>
            <a:t>在线</a:t>
          </a:r>
          <a:r>
            <a:rPr lang="en-US" altLang="zh-CN" dirty="0" smtClean="0"/>
            <a:t>3D</a:t>
          </a:r>
          <a:r>
            <a:rPr lang="zh-CN" altLang="en-US" dirty="0" smtClean="0"/>
            <a:t>设计</a:t>
          </a:r>
          <a:endParaRPr lang="zh-CN" altLang="en-US" dirty="0"/>
        </a:p>
      </dgm:t>
    </dgm:pt>
    <dgm:pt modelId="{D4359D31-A5DE-40FA-BECD-63F5E77258B8}" type="parTrans" cxnId="{74E80687-CDFC-47C4-AC8E-3E8D15C8CBEB}">
      <dgm:prSet/>
      <dgm:spPr/>
      <dgm:t>
        <a:bodyPr/>
        <a:lstStyle/>
        <a:p>
          <a:endParaRPr lang="zh-CN" altLang="en-US"/>
        </a:p>
      </dgm:t>
    </dgm:pt>
    <dgm:pt modelId="{A8269A2D-F2AF-4EE9-BE87-0C3D91F2FE27}" type="sibTrans" cxnId="{74E80687-CDFC-47C4-AC8E-3E8D15C8CBEB}">
      <dgm:prSet/>
      <dgm:spPr/>
      <dgm:t>
        <a:bodyPr/>
        <a:lstStyle/>
        <a:p>
          <a:endParaRPr lang="zh-CN" altLang="en-US"/>
        </a:p>
      </dgm:t>
    </dgm:pt>
    <dgm:pt modelId="{45BC5BD9-ADE7-4796-A8BD-B40EECC242BC}" type="pres">
      <dgm:prSet presAssocID="{48E050B7-6720-4F1E-8A13-DF08250B1462}" presName="Name0" presStyleCnt="0">
        <dgm:presLayoutVars>
          <dgm:dir/>
          <dgm:animLvl val="lvl"/>
          <dgm:resizeHandles val="exact"/>
        </dgm:presLayoutVars>
      </dgm:prSet>
      <dgm:spPr/>
    </dgm:pt>
    <dgm:pt modelId="{316F5175-04E2-481C-9572-053FBD6AAE3E}" type="pres">
      <dgm:prSet presAssocID="{E908938A-9A27-4738-A42D-397892CA76A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6752F1-1F29-4430-84EE-4F1913CC4BA1}" type="pres">
      <dgm:prSet presAssocID="{08633D7F-D32E-40B9-829E-8A7E28BED61F}" presName="parTxOnlySpace" presStyleCnt="0"/>
      <dgm:spPr/>
    </dgm:pt>
    <dgm:pt modelId="{0F298228-4916-422F-AE09-0980E9831509}" type="pres">
      <dgm:prSet presAssocID="{9877E3A5-C776-4919-B31F-88C23DC4964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A7C379-9CB8-4CB9-872E-EB19AEC2E215}" type="pres">
      <dgm:prSet presAssocID="{DBD0CA0E-57D0-46A9-AD8B-88960F662104}" presName="parTxOnlySpace" presStyleCnt="0"/>
      <dgm:spPr/>
    </dgm:pt>
    <dgm:pt modelId="{D9025177-FC84-4A84-AA87-6F82B18FCFDE}" type="pres">
      <dgm:prSet presAssocID="{4F92C6CD-5DEC-406C-A5BA-8F8967EE36C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7C74A75-2454-4FE0-855D-3C5BB71154AF}" type="presOf" srcId="{4F92C6CD-5DEC-406C-A5BA-8F8967EE36C1}" destId="{D9025177-FC84-4A84-AA87-6F82B18FCFDE}" srcOrd="0" destOrd="0" presId="urn:microsoft.com/office/officeart/2005/8/layout/chevron1"/>
    <dgm:cxn modelId="{96232024-C35E-409C-88CD-2CF4C093E77A}" type="presOf" srcId="{E908938A-9A27-4738-A42D-397892CA76A6}" destId="{316F5175-04E2-481C-9572-053FBD6AAE3E}" srcOrd="0" destOrd="0" presId="urn:microsoft.com/office/officeart/2005/8/layout/chevron1"/>
    <dgm:cxn modelId="{4C6D388B-FFEF-49BC-9800-04AC8E6FA3D5}" srcId="{48E050B7-6720-4F1E-8A13-DF08250B1462}" destId="{E908938A-9A27-4738-A42D-397892CA76A6}" srcOrd="0" destOrd="0" parTransId="{2BF5251F-38B6-4448-ADF2-4A3F9C8C6030}" sibTransId="{08633D7F-D32E-40B9-829E-8A7E28BED61F}"/>
    <dgm:cxn modelId="{74E80687-CDFC-47C4-AC8E-3E8D15C8CBEB}" srcId="{48E050B7-6720-4F1E-8A13-DF08250B1462}" destId="{4F92C6CD-5DEC-406C-A5BA-8F8967EE36C1}" srcOrd="2" destOrd="0" parTransId="{D4359D31-A5DE-40FA-BECD-63F5E77258B8}" sibTransId="{A8269A2D-F2AF-4EE9-BE87-0C3D91F2FE27}"/>
    <dgm:cxn modelId="{976FF818-6146-4E39-9758-FAC00B3ADA91}" srcId="{48E050B7-6720-4F1E-8A13-DF08250B1462}" destId="{9877E3A5-C776-4919-B31F-88C23DC49646}" srcOrd="1" destOrd="0" parTransId="{8606EA79-9BC2-4EBB-88ED-626CB8BA50B3}" sibTransId="{DBD0CA0E-57D0-46A9-AD8B-88960F662104}"/>
    <dgm:cxn modelId="{28075199-E020-401F-A1C6-5E37B59DC4A9}" type="presOf" srcId="{48E050B7-6720-4F1E-8A13-DF08250B1462}" destId="{45BC5BD9-ADE7-4796-A8BD-B40EECC242BC}" srcOrd="0" destOrd="0" presId="urn:microsoft.com/office/officeart/2005/8/layout/chevron1"/>
    <dgm:cxn modelId="{3ADC5B74-E2B4-43FA-A030-BA77088DB99D}" type="presOf" srcId="{9877E3A5-C776-4919-B31F-88C23DC49646}" destId="{0F298228-4916-422F-AE09-0980E9831509}" srcOrd="0" destOrd="0" presId="urn:microsoft.com/office/officeart/2005/8/layout/chevron1"/>
    <dgm:cxn modelId="{8E422500-7952-4C71-B515-120F5EDAD374}" type="presParOf" srcId="{45BC5BD9-ADE7-4796-A8BD-B40EECC242BC}" destId="{316F5175-04E2-481C-9572-053FBD6AAE3E}" srcOrd="0" destOrd="0" presId="urn:microsoft.com/office/officeart/2005/8/layout/chevron1"/>
    <dgm:cxn modelId="{A6969AAF-BACA-4013-A66C-8895D32A315E}" type="presParOf" srcId="{45BC5BD9-ADE7-4796-A8BD-B40EECC242BC}" destId="{6D6752F1-1F29-4430-84EE-4F1913CC4BA1}" srcOrd="1" destOrd="0" presId="urn:microsoft.com/office/officeart/2005/8/layout/chevron1"/>
    <dgm:cxn modelId="{5CB01620-C814-4D94-A171-6E637B426C49}" type="presParOf" srcId="{45BC5BD9-ADE7-4796-A8BD-B40EECC242BC}" destId="{0F298228-4916-422F-AE09-0980E9831509}" srcOrd="2" destOrd="0" presId="urn:microsoft.com/office/officeart/2005/8/layout/chevron1"/>
    <dgm:cxn modelId="{6E0FEAAD-0A0A-4C72-B056-0BAF37845501}" type="presParOf" srcId="{45BC5BD9-ADE7-4796-A8BD-B40EECC242BC}" destId="{40A7C379-9CB8-4CB9-872E-EB19AEC2E215}" srcOrd="3" destOrd="0" presId="urn:microsoft.com/office/officeart/2005/8/layout/chevron1"/>
    <dgm:cxn modelId="{01D8A9BC-BA18-4C09-B849-AF7A612A1A25}" type="presParOf" srcId="{45BC5BD9-ADE7-4796-A8BD-B40EECC242BC}" destId="{D9025177-FC84-4A84-AA87-6F82B18FCFD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E050B7-6720-4F1E-8A13-DF08250B1462}" type="doc">
      <dgm:prSet loTypeId="urn:microsoft.com/office/officeart/2005/8/layout/chevron1" loCatId="process" qsTypeId="urn:microsoft.com/office/officeart/2005/8/quickstyle/simple3" qsCatId="simple" csTypeId="urn:microsoft.com/office/officeart/2005/8/colors/colorful5" csCatId="colorful" phldr="1"/>
      <dgm:spPr/>
    </dgm:pt>
    <dgm:pt modelId="{E908938A-9A27-4738-A42D-397892CA76A6}">
      <dgm:prSet phldrT="[文本]" custT="1"/>
      <dgm:spPr/>
      <dgm:t>
        <a:bodyPr/>
        <a:lstStyle/>
        <a:p>
          <a:r>
            <a:rPr lang="zh-CN" altLang="en-US" sz="2800" dirty="0" smtClean="0">
              <a:latin typeface="+mn-lt"/>
            </a:rPr>
            <a:t>稳定</a:t>
          </a:r>
          <a:endParaRPr lang="zh-CN" altLang="en-US" sz="2800" dirty="0">
            <a:latin typeface="+mn-lt"/>
          </a:endParaRPr>
        </a:p>
      </dgm:t>
    </dgm:pt>
    <dgm:pt modelId="{2BF5251F-38B6-4448-ADF2-4A3F9C8C6030}" type="parTrans" cxnId="{4C6D388B-FFEF-49BC-9800-04AC8E6FA3D5}">
      <dgm:prSet/>
      <dgm:spPr/>
      <dgm:t>
        <a:bodyPr/>
        <a:lstStyle/>
        <a:p>
          <a:endParaRPr lang="zh-CN" altLang="en-US" sz="2800">
            <a:latin typeface="+mn-lt"/>
          </a:endParaRPr>
        </a:p>
      </dgm:t>
    </dgm:pt>
    <dgm:pt modelId="{08633D7F-D32E-40B9-829E-8A7E28BED61F}" type="sibTrans" cxnId="{4C6D388B-FFEF-49BC-9800-04AC8E6FA3D5}">
      <dgm:prSet/>
      <dgm:spPr/>
      <dgm:t>
        <a:bodyPr/>
        <a:lstStyle/>
        <a:p>
          <a:endParaRPr lang="zh-CN" altLang="en-US" sz="2800">
            <a:latin typeface="+mn-lt"/>
          </a:endParaRPr>
        </a:p>
      </dgm:t>
    </dgm:pt>
    <dgm:pt modelId="{9877E3A5-C776-4919-B31F-88C23DC49646}">
      <dgm:prSet phldrT="[文本]" custT="1"/>
      <dgm:spPr/>
      <dgm:t>
        <a:bodyPr/>
        <a:lstStyle/>
        <a:p>
          <a:r>
            <a:rPr lang="zh-CN" altLang="en-US" sz="2800" dirty="0" smtClean="0">
              <a:latin typeface="+mn-lt"/>
            </a:rPr>
            <a:t>效率</a:t>
          </a:r>
          <a:endParaRPr lang="zh-CN" altLang="en-US" sz="2800" dirty="0">
            <a:latin typeface="+mn-lt"/>
          </a:endParaRPr>
        </a:p>
      </dgm:t>
    </dgm:pt>
    <dgm:pt modelId="{8606EA79-9BC2-4EBB-88ED-626CB8BA50B3}" type="parTrans" cxnId="{976FF818-6146-4E39-9758-FAC00B3ADA91}">
      <dgm:prSet/>
      <dgm:spPr/>
      <dgm:t>
        <a:bodyPr/>
        <a:lstStyle/>
        <a:p>
          <a:endParaRPr lang="zh-CN" altLang="en-US" sz="2800">
            <a:latin typeface="+mn-lt"/>
          </a:endParaRPr>
        </a:p>
      </dgm:t>
    </dgm:pt>
    <dgm:pt modelId="{DBD0CA0E-57D0-46A9-AD8B-88960F662104}" type="sibTrans" cxnId="{976FF818-6146-4E39-9758-FAC00B3ADA91}">
      <dgm:prSet/>
      <dgm:spPr/>
      <dgm:t>
        <a:bodyPr/>
        <a:lstStyle/>
        <a:p>
          <a:endParaRPr lang="zh-CN" altLang="en-US" sz="2800">
            <a:latin typeface="+mn-lt"/>
          </a:endParaRPr>
        </a:p>
      </dgm:t>
    </dgm:pt>
    <dgm:pt modelId="{4F92C6CD-5DEC-406C-A5BA-8F8967EE36C1}">
      <dgm:prSet phldrT="[文本]" custT="1"/>
      <dgm:spPr/>
      <dgm:t>
        <a:bodyPr/>
        <a:lstStyle/>
        <a:p>
          <a:r>
            <a:rPr lang="zh-CN" altLang="en-US" sz="2800" dirty="0" smtClean="0">
              <a:latin typeface="+mn-lt"/>
            </a:rPr>
            <a:t>画质</a:t>
          </a:r>
          <a:endParaRPr lang="zh-CN" altLang="en-US" sz="2800" dirty="0">
            <a:latin typeface="+mn-lt"/>
          </a:endParaRPr>
        </a:p>
      </dgm:t>
    </dgm:pt>
    <dgm:pt modelId="{D4359D31-A5DE-40FA-BECD-63F5E77258B8}" type="parTrans" cxnId="{74E80687-CDFC-47C4-AC8E-3E8D15C8CBEB}">
      <dgm:prSet/>
      <dgm:spPr/>
      <dgm:t>
        <a:bodyPr/>
        <a:lstStyle/>
        <a:p>
          <a:endParaRPr lang="zh-CN" altLang="en-US" sz="2800">
            <a:latin typeface="+mn-lt"/>
          </a:endParaRPr>
        </a:p>
      </dgm:t>
    </dgm:pt>
    <dgm:pt modelId="{A8269A2D-F2AF-4EE9-BE87-0C3D91F2FE27}" type="sibTrans" cxnId="{74E80687-CDFC-47C4-AC8E-3E8D15C8CBEB}">
      <dgm:prSet/>
      <dgm:spPr/>
      <dgm:t>
        <a:bodyPr/>
        <a:lstStyle/>
        <a:p>
          <a:endParaRPr lang="zh-CN" altLang="en-US" sz="2800">
            <a:latin typeface="+mn-lt"/>
          </a:endParaRPr>
        </a:p>
      </dgm:t>
    </dgm:pt>
    <dgm:pt modelId="{45BC5BD9-ADE7-4796-A8BD-B40EECC242BC}" type="pres">
      <dgm:prSet presAssocID="{48E050B7-6720-4F1E-8A13-DF08250B1462}" presName="Name0" presStyleCnt="0">
        <dgm:presLayoutVars>
          <dgm:dir/>
          <dgm:animLvl val="lvl"/>
          <dgm:resizeHandles val="exact"/>
        </dgm:presLayoutVars>
      </dgm:prSet>
      <dgm:spPr/>
    </dgm:pt>
    <dgm:pt modelId="{316F5175-04E2-481C-9572-053FBD6AAE3E}" type="pres">
      <dgm:prSet presAssocID="{E908938A-9A27-4738-A42D-397892CA76A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6752F1-1F29-4430-84EE-4F1913CC4BA1}" type="pres">
      <dgm:prSet presAssocID="{08633D7F-D32E-40B9-829E-8A7E28BED61F}" presName="parTxOnlySpace" presStyleCnt="0"/>
      <dgm:spPr/>
    </dgm:pt>
    <dgm:pt modelId="{0F298228-4916-422F-AE09-0980E9831509}" type="pres">
      <dgm:prSet presAssocID="{9877E3A5-C776-4919-B31F-88C23DC4964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A7C379-9CB8-4CB9-872E-EB19AEC2E215}" type="pres">
      <dgm:prSet presAssocID="{DBD0CA0E-57D0-46A9-AD8B-88960F662104}" presName="parTxOnlySpace" presStyleCnt="0"/>
      <dgm:spPr/>
    </dgm:pt>
    <dgm:pt modelId="{D9025177-FC84-4A84-AA87-6F82B18FCFDE}" type="pres">
      <dgm:prSet presAssocID="{4F92C6CD-5DEC-406C-A5BA-8F8967EE36C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5F6CDB-E179-4E49-8F7C-9635AC733735}" type="presOf" srcId="{4F92C6CD-5DEC-406C-A5BA-8F8967EE36C1}" destId="{D9025177-FC84-4A84-AA87-6F82B18FCFDE}" srcOrd="0" destOrd="0" presId="urn:microsoft.com/office/officeart/2005/8/layout/chevron1"/>
    <dgm:cxn modelId="{59771EA0-94EA-42FA-B23C-FA3C2DB7AFC6}" type="presOf" srcId="{48E050B7-6720-4F1E-8A13-DF08250B1462}" destId="{45BC5BD9-ADE7-4796-A8BD-B40EECC242BC}" srcOrd="0" destOrd="0" presId="urn:microsoft.com/office/officeart/2005/8/layout/chevron1"/>
    <dgm:cxn modelId="{6484BF4D-752F-4D94-8984-6B8BFA436846}" type="presOf" srcId="{E908938A-9A27-4738-A42D-397892CA76A6}" destId="{316F5175-04E2-481C-9572-053FBD6AAE3E}" srcOrd="0" destOrd="0" presId="urn:microsoft.com/office/officeart/2005/8/layout/chevron1"/>
    <dgm:cxn modelId="{4C6D388B-FFEF-49BC-9800-04AC8E6FA3D5}" srcId="{48E050B7-6720-4F1E-8A13-DF08250B1462}" destId="{E908938A-9A27-4738-A42D-397892CA76A6}" srcOrd="0" destOrd="0" parTransId="{2BF5251F-38B6-4448-ADF2-4A3F9C8C6030}" sibTransId="{08633D7F-D32E-40B9-829E-8A7E28BED61F}"/>
    <dgm:cxn modelId="{74E80687-CDFC-47C4-AC8E-3E8D15C8CBEB}" srcId="{48E050B7-6720-4F1E-8A13-DF08250B1462}" destId="{4F92C6CD-5DEC-406C-A5BA-8F8967EE36C1}" srcOrd="2" destOrd="0" parTransId="{D4359D31-A5DE-40FA-BECD-63F5E77258B8}" sibTransId="{A8269A2D-F2AF-4EE9-BE87-0C3D91F2FE27}"/>
    <dgm:cxn modelId="{0087DE15-794E-4B08-BA58-C82FBEEE4A78}" type="presOf" srcId="{9877E3A5-C776-4919-B31F-88C23DC49646}" destId="{0F298228-4916-422F-AE09-0980E9831509}" srcOrd="0" destOrd="0" presId="urn:microsoft.com/office/officeart/2005/8/layout/chevron1"/>
    <dgm:cxn modelId="{976FF818-6146-4E39-9758-FAC00B3ADA91}" srcId="{48E050B7-6720-4F1E-8A13-DF08250B1462}" destId="{9877E3A5-C776-4919-B31F-88C23DC49646}" srcOrd="1" destOrd="0" parTransId="{8606EA79-9BC2-4EBB-88ED-626CB8BA50B3}" sibTransId="{DBD0CA0E-57D0-46A9-AD8B-88960F662104}"/>
    <dgm:cxn modelId="{735C5769-97C6-4010-834D-989C1C894B15}" type="presParOf" srcId="{45BC5BD9-ADE7-4796-A8BD-B40EECC242BC}" destId="{316F5175-04E2-481C-9572-053FBD6AAE3E}" srcOrd="0" destOrd="0" presId="urn:microsoft.com/office/officeart/2005/8/layout/chevron1"/>
    <dgm:cxn modelId="{078ADE12-1308-4F33-8E8E-90AF5937A16E}" type="presParOf" srcId="{45BC5BD9-ADE7-4796-A8BD-B40EECC242BC}" destId="{6D6752F1-1F29-4430-84EE-4F1913CC4BA1}" srcOrd="1" destOrd="0" presId="urn:microsoft.com/office/officeart/2005/8/layout/chevron1"/>
    <dgm:cxn modelId="{84D9357C-5DCB-47A5-9EFE-03C26FD163BE}" type="presParOf" srcId="{45BC5BD9-ADE7-4796-A8BD-B40EECC242BC}" destId="{0F298228-4916-422F-AE09-0980E9831509}" srcOrd="2" destOrd="0" presId="urn:microsoft.com/office/officeart/2005/8/layout/chevron1"/>
    <dgm:cxn modelId="{E57E3493-FB4B-4403-A7E8-7D43394379B3}" type="presParOf" srcId="{45BC5BD9-ADE7-4796-A8BD-B40EECC242BC}" destId="{40A7C379-9CB8-4CB9-872E-EB19AEC2E215}" srcOrd="3" destOrd="0" presId="urn:microsoft.com/office/officeart/2005/8/layout/chevron1"/>
    <dgm:cxn modelId="{78470405-FE47-433D-8828-41963A79E5E6}" type="presParOf" srcId="{45BC5BD9-ADE7-4796-A8BD-B40EECC242BC}" destId="{D9025177-FC84-4A84-AA87-6F82B18FCFD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F5175-04E2-481C-9572-053FBD6AAE3E}">
      <dsp:nvSpPr>
        <dsp:cNvPr id="0" name=""/>
        <dsp:cNvSpPr/>
      </dsp:nvSpPr>
      <dsp:spPr>
        <a:xfrm>
          <a:off x="2411" y="0"/>
          <a:ext cx="2937420" cy="648072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简单</a:t>
          </a:r>
          <a:r>
            <a:rPr lang="en-US" altLang="zh-CN" sz="3200" kern="1200" dirty="0" smtClean="0"/>
            <a:t>3D</a:t>
          </a:r>
          <a:r>
            <a:rPr lang="zh-CN" altLang="en-US" sz="3200" kern="1200" dirty="0" smtClean="0"/>
            <a:t>服务</a:t>
          </a:r>
          <a:endParaRPr lang="zh-CN" altLang="en-US" sz="3200" kern="1200" dirty="0"/>
        </a:p>
      </dsp:txBody>
      <dsp:txXfrm>
        <a:off x="326447" y="0"/>
        <a:ext cx="2289348" cy="648072"/>
      </dsp:txXfrm>
    </dsp:sp>
    <dsp:sp modelId="{0F298228-4916-422F-AE09-0980E9831509}">
      <dsp:nvSpPr>
        <dsp:cNvPr id="0" name=""/>
        <dsp:cNvSpPr/>
      </dsp:nvSpPr>
      <dsp:spPr>
        <a:xfrm>
          <a:off x="2646089" y="0"/>
          <a:ext cx="2937420" cy="648072"/>
        </a:xfrm>
        <a:prstGeom prst="chevron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定制</a:t>
          </a:r>
          <a:r>
            <a:rPr lang="en-US" altLang="zh-CN" sz="3200" kern="1200" dirty="0" smtClean="0"/>
            <a:t>3D</a:t>
          </a:r>
          <a:r>
            <a:rPr lang="zh-CN" altLang="en-US" sz="3200" kern="1200" dirty="0" smtClean="0"/>
            <a:t>服务</a:t>
          </a:r>
          <a:endParaRPr lang="zh-CN" altLang="en-US" sz="3200" kern="1200" dirty="0"/>
        </a:p>
      </dsp:txBody>
      <dsp:txXfrm>
        <a:off x="2970125" y="0"/>
        <a:ext cx="2289348" cy="648072"/>
      </dsp:txXfrm>
    </dsp:sp>
    <dsp:sp modelId="{D9025177-FC84-4A84-AA87-6F82B18FCFDE}">
      <dsp:nvSpPr>
        <dsp:cNvPr id="0" name=""/>
        <dsp:cNvSpPr/>
      </dsp:nvSpPr>
      <dsp:spPr>
        <a:xfrm>
          <a:off x="5289768" y="0"/>
          <a:ext cx="2937420" cy="648072"/>
        </a:xfrm>
        <a:prstGeom prst="chevron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在线</a:t>
          </a:r>
          <a:r>
            <a:rPr lang="en-US" altLang="zh-CN" sz="3200" kern="1200" dirty="0" smtClean="0"/>
            <a:t>3D</a:t>
          </a:r>
          <a:r>
            <a:rPr lang="zh-CN" altLang="en-US" sz="3200" kern="1200" dirty="0" smtClean="0"/>
            <a:t>设计</a:t>
          </a:r>
          <a:endParaRPr lang="zh-CN" altLang="en-US" sz="3200" kern="1200" dirty="0"/>
        </a:p>
      </dsp:txBody>
      <dsp:txXfrm>
        <a:off x="5613804" y="0"/>
        <a:ext cx="2289348" cy="6480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F5175-04E2-481C-9572-053FBD6AAE3E}">
      <dsp:nvSpPr>
        <dsp:cNvPr id="0" name=""/>
        <dsp:cNvSpPr/>
      </dsp:nvSpPr>
      <dsp:spPr>
        <a:xfrm>
          <a:off x="2411" y="0"/>
          <a:ext cx="2937420" cy="50405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+mn-lt"/>
            </a:rPr>
            <a:t>稳定</a:t>
          </a:r>
          <a:endParaRPr lang="zh-CN" altLang="en-US" sz="2800" kern="1200" dirty="0">
            <a:latin typeface="+mn-lt"/>
          </a:endParaRPr>
        </a:p>
      </dsp:txBody>
      <dsp:txXfrm>
        <a:off x="254439" y="0"/>
        <a:ext cx="2433364" cy="504056"/>
      </dsp:txXfrm>
    </dsp:sp>
    <dsp:sp modelId="{0F298228-4916-422F-AE09-0980E9831509}">
      <dsp:nvSpPr>
        <dsp:cNvPr id="0" name=""/>
        <dsp:cNvSpPr/>
      </dsp:nvSpPr>
      <dsp:spPr>
        <a:xfrm>
          <a:off x="2646089" y="0"/>
          <a:ext cx="2937420" cy="504056"/>
        </a:xfrm>
        <a:prstGeom prst="chevron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+mn-lt"/>
            </a:rPr>
            <a:t>效率</a:t>
          </a:r>
          <a:endParaRPr lang="zh-CN" altLang="en-US" sz="2800" kern="1200" dirty="0">
            <a:latin typeface="+mn-lt"/>
          </a:endParaRPr>
        </a:p>
      </dsp:txBody>
      <dsp:txXfrm>
        <a:off x="2898117" y="0"/>
        <a:ext cx="2433364" cy="504056"/>
      </dsp:txXfrm>
    </dsp:sp>
    <dsp:sp modelId="{D9025177-FC84-4A84-AA87-6F82B18FCFDE}">
      <dsp:nvSpPr>
        <dsp:cNvPr id="0" name=""/>
        <dsp:cNvSpPr/>
      </dsp:nvSpPr>
      <dsp:spPr>
        <a:xfrm>
          <a:off x="5289768" y="0"/>
          <a:ext cx="2937420" cy="504056"/>
        </a:xfrm>
        <a:prstGeom prst="chevron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+mn-lt"/>
            </a:rPr>
            <a:t>画质</a:t>
          </a:r>
          <a:endParaRPr lang="zh-CN" altLang="en-US" sz="2800" kern="1200" dirty="0">
            <a:latin typeface="+mn-lt"/>
          </a:endParaRPr>
        </a:p>
      </dsp:txBody>
      <dsp:txXfrm>
        <a:off x="5541796" y="0"/>
        <a:ext cx="2433364" cy="504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60736-7F85-4515-A6D8-4542283B826A}" type="datetimeFigureOut">
              <a:rPr lang="zh-CN" altLang="en-US" smtClean="0"/>
              <a:t>2015/3/1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75C4F-F199-4381-AD49-AC8192F6B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11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48700-594F-44E5-8A8A-527182797791}" type="datetimeFigureOut">
              <a:rPr lang="zh-CN" altLang="en-US" smtClean="0"/>
              <a:t>2015/3/1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685800"/>
            <a:ext cx="5343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8DB0E-2F85-451F-815D-54806098F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14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22205"/>
            <a:ext cx="7772400" cy="12573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23962"/>
            <a:ext cx="6400800" cy="14990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37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68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6517"/>
            <a:ext cx="2057400" cy="37530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76517"/>
            <a:ext cx="6019800" cy="37530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02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84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769330"/>
            <a:ext cx="7772400" cy="116501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86182"/>
            <a:ext cx="7772400" cy="12831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9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26518"/>
            <a:ext cx="4038600" cy="2903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26518"/>
            <a:ext cx="4038600" cy="2903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8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4905"/>
            <a:ext cx="8229600" cy="97763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3020"/>
            <a:ext cx="4040188" cy="5472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60223"/>
            <a:ext cx="4040188" cy="3379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313020"/>
            <a:ext cx="4041775" cy="5472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60223"/>
            <a:ext cx="4041775" cy="3379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65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62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31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33546"/>
            <a:ext cx="3008313" cy="9939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33548"/>
            <a:ext cx="5111750" cy="50063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227478"/>
            <a:ext cx="3008313" cy="40123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9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106069"/>
            <a:ext cx="5486400" cy="4847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24121"/>
            <a:ext cx="5486400" cy="3519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590814"/>
            <a:ext cx="5486400" cy="6884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53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34905"/>
            <a:ext cx="8229600" cy="681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699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67544" y="5309170"/>
            <a:ext cx="2133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91F99-555A-4E70-BF70-8E07EE828744}" type="datetimeFigureOut">
              <a:rPr lang="zh-CN" altLang="en-US" smtClean="0"/>
              <a:t>2015/3/1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309170"/>
            <a:ext cx="2895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309170"/>
            <a:ext cx="2133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4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5720" y="2212826"/>
            <a:ext cx="8640960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HTML5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CoolLight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网络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三维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化（电商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家居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设计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电子教育）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	2015.03.01    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毛春杨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3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引擎展示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7" y="844674"/>
            <a:ext cx="8712968" cy="491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14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引擎展示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pic>
        <p:nvPicPr>
          <p:cNvPr id="1026" name="Picture 2" descr="E:\Microbject\Demo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499992" y="916682"/>
            <a:ext cx="3816424" cy="260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Microbject\Demo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68428" y="359941"/>
            <a:ext cx="2464612" cy="37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Microbject\Demo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576156"/>
            <a:ext cx="1368152" cy="252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15616" y="3525566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Win10</a:t>
            </a:r>
            <a:r>
              <a:rPr lang="zh-CN" altLang="en-US" dirty="0" smtClean="0"/>
              <a:t>平板上运行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9992" y="3580978"/>
            <a:ext cx="157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iPad air</a:t>
            </a:r>
            <a:r>
              <a:rPr lang="zh-CN" altLang="en-US" dirty="0" smtClean="0"/>
              <a:t>上运行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76056" y="4661098"/>
            <a:ext cx="208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移动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上运行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339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0817"/>
            <a:ext cx="8229600" cy="1008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57795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HTML5 - </a:t>
            </a:r>
            <a:r>
              <a:rPr lang="en-US" altLang="zh-CN" dirty="0" err="1" smtClean="0"/>
              <a:t>CoolLight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2800" dirty="0"/>
              <a:t>发展</a:t>
            </a:r>
            <a:r>
              <a:rPr lang="zh-CN" altLang="en-US" sz="2800" dirty="0" smtClean="0"/>
              <a:t>历程，经过了很长的</a:t>
            </a:r>
            <a:r>
              <a:rPr lang="zh-CN" altLang="en-US" sz="2800" dirty="0" smtClean="0"/>
              <a:t>时间，逐渐成熟和应用。</a:t>
            </a:r>
            <a:endParaRPr lang="en-US" altLang="zh-CN" sz="2800" dirty="0" smtClean="0"/>
          </a:p>
          <a:p>
            <a:r>
              <a:rPr lang="en-US" altLang="zh-CN" sz="1900" dirty="0" smtClean="0"/>
              <a:t>2004</a:t>
            </a:r>
            <a:r>
              <a:rPr lang="zh-CN" altLang="en-US" sz="1900" dirty="0" smtClean="0"/>
              <a:t>年提出。</a:t>
            </a:r>
            <a:endParaRPr lang="en-US" altLang="zh-CN" sz="1900" dirty="0" smtClean="0"/>
          </a:p>
          <a:p>
            <a:r>
              <a:rPr lang="en-US" altLang="zh-CN" sz="1900" dirty="0" smtClean="0"/>
              <a:t>2007</a:t>
            </a:r>
            <a:r>
              <a:rPr lang="zh-CN" altLang="en-US" sz="1900" dirty="0" smtClean="0"/>
              <a:t>年采纳，开始启动。</a:t>
            </a:r>
            <a:endParaRPr lang="en-US" altLang="zh-CN" sz="1900" dirty="0" smtClean="0"/>
          </a:p>
          <a:p>
            <a:r>
              <a:rPr lang="en-US" altLang="zh-CN" sz="1900" dirty="0" smtClean="0"/>
              <a:t>2012</a:t>
            </a:r>
            <a:r>
              <a:rPr lang="zh-CN" altLang="en-US" sz="1900" dirty="0" smtClean="0"/>
              <a:t>年定稿。</a:t>
            </a:r>
            <a:endParaRPr lang="en-US" altLang="zh-CN" sz="1900" dirty="0" smtClean="0"/>
          </a:p>
          <a:p>
            <a:r>
              <a:rPr lang="en-US" altLang="zh-CN" sz="1900" dirty="0" smtClean="0"/>
              <a:t>2013</a:t>
            </a:r>
            <a:r>
              <a:rPr lang="zh-CN" altLang="en-US" sz="1900" dirty="0" smtClean="0"/>
              <a:t>年</a:t>
            </a:r>
            <a:r>
              <a:rPr lang="en-US" altLang="zh-CN" sz="1900" dirty="0" smtClean="0"/>
              <a:t>5.1</a:t>
            </a:r>
            <a:r>
              <a:rPr lang="zh-CN" altLang="en-US" sz="1900" dirty="0" smtClean="0"/>
              <a:t>启动。</a:t>
            </a:r>
            <a:endParaRPr lang="en-US" altLang="zh-CN" sz="1900" dirty="0" smtClean="0"/>
          </a:p>
          <a:p>
            <a:r>
              <a:rPr lang="en-US" altLang="zh-CN" sz="1900" dirty="0" smtClean="0"/>
              <a:t>2014</a:t>
            </a:r>
            <a:r>
              <a:rPr lang="zh-CN" altLang="en-US" sz="1900" dirty="0" smtClean="0"/>
              <a:t>年最终制定完成。</a:t>
            </a:r>
            <a:endParaRPr lang="en-US" altLang="zh-CN" sz="1900" dirty="0" smtClean="0"/>
          </a:p>
          <a:p>
            <a:r>
              <a:rPr lang="en-US" altLang="zh-CN" sz="1900" dirty="0" smtClean="0"/>
              <a:t>2016</a:t>
            </a:r>
            <a:r>
              <a:rPr lang="zh-CN" altLang="en-US" sz="1900" dirty="0" smtClean="0"/>
              <a:t>年</a:t>
            </a:r>
            <a:r>
              <a:rPr lang="en-US" altLang="zh-CN" sz="1900" dirty="0" smtClean="0"/>
              <a:t>5.1</a:t>
            </a:r>
            <a:r>
              <a:rPr lang="zh-CN" altLang="en-US" sz="1900" dirty="0" smtClean="0"/>
              <a:t>发布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 smtClean="0">
                <a:solidFill>
                  <a:srgbClr val="FF0000"/>
                </a:solidFill>
              </a:rPr>
              <a:t>CoolLight</a:t>
            </a:r>
            <a:r>
              <a:rPr lang="zh-CN" altLang="en-US" sz="2400" dirty="0" smtClean="0">
                <a:solidFill>
                  <a:srgbClr val="FF0000"/>
                </a:solidFill>
              </a:rPr>
              <a:t>是一套基于</a:t>
            </a:r>
            <a:r>
              <a:rPr lang="en-US" altLang="zh-CN" sz="2400" dirty="0" smtClean="0">
                <a:solidFill>
                  <a:srgbClr val="FF0000"/>
                </a:solidFill>
              </a:rPr>
              <a:t>HTML5</a:t>
            </a:r>
            <a:r>
              <a:rPr lang="zh-CN" altLang="en-US" sz="2400" dirty="0" smtClean="0">
                <a:solidFill>
                  <a:srgbClr val="FF0000"/>
                </a:solidFill>
              </a:rPr>
              <a:t>的</a:t>
            </a:r>
            <a:r>
              <a:rPr lang="en-US" altLang="zh-CN" sz="2400" dirty="0" smtClean="0">
                <a:solidFill>
                  <a:srgbClr val="FF0000"/>
                </a:solidFill>
              </a:rPr>
              <a:t>WEBGL</a:t>
            </a:r>
            <a:r>
              <a:rPr lang="zh-CN" altLang="en-US" sz="2400" dirty="0" smtClean="0">
                <a:solidFill>
                  <a:srgbClr val="FF0000"/>
                </a:solidFill>
              </a:rPr>
              <a:t>的</a:t>
            </a:r>
            <a:r>
              <a:rPr lang="en-US" altLang="zh-CN" sz="2400" dirty="0" smtClean="0">
                <a:solidFill>
                  <a:srgbClr val="FF0000"/>
                </a:solidFill>
              </a:rPr>
              <a:t>3D</a:t>
            </a:r>
            <a:r>
              <a:rPr lang="zh-CN" altLang="en-US" sz="2400" dirty="0" smtClean="0">
                <a:solidFill>
                  <a:srgbClr val="FF0000"/>
                </a:solidFill>
              </a:rPr>
              <a:t>引擎。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是我独立在业余时间制作的一套</a:t>
            </a:r>
            <a:r>
              <a:rPr lang="en-US" altLang="zh-CN" sz="2400" dirty="0" smtClean="0">
                <a:solidFill>
                  <a:srgbClr val="FF0000"/>
                </a:solidFill>
              </a:rPr>
              <a:t>3D</a:t>
            </a:r>
            <a:r>
              <a:rPr lang="zh-CN" altLang="en-US" sz="2400" dirty="0" smtClean="0">
                <a:solidFill>
                  <a:srgbClr val="FF0000"/>
                </a:solidFill>
              </a:rPr>
              <a:t>渲染引擎。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1900" dirty="0" smtClean="0"/>
              <a:t>使用数据库</a:t>
            </a:r>
            <a:r>
              <a:rPr lang="en-US" altLang="zh-CN" sz="1900" dirty="0" smtClean="0"/>
              <a:t>(MySQL/</a:t>
            </a:r>
            <a:r>
              <a:rPr lang="en-US" altLang="zh-CN" sz="1900" dirty="0" err="1" smtClean="0"/>
              <a:t>MongoDB</a:t>
            </a:r>
            <a:r>
              <a:rPr lang="en-US" altLang="zh-CN" sz="1900" dirty="0" smtClean="0"/>
              <a:t>)</a:t>
            </a:r>
            <a:r>
              <a:rPr lang="zh-CN" altLang="en-US" sz="1900" dirty="0" smtClean="0"/>
              <a:t>存储数据。</a:t>
            </a:r>
            <a:endParaRPr lang="en-US" altLang="zh-CN" sz="1900" dirty="0" smtClean="0"/>
          </a:p>
          <a:p>
            <a:r>
              <a:rPr lang="zh-CN" altLang="en-US" sz="1900" dirty="0" smtClean="0"/>
              <a:t>提供在线设计工具。</a:t>
            </a:r>
            <a:endParaRPr lang="en-US" altLang="zh-CN" sz="1900" dirty="0" smtClean="0"/>
          </a:p>
          <a:p>
            <a:r>
              <a:rPr lang="zh-CN" altLang="en-US" sz="1900" dirty="0" smtClean="0"/>
              <a:t>提供三维展示功能。</a:t>
            </a:r>
            <a:endParaRPr lang="en-US" altLang="zh-CN" sz="1900" dirty="0" smtClean="0"/>
          </a:p>
        </p:txBody>
      </p:sp>
    </p:spTree>
    <p:extLst>
      <p:ext uri="{BB962C8B-B14F-4D97-AF65-F5344CB8AC3E}">
        <p14:creationId xmlns:p14="http://schemas.microsoft.com/office/powerpoint/2010/main" val="289002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HTML5 – </a:t>
            </a:r>
            <a:r>
              <a:rPr lang="en-US" altLang="zh-CN" dirty="0" smtClean="0"/>
              <a:t>WEBGL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WEBGL</a:t>
            </a:r>
            <a:r>
              <a:rPr lang="zh-CN" altLang="en-US" sz="2800" dirty="0" smtClean="0">
                <a:solidFill>
                  <a:srgbClr val="FF0000"/>
                </a:solidFill>
              </a:rPr>
              <a:t>：是一套在</a:t>
            </a:r>
            <a:r>
              <a:rPr lang="en-US" altLang="zh-CN" sz="2800" dirty="0" smtClean="0">
                <a:solidFill>
                  <a:srgbClr val="FF0000"/>
                </a:solidFill>
              </a:rPr>
              <a:t>WEB</a:t>
            </a:r>
            <a:r>
              <a:rPr lang="zh-CN" altLang="en-US" sz="2800" dirty="0" smtClean="0">
                <a:solidFill>
                  <a:srgbClr val="FF0000"/>
                </a:solidFill>
              </a:rPr>
              <a:t>上提供</a:t>
            </a:r>
            <a:r>
              <a:rPr lang="en-US" altLang="zh-CN" sz="2800" dirty="0" smtClean="0">
                <a:solidFill>
                  <a:srgbClr val="FF0000"/>
                </a:solidFill>
              </a:rPr>
              <a:t>3D</a:t>
            </a:r>
            <a:r>
              <a:rPr lang="zh-CN" altLang="en-US" sz="2800" dirty="0" smtClean="0">
                <a:solidFill>
                  <a:srgbClr val="FF0000"/>
                </a:solidFill>
              </a:rPr>
              <a:t>绘制的接口规范。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zh-CN" altLang="en-US" sz="2800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308" y="1597140"/>
            <a:ext cx="6433172" cy="356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97141"/>
            <a:ext cx="2026187" cy="356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94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HTML5 - WEBGL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32047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发展历程：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200" dirty="0" smtClean="0"/>
              <a:t>2011</a:t>
            </a:r>
            <a:r>
              <a:rPr lang="zh-CN" altLang="en-US" sz="2200" dirty="0" smtClean="0"/>
              <a:t>年：</a:t>
            </a:r>
            <a:r>
              <a:rPr lang="en-US" altLang="zh-CN" sz="2200" dirty="0" smtClean="0"/>
              <a:t>Safari/Chrome/</a:t>
            </a:r>
            <a:r>
              <a:rPr lang="en-US" altLang="zh-CN" sz="2200" dirty="0" err="1" smtClean="0"/>
              <a:t>FireFox</a:t>
            </a:r>
            <a:r>
              <a:rPr lang="en-US" altLang="zh-CN" sz="2200" dirty="0" smtClean="0"/>
              <a:t>/Opera</a:t>
            </a:r>
            <a:r>
              <a:rPr lang="zh-CN" altLang="en-US" sz="2200" dirty="0" smtClean="0"/>
              <a:t>开始支持</a:t>
            </a:r>
            <a:endParaRPr lang="en-US" altLang="zh-CN" sz="2200" dirty="0" smtClean="0"/>
          </a:p>
          <a:p>
            <a:pPr lvl="1"/>
            <a:r>
              <a:rPr lang="en-US" altLang="zh-CN" sz="2200" dirty="0" smtClean="0"/>
              <a:t>2012</a:t>
            </a:r>
            <a:r>
              <a:rPr lang="zh-CN" altLang="en-US" sz="2200" dirty="0" smtClean="0"/>
              <a:t>年：</a:t>
            </a:r>
            <a:r>
              <a:rPr lang="en-US" altLang="zh-CN" sz="2200" dirty="0" smtClean="0"/>
              <a:t>Google</a:t>
            </a:r>
            <a:r>
              <a:rPr lang="zh-CN" altLang="en-US" sz="2200" dirty="0" smtClean="0"/>
              <a:t>开始应用</a:t>
            </a:r>
            <a:r>
              <a:rPr lang="zh-CN" altLang="en-US" sz="2200" dirty="0"/>
              <a:t>。</a:t>
            </a:r>
            <a:endParaRPr lang="en-US" altLang="zh-CN" sz="2200" dirty="0" smtClean="0"/>
          </a:p>
          <a:p>
            <a:pPr lvl="1"/>
            <a:r>
              <a:rPr lang="en-US" altLang="zh-CN" sz="2200" dirty="0" smtClean="0"/>
              <a:t>2013</a:t>
            </a:r>
            <a:r>
              <a:rPr lang="zh-CN" altLang="en-US" sz="2200" dirty="0" smtClean="0"/>
              <a:t>年：</a:t>
            </a:r>
            <a:r>
              <a:rPr lang="en-US" altLang="zh-CN" sz="2200" dirty="0" smtClean="0"/>
              <a:t>IE11</a:t>
            </a:r>
            <a:r>
              <a:rPr lang="zh-CN" altLang="en-US" sz="2200" dirty="0" smtClean="0"/>
              <a:t>开始支持。</a:t>
            </a:r>
            <a:endParaRPr lang="en-US" altLang="zh-CN" sz="2200" dirty="0" smtClean="0"/>
          </a:p>
          <a:p>
            <a:pPr lvl="1"/>
            <a:r>
              <a:rPr lang="en-US" altLang="zh-CN" sz="2200" dirty="0" smtClean="0"/>
              <a:t>2014</a:t>
            </a:r>
            <a:r>
              <a:rPr lang="zh-CN" altLang="en-US" sz="2200" dirty="0" smtClean="0"/>
              <a:t>年：</a:t>
            </a:r>
            <a:r>
              <a:rPr lang="en-US" altLang="zh-CN" sz="2200" dirty="0" smtClean="0"/>
              <a:t>WEBGL2.0</a:t>
            </a:r>
            <a:r>
              <a:rPr lang="zh-CN" altLang="en-US" sz="2200" dirty="0" smtClean="0"/>
              <a:t>草案（部分浏览器已经实现</a:t>
            </a:r>
            <a:r>
              <a:rPr lang="zh-CN" altLang="en-US" sz="2200" dirty="0"/>
              <a:t>了</a:t>
            </a:r>
            <a:r>
              <a:rPr lang="zh-CN" altLang="en-US" sz="2200" dirty="0" smtClean="0"/>
              <a:t>部分</a:t>
            </a:r>
            <a:r>
              <a:rPr lang="zh-CN" altLang="en-US" sz="2200" dirty="0"/>
              <a:t>功能</a:t>
            </a:r>
            <a:r>
              <a:rPr lang="zh-CN" altLang="en-US" sz="2200" dirty="0" smtClean="0"/>
              <a:t>）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lvl="1"/>
            <a:endParaRPr lang="en-US" altLang="zh-CN" sz="22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支持平台：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200" dirty="0" smtClean="0"/>
              <a:t>PC-Window</a:t>
            </a:r>
            <a:r>
              <a:rPr lang="zh-CN" altLang="en-US" sz="2200" dirty="0" smtClean="0"/>
              <a:t>：</a:t>
            </a:r>
            <a:r>
              <a:rPr lang="en-US" altLang="zh-CN" sz="2200" dirty="0" smtClean="0"/>
              <a:t>Chrome/</a:t>
            </a:r>
            <a:r>
              <a:rPr lang="en-US" altLang="zh-CN" sz="2200" dirty="0" err="1" smtClean="0"/>
              <a:t>FireFox</a:t>
            </a:r>
            <a:r>
              <a:rPr lang="en-US" altLang="zh-CN" sz="2200" dirty="0" smtClean="0"/>
              <a:t>/Opera/IE11(Win7/Win8/Win10)</a:t>
            </a:r>
          </a:p>
          <a:p>
            <a:pPr lvl="1"/>
            <a:r>
              <a:rPr lang="en-US" altLang="zh-CN" sz="2200" dirty="0" smtClean="0"/>
              <a:t>PC-Linux</a:t>
            </a:r>
            <a:r>
              <a:rPr lang="zh-CN" altLang="en-US" sz="2200" dirty="0" smtClean="0"/>
              <a:t>：</a:t>
            </a:r>
            <a:r>
              <a:rPr lang="en-US" altLang="zh-CN" sz="2200" dirty="0" smtClean="0"/>
              <a:t>Chrome/</a:t>
            </a:r>
            <a:r>
              <a:rPr lang="en-US" altLang="zh-CN" sz="2200" dirty="0" err="1" smtClean="0"/>
              <a:t>FireFox</a:t>
            </a:r>
            <a:endParaRPr lang="en-US" altLang="zh-CN" sz="2200" dirty="0" smtClean="0"/>
          </a:p>
          <a:p>
            <a:pPr lvl="1"/>
            <a:r>
              <a:rPr lang="en-US" altLang="zh-CN" sz="2200" dirty="0" smtClean="0"/>
              <a:t>PC-Apple</a:t>
            </a:r>
            <a:r>
              <a:rPr lang="zh-CN" altLang="en-US" sz="2200" dirty="0" smtClean="0"/>
              <a:t>：</a:t>
            </a:r>
            <a:r>
              <a:rPr lang="en-US" altLang="zh-CN" sz="2200" dirty="0" smtClean="0"/>
              <a:t>Safari</a:t>
            </a:r>
          </a:p>
          <a:p>
            <a:pPr lvl="1"/>
            <a:r>
              <a:rPr lang="en-US" altLang="zh-CN" sz="2200" dirty="0" smtClean="0"/>
              <a:t>Mobile-Apple</a:t>
            </a:r>
            <a:r>
              <a:rPr lang="zh-CN" altLang="en-US" sz="2200" dirty="0" smtClean="0"/>
              <a:t>：</a:t>
            </a:r>
            <a:r>
              <a:rPr lang="en-US" altLang="zh-CN" sz="2200" dirty="0" smtClean="0"/>
              <a:t>Safari</a:t>
            </a:r>
          </a:p>
          <a:p>
            <a:pPr lvl="1"/>
            <a:r>
              <a:rPr lang="en-US" altLang="zh-CN" sz="2200" dirty="0" smtClean="0"/>
              <a:t>Mobile-Android</a:t>
            </a:r>
            <a:r>
              <a:rPr lang="zh-CN" altLang="en-US" sz="2200" dirty="0" smtClean="0"/>
              <a:t>：</a:t>
            </a:r>
            <a:r>
              <a:rPr lang="en-US" altLang="zh-CN" sz="2200" dirty="0" err="1" smtClean="0"/>
              <a:t>Webkit</a:t>
            </a:r>
            <a:r>
              <a:rPr lang="zh-CN" altLang="en-US" sz="2200" dirty="0" smtClean="0"/>
              <a:t>核心</a:t>
            </a:r>
            <a:r>
              <a:rPr lang="en-US" altLang="zh-CN" sz="2200" dirty="0" smtClean="0"/>
              <a:t>(Chrome/</a:t>
            </a:r>
            <a:r>
              <a:rPr lang="zh-CN" altLang="en-US" sz="2200" dirty="0" smtClean="0"/>
              <a:t>微信</a:t>
            </a:r>
            <a:r>
              <a:rPr lang="en-US" altLang="zh-CN" sz="2200" dirty="0" smtClean="0"/>
              <a:t>/QQ…)</a:t>
            </a:r>
          </a:p>
          <a:p>
            <a:pPr lvl="1"/>
            <a:r>
              <a:rPr lang="zh-CN" altLang="en-US" sz="2200" dirty="0" smtClean="0"/>
              <a:t>（</a:t>
            </a:r>
            <a:r>
              <a:rPr lang="zh-CN" altLang="en-US" sz="2200" dirty="0"/>
              <a:t>未来头戴</a:t>
            </a:r>
            <a:r>
              <a:rPr lang="zh-CN" altLang="en-US" sz="2200" dirty="0" smtClean="0"/>
              <a:t>式</a:t>
            </a:r>
            <a:r>
              <a:rPr lang="en-US" altLang="zh-CN" sz="2200" dirty="0" smtClean="0"/>
              <a:t>VR</a:t>
            </a:r>
            <a:r>
              <a:rPr lang="zh-CN" altLang="en-US" sz="2200" dirty="0" smtClean="0"/>
              <a:t>设备也会</a:t>
            </a:r>
            <a:r>
              <a:rPr lang="zh-CN" altLang="en-US" sz="2200" dirty="0"/>
              <a:t>支持</a:t>
            </a:r>
            <a:r>
              <a:rPr lang="zh-CN" altLang="en-US" sz="2200" dirty="0" smtClean="0"/>
              <a:t>）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305758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网络</a:t>
            </a:r>
            <a:r>
              <a:rPr lang="zh-CN" altLang="en-US" dirty="0" smtClean="0"/>
              <a:t>发展趋势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人们总是希望能有更加的体验，看到更多内容。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游戏：</a:t>
            </a:r>
            <a:r>
              <a:rPr lang="en-US" altLang="zh-CN" sz="2400" dirty="0" smtClean="0"/>
              <a:t>2D -&gt; </a:t>
            </a:r>
            <a:r>
              <a:rPr lang="zh-CN" altLang="en-US" sz="2400" dirty="0" smtClean="0"/>
              <a:t>模拟</a:t>
            </a:r>
            <a:r>
              <a:rPr lang="en-US" altLang="zh-CN" sz="2400" dirty="0" smtClean="0"/>
              <a:t>3D -&gt; 3D</a:t>
            </a:r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现在</a:t>
            </a:r>
            <a:r>
              <a:rPr lang="zh-CN" altLang="en-US" sz="2800" dirty="0" smtClean="0"/>
              <a:t>网络展现的内容还是以</a:t>
            </a:r>
            <a:r>
              <a:rPr lang="en-US" altLang="zh-CN" sz="2800" dirty="0" smtClean="0"/>
              <a:t>2D</a:t>
            </a:r>
            <a:r>
              <a:rPr lang="zh-CN" altLang="en-US" sz="2800" dirty="0" smtClean="0"/>
              <a:t>为主。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如果在网络和设备允许的情况下</a:t>
            </a:r>
            <a:r>
              <a:rPr lang="zh-CN" altLang="en-US" sz="2400" dirty="0" smtClean="0"/>
              <a:t>，大部分</a:t>
            </a:r>
            <a:r>
              <a:rPr lang="zh-CN" altLang="en-US" sz="2400" dirty="0" smtClean="0"/>
              <a:t>人对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还是有兴趣的。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3D</a:t>
            </a:r>
            <a:r>
              <a:rPr lang="zh-CN" altLang="en-US" sz="2400" dirty="0" smtClean="0"/>
              <a:t>会提供给用户更贴近现实的体验。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7789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发展</a:t>
            </a:r>
            <a:r>
              <a:rPr lang="zh-CN" altLang="en-US" dirty="0"/>
              <a:t>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800" dirty="0" smtClean="0"/>
              <a:t>3D</a:t>
            </a:r>
            <a:r>
              <a:rPr lang="zh-CN" altLang="en-US" sz="2800" dirty="0"/>
              <a:t>化</a:t>
            </a:r>
            <a:r>
              <a:rPr lang="zh-CN" altLang="en-US" sz="2800" dirty="0" smtClean="0"/>
              <a:t>服务：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提供客户</a:t>
            </a:r>
            <a:r>
              <a:rPr lang="en-US" altLang="zh-CN" sz="2400" dirty="0" smtClean="0">
                <a:solidFill>
                  <a:srgbClr val="FF0000"/>
                </a:solidFill>
              </a:rPr>
              <a:t>3D</a:t>
            </a:r>
            <a:r>
              <a:rPr lang="zh-CN" altLang="en-US" sz="2400" dirty="0" smtClean="0">
                <a:solidFill>
                  <a:srgbClr val="FF0000"/>
                </a:solidFill>
              </a:rPr>
              <a:t>化服务</a:t>
            </a:r>
            <a:r>
              <a:rPr lang="zh-CN" altLang="en-US" sz="2400" dirty="0"/>
              <a:t>：</a:t>
            </a:r>
            <a:endParaRPr lang="en-US" altLang="zh-CN" sz="2400" dirty="0" smtClean="0"/>
          </a:p>
          <a:p>
            <a:pPr lvl="2"/>
            <a:r>
              <a:rPr lang="zh-CN" altLang="en-US" sz="2000" dirty="0" smtClean="0">
                <a:solidFill>
                  <a:srgbClr val="FF0000"/>
                </a:solidFill>
              </a:rPr>
              <a:t>商品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3D</a:t>
            </a:r>
            <a:r>
              <a:rPr lang="zh-CN" altLang="en-US" sz="2000" dirty="0" smtClean="0"/>
              <a:t>化商品，用户可以从更多角度观察，选择颜色，组装。</a:t>
            </a:r>
            <a:endParaRPr lang="en-US" altLang="zh-CN" sz="2000" dirty="0" smtClean="0"/>
          </a:p>
          <a:p>
            <a:pPr lvl="3"/>
            <a:r>
              <a:rPr lang="zh-CN" altLang="en-US" sz="1600" dirty="0" smtClean="0"/>
              <a:t>汽车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电子产品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机械物件</a:t>
            </a:r>
            <a:endParaRPr lang="en-US" altLang="zh-CN" sz="1600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设计</a:t>
            </a:r>
            <a:r>
              <a:rPr lang="zh-CN" altLang="en-US" dirty="0" smtClean="0"/>
              <a:t>：房屋设计，根据房间平面图生成立体模型，用户自己部署房间。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数据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3D</a:t>
            </a:r>
            <a:r>
              <a:rPr lang="zh-CN" altLang="en-US" dirty="0" smtClean="0"/>
              <a:t>化数据服务，报表，地图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教育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3D</a:t>
            </a:r>
            <a:r>
              <a:rPr lang="zh-CN" altLang="en-US" dirty="0" smtClean="0"/>
              <a:t>化小游戏，学习立体几何，方程讲解。</a:t>
            </a:r>
            <a:endParaRPr lang="en-US" altLang="zh-CN" dirty="0" smtClean="0"/>
          </a:p>
          <a:p>
            <a:pPr lvl="2"/>
            <a:r>
              <a:rPr lang="en-US" altLang="zh-CN" sz="2000" dirty="0" smtClean="0">
                <a:solidFill>
                  <a:srgbClr val="FF0000"/>
                </a:solidFill>
              </a:rPr>
              <a:t>3D</a:t>
            </a:r>
            <a:r>
              <a:rPr lang="zh-CN" altLang="en-US" sz="2000" dirty="0" smtClean="0">
                <a:solidFill>
                  <a:srgbClr val="FF0000"/>
                </a:solidFill>
              </a:rPr>
              <a:t>打印</a:t>
            </a:r>
            <a:r>
              <a:rPr lang="zh-CN" altLang="en-US" sz="2000" dirty="0" smtClean="0"/>
              <a:t>：对于喜欢的可</a:t>
            </a:r>
            <a:r>
              <a:rPr lang="en-US" altLang="zh-CN" sz="2000" dirty="0" smtClean="0"/>
              <a:t>3D</a:t>
            </a:r>
            <a:r>
              <a:rPr lang="zh-CN" altLang="en-US" sz="2000" dirty="0" smtClean="0"/>
              <a:t>打印物件，提供打印服务或自己下载打印。</a:t>
            </a:r>
            <a:endParaRPr lang="en-US" altLang="zh-CN" sz="2000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分享：</a:t>
            </a:r>
            <a:endParaRPr lang="en-US" altLang="zh-CN" dirty="0"/>
          </a:p>
          <a:p>
            <a:pPr lvl="2"/>
            <a:r>
              <a:rPr lang="en-US" altLang="zh-CN" dirty="0" smtClean="0"/>
              <a:t>PC/</a:t>
            </a:r>
            <a:r>
              <a:rPr lang="zh-CN" altLang="en-US" dirty="0" smtClean="0"/>
              <a:t>平板</a:t>
            </a:r>
            <a:r>
              <a:rPr lang="en-US" altLang="zh-CN" dirty="0" smtClean="0"/>
              <a:t>/</a:t>
            </a:r>
            <a:r>
              <a:rPr lang="zh-CN" altLang="en-US" dirty="0" smtClean="0"/>
              <a:t>手机</a:t>
            </a:r>
            <a:r>
              <a:rPr lang="en-US" altLang="zh-CN" dirty="0" smtClean="0"/>
              <a:t>/</a:t>
            </a:r>
            <a:r>
              <a:rPr lang="zh-CN" altLang="en-US" dirty="0" smtClean="0"/>
              <a:t>电视上，通过浏览器查看和操作。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网页</a:t>
            </a:r>
            <a:r>
              <a:rPr lang="en-US" altLang="zh-CN" dirty="0" smtClean="0"/>
              <a:t>/</a:t>
            </a:r>
            <a:r>
              <a:rPr lang="zh-CN" altLang="en-US" dirty="0" smtClean="0"/>
              <a:t>微信</a:t>
            </a:r>
            <a:r>
              <a:rPr lang="en-US" altLang="zh-CN" dirty="0" smtClean="0"/>
              <a:t>/</a:t>
            </a:r>
            <a:r>
              <a:rPr lang="zh-CN" altLang="en-US" dirty="0" smtClean="0"/>
              <a:t>微博</a:t>
            </a:r>
            <a:r>
              <a:rPr lang="en-US" altLang="zh-CN" dirty="0" smtClean="0"/>
              <a:t>…</a:t>
            </a:r>
            <a:r>
              <a:rPr lang="zh-CN" altLang="en-US" dirty="0" smtClean="0"/>
              <a:t>内都可以查看和分享。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607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发展</a:t>
            </a:r>
            <a:r>
              <a:rPr lang="zh-CN" altLang="en-US" dirty="0"/>
              <a:t>阶段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120195"/>
              </p:ext>
            </p:extLst>
          </p:nvPr>
        </p:nvGraphicFramePr>
        <p:xfrm>
          <a:off x="323528" y="988690"/>
          <a:ext cx="8229600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3"/>
          <p:cNvSpPr txBox="1">
            <a:spLocks/>
          </p:cNvSpPr>
          <p:nvPr/>
        </p:nvSpPr>
        <p:spPr>
          <a:xfrm>
            <a:off x="251520" y="1780778"/>
            <a:ext cx="8640960" cy="3384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solidFill>
                  <a:srgbClr val="FF0000"/>
                </a:solidFill>
              </a:rPr>
              <a:t>简单</a:t>
            </a:r>
            <a:r>
              <a:rPr lang="en-US" altLang="zh-CN" sz="2800" dirty="0" smtClean="0">
                <a:solidFill>
                  <a:srgbClr val="FF0000"/>
                </a:solidFill>
              </a:rPr>
              <a:t>3D</a:t>
            </a:r>
            <a:r>
              <a:rPr lang="zh-CN" altLang="en-US" sz="2800" dirty="0" smtClean="0">
                <a:solidFill>
                  <a:srgbClr val="FF0000"/>
                </a:solidFill>
              </a:rPr>
              <a:t>服务</a:t>
            </a:r>
            <a:r>
              <a:rPr lang="zh-CN" altLang="en-US" sz="2800" dirty="0" smtClean="0"/>
              <a:t>：展示为主。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制作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模型，提供展示，材质编辑，分享等功能。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我方制作模型，用户包月租用，可以用来放在自己网站上展示，自由分享。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用户也</a:t>
            </a:r>
            <a:r>
              <a:rPr lang="zh-CN" altLang="en-US" sz="2400" dirty="0" smtClean="0"/>
              <a:t>可以自己制作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模型</a:t>
            </a:r>
            <a:r>
              <a:rPr lang="en-US" altLang="zh-CN" sz="2400" dirty="0" smtClean="0"/>
              <a:t>(3DMax/Maya</a:t>
            </a:r>
            <a:r>
              <a:rPr lang="zh-CN" altLang="en-US" sz="2400" dirty="0" smtClean="0"/>
              <a:t>等工具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，通过上转站点上分成盈利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定制</a:t>
            </a:r>
            <a:r>
              <a:rPr lang="en-US" altLang="zh-CN" sz="2800" dirty="0" smtClean="0">
                <a:solidFill>
                  <a:srgbClr val="FF0000"/>
                </a:solidFill>
              </a:rPr>
              <a:t>3D</a:t>
            </a:r>
            <a:r>
              <a:rPr lang="zh-CN" altLang="en-US" sz="2800" dirty="0">
                <a:solidFill>
                  <a:srgbClr val="FF0000"/>
                </a:solidFill>
              </a:rPr>
              <a:t>服务</a:t>
            </a:r>
            <a:r>
              <a:rPr lang="zh-CN" altLang="en-US" sz="2800" dirty="0" smtClean="0"/>
              <a:t>：用户自由设计为主，设计好的可以分享或后台高质量渲染。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提供在线设计工具，自由组合物件。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提供</a:t>
            </a:r>
            <a:r>
              <a:rPr lang="zh-CN" altLang="en-US" sz="2400" dirty="0" smtClean="0"/>
              <a:t>在线房间选家具设计器，在线计算机选件组装，在线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产品打印。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物品与真实商家关联，提供在线订购服务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r>
              <a:rPr lang="zh-CN" altLang="en-US" sz="2800" dirty="0">
                <a:solidFill>
                  <a:srgbClr val="FF0000"/>
                </a:solidFill>
              </a:rPr>
              <a:t>在线</a:t>
            </a:r>
            <a:r>
              <a:rPr lang="en-US" altLang="zh-CN" sz="2800" dirty="0" smtClean="0">
                <a:solidFill>
                  <a:srgbClr val="FF0000"/>
                </a:solidFill>
              </a:rPr>
              <a:t>3D</a:t>
            </a:r>
            <a:r>
              <a:rPr lang="zh-CN" altLang="en-US" sz="2800" dirty="0">
                <a:solidFill>
                  <a:srgbClr val="FF0000"/>
                </a:solidFill>
              </a:rPr>
              <a:t>服务</a:t>
            </a:r>
            <a:r>
              <a:rPr lang="zh-CN" altLang="en-US" sz="2800" dirty="0" smtClean="0"/>
              <a:t>：开发程序接口，用户可以开发更多接入式应用。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提供事件驱动，可以制作情景展示。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提供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，可以制作在线游戏。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提供在线教育工具，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化互动式教学。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67860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发展引擎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897972" y="1708770"/>
            <a:ext cx="1800200" cy="5760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云服务器</a:t>
            </a:r>
            <a:endParaRPr lang="en-US" altLang="zh-CN" sz="1600" dirty="0" smtClean="0"/>
          </a:p>
          <a:p>
            <a:pPr algn="ctr"/>
            <a:r>
              <a:rPr lang="en-US" altLang="zh-CN" sz="1600" dirty="0"/>
              <a:t>3D</a:t>
            </a:r>
            <a:r>
              <a:rPr lang="zh-CN" altLang="en-US" sz="1600" dirty="0"/>
              <a:t>资源</a:t>
            </a:r>
          </a:p>
        </p:txBody>
      </p:sp>
      <p:sp>
        <p:nvSpPr>
          <p:cNvPr id="6" name="椭圆 5"/>
          <p:cNvSpPr/>
          <p:nvPr/>
        </p:nvSpPr>
        <p:spPr>
          <a:xfrm>
            <a:off x="3406246" y="2396111"/>
            <a:ext cx="2160240" cy="57606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CoolLight3d</a:t>
            </a:r>
          </a:p>
          <a:p>
            <a:pPr algn="ctr"/>
            <a:r>
              <a:rPr lang="zh-CN" altLang="en-US" dirty="0"/>
              <a:t>引擎</a:t>
            </a:r>
          </a:p>
        </p:txBody>
      </p:sp>
      <p:sp>
        <p:nvSpPr>
          <p:cNvPr id="7" name="椭圆 6"/>
          <p:cNvSpPr/>
          <p:nvPr/>
        </p:nvSpPr>
        <p:spPr>
          <a:xfrm>
            <a:off x="895997" y="3079979"/>
            <a:ext cx="1800200" cy="5760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云服务器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商品</a:t>
            </a:r>
            <a:endParaRPr lang="zh-CN" altLang="en-US" sz="1600" dirty="0"/>
          </a:p>
        </p:txBody>
      </p:sp>
      <p:sp>
        <p:nvSpPr>
          <p:cNvPr id="8" name="椭圆 7"/>
          <p:cNvSpPr/>
          <p:nvPr/>
        </p:nvSpPr>
        <p:spPr>
          <a:xfrm>
            <a:off x="897972" y="2396111"/>
            <a:ext cx="1800200" cy="5760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云服务器</a:t>
            </a:r>
            <a:endParaRPr lang="en-US" altLang="zh-CN" sz="1600" dirty="0" smtClean="0"/>
          </a:p>
          <a:p>
            <a:pPr algn="ctr"/>
            <a:r>
              <a:rPr lang="zh-CN" altLang="en-US" sz="1600" dirty="0"/>
              <a:t>逻辑</a:t>
            </a:r>
          </a:p>
        </p:txBody>
      </p:sp>
      <p:cxnSp>
        <p:nvCxnSpPr>
          <p:cNvPr id="10" name="直接箭头连接符 9"/>
          <p:cNvCxnSpPr>
            <a:stCxn id="5" idx="6"/>
            <a:endCxn id="6" idx="2"/>
          </p:cNvCxnSpPr>
          <p:nvPr/>
        </p:nvCxnSpPr>
        <p:spPr>
          <a:xfrm>
            <a:off x="2698172" y="1996802"/>
            <a:ext cx="708074" cy="687341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6"/>
            <a:endCxn id="6" idx="2"/>
          </p:cNvCxnSpPr>
          <p:nvPr/>
        </p:nvCxnSpPr>
        <p:spPr>
          <a:xfrm>
            <a:off x="2698172" y="2684143"/>
            <a:ext cx="708074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6"/>
            <a:endCxn id="6" idx="2"/>
          </p:cNvCxnSpPr>
          <p:nvPr/>
        </p:nvCxnSpPr>
        <p:spPr>
          <a:xfrm flipV="1">
            <a:off x="2696197" y="2684143"/>
            <a:ext cx="710049" cy="683868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6091808" y="1708770"/>
            <a:ext cx="1800200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电商</a:t>
            </a:r>
          </a:p>
        </p:txBody>
      </p:sp>
      <p:cxnSp>
        <p:nvCxnSpPr>
          <p:cNvPr id="23" name="直接箭头连接符 22"/>
          <p:cNvCxnSpPr>
            <a:stCxn id="6" idx="6"/>
            <a:endCxn id="22" idx="2"/>
          </p:cNvCxnSpPr>
          <p:nvPr/>
        </p:nvCxnSpPr>
        <p:spPr>
          <a:xfrm flipV="1">
            <a:off x="5566486" y="1996802"/>
            <a:ext cx="525322" cy="687341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091808" y="2396111"/>
            <a:ext cx="1800200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设计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6" idx="6"/>
            <a:endCxn id="28" idx="2"/>
          </p:cNvCxnSpPr>
          <p:nvPr/>
        </p:nvCxnSpPr>
        <p:spPr>
          <a:xfrm>
            <a:off x="5566486" y="2684143"/>
            <a:ext cx="525322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6091808" y="3136413"/>
            <a:ext cx="1800200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教育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6" idx="6"/>
            <a:endCxn id="33" idx="2"/>
          </p:cNvCxnSpPr>
          <p:nvPr/>
        </p:nvCxnSpPr>
        <p:spPr>
          <a:xfrm>
            <a:off x="5566486" y="2684143"/>
            <a:ext cx="525322" cy="740302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304004"/>
              </p:ext>
            </p:extLst>
          </p:nvPr>
        </p:nvGraphicFramePr>
        <p:xfrm>
          <a:off x="323528" y="1060698"/>
          <a:ext cx="8229600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3" name="内容占位符 3"/>
          <p:cNvSpPr txBox="1">
            <a:spLocks/>
          </p:cNvSpPr>
          <p:nvPr/>
        </p:nvSpPr>
        <p:spPr>
          <a:xfrm>
            <a:off x="457200" y="3941018"/>
            <a:ext cx="8219256" cy="1152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/>
              <a:t>WEBGL2.0</a:t>
            </a:r>
            <a:r>
              <a:rPr lang="zh-CN" altLang="en-US" sz="2800" dirty="0" smtClean="0"/>
              <a:t>时代马上就会到来：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提供</a:t>
            </a:r>
            <a:r>
              <a:rPr lang="en-US" altLang="zh-CN" sz="2400" dirty="0" smtClean="0"/>
              <a:t>MRT</a:t>
            </a:r>
            <a:r>
              <a:rPr lang="zh-CN" altLang="en-US" sz="2400" dirty="0" smtClean="0"/>
              <a:t>技术，可以使用延迟渲染，极大提高显示画面的效果。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提供实例绘制技术，可以高效率绘制大量物件。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提供</a:t>
            </a:r>
            <a:r>
              <a:rPr lang="en-US" altLang="zh-CN" sz="2400" dirty="0" smtClean="0"/>
              <a:t>VBA/Uniform Buffer</a:t>
            </a:r>
            <a:r>
              <a:rPr lang="zh-CN" altLang="en-US" sz="2400" dirty="0" smtClean="0"/>
              <a:t>技术，可以提高显示效率。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699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发展愿景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对于标准化的物件都可以三维化。</a:t>
            </a:r>
            <a:endParaRPr lang="en-US" altLang="zh-CN" sz="2800" dirty="0" smtClean="0"/>
          </a:p>
          <a:p>
            <a:r>
              <a:rPr lang="zh-CN" altLang="en-US" sz="2800" dirty="0"/>
              <a:t>通过</a:t>
            </a:r>
            <a:r>
              <a:rPr lang="zh-CN" altLang="en-US" sz="2800" dirty="0" smtClean="0"/>
              <a:t>网络，未来我们不再对的是不可动的</a:t>
            </a:r>
            <a:r>
              <a:rPr lang="en-US" altLang="zh-CN" sz="2800" dirty="0" smtClean="0"/>
              <a:t>2D</a:t>
            </a:r>
            <a:r>
              <a:rPr lang="zh-CN" altLang="en-US" sz="2800" dirty="0" smtClean="0"/>
              <a:t>图片，而是可以自由交互的，自由设计的三维动画。配和各种虚拟设备，可以自由组装看到的东西。</a:t>
            </a:r>
            <a:endParaRPr lang="en-US" altLang="zh-CN" sz="2800" dirty="0"/>
          </a:p>
          <a:p>
            <a:r>
              <a:rPr lang="zh-CN" altLang="en-US" sz="2800" dirty="0"/>
              <a:t>自己设计家中摆放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东西</a:t>
            </a:r>
            <a:r>
              <a:rPr lang="zh-CN" altLang="en-US" sz="2800" dirty="0" smtClean="0"/>
              <a:t>，对三维物件关联的商品，可以</a:t>
            </a:r>
            <a:r>
              <a:rPr lang="zh-CN" altLang="en-US" sz="2800" dirty="0"/>
              <a:t>直接</a:t>
            </a:r>
            <a:r>
              <a:rPr lang="zh-CN" altLang="en-US" sz="2800" dirty="0" smtClean="0"/>
              <a:t>购买。</a:t>
            </a:r>
            <a:endParaRPr lang="en-US" altLang="zh-CN" sz="2800" dirty="0" smtClean="0"/>
          </a:p>
          <a:p>
            <a:r>
              <a:rPr lang="zh-CN" altLang="en-US" sz="2800" dirty="0" smtClean="0"/>
              <a:t>复杂的几何模型，可以通过三维方式查看和学习。（</a:t>
            </a:r>
            <a:r>
              <a:rPr lang="en-US" altLang="zh-CN" sz="2800" dirty="0" smtClean="0"/>
              <a:t>DNA/</a:t>
            </a:r>
            <a:r>
              <a:rPr lang="zh-CN" altLang="en-US" sz="2800" dirty="0" smtClean="0"/>
              <a:t>工业标准件库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房间模型）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71261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3820</TotalTime>
  <Words>744</Words>
  <Application>Microsoft Office PowerPoint</Application>
  <PresentationFormat>自定义</PresentationFormat>
  <Paragraphs>100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PowerPoint 演示文稿</vt:lpstr>
      <vt:lpstr>HTML5 - CoolLight</vt:lpstr>
      <vt:lpstr>HTML5 – WEBGL</vt:lpstr>
      <vt:lpstr>HTML5 - WEBGL</vt:lpstr>
      <vt:lpstr>网络发展趋势</vt:lpstr>
      <vt:lpstr>发展目标</vt:lpstr>
      <vt:lpstr>发展阶段</vt:lpstr>
      <vt:lpstr>发展引擎</vt:lpstr>
      <vt:lpstr>发展愿景</vt:lpstr>
      <vt:lpstr>引擎展示 – 设计</vt:lpstr>
      <vt:lpstr>引擎展示 – 设计</vt:lpstr>
      <vt:lpstr>PowerPoint 演示文稿</vt:lpstr>
    </vt:vector>
  </TitlesOfParts>
  <Company>ChangYou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刘汉卿</dc:creator>
  <cp:lastModifiedBy>微软用户</cp:lastModifiedBy>
  <cp:revision>3003</cp:revision>
  <dcterms:created xsi:type="dcterms:W3CDTF">2013-12-16T08:08:34Z</dcterms:created>
  <dcterms:modified xsi:type="dcterms:W3CDTF">2015-03-01T10:21:40Z</dcterms:modified>
</cp:coreProperties>
</file>