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37" r:id="rId3"/>
    <p:sldId id="454" r:id="rId4"/>
    <p:sldId id="455" r:id="rId5"/>
    <p:sldId id="448" r:id="rId6"/>
    <p:sldId id="458" r:id="rId7"/>
    <p:sldId id="457" r:id="rId8"/>
    <p:sldId id="459" r:id="rId9"/>
    <p:sldId id="464" r:id="rId10"/>
    <p:sldId id="461" r:id="rId11"/>
    <p:sldId id="463" r:id="rId12"/>
    <p:sldId id="460" r:id="rId13"/>
    <p:sldId id="462" r:id="rId14"/>
    <p:sldId id="473" r:id="rId15"/>
    <p:sldId id="466" r:id="rId16"/>
    <p:sldId id="472" r:id="rId17"/>
    <p:sldId id="471" r:id="rId18"/>
    <p:sldId id="467" r:id="rId19"/>
    <p:sldId id="468" r:id="rId20"/>
    <p:sldId id="469" r:id="rId21"/>
    <p:sldId id="470" r:id="rId22"/>
    <p:sldId id="453" r:id="rId23"/>
    <p:sldId id="452" r:id="rId24"/>
    <p:sldId id="456" r:id="rId25"/>
    <p:sldId id="436" r:id="rId26"/>
    <p:sldId id="426" r:id="rId27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39" autoAdjust="0"/>
    <p:restoredTop sz="94660" autoAdjust="0"/>
  </p:normalViewPr>
  <p:slideViewPr>
    <p:cSldViewPr>
      <p:cViewPr varScale="1">
        <p:scale>
          <a:sx n="96" d="100"/>
          <a:sy n="96" d="100"/>
        </p:scale>
        <p:origin x="90" y="618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HTML5(WebGL) – C3D-Resource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三维资源服务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2015.04.13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Model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9512" y="836476"/>
            <a:ext cx="180020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842907" y="303158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网格</a:t>
            </a:r>
            <a:r>
              <a:rPr lang="en-US" altLang="zh-CN" sz="1200" smtClean="0"/>
              <a:t>(Mesh)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45" idx="1"/>
          </p:cNvCxnSpPr>
          <p:nvPr/>
        </p:nvCxnSpPr>
        <p:spPr>
          <a:xfrm rot="16200000" flipH="1">
            <a:off x="474580" y="1657532"/>
            <a:ext cx="1678117" cy="46805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116015" y="330811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3750325" y="3050434"/>
            <a:ext cx="168519" cy="56286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47864" y="4013026"/>
            <a:ext cx="5544616" cy="1186469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每个模型自动创建一个模板。</a:t>
            </a:r>
            <a:endParaRPr lang="en-US" altLang="zh-CN" sz="1200" smtClean="0"/>
          </a:p>
          <a:p>
            <a:r>
              <a:rPr lang="zh-CN" altLang="en-US" sz="1200" smtClean="0"/>
              <a:t>模型内只有数据结构，没有空间和材质信息。</a:t>
            </a:r>
            <a:endParaRPr lang="en-US" altLang="zh-CN" sz="1200" smtClean="0"/>
          </a:p>
          <a:p>
            <a:r>
              <a:rPr lang="zh-CN" altLang="en-US" sz="1200" smtClean="0"/>
              <a:t>模板可以复制，引入其他模板内容。</a:t>
            </a:r>
            <a:endParaRPr lang="en-US" altLang="zh-CN" sz="1200" smtClean="0"/>
          </a:p>
          <a:p>
            <a:r>
              <a:rPr lang="zh-CN" altLang="en-US" sz="1200" smtClean="0"/>
              <a:t>模板内增加空间和材质信息。</a:t>
            </a:r>
            <a:endParaRPr lang="en-US" altLang="zh-CN" sz="1200" smtClean="0"/>
          </a:p>
        </p:txBody>
      </p:sp>
      <p:sp>
        <p:nvSpPr>
          <p:cNvPr id="25" name="圆角矩形 24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27" name="直接连接符 14"/>
          <p:cNvCxnSpPr>
            <a:stCxn id="25" idx="2"/>
            <a:endCxn id="26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25" idx="2"/>
            <a:endCxn id="28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5" name="直接连接符 14"/>
          <p:cNvCxnSpPr>
            <a:stCxn id="25" idx="2"/>
            <a:endCxn id="33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4"/>
          <p:cNvCxnSpPr>
            <a:stCxn id="3" idx="2"/>
            <a:endCxn id="25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547664" y="2622605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模型显示</a:t>
            </a:r>
            <a:r>
              <a:rPr lang="en-US" altLang="zh-CN" sz="1200" smtClean="0"/>
              <a:t>(ModelDisplay)</a:t>
            </a:r>
            <a:endParaRPr lang="zh-CN" altLang="en-US" sz="1200" dirty="0"/>
          </a:p>
        </p:txBody>
      </p:sp>
      <p:cxnSp>
        <p:nvCxnSpPr>
          <p:cNvPr id="46" name="直接连接符 14"/>
          <p:cNvCxnSpPr>
            <a:stCxn id="45" idx="2"/>
            <a:endCxn id="31" idx="1"/>
          </p:cNvCxnSpPr>
          <p:nvPr/>
        </p:nvCxnSpPr>
        <p:spPr>
          <a:xfrm rot="16200000" flipH="1">
            <a:off x="2458849" y="2755535"/>
            <a:ext cx="300965" cy="46715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Model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9512" y="836476"/>
            <a:ext cx="180020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47864" y="4013026"/>
            <a:ext cx="5544616" cy="1186469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每个模型自动创建一个模板。</a:t>
            </a:r>
            <a:endParaRPr lang="en-US" altLang="zh-CN" sz="1200" smtClean="0"/>
          </a:p>
          <a:p>
            <a:r>
              <a:rPr lang="zh-CN" altLang="en-US" sz="1200" smtClean="0"/>
              <a:t>模型内只有数据结构，没有空间和材质信息。</a:t>
            </a:r>
            <a:endParaRPr lang="en-US" altLang="zh-CN" sz="1200" smtClean="0"/>
          </a:p>
          <a:p>
            <a:r>
              <a:rPr lang="zh-CN" altLang="en-US" sz="1200" smtClean="0"/>
              <a:t>模板可以复制，引入其他模板内容。</a:t>
            </a:r>
            <a:endParaRPr lang="en-US" altLang="zh-CN" sz="1200" smtClean="0"/>
          </a:p>
          <a:p>
            <a:r>
              <a:rPr lang="zh-CN" altLang="en-US" sz="1200" smtClean="0"/>
              <a:t>模板内增加空间和材质信息。</a:t>
            </a:r>
            <a:endParaRPr lang="en-US" altLang="zh-CN" sz="1200" smtClean="0"/>
          </a:p>
        </p:txBody>
      </p:sp>
      <p:sp>
        <p:nvSpPr>
          <p:cNvPr id="25" name="圆角矩形 24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2876725" y="25728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动画</a:t>
            </a:r>
            <a:r>
              <a:rPr lang="en-US" altLang="zh-CN" sz="1200" smtClean="0"/>
              <a:t>(Animation)</a:t>
            </a:r>
            <a:endParaRPr lang="zh-CN" altLang="en-US" sz="1200" dirty="0"/>
          </a:p>
        </p:txBody>
      </p:sp>
      <p:cxnSp>
        <p:nvCxnSpPr>
          <p:cNvPr id="35" name="直接连接符 14"/>
          <p:cNvCxnSpPr>
            <a:stCxn id="25" idx="2"/>
            <a:endCxn id="33" idx="1"/>
          </p:cNvCxnSpPr>
          <p:nvPr/>
        </p:nvCxnSpPr>
        <p:spPr>
          <a:xfrm rot="16200000" flipH="1">
            <a:off x="1902723" y="1706876"/>
            <a:ext cx="1237758" cy="71024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4"/>
          <p:cNvCxnSpPr>
            <a:stCxn id="3" idx="2"/>
            <a:endCxn id="25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101761" y="285461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轨迹</a:t>
            </a:r>
            <a:r>
              <a:rPr lang="en-US" altLang="zh-CN" sz="1200" smtClean="0"/>
              <a:t>(Track)</a:t>
            </a:r>
            <a:endParaRPr lang="zh-CN" altLang="en-US" sz="1200" dirty="0"/>
          </a:p>
        </p:txBody>
      </p:sp>
      <p:cxnSp>
        <p:nvCxnSpPr>
          <p:cNvPr id="22" name="直接连接符 14"/>
          <p:cNvCxnSpPr>
            <a:stCxn id="33" idx="2"/>
            <a:endCxn id="20" idx="1"/>
          </p:cNvCxnSpPr>
          <p:nvPr/>
        </p:nvCxnSpPr>
        <p:spPr>
          <a:xfrm rot="16200000" flipH="1">
            <a:off x="3757497" y="2618364"/>
            <a:ext cx="173739" cy="5147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650416" y="166962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皮肤</a:t>
            </a:r>
            <a:r>
              <a:rPr lang="en-US" altLang="zh-CN" sz="1200" smtClean="0"/>
              <a:t>(Skin)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25" idx="2"/>
            <a:endCxn id="29" idx="1"/>
          </p:cNvCxnSpPr>
          <p:nvPr/>
        </p:nvCxnSpPr>
        <p:spPr>
          <a:xfrm rot="16200000" flipH="1">
            <a:off x="2241189" y="1368409"/>
            <a:ext cx="334517" cy="48393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139952" y="195398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29" idx="2"/>
            <a:endCxn id="37" idx="1"/>
          </p:cNvCxnSpPr>
          <p:nvPr/>
        </p:nvCxnSpPr>
        <p:spPr>
          <a:xfrm rot="16200000" flipH="1">
            <a:off x="3662133" y="1584178"/>
            <a:ext cx="176349" cy="7792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Template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模板</a:t>
            </a:r>
            <a:r>
              <a:rPr lang="en-US" altLang="zh-CN" sz="1200" smtClean="0"/>
              <a:t>(Template)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89024" y="30704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精灵</a:t>
            </a:r>
            <a:r>
              <a:rPr lang="en-US" altLang="zh-CN" sz="1200" dirty="0" smtClean="0"/>
              <a:t>(Sprite)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221359" y="1910753"/>
            <a:ext cx="2125918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1885" y="344473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形状</a:t>
            </a:r>
            <a:r>
              <a:rPr lang="en-US" altLang="zh-CN" sz="1200" dirty="0" smtClean="0"/>
              <a:t>(Shape)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87419" y="3098282"/>
            <a:ext cx="266318" cy="64261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824848" y="3883048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模型引用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ModelGuid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41" idx="2"/>
            <a:endCxn id="28" idx="1"/>
          </p:cNvCxnSpPr>
          <p:nvPr/>
        </p:nvCxnSpPr>
        <p:spPr>
          <a:xfrm rot="16200000" flipH="1">
            <a:off x="3523340" y="3689552"/>
            <a:ext cx="330300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824848" y="4229050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网格引用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MeshGuid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cxnSp>
        <p:nvCxnSpPr>
          <p:cNvPr id="36" name="直接连接符 14"/>
          <p:cNvCxnSpPr>
            <a:stCxn id="41" idx="2"/>
            <a:endCxn id="35" idx="1"/>
          </p:cNvCxnSpPr>
          <p:nvPr/>
        </p:nvCxnSpPr>
        <p:spPr>
          <a:xfrm rot="16200000" flipH="1">
            <a:off x="3350339" y="3862553"/>
            <a:ext cx="676302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489024" y="26786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材质集合</a:t>
            </a:r>
            <a:r>
              <a:rPr lang="en-US" altLang="zh-CN" sz="1200" smtClean="0"/>
              <a:t>(Materials)</a:t>
            </a:r>
            <a:endParaRPr lang="zh-CN" altLang="en-US" sz="1200" dirty="0"/>
          </a:p>
        </p:txBody>
      </p:sp>
      <p:cxnSp>
        <p:nvCxnSpPr>
          <p:cNvPr id="47" name="直接连接符 14"/>
          <p:cNvCxnSpPr>
            <a:stCxn id="3" idx="2"/>
            <a:endCxn id="46" idx="1"/>
          </p:cNvCxnSpPr>
          <p:nvPr/>
        </p:nvCxnSpPr>
        <p:spPr>
          <a:xfrm rot="16200000" flipH="1">
            <a:off x="417256" y="1714856"/>
            <a:ext cx="1734124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679308" y="3426750"/>
            <a:ext cx="223224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渲染对象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5679308" y="3045251"/>
            <a:ext cx="225932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显示容器对象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7" name="直接连接符 14"/>
          <p:cNvCxnSpPr>
            <a:stCxn id="33" idx="1"/>
            <a:endCxn id="31" idx="3"/>
          </p:cNvCxnSpPr>
          <p:nvPr/>
        </p:nvCxnSpPr>
        <p:spPr>
          <a:xfrm flipH="1">
            <a:off x="2909517" y="3153263"/>
            <a:ext cx="2769791" cy="2515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4"/>
          <p:cNvCxnSpPr>
            <a:stCxn id="27" idx="1"/>
            <a:endCxn id="41" idx="3"/>
          </p:cNvCxnSpPr>
          <p:nvPr/>
        </p:nvCxnSpPr>
        <p:spPr>
          <a:xfrm flipH="1">
            <a:off x="4262378" y="3534762"/>
            <a:ext cx="1416930" cy="1798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002524" y="3837998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矩阵</a:t>
            </a:r>
            <a:r>
              <a:rPr lang="en-US" altLang="zh-CN" sz="1200" dirty="0" smtClean="0"/>
              <a:t>(Matrix)</a:t>
            </a:r>
            <a:endParaRPr lang="zh-CN" altLang="en-US" sz="1200" dirty="0"/>
          </a:p>
        </p:txBody>
      </p:sp>
      <p:cxnSp>
        <p:nvCxnSpPr>
          <p:cNvPr id="48" name="直接连接符 14"/>
          <p:cNvCxnSpPr>
            <a:stCxn id="27" idx="2"/>
            <a:endCxn id="45" idx="1"/>
          </p:cNvCxnSpPr>
          <p:nvPr/>
        </p:nvCxnSpPr>
        <p:spPr>
          <a:xfrm rot="16200000" flipH="1">
            <a:off x="6747360" y="3690846"/>
            <a:ext cx="303236" cy="20709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824848" y="4589090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材质引用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MaterialGuid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51" name="直接连接符 14"/>
          <p:cNvCxnSpPr>
            <a:stCxn id="41" idx="2"/>
            <a:endCxn id="50" idx="1"/>
          </p:cNvCxnSpPr>
          <p:nvPr/>
        </p:nvCxnSpPr>
        <p:spPr>
          <a:xfrm rot="16200000" flipH="1">
            <a:off x="3170319" y="4042573"/>
            <a:ext cx="1036342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89914" y="2747447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//..........................................................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39070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Scene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90047" y="258042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</a:t>
            </a:r>
            <a:r>
              <a:rPr lang="zh-CN" altLang="en-US" sz="1200"/>
              <a:t>层</a:t>
            </a:r>
            <a:r>
              <a:rPr lang="en-US" altLang="zh-CN" sz="1200" smtClean="0"/>
              <a:t>(DisplayLayer)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466863" y="1665248"/>
            <a:ext cx="1635933" cy="4104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5976" y="2975358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精灵</a:t>
            </a:r>
            <a:r>
              <a:rPr lang="en-US" altLang="zh-CN" sz="1200" smtClean="0"/>
              <a:t> (</a:t>
            </a:r>
            <a:r>
              <a:rPr lang="en-US" altLang="zh-CN" sz="1200"/>
              <a:t>Sprite</a:t>
            </a:r>
            <a:r>
              <a:rPr lang="en-US" altLang="zh-CN" sz="1200" smtClean="0"/>
              <a:t>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79673" y="2617066"/>
            <a:ext cx="286925" cy="645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4"/>
          <p:cNvCxnSpPr>
            <a:stCxn id="41" idx="2"/>
            <a:endCxn id="20" idx="1"/>
          </p:cNvCxnSpPr>
          <p:nvPr/>
        </p:nvCxnSpPr>
        <p:spPr>
          <a:xfrm rot="16200000" flipH="1">
            <a:off x="3661780" y="3085824"/>
            <a:ext cx="228599" cy="43971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995936" y="331196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显示对象</a:t>
            </a:r>
            <a:r>
              <a:rPr lang="en-US" altLang="zh-CN" sz="1200" smtClean="0"/>
              <a:t>(Display)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3998113" y="36360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事件</a:t>
            </a:r>
            <a:r>
              <a:rPr lang="zh-CN" altLang="en-US" sz="1200" smtClean="0"/>
              <a:t>对象</a:t>
            </a:r>
            <a:r>
              <a:rPr lang="en-US" altLang="zh-CN" sz="1200" smtClean="0"/>
              <a:t>(Event)</a:t>
            </a:r>
            <a:endParaRPr lang="zh-CN" altLang="en-US" sz="1200" dirty="0"/>
          </a:p>
        </p:txBody>
      </p:sp>
      <p:cxnSp>
        <p:nvCxnSpPr>
          <p:cNvPr id="25" name="直接连接符 14"/>
          <p:cNvCxnSpPr>
            <a:stCxn id="41" idx="2"/>
            <a:endCxn id="24" idx="1"/>
          </p:cNvCxnSpPr>
          <p:nvPr/>
        </p:nvCxnSpPr>
        <p:spPr>
          <a:xfrm rot="16200000" flipH="1">
            <a:off x="3500850" y="3246755"/>
            <a:ext cx="552636" cy="44189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95935" y="396004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处理对象</a:t>
            </a:r>
            <a:r>
              <a:rPr lang="en-US" altLang="zh-CN" sz="1200" smtClean="0"/>
              <a:t>(Processor)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41" idx="2"/>
            <a:endCxn id="32" idx="1"/>
          </p:cNvCxnSpPr>
          <p:nvPr/>
        </p:nvCxnSpPr>
        <p:spPr>
          <a:xfrm rot="16200000" flipH="1">
            <a:off x="3337743" y="3409862"/>
            <a:ext cx="876673" cy="4397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功能</a:t>
            </a:r>
            <a:r>
              <a:rPr lang="zh-CN" altLang="en-US" smtClean="0"/>
              <a:t> </a:t>
            </a:r>
            <a:r>
              <a:rPr lang="en-US" altLang="zh-CN" smtClean="0"/>
              <a:t>– </a:t>
            </a:r>
            <a:r>
              <a:rPr lang="zh-CN" altLang="en-US" smtClean="0"/>
              <a:t>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11560" y="1204714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方案</a:t>
            </a:r>
            <a:r>
              <a:rPr lang="en-US" altLang="zh-CN" sz="1200" smtClean="0"/>
              <a:t>(Solution)</a:t>
            </a:r>
            <a:endParaRPr lang="zh-CN" altLang="en-US" sz="1200" dirty="0"/>
          </a:p>
        </p:txBody>
      </p:sp>
      <p:sp>
        <p:nvSpPr>
          <p:cNvPr id="107" name="圆角矩形 106"/>
          <p:cNvSpPr/>
          <p:nvPr/>
        </p:nvSpPr>
        <p:spPr>
          <a:xfrm>
            <a:off x="1672255" y="16754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</a:t>
            </a:r>
            <a:r>
              <a:rPr lang="en-US" altLang="zh-CN" sz="1200" smtClean="0"/>
              <a:t>(Project)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302569" y="1413804"/>
            <a:ext cx="362752" cy="37661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3092749" y="321280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模板</a:t>
            </a:r>
            <a:r>
              <a:rPr lang="en-US" altLang="zh-CN" sz="1200" smtClean="0"/>
              <a:t>(Template)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022969" y="2251034"/>
            <a:ext cx="1429312" cy="71024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092748" y="357013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cxnSp>
        <p:nvCxnSpPr>
          <p:cNvPr id="27" name="直接连接符 14"/>
          <p:cNvCxnSpPr>
            <a:stCxn id="107" idx="2"/>
            <a:endCxn id="26" idx="1"/>
          </p:cNvCxnSpPr>
          <p:nvPr/>
        </p:nvCxnSpPr>
        <p:spPr>
          <a:xfrm rot="16200000" flipH="1">
            <a:off x="1844305" y="2429699"/>
            <a:ext cx="1786640" cy="71024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092751" y="285547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36" name="圆角矩形 35"/>
          <p:cNvSpPr/>
          <p:nvPr/>
        </p:nvSpPr>
        <p:spPr>
          <a:xfrm>
            <a:off x="3092750" y="249814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3092749" y="214081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107" idx="2"/>
            <a:endCxn id="37" idx="1"/>
          </p:cNvCxnSpPr>
          <p:nvPr/>
        </p:nvCxnSpPr>
        <p:spPr>
          <a:xfrm rot="16200000" flipH="1">
            <a:off x="2558961" y="1715042"/>
            <a:ext cx="357328" cy="71024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14"/>
          <p:cNvCxnSpPr>
            <a:stCxn id="107" idx="2"/>
            <a:endCxn id="36" idx="1"/>
          </p:cNvCxnSpPr>
          <p:nvPr/>
        </p:nvCxnSpPr>
        <p:spPr>
          <a:xfrm rot="16200000" flipH="1">
            <a:off x="2380298" y="1893706"/>
            <a:ext cx="714656" cy="71024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4"/>
          <p:cNvCxnSpPr>
            <a:stCxn id="107" idx="2"/>
            <a:endCxn id="35" idx="1"/>
          </p:cNvCxnSpPr>
          <p:nvPr/>
        </p:nvCxnSpPr>
        <p:spPr>
          <a:xfrm rot="16200000" flipH="1">
            <a:off x="2201634" y="2072369"/>
            <a:ext cx="1071984" cy="71024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5508104" y="276130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48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– </a:t>
            </a:r>
            <a:r>
              <a:rPr lang="zh-CN" altLang="en-US"/>
              <a:t>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新建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修改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删除项目</a:t>
            </a:r>
            <a:endParaRPr lang="zh-CN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9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– </a:t>
            </a:r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新建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修改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删除场景</a:t>
            </a:r>
            <a:endParaRPr lang="zh-CN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7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- Bitmap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更换</a:t>
            </a:r>
            <a:r>
              <a:rPr lang="zh-CN" altLang="en-US">
                <a:solidFill>
                  <a:srgbClr val="0000CC"/>
                </a:solidFill>
              </a:rPr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117908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- Material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/>
              <a:t>生成材质球预</a:t>
            </a:r>
            <a:r>
              <a:rPr lang="zh-CN" altLang="en-US"/>
              <a:t>览</a:t>
            </a:r>
            <a:r>
              <a:rPr lang="zh-CN" altLang="en-US" smtClean="0"/>
              <a:t>图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标签，光照属性）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/>
              <a:t>显示三维材质球</a:t>
            </a:r>
            <a:endParaRPr lang="en-US" altLang="zh-CN" smtClean="0"/>
          </a:p>
          <a:p>
            <a:pPr lvl="1"/>
            <a:r>
              <a:rPr lang="zh-CN" altLang="en-US" smtClean="0"/>
              <a:t>更换内部图片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28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-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/>
              <a:t>导</a:t>
            </a:r>
            <a:r>
              <a:rPr lang="zh-CN" altLang="en-US" smtClean="0"/>
              <a:t>入模型（</a:t>
            </a:r>
            <a:r>
              <a:rPr lang="en-US" altLang="zh-CN" smtClean="0"/>
              <a:t>m3x/</a:t>
            </a:r>
            <a:r>
              <a:rPr lang="en-US" altLang="zh-CN" smtClean="0">
                <a:solidFill>
                  <a:srgbClr val="0000CC"/>
                </a:solidFill>
              </a:rPr>
              <a:t>ply/obj/stl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标签，真实尺寸，光照属性）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显示三维模型</a:t>
            </a:r>
            <a:r>
              <a:rPr lang="zh-CN" altLang="en-US">
                <a:solidFill>
                  <a:srgbClr val="0000CC"/>
                </a:solidFill>
              </a:rPr>
              <a:t>，生成预览图片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设置预览材质</a:t>
            </a:r>
            <a:endParaRPr lang="en-US" altLang="zh-CN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5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</a:t>
            </a:r>
            <a:endParaRPr lang="zh-CN" altLang="en-US" dirty="0"/>
          </a:p>
        </p:txBody>
      </p:sp>
      <p:sp>
        <p:nvSpPr>
          <p:cNvPr id="1030" name="椭圆 1029"/>
          <p:cNvSpPr/>
          <p:nvPr/>
        </p:nvSpPr>
        <p:spPr>
          <a:xfrm>
            <a:off x="755576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79" name="椭圆 78"/>
          <p:cNvSpPr/>
          <p:nvPr/>
        </p:nvSpPr>
        <p:spPr>
          <a:xfrm>
            <a:off x="3131840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943708" y="2968911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资金</a:t>
            </a:r>
            <a:endParaRPr lang="zh-CN" altLang="en-US"/>
          </a:p>
        </p:txBody>
      </p:sp>
      <p:cxnSp>
        <p:nvCxnSpPr>
          <p:cNvPr id="81" name="直接连接符 14"/>
          <p:cNvCxnSpPr>
            <a:stCxn id="1030" idx="6"/>
            <a:endCxn id="79" idx="2"/>
          </p:cNvCxnSpPr>
          <p:nvPr/>
        </p:nvCxnSpPr>
        <p:spPr>
          <a:xfrm>
            <a:off x="1691680" y="2176822"/>
            <a:ext cx="144016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4"/>
          <p:cNvCxnSpPr>
            <a:stCxn id="1030" idx="5"/>
            <a:endCxn id="80" idx="1"/>
          </p:cNvCxnSpPr>
          <p:nvPr/>
        </p:nvCxnSpPr>
        <p:spPr>
          <a:xfrm>
            <a:off x="1554591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4"/>
          <p:cNvCxnSpPr>
            <a:stCxn id="79" idx="3"/>
            <a:endCxn id="80" idx="7"/>
          </p:cNvCxnSpPr>
          <p:nvPr/>
        </p:nvCxnSpPr>
        <p:spPr>
          <a:xfrm flipH="1">
            <a:off x="2742723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/>
          <p:nvPr/>
        </p:nvCxnSpPr>
        <p:spPr>
          <a:xfrm>
            <a:off x="4499992" y="1204713"/>
            <a:ext cx="0" cy="36004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内容占位符 2"/>
          <p:cNvSpPr>
            <a:spLocks noGrp="1"/>
          </p:cNvSpPr>
          <p:nvPr>
            <p:ph idx="1"/>
          </p:nvPr>
        </p:nvSpPr>
        <p:spPr>
          <a:xfrm>
            <a:off x="4752020" y="1204712"/>
            <a:ext cx="4068452" cy="36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：技术提供商。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：方案提供商。</a:t>
            </a:r>
            <a:endParaRPr lang="en-US" altLang="zh-CN" sz="2400"/>
          </a:p>
          <a:p>
            <a:r>
              <a:rPr lang="zh-CN" altLang="en-US" sz="2400" smtClean="0"/>
              <a:t>资源平台</a:t>
            </a:r>
            <a:endParaRPr lang="en-US" altLang="zh-CN" sz="2400" smtClean="0"/>
          </a:p>
          <a:p>
            <a:r>
              <a:rPr lang="zh-CN" altLang="en-US" sz="2400" smtClean="0"/>
              <a:t>设计平台</a:t>
            </a:r>
            <a:endParaRPr lang="en-US" altLang="zh-CN" sz="2400" smtClean="0"/>
          </a:p>
          <a:p>
            <a:r>
              <a:rPr lang="zh-CN" altLang="en-US" sz="2400" smtClean="0"/>
              <a:t>开放</a:t>
            </a:r>
            <a:r>
              <a:rPr lang="zh-CN" altLang="en-US" sz="240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2914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- Template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标签，光照属性）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显示三维模板，</a:t>
            </a:r>
            <a:r>
              <a:rPr lang="zh-CN" altLang="en-US">
                <a:solidFill>
                  <a:srgbClr val="0000CC"/>
                </a:solidFill>
              </a:rPr>
              <a:t>生成预</a:t>
            </a:r>
            <a:r>
              <a:rPr lang="zh-CN" altLang="en-US">
                <a:solidFill>
                  <a:srgbClr val="0000CC"/>
                </a:solidFill>
              </a:rPr>
              <a:t>览</a:t>
            </a:r>
            <a:r>
              <a:rPr lang="zh-CN" altLang="en-US" smtClean="0">
                <a:solidFill>
                  <a:srgbClr val="0000CC"/>
                </a:solidFill>
              </a:rPr>
              <a:t>图片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/>
              <a:t>模型：增加</a:t>
            </a:r>
            <a:r>
              <a:rPr lang="en-US" altLang="zh-CN" smtClean="0"/>
              <a:t>/</a:t>
            </a:r>
            <a:r>
              <a:rPr lang="zh-CN" altLang="en-US" smtClean="0"/>
              <a:t>复制</a:t>
            </a:r>
            <a:r>
              <a:rPr lang="en-US" altLang="zh-CN" smtClean="0"/>
              <a:t>/</a:t>
            </a:r>
            <a:r>
              <a:rPr lang="zh-CN" altLang="en-US" smtClean="0"/>
              <a:t>选取</a:t>
            </a:r>
            <a:r>
              <a:rPr lang="en-US" altLang="zh-CN" smtClean="0"/>
              <a:t>/</a:t>
            </a:r>
            <a:r>
              <a:rPr lang="zh-CN" altLang="en-US" smtClean="0"/>
              <a:t>删除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/>
              <a:t>调整：双击查看，物件</a:t>
            </a:r>
            <a:r>
              <a:rPr lang="zh-CN" altLang="en-US"/>
              <a:t>的位置</a:t>
            </a:r>
            <a:r>
              <a:rPr lang="en-US" altLang="zh-CN"/>
              <a:t>/</a:t>
            </a:r>
            <a:r>
              <a:rPr lang="zh-CN" altLang="en-US"/>
              <a:t>旋转</a:t>
            </a:r>
            <a:r>
              <a:rPr lang="en-US" altLang="zh-CN"/>
              <a:t>/</a:t>
            </a:r>
            <a:r>
              <a:rPr lang="zh-CN" altLang="en-US"/>
              <a:t>缩放</a:t>
            </a:r>
            <a:endParaRPr lang="en-US" altLang="zh-CN"/>
          </a:p>
          <a:p>
            <a:pPr lvl="1"/>
            <a:r>
              <a:rPr lang="zh-CN" altLang="en-US" smtClean="0"/>
              <a:t>材质：创建</a:t>
            </a:r>
            <a:r>
              <a:rPr lang="en-US" altLang="zh-CN" smtClean="0"/>
              <a:t>/</a:t>
            </a:r>
            <a:r>
              <a:rPr lang="zh-CN" altLang="en-US" smtClean="0"/>
              <a:t>选取</a:t>
            </a:r>
            <a:r>
              <a:rPr lang="en-US" altLang="zh-CN" smtClean="0"/>
              <a:t>/</a:t>
            </a:r>
            <a:r>
              <a:rPr lang="zh-CN" altLang="en-US" smtClean="0"/>
              <a:t>删除，设置属性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7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- Scene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设置相关属性（代码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标签，区域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光照）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显示三维场景</a:t>
            </a:r>
            <a:r>
              <a:rPr lang="zh-CN" altLang="en-US">
                <a:solidFill>
                  <a:srgbClr val="0000CC"/>
                </a:solidFill>
              </a:rPr>
              <a:t>，生成预</a:t>
            </a:r>
            <a:r>
              <a:rPr lang="zh-CN" altLang="en-US">
                <a:solidFill>
                  <a:srgbClr val="0000CC"/>
                </a:solidFill>
              </a:rPr>
              <a:t>览</a:t>
            </a:r>
            <a:r>
              <a:rPr lang="zh-CN" altLang="en-US" smtClean="0">
                <a:solidFill>
                  <a:srgbClr val="0000CC"/>
                </a:solidFill>
              </a:rPr>
              <a:t>图片。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模板</a:t>
            </a:r>
            <a:r>
              <a:rPr lang="zh-CN" altLang="en-US">
                <a:solidFill>
                  <a:srgbClr val="0000CC"/>
                </a:solidFill>
              </a:rPr>
              <a:t>：</a:t>
            </a:r>
            <a:r>
              <a:rPr lang="zh-CN" altLang="en-US" smtClean="0"/>
              <a:t>新建</a:t>
            </a:r>
            <a:r>
              <a:rPr lang="en-US" altLang="zh-CN" smtClean="0"/>
              <a:t>/</a:t>
            </a:r>
            <a:r>
              <a:rPr lang="zh-CN" altLang="en-US" smtClean="0"/>
              <a:t>复制</a:t>
            </a:r>
            <a:r>
              <a:rPr lang="en-US" altLang="zh-CN" smtClean="0"/>
              <a:t>/</a:t>
            </a:r>
            <a:r>
              <a:rPr lang="zh-CN" altLang="en-US" smtClean="0"/>
              <a:t>选取</a:t>
            </a:r>
            <a:r>
              <a:rPr lang="en-US" altLang="zh-CN" smtClean="0"/>
              <a:t>/</a:t>
            </a:r>
            <a:r>
              <a:rPr lang="zh-CN" altLang="en-US" smtClean="0">
                <a:solidFill>
                  <a:srgbClr val="0000CC"/>
                </a:solidFill>
              </a:rPr>
              <a:t>删除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/>
              <a:t>调整：</a:t>
            </a:r>
            <a:r>
              <a:rPr lang="zh-CN" altLang="en-US"/>
              <a:t>双击查看，</a:t>
            </a:r>
            <a:r>
              <a:rPr lang="zh-CN" altLang="en-US" smtClean="0"/>
              <a:t>物件的位置</a:t>
            </a:r>
            <a:r>
              <a:rPr lang="en-US" altLang="zh-CN" smtClean="0"/>
              <a:t>/</a:t>
            </a:r>
            <a:r>
              <a:rPr lang="zh-CN" altLang="en-US" smtClean="0"/>
              <a:t>旋转</a:t>
            </a:r>
            <a:r>
              <a:rPr lang="en-US" altLang="zh-CN" smtClean="0"/>
              <a:t>/</a:t>
            </a:r>
            <a:r>
              <a:rPr lang="zh-CN" altLang="en-US" smtClean="0"/>
              <a:t>缩放</a:t>
            </a:r>
            <a:endParaRPr lang="en-US" altLang="zh-CN" smtClean="0"/>
          </a:p>
          <a:p>
            <a:pPr lvl="1"/>
            <a:r>
              <a:rPr lang="zh-CN" altLang="en-US" smtClean="0"/>
              <a:t>材质：创建</a:t>
            </a:r>
            <a:r>
              <a:rPr lang="en-US" altLang="zh-CN" smtClean="0"/>
              <a:t>/</a:t>
            </a:r>
            <a:r>
              <a:rPr lang="zh-CN" altLang="en-US" smtClean="0"/>
              <a:t>选取</a:t>
            </a:r>
            <a:r>
              <a:rPr lang="en-US" altLang="zh-CN" smtClean="0"/>
              <a:t>/</a:t>
            </a:r>
            <a:r>
              <a:rPr lang="zh-CN" altLang="en-US" smtClean="0"/>
              <a:t>删除，设置属性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1971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前台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91668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95777" y="128112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首页</a:t>
            </a:r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349489" y="1042848"/>
            <a:ext cx="256430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6958" y="31033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443975" y="1948363"/>
            <a:ext cx="2078640" cy="44732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695776" y="346777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论坛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256164" y="2136174"/>
            <a:ext cx="2443081" cy="4361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85706" y="16455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685704" y="237445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新闻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17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2417650" y="1485522"/>
            <a:ext cx="256430" cy="279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>
            <a:stCxn id="31" idx="2"/>
            <a:endCxn id="16" idx="1"/>
          </p:cNvCxnSpPr>
          <p:nvPr/>
        </p:nvCxnSpPr>
        <p:spPr>
          <a:xfrm rot="16200000" flipH="1">
            <a:off x="2053207" y="1849965"/>
            <a:ext cx="985314" cy="2796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685703" y="273889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人员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27" name="直接连接符 14"/>
          <p:cNvCxnSpPr>
            <a:stCxn id="31" idx="2"/>
            <a:endCxn id="26" idx="1"/>
          </p:cNvCxnSpPr>
          <p:nvPr/>
        </p:nvCxnSpPr>
        <p:spPr>
          <a:xfrm rot="16200000" flipH="1">
            <a:off x="1870985" y="2032186"/>
            <a:ext cx="1349756" cy="27967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685705" y="2010008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40" name="直接连接符 14"/>
          <p:cNvCxnSpPr>
            <a:stCxn id="31" idx="2"/>
            <a:endCxn id="39" idx="1"/>
          </p:cNvCxnSpPr>
          <p:nvPr/>
        </p:nvCxnSpPr>
        <p:spPr>
          <a:xfrm rot="16200000" flipH="1">
            <a:off x="2235428" y="1667743"/>
            <a:ext cx="620872" cy="27968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60033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cxnSp>
        <p:nvCxnSpPr>
          <p:cNvPr id="50" name="直接连接符 14"/>
          <p:cNvCxnSpPr>
            <a:stCxn id="31" idx="3"/>
            <a:endCxn id="49" idx="1"/>
          </p:cNvCxnSpPr>
          <p:nvPr/>
        </p:nvCxnSpPr>
        <p:spPr>
          <a:xfrm flipV="1">
            <a:off x="3116270" y="1387598"/>
            <a:ext cx="1743763" cy="153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860032" y="1605587"/>
            <a:ext cx="1080121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充值</a:t>
            </a:r>
          </a:p>
        </p:txBody>
      </p:sp>
      <p:cxnSp>
        <p:nvCxnSpPr>
          <p:cNvPr id="53" name="直接连接符 14"/>
          <p:cNvCxnSpPr>
            <a:stCxn id="31" idx="3"/>
            <a:endCxn id="52" idx="1"/>
          </p:cNvCxnSpPr>
          <p:nvPr/>
        </p:nvCxnSpPr>
        <p:spPr>
          <a:xfrm>
            <a:off x="3116270" y="1389136"/>
            <a:ext cx="1743762" cy="32446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396548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注册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396548" y="1607777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登录</a:t>
            </a:r>
            <a:endParaRPr lang="zh-CN" altLang="en-US" sz="1200"/>
          </a:p>
        </p:txBody>
      </p:sp>
      <p:cxnSp>
        <p:nvCxnSpPr>
          <p:cNvPr id="62" name="直接连接符 14"/>
          <p:cNvCxnSpPr>
            <a:stCxn id="49" idx="3"/>
            <a:endCxn id="60" idx="1"/>
          </p:cNvCxnSpPr>
          <p:nvPr/>
        </p:nvCxnSpPr>
        <p:spPr>
          <a:xfrm>
            <a:off x="5940153" y="1387598"/>
            <a:ext cx="45639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4"/>
          <p:cNvCxnSpPr>
            <a:stCxn id="49" idx="3"/>
            <a:endCxn id="61" idx="1"/>
          </p:cNvCxnSpPr>
          <p:nvPr/>
        </p:nvCxnSpPr>
        <p:spPr>
          <a:xfrm>
            <a:off x="5940153" y="1387598"/>
            <a:ext cx="456395" cy="32819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 smtClean="0"/>
              <a:t>前台 </a:t>
            </a:r>
            <a:r>
              <a:rPr lang="en-US" altLang="zh-CN" smtClean="0"/>
              <a:t>– </a:t>
            </a:r>
            <a:r>
              <a:rPr lang="zh-CN" altLang="en-US" smtClean="0"/>
              <a:t>用户空间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3608" y="106069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979637" y="144594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我的信息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625032" y="1199353"/>
            <a:ext cx="277237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979637" y="2040089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我的项目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327961" y="1496424"/>
            <a:ext cx="871379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979637" y="359052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共享空间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552744" y="2271641"/>
            <a:ext cx="2421812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79636" y="445864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前往论坛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18681" y="2705705"/>
            <a:ext cx="3289938" cy="43197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07904" y="172520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个人信息</a:t>
            </a:r>
            <a:endParaRPr lang="zh-CN" altLang="en-US" sz="1200"/>
          </a:p>
        </p:txBody>
      </p:sp>
      <p:cxnSp>
        <p:nvCxnSpPr>
          <p:cNvPr id="16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3113270" y="1238585"/>
            <a:ext cx="171248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707904" y="230054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26" name="直接连接符 14"/>
          <p:cNvCxnSpPr>
            <a:stCxn id="36" idx="2"/>
            <a:endCxn id="25" idx="1"/>
          </p:cNvCxnSpPr>
          <p:nvPr/>
        </p:nvCxnSpPr>
        <p:spPr>
          <a:xfrm rot="16200000" flipH="1">
            <a:off x="3122674" y="1823323"/>
            <a:ext cx="152441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7904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3707904" y="294782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发布列表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3707904" y="327564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团队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35" name="直接连接符 14"/>
          <p:cNvCxnSpPr>
            <a:stCxn id="36" idx="2"/>
            <a:endCxn id="30" idx="1"/>
          </p:cNvCxnSpPr>
          <p:nvPr/>
        </p:nvCxnSpPr>
        <p:spPr>
          <a:xfrm rot="16200000" flipH="1">
            <a:off x="2962945" y="1983052"/>
            <a:ext cx="471899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4"/>
          <p:cNvCxnSpPr>
            <a:stCxn id="36" idx="2"/>
            <a:endCxn id="32" idx="1"/>
          </p:cNvCxnSpPr>
          <p:nvPr/>
        </p:nvCxnSpPr>
        <p:spPr>
          <a:xfrm rot="16200000" flipH="1">
            <a:off x="2799034" y="2146963"/>
            <a:ext cx="79972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4"/>
          <p:cNvCxnSpPr>
            <a:stCxn id="36" idx="2"/>
            <a:endCxn id="33" idx="1"/>
          </p:cNvCxnSpPr>
          <p:nvPr/>
        </p:nvCxnSpPr>
        <p:spPr>
          <a:xfrm rot="16200000" flipH="1">
            <a:off x="2635124" y="2310873"/>
            <a:ext cx="112754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52120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上传</a:t>
            </a:r>
            <a:r>
              <a:rPr lang="zh-CN" altLang="en-US" sz="1200" smtClean="0"/>
              <a:t>资源</a:t>
            </a:r>
            <a:endParaRPr lang="zh-CN" altLang="en-US" sz="1200"/>
          </a:p>
        </p:txBody>
      </p:sp>
      <p:cxnSp>
        <p:nvCxnSpPr>
          <p:cNvPr id="46" name="直接连接符 14"/>
          <p:cNvCxnSpPr>
            <a:stCxn id="30" idx="3"/>
            <a:endCxn id="45" idx="1"/>
          </p:cNvCxnSpPr>
          <p:nvPr/>
        </p:nvCxnSpPr>
        <p:spPr>
          <a:xfrm>
            <a:off x="5128397" y="2728012"/>
            <a:ext cx="52372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707904" y="386901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75" name="直接连接符 14"/>
          <p:cNvCxnSpPr>
            <a:stCxn id="42" idx="2"/>
            <a:endCxn id="74" idx="1"/>
          </p:cNvCxnSpPr>
          <p:nvPr/>
        </p:nvCxnSpPr>
        <p:spPr>
          <a:xfrm rot="16200000" flipH="1">
            <a:off x="3113656" y="3382774"/>
            <a:ext cx="170476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707904" y="419304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cxnSp>
        <p:nvCxnSpPr>
          <p:cNvPr id="82" name="直接连接符 14"/>
          <p:cNvCxnSpPr>
            <a:stCxn id="42" idx="2"/>
            <a:endCxn id="81" idx="1"/>
          </p:cNvCxnSpPr>
          <p:nvPr/>
        </p:nvCxnSpPr>
        <p:spPr>
          <a:xfrm rot="16200000" flipH="1">
            <a:off x="2951638" y="3544792"/>
            <a:ext cx="494513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后台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19883" y="1247186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974227" y="15979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共通</a:t>
            </a:r>
            <a:r>
              <a:rPr lang="zh-CN" altLang="en-US" sz="1200" smtClean="0"/>
              <a:t>管理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527732" y="1259417"/>
            <a:ext cx="242702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3" idx="2"/>
            <a:endCxn id="29" idx="1"/>
          </p:cNvCxnSpPr>
          <p:nvPr/>
        </p:nvCxnSpPr>
        <p:spPr>
          <a:xfrm rot="16200000" flipH="1">
            <a:off x="1122362" y="1664787"/>
            <a:ext cx="1053443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974227" y="240864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业务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3415040" y="276868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用户列表</a:t>
            </a:r>
            <a:endParaRPr lang="zh-CN" altLang="en-US" sz="1200"/>
          </a:p>
        </p:txBody>
      </p:sp>
      <p:cxnSp>
        <p:nvCxnSpPr>
          <p:cNvPr id="37" name="直接连接符 14"/>
          <p:cNvCxnSpPr>
            <a:stCxn id="29" idx="2"/>
            <a:endCxn id="35" idx="1"/>
          </p:cNvCxnSpPr>
          <p:nvPr/>
        </p:nvCxnSpPr>
        <p:spPr>
          <a:xfrm rot="16200000" flipH="1">
            <a:off x="2923743" y="2385396"/>
            <a:ext cx="252028" cy="73056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419872" y="1924794"/>
            <a:ext cx="20882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国家列表 （测试用）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6" idx="2"/>
            <a:endCxn id="41" idx="1"/>
          </p:cNvCxnSpPr>
          <p:nvPr/>
        </p:nvCxnSpPr>
        <p:spPr>
          <a:xfrm rot="16200000" flipH="1">
            <a:off x="2942732" y="1555666"/>
            <a:ext cx="218882" cy="7353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工作重点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资源</a:t>
            </a:r>
            <a:r>
              <a:rPr lang="zh-CN" altLang="en-US" sz="1600" smtClean="0"/>
              <a:t>：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数据导入：</a:t>
            </a:r>
            <a:r>
              <a:rPr lang="en-US" altLang="zh-CN" sz="1600" smtClean="0"/>
              <a:t>FBX/PLY/OBJ/STL </a:t>
            </a:r>
            <a:r>
              <a:rPr lang="zh-CN" altLang="en-US" sz="1600" smtClean="0"/>
              <a:t>格式，支持</a:t>
            </a:r>
            <a:r>
              <a:rPr lang="en-US" altLang="zh-CN" sz="1600" smtClean="0"/>
              <a:t>ZIP</a:t>
            </a:r>
            <a:r>
              <a:rPr lang="zh-CN" altLang="en-US" sz="1600" smtClean="0"/>
              <a:t>打包格式。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材质编辑：纹理贴图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smtClean="0"/>
              <a:t>用户；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用户注册</a:t>
            </a:r>
            <a:r>
              <a:rPr lang="en-US" altLang="zh-CN" sz="1600" smtClean="0"/>
              <a:t>/</a:t>
            </a:r>
            <a:r>
              <a:rPr lang="zh-CN" altLang="en-US" sz="1600" smtClean="0"/>
              <a:t>登录</a:t>
            </a:r>
            <a:r>
              <a:rPr lang="en-US" altLang="zh-CN" sz="1600" smtClean="0"/>
              <a:t>/</a:t>
            </a:r>
            <a:r>
              <a:rPr lang="zh-CN" altLang="en-US" sz="1600"/>
              <a:t>重置</a:t>
            </a:r>
            <a:r>
              <a:rPr lang="zh-CN" altLang="en-US" sz="1600" smtClean="0"/>
              <a:t>密码（邮件方式）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信息修改（用户名</a:t>
            </a:r>
            <a:r>
              <a:rPr lang="en-US" altLang="zh-CN" sz="1600" smtClean="0"/>
              <a:t>/</a:t>
            </a:r>
            <a:r>
              <a:rPr lang="zh-CN" altLang="en-US" sz="1600" smtClean="0"/>
              <a:t>邮箱</a:t>
            </a:r>
            <a:r>
              <a:rPr lang="en-US" altLang="zh-CN" sz="1600" smtClean="0"/>
              <a:t>/</a:t>
            </a:r>
            <a:r>
              <a:rPr lang="zh-CN" altLang="en-US" sz="1600" smtClean="0"/>
              <a:t>手机号</a:t>
            </a:r>
            <a:r>
              <a:rPr lang="en-US" altLang="zh-CN" sz="1600" smtClean="0"/>
              <a:t>/QQ</a:t>
            </a:r>
            <a:r>
              <a:rPr lang="zh-CN" altLang="en-US" sz="1600" smtClean="0"/>
              <a:t>号）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资金：</a:t>
            </a:r>
            <a:r>
              <a:rPr lang="en-US" altLang="zh-CN" sz="1600" smtClean="0"/>
              <a:t>Level2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充</a:t>
            </a:r>
            <a:r>
              <a:rPr lang="zh-CN" altLang="en-US" sz="1600" smtClean="0"/>
              <a:t>值，自动兑换点数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悬赏</a:t>
            </a:r>
            <a:r>
              <a:rPr lang="zh-CN" altLang="en-US" sz="1600" smtClean="0">
                <a:sym typeface="Wingdings" panose="05000000000000000000" pitchFamily="2" charset="2"/>
              </a:rPr>
              <a:t>：</a:t>
            </a:r>
            <a:r>
              <a:rPr lang="en-US" altLang="zh-CN" sz="1600" smtClean="0">
                <a:sym typeface="Wingdings" panose="05000000000000000000" pitchFamily="2" charset="2"/>
              </a:rPr>
              <a:t>Level3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发布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接单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84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技术方式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97460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5572" y="1816782"/>
            <a:ext cx="10623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067944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客户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228981" y="1996802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找</a:t>
            </a:r>
            <a:r>
              <a:rPr lang="zh-CN" altLang="en-US" sz="1200"/>
              <a:t>客户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156176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32" name="直接连接符 14"/>
          <p:cNvCxnSpPr>
            <a:stCxn id="31" idx="3"/>
            <a:endCxn id="28" idx="1"/>
          </p:cNvCxnSpPr>
          <p:nvPr/>
        </p:nvCxnSpPr>
        <p:spPr>
          <a:xfrm>
            <a:off x="5076056" y="1816782"/>
            <a:ext cx="10801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339" y="1996802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31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平台方式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488903" y="207057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3568" y="2304601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00371" y="171053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资源提供者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2000371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资源消费者</a:t>
            </a:r>
            <a:endParaRPr lang="zh-CN" altLang="en-US" sz="1200"/>
          </a:p>
        </p:txBody>
      </p:sp>
      <p:cxnSp>
        <p:nvCxnSpPr>
          <p:cNvPr id="15" name="直接连接符 14"/>
          <p:cNvCxnSpPr>
            <a:stCxn id="7" idx="3"/>
            <a:endCxn id="3" idx="0"/>
          </p:cNvCxnSpPr>
          <p:nvPr/>
        </p:nvCxnSpPr>
        <p:spPr>
          <a:xfrm>
            <a:off x="3008483" y="1818547"/>
            <a:ext cx="1984476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1883" y="163388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提交资源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8483" y="3006679"/>
            <a:ext cx="14804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488903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4992959" y="2286599"/>
            <a:ext cx="0" cy="612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28803" y="2485417"/>
            <a:ext cx="13849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扣除</a:t>
            </a:r>
            <a:r>
              <a:rPr lang="zh-CN" altLang="en-US" sz="1200" smtClean="0"/>
              <a:t>费用，获得资源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370505" y="311469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" idx="3"/>
            <a:endCxn id="49" idx="1"/>
          </p:cNvCxnSpPr>
          <p:nvPr/>
        </p:nvCxnSpPr>
        <p:spPr>
          <a:xfrm flipV="1">
            <a:off x="5497015" y="2176822"/>
            <a:ext cx="1379241" cy="176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876256" y="206881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使用</a:t>
            </a:r>
          </a:p>
        </p:txBody>
      </p:sp>
      <p:cxnSp>
        <p:nvCxnSpPr>
          <p:cNvPr id="57" name="直接连接符 14"/>
          <p:cNvCxnSpPr>
            <a:stCxn id="6" idx="3"/>
            <a:endCxn id="7" idx="1"/>
          </p:cNvCxnSpPr>
          <p:nvPr/>
        </p:nvCxnSpPr>
        <p:spPr>
          <a:xfrm flipV="1">
            <a:off x="1691680" y="1818547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6" idx="3"/>
            <a:endCxn id="8" idx="1"/>
          </p:cNvCxnSpPr>
          <p:nvPr/>
        </p:nvCxnSpPr>
        <p:spPr>
          <a:xfrm>
            <a:off x="1691680" y="2412613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4"/>
          <p:cNvCxnSpPr>
            <a:stCxn id="7" idx="3"/>
            <a:endCxn id="31" idx="0"/>
          </p:cNvCxnSpPr>
          <p:nvPr/>
        </p:nvCxnSpPr>
        <p:spPr>
          <a:xfrm>
            <a:off x="3008483" y="1818547"/>
            <a:ext cx="1984476" cy="10801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23944" y="235860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查看悬赏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5721300" y="1976477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获得唯一码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7114927" y="2412613"/>
            <a:ext cx="125034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收费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站内使用免费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收费模式</a:t>
            </a:r>
            <a:r>
              <a:rPr lang="en-US" altLang="zh-CN" sz="1200" smtClean="0"/>
              <a:t>(</a:t>
            </a:r>
            <a:r>
              <a:rPr lang="zh-CN" altLang="en-US" sz="1200" smtClean="0"/>
              <a:t>包月</a:t>
            </a:r>
            <a:r>
              <a:rPr lang="en-US" altLang="zh-CN" sz="120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站</a:t>
            </a:r>
            <a:r>
              <a:rPr lang="zh-CN" altLang="en-US" sz="1200" smtClean="0"/>
              <a:t>外使用</a:t>
            </a:r>
            <a:endParaRPr lang="en-US" altLang="zh-CN" sz="12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精品资源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963339" y="2689612"/>
            <a:ext cx="4809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注册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登录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114927" y="1237813"/>
            <a:ext cx="155651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使用：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站点使用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二维码使用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分享使用</a:t>
            </a:r>
            <a:r>
              <a:rPr lang="en-US" altLang="zh-CN" sz="1200" smtClean="0"/>
              <a:t>(</a:t>
            </a:r>
            <a:r>
              <a:rPr lang="zh-CN" altLang="en-US" sz="1200"/>
              <a:t>微</a:t>
            </a:r>
            <a:r>
              <a:rPr lang="zh-CN" altLang="en-US" sz="1200" smtClean="0"/>
              <a:t>信</a:t>
            </a:r>
            <a:r>
              <a:rPr lang="en-US" altLang="zh-CN" sz="1200" smtClean="0"/>
              <a:t>/</a:t>
            </a:r>
            <a:r>
              <a:rPr lang="zh-CN" altLang="en-US" sz="1200"/>
              <a:t>微薄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971600" y="94448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</a:t>
            </a:r>
            <a:r>
              <a:rPr lang="en-US" altLang="zh-CN" sz="1200" smtClean="0"/>
              <a:t>(Resource)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2271841" y="130216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(Bitmap)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838925" y="977262"/>
            <a:ext cx="249666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309718" y="2870064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关联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271841" y="16598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材质</a:t>
            </a:r>
            <a:r>
              <a:rPr lang="en-US" altLang="zh-CN" sz="1200" smtClean="0"/>
              <a:t>(Material)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1660086" y="1156101"/>
            <a:ext cx="607344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71841" y="2017522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模型</a:t>
            </a:r>
            <a:r>
              <a:rPr lang="en-US" altLang="zh-CN" sz="1200" smtClean="0"/>
              <a:t>(Model)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481247" y="1334940"/>
            <a:ext cx="96502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353375" y="23752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网格</a:t>
            </a:r>
            <a:r>
              <a:rPr lang="en-US" altLang="zh-CN" sz="1200" smtClean="0"/>
              <a:t>(Mesh)</a:t>
            </a:r>
            <a:endParaRPr lang="zh-CN" altLang="en-US" sz="1200"/>
          </a:p>
        </p:txBody>
      </p:sp>
      <p:cxnSp>
        <p:nvCxnSpPr>
          <p:cNvPr id="52" name="直接连接符 14"/>
          <p:cNvCxnSpPr>
            <a:stCxn id="47" idx="2"/>
            <a:endCxn id="51" idx="1"/>
          </p:cNvCxnSpPr>
          <p:nvPr/>
        </p:nvCxnSpPr>
        <p:spPr>
          <a:xfrm rot="16200000" flipH="1">
            <a:off x="3042898" y="2172735"/>
            <a:ext cx="249666" cy="37128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348042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蒙皮</a:t>
            </a:r>
            <a:r>
              <a:rPr lang="en-US" altLang="zh-CN" sz="1200" smtClean="0"/>
              <a:t>(Skin)</a:t>
            </a:r>
            <a:endParaRPr lang="zh-CN" altLang="en-US" sz="1200"/>
          </a:p>
        </p:txBody>
      </p:sp>
      <p:cxnSp>
        <p:nvCxnSpPr>
          <p:cNvPr id="59" name="直接连接符 14"/>
          <p:cNvCxnSpPr>
            <a:stCxn id="47" idx="2"/>
            <a:endCxn id="58" idx="1"/>
          </p:cNvCxnSpPr>
          <p:nvPr/>
        </p:nvCxnSpPr>
        <p:spPr>
          <a:xfrm rot="16200000" flipH="1">
            <a:off x="2861393" y="2354241"/>
            <a:ext cx="607344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3348042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/>
          </a:p>
        </p:txBody>
      </p:sp>
      <p:cxnSp>
        <p:nvCxnSpPr>
          <p:cNvPr id="65" name="直接连接符 14"/>
          <p:cNvCxnSpPr>
            <a:stCxn id="47" idx="2"/>
            <a:endCxn id="64" idx="1"/>
          </p:cNvCxnSpPr>
          <p:nvPr/>
        </p:nvCxnSpPr>
        <p:spPr>
          <a:xfrm rot="16200000" flipH="1">
            <a:off x="2682554" y="2533080"/>
            <a:ext cx="965022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3348042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动画</a:t>
            </a:r>
            <a:r>
              <a:rPr lang="en-US" altLang="zh-CN" sz="1200" smtClean="0"/>
              <a:t>(Animation)</a:t>
            </a:r>
            <a:endParaRPr lang="zh-CN" altLang="en-US" sz="1200"/>
          </a:p>
        </p:txBody>
      </p:sp>
      <p:cxnSp>
        <p:nvCxnSpPr>
          <p:cNvPr id="70" name="直接连接符 14"/>
          <p:cNvCxnSpPr>
            <a:stCxn id="47" idx="2"/>
            <a:endCxn id="68" idx="1"/>
          </p:cNvCxnSpPr>
          <p:nvPr/>
        </p:nvCxnSpPr>
        <p:spPr>
          <a:xfrm rot="16200000" flipH="1">
            <a:off x="2503715" y="2711919"/>
            <a:ext cx="1322700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581526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Track(</a:t>
            </a:r>
            <a:r>
              <a:rPr lang="zh-CN" altLang="en-US" sz="1200" smtClean="0"/>
              <a:t>轨迹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85" name="直接连接符 14"/>
          <p:cNvCxnSpPr>
            <a:stCxn id="51" idx="3"/>
            <a:endCxn id="84" idx="1"/>
          </p:cNvCxnSpPr>
          <p:nvPr/>
        </p:nvCxnSpPr>
        <p:spPr>
          <a:xfrm>
            <a:off x="4773868" y="2483212"/>
            <a:ext cx="807658" cy="71535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587876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Movie(</a:t>
            </a:r>
            <a:r>
              <a:rPr lang="zh-CN" altLang="en-US" sz="1200" smtClean="0"/>
              <a:t>动画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90" name="直接连接符 14"/>
          <p:cNvCxnSpPr>
            <a:stCxn id="68" idx="3"/>
            <a:endCxn id="84" idx="1"/>
          </p:cNvCxnSpPr>
          <p:nvPr/>
        </p:nvCxnSpPr>
        <p:spPr>
          <a:xfrm flipV="1">
            <a:off x="4768535" y="3198568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4"/>
          <p:cNvCxnSpPr>
            <a:stCxn id="68" idx="3"/>
            <a:endCxn id="89" idx="1"/>
          </p:cNvCxnSpPr>
          <p:nvPr/>
        </p:nvCxnSpPr>
        <p:spPr>
          <a:xfrm>
            <a:off x="4768535" y="3556246"/>
            <a:ext cx="81934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5581526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骨头</a:t>
            </a:r>
            <a:r>
              <a:rPr lang="en-US" altLang="zh-CN" sz="1200" smtClean="0"/>
              <a:t>(Bone)</a:t>
            </a:r>
            <a:endParaRPr lang="zh-CN" altLang="en-US" sz="1200"/>
          </a:p>
        </p:txBody>
      </p:sp>
      <p:cxnSp>
        <p:nvCxnSpPr>
          <p:cNvPr id="99" name="直接连接符 14"/>
          <p:cNvCxnSpPr>
            <a:stCxn id="64" idx="3"/>
            <a:endCxn id="98" idx="1"/>
          </p:cNvCxnSpPr>
          <p:nvPr/>
        </p:nvCxnSpPr>
        <p:spPr>
          <a:xfrm flipV="1">
            <a:off x="4768535" y="2840890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4"/>
          <p:cNvCxnSpPr>
            <a:stCxn id="98" idx="3"/>
            <a:endCxn id="84" idx="3"/>
          </p:cNvCxnSpPr>
          <p:nvPr/>
        </p:nvCxnSpPr>
        <p:spPr>
          <a:xfrm>
            <a:off x="7002019" y="2840890"/>
            <a:ext cx="12700" cy="357678"/>
          </a:xfrm>
          <a:prstGeom prst="bentConnector3">
            <a:avLst>
              <a:gd name="adj1" fmla="val 180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271841" y="38059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模板</a:t>
            </a:r>
            <a:r>
              <a:rPr lang="en-US" altLang="zh-CN" sz="1200" smtClean="0"/>
              <a:t>(Template)</a:t>
            </a:r>
            <a:endParaRPr lang="zh-CN" altLang="en-US" sz="1200"/>
          </a:p>
        </p:txBody>
      </p:sp>
      <p:cxnSp>
        <p:nvCxnSpPr>
          <p:cNvPr id="126" name="直接连接符 14"/>
          <p:cNvCxnSpPr>
            <a:stCxn id="3" idx="2"/>
            <a:endCxn id="125" idx="1"/>
          </p:cNvCxnSpPr>
          <p:nvPr/>
        </p:nvCxnSpPr>
        <p:spPr>
          <a:xfrm rot="16200000" flipH="1">
            <a:off x="587052" y="2229135"/>
            <a:ext cx="275341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271841" y="416358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场景</a:t>
            </a:r>
            <a:r>
              <a:rPr lang="en-US" altLang="zh-CN" sz="1200" smtClean="0"/>
              <a:t>(Scene)</a:t>
            </a:r>
            <a:endParaRPr lang="zh-CN" altLang="en-US" sz="1200"/>
          </a:p>
        </p:txBody>
      </p:sp>
      <p:cxnSp>
        <p:nvCxnSpPr>
          <p:cNvPr id="132" name="直接连接符 14"/>
          <p:cNvCxnSpPr>
            <a:stCxn id="3" idx="2"/>
            <a:endCxn id="131" idx="1"/>
          </p:cNvCxnSpPr>
          <p:nvPr/>
        </p:nvCxnSpPr>
        <p:spPr>
          <a:xfrm rot="16200000" flipH="1">
            <a:off x="408215" y="2407972"/>
            <a:ext cx="3111087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5581526" y="23752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/>
          </a:p>
        </p:txBody>
      </p:sp>
      <p:cxnSp>
        <p:nvCxnSpPr>
          <p:cNvPr id="139" name="直接连接符 14"/>
          <p:cNvCxnSpPr>
            <a:stCxn id="51" idx="3"/>
            <a:endCxn id="138" idx="1"/>
          </p:cNvCxnSpPr>
          <p:nvPr/>
        </p:nvCxnSpPr>
        <p:spPr>
          <a:xfrm>
            <a:off x="4773868" y="2483212"/>
            <a:ext cx="80765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继承结构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04548" y="267688"/>
            <a:ext cx="1368152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对象</a:t>
            </a:r>
            <a:r>
              <a:rPr lang="en-US" altLang="zh-CN" sz="1200" dirty="0" smtClean="0"/>
              <a:t>(Object)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78377" y="829661"/>
            <a:ext cx="1420493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组件</a:t>
            </a:r>
            <a:r>
              <a:rPr lang="en-US" altLang="zh-CN" sz="1200" dirty="0" smtClean="0"/>
              <a:t>(Component)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988624" y="483712"/>
            <a:ext cx="0" cy="34594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358504" y="124955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绘制对象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Drawable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1017622" y="1016687"/>
            <a:ext cx="311884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588350" y="165852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126" name="直接连接符 14"/>
          <p:cNvCxnSpPr>
            <a:stCxn id="42" idx="2"/>
            <a:endCxn id="125" idx="1"/>
          </p:cNvCxnSpPr>
          <p:nvPr/>
        </p:nvCxnSpPr>
        <p:spPr>
          <a:xfrm rot="16200000" flipH="1">
            <a:off x="2178073" y="1356258"/>
            <a:ext cx="300954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588350" y="3125476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1444597" y="2089734"/>
            <a:ext cx="1767907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20018" y="2073529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1" name="直接连接符 14"/>
          <p:cNvCxnSpPr>
            <a:stCxn id="125" idx="2"/>
            <a:endCxn id="40" idx="1"/>
          </p:cNvCxnSpPr>
          <p:nvPr/>
        </p:nvCxnSpPr>
        <p:spPr>
          <a:xfrm rot="16200000" flipH="1">
            <a:off x="3355810" y="1817333"/>
            <a:ext cx="306994" cy="42142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173725" y="247163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(Spatial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50" name="直接连接符 14"/>
          <p:cNvCxnSpPr>
            <a:stCxn id="40" idx="2"/>
            <a:endCxn id="49" idx="1"/>
          </p:cNvCxnSpPr>
          <p:nvPr/>
        </p:nvCxnSpPr>
        <p:spPr>
          <a:xfrm rot="16200000" flipH="1">
            <a:off x="4769878" y="2175796"/>
            <a:ext cx="290091" cy="51760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255048" y="206124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精灵</a:t>
            </a:r>
            <a:r>
              <a:rPr lang="en-US" altLang="zh-CN" sz="1200" dirty="0" smtClean="0"/>
              <a:t>(Sprite)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40" idx="3"/>
            <a:endCxn id="30" idx="1"/>
          </p:cNvCxnSpPr>
          <p:nvPr/>
        </p:nvCxnSpPr>
        <p:spPr>
          <a:xfrm flipV="1">
            <a:off x="5592226" y="2169260"/>
            <a:ext cx="662822" cy="1228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335168" y="1249557"/>
            <a:ext cx="136815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画板</a:t>
            </a:r>
            <a:r>
              <a:rPr lang="en-US" altLang="zh-CN" sz="1200" dirty="0" smtClean="0"/>
              <a:t>(Canvas)</a:t>
            </a:r>
            <a:endParaRPr lang="zh-CN" altLang="en-US" sz="1200" dirty="0"/>
          </a:p>
        </p:txBody>
      </p:sp>
      <p:cxnSp>
        <p:nvCxnSpPr>
          <p:cNvPr id="57" name="直接连接符 14"/>
          <p:cNvCxnSpPr>
            <a:stCxn id="56" idx="2"/>
            <a:endCxn id="30" idx="3"/>
          </p:cNvCxnSpPr>
          <p:nvPr/>
        </p:nvCxnSpPr>
        <p:spPr>
          <a:xfrm rot="5400000">
            <a:off x="7469383" y="1619398"/>
            <a:ext cx="703679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56" idx="2"/>
            <a:endCxn id="83" idx="3"/>
          </p:cNvCxnSpPr>
          <p:nvPr/>
        </p:nvCxnSpPr>
        <p:spPr>
          <a:xfrm rot="5400000">
            <a:off x="7669801" y="1418980"/>
            <a:ext cx="302843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850124" y="3625821"/>
            <a:ext cx="22609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网格渲染对象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MeshRenderable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7" name="直接连接符 14"/>
          <p:cNvCxnSpPr>
            <a:stCxn id="131" idx="2"/>
            <a:endCxn id="76" idx="1"/>
          </p:cNvCxnSpPr>
          <p:nvPr/>
        </p:nvCxnSpPr>
        <p:spPr>
          <a:xfrm rot="16200000" flipH="1">
            <a:off x="3437117" y="3320825"/>
            <a:ext cx="392333" cy="433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255048" y="1660412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图片</a:t>
            </a:r>
            <a:r>
              <a:rPr lang="en-US" altLang="zh-CN" sz="1200" dirty="0" smtClean="0"/>
              <a:t>(Bitmap)</a:t>
            </a:r>
            <a:endParaRPr lang="zh-CN" altLang="en-US" sz="1200" dirty="0"/>
          </a:p>
        </p:txBody>
      </p:sp>
      <p:cxnSp>
        <p:nvCxnSpPr>
          <p:cNvPr id="84" name="直接连接符 14"/>
          <p:cNvCxnSpPr>
            <a:stCxn id="125" idx="3"/>
            <a:endCxn id="83" idx="1"/>
          </p:cNvCxnSpPr>
          <p:nvPr/>
        </p:nvCxnSpPr>
        <p:spPr>
          <a:xfrm>
            <a:off x="4008843" y="1766535"/>
            <a:ext cx="2246205" cy="188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4"/>
          <p:cNvCxnSpPr>
            <a:stCxn id="40" idx="2"/>
            <a:endCxn id="102" idx="1"/>
          </p:cNvCxnSpPr>
          <p:nvPr/>
        </p:nvCxnSpPr>
        <p:spPr>
          <a:xfrm rot="16200000" flipH="1">
            <a:off x="4608660" y="2337015"/>
            <a:ext cx="652192" cy="55726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5213390" y="283373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1358504" y="37335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(Space)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31" idx="2"/>
            <a:endCxn id="32" idx="1"/>
          </p:cNvCxnSpPr>
          <p:nvPr/>
        </p:nvCxnSpPr>
        <p:spPr>
          <a:xfrm rot="16200000" flipH="1">
            <a:off x="-224371" y="2258680"/>
            <a:ext cx="2795871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429631" y="437287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cxnSp>
        <p:nvCxnSpPr>
          <p:cNvPr id="37" name="直接连接符 14"/>
          <p:cNvCxnSpPr>
            <a:stCxn id="32" idx="2"/>
            <a:endCxn id="36" idx="1"/>
          </p:cNvCxnSpPr>
          <p:nvPr/>
        </p:nvCxnSpPr>
        <p:spPr>
          <a:xfrm rot="16200000" flipH="1">
            <a:off x="1983533" y="4034786"/>
            <a:ext cx="531317" cy="360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2462596" y="406364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cxnSp>
        <p:nvCxnSpPr>
          <p:cNvPr id="45" name="直接连接符 14"/>
          <p:cNvCxnSpPr>
            <a:stCxn id="32" idx="2"/>
            <a:endCxn id="44" idx="1"/>
          </p:cNvCxnSpPr>
          <p:nvPr/>
        </p:nvCxnSpPr>
        <p:spPr>
          <a:xfrm rot="16200000" flipH="1">
            <a:off x="2154631" y="3863687"/>
            <a:ext cx="222085" cy="3938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空间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空间</a:t>
            </a:r>
            <a:r>
              <a:rPr lang="en-US" altLang="zh-CN" sz="1200" dirty="0" smtClean="0"/>
              <a:t>(Space)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56231" y="222995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625190" y="1506921"/>
            <a:ext cx="1285463" cy="37661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842909" y="2574104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2386623" y="2225829"/>
            <a:ext cx="236141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4336552" y="2946314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3925683" y="2643457"/>
            <a:ext cx="264198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842909" y="3379921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1" name="直接连接符 14"/>
          <p:cNvCxnSpPr>
            <a:stCxn id="31" idx="2"/>
            <a:endCxn id="67" idx="1"/>
          </p:cNvCxnSpPr>
          <p:nvPr/>
        </p:nvCxnSpPr>
        <p:spPr>
          <a:xfrm rot="16200000" flipH="1">
            <a:off x="1983714" y="2628738"/>
            <a:ext cx="1041958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336552" y="3704370"/>
            <a:ext cx="153585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76" name="直接连接符 14"/>
          <p:cNvCxnSpPr>
            <a:stCxn id="67" idx="2"/>
            <a:endCxn id="75" idx="1"/>
          </p:cNvCxnSpPr>
          <p:nvPr/>
        </p:nvCxnSpPr>
        <p:spPr>
          <a:xfrm rot="16200000" flipH="1">
            <a:off x="3949564" y="3425393"/>
            <a:ext cx="216437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360236" y="4064410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87" name="直接连接符 14"/>
          <p:cNvCxnSpPr>
            <a:stCxn id="67" idx="2"/>
            <a:endCxn id="86" idx="1"/>
          </p:cNvCxnSpPr>
          <p:nvPr/>
        </p:nvCxnSpPr>
        <p:spPr>
          <a:xfrm rot="16200000" flipH="1">
            <a:off x="3781386" y="3593571"/>
            <a:ext cx="576477" cy="58122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876725" y="4395301"/>
            <a:ext cx="183839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92" name="直接连接符 14"/>
          <p:cNvCxnSpPr>
            <a:stCxn id="31" idx="2"/>
            <a:endCxn id="91" idx="1"/>
          </p:cNvCxnSpPr>
          <p:nvPr/>
        </p:nvCxnSpPr>
        <p:spPr>
          <a:xfrm rot="16200000" flipH="1">
            <a:off x="1492932" y="3119520"/>
            <a:ext cx="2057338" cy="71024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28518" y="155029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389905" y="1219693"/>
            <a:ext cx="215186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28518" y="188690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221600" y="1387998"/>
            <a:ext cx="551797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Material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331640" y="130222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位图</a:t>
            </a:r>
            <a:r>
              <a:rPr lang="en-US" altLang="zh-CN" sz="1200" smtClean="0"/>
              <a:t>(Bitmap)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026756" y="1105356"/>
            <a:ext cx="357741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2555776" y="2860898"/>
            <a:ext cx="6336704" cy="2194581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材质由多个纹理构成。</a:t>
            </a:r>
            <a:endParaRPr lang="en-US" altLang="zh-CN" sz="1200" smtClean="0"/>
          </a:p>
          <a:p>
            <a:r>
              <a:rPr lang="zh-CN" altLang="en-US" sz="1200" smtClean="0"/>
              <a:t>纹理</a:t>
            </a:r>
            <a:r>
              <a:rPr lang="zh-CN" altLang="en-US" sz="1200"/>
              <a:t>也</a:t>
            </a:r>
            <a:r>
              <a:rPr lang="zh-CN" altLang="en-US" sz="1200" smtClean="0"/>
              <a:t>可以是序列帧动画。</a:t>
            </a:r>
            <a:endParaRPr lang="en-US" altLang="zh-CN" sz="1200" smtClean="0"/>
          </a:p>
          <a:p>
            <a:r>
              <a:rPr lang="zh-CN" altLang="en-US" sz="1200" smtClean="0"/>
              <a:t>单独定义的材质属于系统共享。</a:t>
            </a:r>
            <a:endParaRPr lang="en-US" altLang="zh-CN" sz="1200" smtClean="0"/>
          </a:p>
          <a:p>
            <a:r>
              <a:rPr lang="zh-CN" altLang="en-US" sz="1200" smtClean="0"/>
              <a:t>模板和场景内的材质属于局部材质，不可以共享。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312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Space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</a:t>
            </a:r>
            <a:r>
              <a:rPr lang="en-US" altLang="zh-CN" sz="1200" smtClean="0"/>
              <a:t>(Space)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89024" y="30704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显示集合</a:t>
            </a:r>
            <a:r>
              <a:rPr lang="en-US" altLang="zh-CN" sz="1200" smtClean="0"/>
              <a:t>(Displays)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221359" y="1910753"/>
            <a:ext cx="2125918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699792" y="346608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精灵</a:t>
            </a:r>
            <a:r>
              <a:rPr lang="en-US" altLang="zh-CN" sz="1200" smtClean="0"/>
              <a:t>(Sprite)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05699" y="3180001"/>
            <a:ext cx="287665" cy="50052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4"/>
          <p:cNvCxnSpPr>
            <a:stCxn id="41" idx="2"/>
            <a:endCxn id="42" idx="1"/>
          </p:cNvCxnSpPr>
          <p:nvPr/>
        </p:nvCxnSpPr>
        <p:spPr>
          <a:xfrm rot="16200000" flipH="1">
            <a:off x="3515341" y="3576805"/>
            <a:ext cx="241111" cy="45171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489024" y="26786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材质集合</a:t>
            </a:r>
            <a:r>
              <a:rPr lang="en-US" altLang="zh-CN" sz="1200" smtClean="0"/>
              <a:t>(Materials)</a:t>
            </a:r>
            <a:endParaRPr lang="zh-CN" altLang="en-US" sz="1200" dirty="0"/>
          </a:p>
        </p:txBody>
      </p:sp>
      <p:cxnSp>
        <p:nvCxnSpPr>
          <p:cNvPr id="47" name="直接连接符 14"/>
          <p:cNvCxnSpPr>
            <a:stCxn id="3" idx="2"/>
            <a:endCxn id="46" idx="1"/>
          </p:cNvCxnSpPr>
          <p:nvPr/>
        </p:nvCxnSpPr>
        <p:spPr>
          <a:xfrm rot="16200000" flipH="1">
            <a:off x="417256" y="1714856"/>
            <a:ext cx="1734124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663066" y="1555497"/>
            <a:ext cx="25732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默认材质，当物件没有材质时候使用。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123826" y="2714226"/>
            <a:ext cx="25732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当前空间下用到的所有材质集合。</a:t>
            </a:r>
            <a:endParaRPr lang="zh-CN" altLang="en-US" sz="1200"/>
          </a:p>
        </p:txBody>
      </p:sp>
      <p:sp>
        <p:nvSpPr>
          <p:cNvPr id="42" name="圆角矩形 41"/>
          <p:cNvSpPr/>
          <p:nvPr/>
        </p:nvSpPr>
        <p:spPr>
          <a:xfrm>
            <a:off x="3861753" y="38152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形状</a:t>
            </a:r>
            <a:r>
              <a:rPr lang="en-US" altLang="zh-CN" sz="1200" smtClean="0"/>
              <a:t>(Shape)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123826" y="3108073"/>
            <a:ext cx="55629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当前空间下用到的所有显示对象，没有被放置到显示层上的话，是不显示的。</a:t>
            </a:r>
            <a:endParaRPr lang="zh-CN" altLang="en-US" sz="1200"/>
          </a:p>
        </p:txBody>
      </p:sp>
      <p:sp>
        <p:nvSpPr>
          <p:cNvPr id="49" name="圆角矩形 48"/>
          <p:cNvSpPr/>
          <p:nvPr/>
        </p:nvSpPr>
        <p:spPr>
          <a:xfrm>
            <a:off x="1494456" y="418830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显示层</a:t>
            </a:r>
            <a:r>
              <a:rPr lang="zh-CN" altLang="en-US" sz="1200"/>
              <a:t>集合</a:t>
            </a:r>
            <a:r>
              <a:rPr lang="en-US" altLang="zh-CN" sz="1200" smtClean="0"/>
              <a:t>(Layers)</a:t>
            </a:r>
            <a:endParaRPr lang="zh-CN" altLang="en-US" sz="1200" dirty="0"/>
          </a:p>
        </p:txBody>
      </p:sp>
      <p:cxnSp>
        <p:nvCxnSpPr>
          <p:cNvPr id="52" name="直接连接符 14"/>
          <p:cNvCxnSpPr>
            <a:stCxn id="3" idx="2"/>
            <a:endCxn id="49" idx="1"/>
          </p:cNvCxnSpPr>
          <p:nvPr/>
        </p:nvCxnSpPr>
        <p:spPr>
          <a:xfrm rot="16200000" flipH="1">
            <a:off x="-334872" y="2466984"/>
            <a:ext cx="3243813" cy="4148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079425" y="4219659"/>
            <a:ext cx="25732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可显示的内容。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488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1149</Words>
  <Application>Microsoft Office PowerPoint</Application>
  <PresentationFormat>自定义</PresentationFormat>
  <Paragraphs>257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业务核心</vt:lpstr>
      <vt:lpstr>业务核心 -&gt; 技术方式</vt:lpstr>
      <vt:lpstr>业务核心 -&gt; 平台方式</vt:lpstr>
      <vt:lpstr>资源结构</vt:lpstr>
      <vt:lpstr>继承结构</vt:lpstr>
      <vt:lpstr>空间结构</vt:lpstr>
      <vt:lpstr>资源结构 - Material</vt:lpstr>
      <vt:lpstr>资源结构 - Space</vt:lpstr>
      <vt:lpstr>资源结构 - Model</vt:lpstr>
      <vt:lpstr>资源结构 - Model</vt:lpstr>
      <vt:lpstr>资源结构 - Template</vt:lpstr>
      <vt:lpstr>资源结构 - Scene</vt:lpstr>
      <vt:lpstr>功能 – 结构</vt:lpstr>
      <vt:lpstr>功能 – 方案</vt:lpstr>
      <vt:lpstr>功能 – 项目</vt:lpstr>
      <vt:lpstr>功能 - Bitmap</vt:lpstr>
      <vt:lpstr>功能 - Material</vt:lpstr>
      <vt:lpstr>功能 - Model</vt:lpstr>
      <vt:lpstr>功能 - Template</vt:lpstr>
      <vt:lpstr>功能 - Scene</vt:lpstr>
      <vt:lpstr>WEB – 前台</vt:lpstr>
      <vt:lpstr>WEB – 前台 – 用户空间</vt:lpstr>
      <vt:lpstr>WEB – 后台</vt:lpstr>
      <vt:lpstr>工作重点</vt:lpstr>
      <vt:lpstr>PowerPoint 演示文稿</vt:lpstr>
    </vt:vector>
  </TitlesOfParts>
  <Company>Microbject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3579</cp:revision>
  <dcterms:created xsi:type="dcterms:W3CDTF">2013-12-16T08:08:34Z</dcterms:created>
  <dcterms:modified xsi:type="dcterms:W3CDTF">2015-04-27T10:04:27Z</dcterms:modified>
</cp:coreProperties>
</file>