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37" r:id="rId3"/>
    <p:sldId id="454" r:id="rId4"/>
    <p:sldId id="455" r:id="rId5"/>
    <p:sldId id="448" r:id="rId6"/>
    <p:sldId id="458" r:id="rId7"/>
    <p:sldId id="457" r:id="rId8"/>
    <p:sldId id="459" r:id="rId9"/>
    <p:sldId id="464" r:id="rId10"/>
    <p:sldId id="461" r:id="rId11"/>
    <p:sldId id="463" r:id="rId12"/>
    <p:sldId id="460" r:id="rId13"/>
    <p:sldId id="462" r:id="rId14"/>
    <p:sldId id="473" r:id="rId15"/>
    <p:sldId id="466" r:id="rId16"/>
    <p:sldId id="472" r:id="rId17"/>
    <p:sldId id="471" r:id="rId18"/>
    <p:sldId id="467" r:id="rId19"/>
    <p:sldId id="468" r:id="rId20"/>
    <p:sldId id="469" r:id="rId21"/>
    <p:sldId id="470" r:id="rId22"/>
    <p:sldId id="453" r:id="rId23"/>
    <p:sldId id="452" r:id="rId24"/>
    <p:sldId id="456" r:id="rId25"/>
    <p:sldId id="436" r:id="rId26"/>
    <p:sldId id="426" r:id="rId27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39" autoAdjust="0"/>
    <p:restoredTop sz="94660" autoAdjust="0"/>
  </p:normalViewPr>
  <p:slideViewPr>
    <p:cSldViewPr>
      <p:cViewPr varScale="1">
        <p:scale>
          <a:sx n="96" d="100"/>
          <a:sy n="96" d="100"/>
        </p:scale>
        <p:origin x="90" y="618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三维资源服务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842907" y="303158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网格</a:t>
            </a:r>
            <a:r>
              <a:rPr lang="en-US" altLang="zh-CN" sz="1200" smtClean="0"/>
              <a:t>(Mesh)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45" idx="1"/>
          </p:cNvCxnSpPr>
          <p:nvPr/>
        </p:nvCxnSpPr>
        <p:spPr>
          <a:xfrm rot="16200000" flipH="1">
            <a:off x="474580" y="1657532"/>
            <a:ext cx="1678117" cy="46805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116015" y="330811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3750325" y="3050434"/>
            <a:ext cx="168519" cy="56286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27" name="直接连接符 14"/>
          <p:cNvCxnSpPr>
            <a:stCxn id="25" idx="2"/>
            <a:endCxn id="26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25" idx="2"/>
            <a:endCxn id="28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547664" y="2622605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模型显示</a:t>
            </a:r>
            <a:r>
              <a:rPr lang="en-US" altLang="zh-CN" sz="1200" smtClean="0"/>
              <a:t>(ModelDisplay)</a:t>
            </a:r>
            <a:endParaRPr lang="zh-CN" altLang="en-US" sz="1200" dirty="0"/>
          </a:p>
        </p:txBody>
      </p:sp>
      <p:cxnSp>
        <p:nvCxnSpPr>
          <p:cNvPr id="46" name="直接连接符 14"/>
          <p:cNvCxnSpPr>
            <a:stCxn id="45" idx="2"/>
            <a:endCxn id="31" idx="1"/>
          </p:cNvCxnSpPr>
          <p:nvPr/>
        </p:nvCxnSpPr>
        <p:spPr>
          <a:xfrm rot="16200000" flipH="1">
            <a:off x="2458849" y="2755535"/>
            <a:ext cx="300965" cy="46715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Model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79512" y="836476"/>
            <a:ext cx="180020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347864" y="4013026"/>
            <a:ext cx="5544616" cy="1186469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每个模型自动创建一个模板。</a:t>
            </a:r>
            <a:endParaRPr lang="en-US" altLang="zh-CN" sz="1200" smtClean="0"/>
          </a:p>
          <a:p>
            <a:r>
              <a:rPr lang="zh-CN" altLang="en-US" sz="1200" smtClean="0"/>
              <a:t>模型内只有数据结构，没有空间和材质信息。</a:t>
            </a:r>
            <a:endParaRPr lang="en-US" altLang="zh-CN" sz="1200" smtClean="0"/>
          </a:p>
          <a:p>
            <a:r>
              <a:rPr lang="zh-CN" altLang="en-US" sz="1200" smtClean="0"/>
              <a:t>模板可以复制，引入其他模板内容。</a:t>
            </a:r>
            <a:endParaRPr lang="en-US" altLang="zh-CN" sz="1200" smtClean="0"/>
          </a:p>
          <a:p>
            <a:r>
              <a:rPr lang="zh-CN" altLang="en-US" sz="1200" smtClean="0"/>
              <a:t>模板内增加空间和材质信息。</a:t>
            </a:r>
            <a:endParaRPr lang="en-US" altLang="zh-CN" sz="1200" smtClean="0"/>
          </a:p>
        </p:txBody>
      </p:sp>
      <p:sp>
        <p:nvSpPr>
          <p:cNvPr id="25" name="圆角矩形 24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876725" y="25728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动画</a:t>
            </a:r>
            <a:r>
              <a:rPr lang="en-US" altLang="zh-CN" sz="1200" smtClean="0"/>
              <a:t>(Animation)</a:t>
            </a:r>
            <a:endParaRPr lang="zh-CN" altLang="en-US" sz="1200" dirty="0"/>
          </a:p>
        </p:txBody>
      </p:sp>
      <p:cxnSp>
        <p:nvCxnSpPr>
          <p:cNvPr id="35" name="直接连接符 14"/>
          <p:cNvCxnSpPr>
            <a:stCxn id="25" idx="2"/>
            <a:endCxn id="33" idx="1"/>
          </p:cNvCxnSpPr>
          <p:nvPr/>
        </p:nvCxnSpPr>
        <p:spPr>
          <a:xfrm rot="16200000" flipH="1">
            <a:off x="1902723" y="1706876"/>
            <a:ext cx="1237758" cy="71024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4"/>
          <p:cNvCxnSpPr>
            <a:stCxn id="3" idx="2"/>
            <a:endCxn id="25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101761" y="285461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轨迹</a:t>
            </a:r>
            <a:r>
              <a:rPr lang="en-US" altLang="zh-CN" sz="1200" smtClean="0"/>
              <a:t>(Track)</a:t>
            </a:r>
            <a:endParaRPr lang="zh-CN" altLang="en-US" sz="1200" dirty="0"/>
          </a:p>
        </p:txBody>
      </p:sp>
      <p:cxnSp>
        <p:nvCxnSpPr>
          <p:cNvPr id="22" name="直接连接符 14"/>
          <p:cNvCxnSpPr>
            <a:stCxn id="33" idx="2"/>
            <a:endCxn id="20" idx="1"/>
          </p:cNvCxnSpPr>
          <p:nvPr/>
        </p:nvCxnSpPr>
        <p:spPr>
          <a:xfrm rot="16200000" flipH="1">
            <a:off x="3757497" y="2618364"/>
            <a:ext cx="173739" cy="5147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650416" y="166962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皮肤</a:t>
            </a:r>
            <a:r>
              <a:rPr lang="en-US" altLang="zh-CN" sz="1200" smtClean="0"/>
              <a:t>(Skin)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25" idx="2"/>
            <a:endCxn id="29" idx="1"/>
          </p:cNvCxnSpPr>
          <p:nvPr/>
        </p:nvCxnSpPr>
        <p:spPr>
          <a:xfrm rot="16200000" flipH="1">
            <a:off x="2241189" y="1368409"/>
            <a:ext cx="334517" cy="48393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139952" y="195398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29" idx="2"/>
            <a:endCxn id="37" idx="1"/>
          </p:cNvCxnSpPr>
          <p:nvPr/>
        </p:nvCxnSpPr>
        <p:spPr>
          <a:xfrm rot="16200000" flipH="1">
            <a:off x="3662133" y="1584178"/>
            <a:ext cx="176349" cy="77928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Template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模板</a:t>
            </a:r>
            <a:r>
              <a:rPr lang="en-US" altLang="zh-CN" sz="1200" smtClean="0"/>
              <a:t>(Template)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89024" y="30704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221359" y="1910753"/>
            <a:ext cx="2125918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1885" y="344473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形状</a:t>
            </a:r>
            <a:r>
              <a:rPr lang="en-US" altLang="zh-CN" sz="1200" dirty="0" smtClean="0"/>
              <a:t>(Shape)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87419" y="3098282"/>
            <a:ext cx="266318" cy="64261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824848" y="3883048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模型引用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ModelGuid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2" name="直接连接符 14"/>
          <p:cNvCxnSpPr>
            <a:stCxn id="41" idx="2"/>
            <a:endCxn id="28" idx="1"/>
          </p:cNvCxnSpPr>
          <p:nvPr/>
        </p:nvCxnSpPr>
        <p:spPr>
          <a:xfrm rot="16200000" flipH="1">
            <a:off x="3523340" y="3689552"/>
            <a:ext cx="330300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824848" y="4229050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网格引用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MeshGuid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36" name="直接连接符 14"/>
          <p:cNvCxnSpPr>
            <a:stCxn id="41" idx="2"/>
            <a:endCxn id="35" idx="1"/>
          </p:cNvCxnSpPr>
          <p:nvPr/>
        </p:nvCxnSpPr>
        <p:spPr>
          <a:xfrm rot="16200000" flipH="1">
            <a:off x="3350339" y="3862553"/>
            <a:ext cx="676302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489024" y="26786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材质集合</a:t>
            </a:r>
            <a:r>
              <a:rPr lang="en-US" altLang="zh-CN" sz="1200" smtClean="0"/>
              <a:t>(Materials)</a:t>
            </a:r>
            <a:endParaRPr lang="zh-CN" altLang="en-US" sz="1200" dirty="0"/>
          </a:p>
        </p:txBody>
      </p:sp>
      <p:cxnSp>
        <p:nvCxnSpPr>
          <p:cNvPr id="47" name="直接连接符 14"/>
          <p:cNvCxnSpPr>
            <a:stCxn id="3" idx="2"/>
            <a:endCxn id="46" idx="1"/>
          </p:cNvCxnSpPr>
          <p:nvPr/>
        </p:nvCxnSpPr>
        <p:spPr>
          <a:xfrm rot="16200000" flipH="1">
            <a:off x="417256" y="1714856"/>
            <a:ext cx="1734124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679308" y="3426750"/>
            <a:ext cx="223224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渲染对象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5679308" y="3045251"/>
            <a:ext cx="2259320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显示容器对象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3" idx="1"/>
            <a:endCxn id="31" idx="3"/>
          </p:cNvCxnSpPr>
          <p:nvPr/>
        </p:nvCxnSpPr>
        <p:spPr>
          <a:xfrm flipH="1">
            <a:off x="2909517" y="3153263"/>
            <a:ext cx="2769791" cy="2515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4"/>
          <p:cNvCxnSpPr>
            <a:stCxn id="27" idx="1"/>
            <a:endCxn id="41" idx="3"/>
          </p:cNvCxnSpPr>
          <p:nvPr/>
        </p:nvCxnSpPr>
        <p:spPr>
          <a:xfrm flipH="1">
            <a:off x="4262378" y="3534762"/>
            <a:ext cx="1416930" cy="1798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002524" y="3837998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矩阵</a:t>
            </a:r>
            <a:r>
              <a:rPr lang="en-US" altLang="zh-CN" sz="1200" dirty="0" smtClean="0"/>
              <a:t>(Matrix)</a:t>
            </a:r>
            <a:endParaRPr lang="zh-CN" altLang="en-US" sz="1200" dirty="0"/>
          </a:p>
        </p:txBody>
      </p:sp>
      <p:cxnSp>
        <p:nvCxnSpPr>
          <p:cNvPr id="48" name="直接连接符 14"/>
          <p:cNvCxnSpPr>
            <a:stCxn id="27" idx="2"/>
            <a:endCxn id="45" idx="1"/>
          </p:cNvCxnSpPr>
          <p:nvPr/>
        </p:nvCxnSpPr>
        <p:spPr>
          <a:xfrm rot="16200000" flipH="1">
            <a:off x="6747360" y="3690846"/>
            <a:ext cx="303236" cy="20709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824848" y="4589090"/>
            <a:ext cx="1872208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材质引用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MaterialGuid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1" name="直接连接符 14"/>
          <p:cNvCxnSpPr>
            <a:stCxn id="41" idx="2"/>
            <a:endCxn id="50" idx="1"/>
          </p:cNvCxnSpPr>
          <p:nvPr/>
        </p:nvCxnSpPr>
        <p:spPr>
          <a:xfrm rot="16200000" flipH="1">
            <a:off x="3170319" y="4042573"/>
            <a:ext cx="1036342" cy="27271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689914" y="2747447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//..........................................................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39070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Scene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90047" y="258042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</a:t>
            </a:r>
            <a:r>
              <a:rPr lang="zh-CN" altLang="en-US" sz="1200"/>
              <a:t>层</a:t>
            </a:r>
            <a:r>
              <a:rPr lang="en-US" altLang="zh-CN" sz="1200" smtClean="0"/>
              <a:t>(DisplayLayer)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466863" y="1665248"/>
            <a:ext cx="1635933" cy="41043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845976" y="2975358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精灵</a:t>
            </a:r>
            <a:r>
              <a:rPr lang="en-US" altLang="zh-CN" sz="1200" smtClean="0"/>
              <a:t> (</a:t>
            </a:r>
            <a:r>
              <a:rPr lang="en-US" altLang="zh-CN" sz="1200"/>
              <a:t>Sprite</a:t>
            </a:r>
            <a:r>
              <a:rPr lang="en-US" altLang="zh-CN" sz="1200" smtClean="0"/>
              <a:t>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79673" y="2617066"/>
            <a:ext cx="286925" cy="645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4"/>
          <p:cNvCxnSpPr>
            <a:stCxn id="41" idx="2"/>
            <a:endCxn id="20" idx="1"/>
          </p:cNvCxnSpPr>
          <p:nvPr/>
        </p:nvCxnSpPr>
        <p:spPr>
          <a:xfrm rot="16200000" flipH="1">
            <a:off x="3661780" y="3085824"/>
            <a:ext cx="228599" cy="43971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995936" y="331196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显示对象</a:t>
            </a:r>
            <a:r>
              <a:rPr lang="en-US" altLang="zh-CN" sz="1200" smtClean="0"/>
              <a:t>(Display)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998113" y="36360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事件</a:t>
            </a:r>
            <a:r>
              <a:rPr lang="zh-CN" altLang="en-US" sz="1200" smtClean="0"/>
              <a:t>对象</a:t>
            </a:r>
            <a:r>
              <a:rPr lang="en-US" altLang="zh-CN" sz="1200" smtClean="0"/>
              <a:t>(Event)</a:t>
            </a:r>
            <a:endParaRPr lang="zh-CN" altLang="en-US" sz="1200" dirty="0"/>
          </a:p>
        </p:txBody>
      </p:sp>
      <p:cxnSp>
        <p:nvCxnSpPr>
          <p:cNvPr id="25" name="直接连接符 14"/>
          <p:cNvCxnSpPr>
            <a:stCxn id="41" idx="2"/>
            <a:endCxn id="24" idx="1"/>
          </p:cNvCxnSpPr>
          <p:nvPr/>
        </p:nvCxnSpPr>
        <p:spPr>
          <a:xfrm rot="16200000" flipH="1">
            <a:off x="3500850" y="3246755"/>
            <a:ext cx="552636" cy="44189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995935" y="396004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处理对象</a:t>
            </a:r>
            <a:r>
              <a:rPr lang="en-US" altLang="zh-CN" sz="1200" smtClean="0"/>
              <a:t>(Processor)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41" idx="2"/>
            <a:endCxn id="32" idx="1"/>
          </p:cNvCxnSpPr>
          <p:nvPr/>
        </p:nvCxnSpPr>
        <p:spPr>
          <a:xfrm rot="16200000" flipH="1">
            <a:off x="3337743" y="3409862"/>
            <a:ext cx="876673" cy="4397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功能</a:t>
            </a:r>
            <a:r>
              <a:rPr lang="zh-CN" altLang="en-US" smtClean="0"/>
              <a:t> </a:t>
            </a:r>
            <a:r>
              <a:rPr lang="en-US" altLang="zh-CN" smtClean="0"/>
              <a:t>– </a:t>
            </a:r>
            <a:r>
              <a:rPr lang="zh-CN" altLang="en-US" smtClean="0"/>
              <a:t>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11560" y="1204714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方案</a:t>
            </a:r>
            <a:r>
              <a:rPr lang="en-US" altLang="zh-CN" sz="1200" smtClean="0"/>
              <a:t>(Solution)</a:t>
            </a:r>
            <a:endParaRPr lang="zh-CN" altLang="en-US" sz="1200" dirty="0"/>
          </a:p>
        </p:txBody>
      </p:sp>
      <p:sp>
        <p:nvSpPr>
          <p:cNvPr id="107" name="圆角矩形 106"/>
          <p:cNvSpPr/>
          <p:nvPr/>
        </p:nvSpPr>
        <p:spPr>
          <a:xfrm>
            <a:off x="1672255" y="16754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</a:t>
            </a:r>
            <a:r>
              <a:rPr lang="en-US" altLang="zh-CN" sz="1200" smtClean="0"/>
              <a:t>(Project)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302569" y="1413804"/>
            <a:ext cx="362752" cy="3766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092749" y="321280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模板</a:t>
            </a:r>
            <a:r>
              <a:rPr lang="en-US" altLang="zh-CN" sz="1200" smtClean="0"/>
              <a:t>(Template)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022969" y="2251034"/>
            <a:ext cx="1429312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092748" y="357013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cxnSp>
        <p:nvCxnSpPr>
          <p:cNvPr id="27" name="直接连接符 14"/>
          <p:cNvCxnSpPr>
            <a:stCxn id="107" idx="2"/>
            <a:endCxn id="26" idx="1"/>
          </p:cNvCxnSpPr>
          <p:nvPr/>
        </p:nvCxnSpPr>
        <p:spPr>
          <a:xfrm rot="16200000" flipH="1">
            <a:off x="1844305" y="2429699"/>
            <a:ext cx="1786640" cy="71024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092751" y="285547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3092750" y="249814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3092749" y="214081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107" idx="2"/>
            <a:endCxn id="37" idx="1"/>
          </p:cNvCxnSpPr>
          <p:nvPr/>
        </p:nvCxnSpPr>
        <p:spPr>
          <a:xfrm rot="16200000" flipH="1">
            <a:off x="2558961" y="1715042"/>
            <a:ext cx="357328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14"/>
          <p:cNvCxnSpPr>
            <a:stCxn id="107" idx="2"/>
            <a:endCxn id="36" idx="1"/>
          </p:cNvCxnSpPr>
          <p:nvPr/>
        </p:nvCxnSpPr>
        <p:spPr>
          <a:xfrm rot="16200000" flipH="1">
            <a:off x="2380298" y="1893706"/>
            <a:ext cx="714656" cy="71024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4"/>
          <p:cNvCxnSpPr>
            <a:stCxn id="107" idx="2"/>
            <a:endCxn id="35" idx="1"/>
          </p:cNvCxnSpPr>
          <p:nvPr/>
        </p:nvCxnSpPr>
        <p:spPr>
          <a:xfrm rot="16200000" flipH="1">
            <a:off x="2201634" y="2072369"/>
            <a:ext cx="1071984" cy="71024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8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– </a:t>
            </a:r>
            <a:r>
              <a:rPr lang="zh-CN" altLang="en-US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新建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修改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删除项目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9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– </a:t>
            </a:r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新建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修改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删除场景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7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Bitmap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更换</a:t>
            </a:r>
            <a:r>
              <a:rPr lang="zh-CN" altLang="en-US">
                <a:solidFill>
                  <a:srgbClr val="0000CC"/>
                </a:solidFill>
              </a:rPr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117908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Material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/>
              <a:t>生成材质球预</a:t>
            </a:r>
            <a:r>
              <a:rPr lang="zh-CN" altLang="en-US"/>
              <a:t>览</a:t>
            </a:r>
            <a:r>
              <a:rPr lang="zh-CN" altLang="en-US" smtClean="0"/>
              <a:t>图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标签，光照属性）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显示三维材质球</a:t>
            </a:r>
            <a:endParaRPr lang="en-US" altLang="zh-CN" smtClean="0"/>
          </a:p>
          <a:p>
            <a:pPr lvl="1"/>
            <a:r>
              <a:rPr lang="zh-CN" altLang="en-US" smtClean="0"/>
              <a:t>更换内部图片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2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/>
              <a:t>导</a:t>
            </a:r>
            <a:r>
              <a:rPr lang="zh-CN" altLang="en-US" smtClean="0"/>
              <a:t>入模型（</a:t>
            </a:r>
            <a:r>
              <a:rPr lang="en-US" altLang="zh-CN" smtClean="0"/>
              <a:t>m3x/</a:t>
            </a:r>
            <a:r>
              <a:rPr lang="en-US" altLang="zh-CN" smtClean="0">
                <a:solidFill>
                  <a:srgbClr val="0000CC"/>
                </a:solidFill>
              </a:rPr>
              <a:t>ply/obj/stl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标签，真实尺寸，光照属性）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显示三维模型</a:t>
            </a:r>
            <a:r>
              <a:rPr lang="zh-CN" altLang="en-US">
                <a:solidFill>
                  <a:srgbClr val="0000CC"/>
                </a:solidFill>
              </a:rPr>
              <a:t>，生成预览图片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设置预览材质</a:t>
            </a:r>
            <a:endParaRPr lang="en-US" altLang="zh-CN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5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Template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标签，光照属性）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显示三维模板，</a:t>
            </a:r>
            <a:r>
              <a:rPr lang="zh-CN" altLang="en-US">
                <a:solidFill>
                  <a:srgbClr val="0000CC"/>
                </a:solidFill>
              </a:rPr>
              <a:t>生成预</a:t>
            </a:r>
            <a:r>
              <a:rPr lang="zh-CN" altLang="en-US">
                <a:solidFill>
                  <a:srgbClr val="0000CC"/>
                </a:solidFill>
              </a:rPr>
              <a:t>览</a:t>
            </a:r>
            <a:r>
              <a:rPr lang="zh-CN" altLang="en-US" smtClean="0">
                <a:solidFill>
                  <a:srgbClr val="0000CC"/>
                </a:solidFill>
              </a:rPr>
              <a:t>图片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模型：增加</a:t>
            </a:r>
            <a:r>
              <a:rPr lang="en-US" altLang="zh-CN" smtClean="0"/>
              <a:t>/</a:t>
            </a:r>
            <a:r>
              <a:rPr lang="zh-CN" altLang="en-US" smtClean="0"/>
              <a:t>复制</a:t>
            </a:r>
            <a:r>
              <a:rPr lang="en-US" altLang="zh-CN" smtClean="0"/>
              <a:t>/</a:t>
            </a:r>
            <a:r>
              <a:rPr lang="zh-CN" altLang="en-US" smtClean="0"/>
              <a:t>选取</a:t>
            </a:r>
            <a:r>
              <a:rPr lang="en-US" altLang="zh-CN" smtClean="0"/>
              <a:t>/</a:t>
            </a:r>
            <a:r>
              <a:rPr lang="zh-CN" altLang="en-US" smtClean="0"/>
              <a:t>删除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调整：双击查看，物件</a:t>
            </a:r>
            <a:r>
              <a:rPr lang="zh-CN" altLang="en-US"/>
              <a:t>的位置</a:t>
            </a:r>
            <a:r>
              <a:rPr lang="en-US" altLang="zh-CN"/>
              <a:t>/</a:t>
            </a:r>
            <a:r>
              <a:rPr lang="zh-CN" altLang="en-US"/>
              <a:t>旋转</a:t>
            </a:r>
            <a:r>
              <a:rPr lang="en-US" altLang="zh-CN"/>
              <a:t>/</a:t>
            </a:r>
            <a:r>
              <a:rPr lang="zh-CN" altLang="en-US"/>
              <a:t>缩放</a:t>
            </a:r>
            <a:endParaRPr lang="en-US" altLang="zh-CN"/>
          </a:p>
          <a:p>
            <a:pPr lvl="1"/>
            <a:r>
              <a:rPr lang="zh-CN" altLang="en-US" smtClean="0"/>
              <a:t>材质：创建</a:t>
            </a:r>
            <a:r>
              <a:rPr lang="en-US" altLang="zh-CN" smtClean="0"/>
              <a:t>/</a:t>
            </a:r>
            <a:r>
              <a:rPr lang="zh-CN" altLang="en-US" smtClean="0"/>
              <a:t>选取</a:t>
            </a:r>
            <a:r>
              <a:rPr lang="en-US" altLang="zh-CN" smtClean="0"/>
              <a:t>/</a:t>
            </a:r>
            <a:r>
              <a:rPr lang="zh-CN" altLang="en-US" smtClean="0"/>
              <a:t>删除，设置属性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7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功能 </a:t>
            </a:r>
            <a:r>
              <a:rPr lang="en-US" altLang="zh-CN" smtClean="0"/>
              <a:t>- Scene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设计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设置相关属性（代码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标签，区域</a:t>
            </a:r>
            <a:r>
              <a:rPr lang="en-US" altLang="zh-CN" smtClean="0">
                <a:solidFill>
                  <a:srgbClr val="0000CC"/>
                </a:solidFill>
              </a:rPr>
              <a:t>/</a:t>
            </a:r>
            <a:r>
              <a:rPr lang="zh-CN" altLang="en-US" smtClean="0">
                <a:solidFill>
                  <a:srgbClr val="0000CC"/>
                </a:solidFill>
              </a:rPr>
              <a:t>光照）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>
                <a:solidFill>
                  <a:srgbClr val="0000CC"/>
                </a:solidFill>
              </a:rPr>
              <a:t>显示三维场景</a:t>
            </a:r>
            <a:r>
              <a:rPr lang="zh-CN" altLang="en-US">
                <a:solidFill>
                  <a:srgbClr val="0000CC"/>
                </a:solidFill>
              </a:rPr>
              <a:t>，生成预</a:t>
            </a:r>
            <a:r>
              <a:rPr lang="zh-CN" altLang="en-US">
                <a:solidFill>
                  <a:srgbClr val="0000CC"/>
                </a:solidFill>
              </a:rPr>
              <a:t>览</a:t>
            </a:r>
            <a:r>
              <a:rPr lang="zh-CN" altLang="en-US" smtClean="0">
                <a:solidFill>
                  <a:srgbClr val="0000CC"/>
                </a:solidFill>
              </a:rPr>
              <a:t>图片。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模板</a:t>
            </a:r>
            <a:r>
              <a:rPr lang="zh-CN" altLang="en-US">
                <a:solidFill>
                  <a:srgbClr val="0000CC"/>
                </a:solidFill>
              </a:rPr>
              <a:t>：</a:t>
            </a:r>
            <a:r>
              <a:rPr lang="zh-CN" altLang="en-US" smtClean="0"/>
              <a:t>新建</a:t>
            </a:r>
            <a:r>
              <a:rPr lang="en-US" altLang="zh-CN" smtClean="0"/>
              <a:t>/</a:t>
            </a:r>
            <a:r>
              <a:rPr lang="zh-CN" altLang="en-US" smtClean="0"/>
              <a:t>复制</a:t>
            </a:r>
            <a:r>
              <a:rPr lang="en-US" altLang="zh-CN" smtClean="0"/>
              <a:t>/</a:t>
            </a:r>
            <a:r>
              <a:rPr lang="zh-CN" altLang="en-US" smtClean="0"/>
              <a:t>选取</a:t>
            </a:r>
            <a:r>
              <a:rPr lang="en-US" altLang="zh-CN" smtClean="0"/>
              <a:t>/</a:t>
            </a:r>
            <a:r>
              <a:rPr lang="zh-CN" altLang="en-US" smtClean="0">
                <a:solidFill>
                  <a:srgbClr val="0000CC"/>
                </a:solidFill>
              </a:rPr>
              <a:t>删除</a:t>
            </a:r>
            <a:endParaRPr lang="en-US" altLang="zh-CN" smtClean="0">
              <a:solidFill>
                <a:srgbClr val="0000CC"/>
              </a:solidFill>
            </a:endParaRPr>
          </a:p>
          <a:p>
            <a:pPr lvl="1"/>
            <a:r>
              <a:rPr lang="zh-CN" altLang="en-US" smtClean="0"/>
              <a:t>调整：</a:t>
            </a:r>
            <a:r>
              <a:rPr lang="zh-CN" altLang="en-US"/>
              <a:t>双击查看，</a:t>
            </a:r>
            <a:r>
              <a:rPr lang="zh-CN" altLang="en-US" smtClean="0"/>
              <a:t>物件的位置</a:t>
            </a:r>
            <a:r>
              <a:rPr lang="en-US" altLang="zh-CN" smtClean="0"/>
              <a:t>/</a:t>
            </a:r>
            <a:r>
              <a:rPr lang="zh-CN" altLang="en-US" smtClean="0"/>
              <a:t>旋转</a:t>
            </a:r>
            <a:r>
              <a:rPr lang="en-US" altLang="zh-CN" smtClean="0"/>
              <a:t>/</a:t>
            </a:r>
            <a:r>
              <a:rPr lang="zh-CN" altLang="en-US" smtClean="0"/>
              <a:t>缩放</a:t>
            </a:r>
            <a:endParaRPr lang="en-US" altLang="zh-CN" smtClean="0"/>
          </a:p>
          <a:p>
            <a:pPr lvl="1"/>
            <a:r>
              <a:rPr lang="zh-CN" altLang="en-US" smtClean="0"/>
              <a:t>材质：创建</a:t>
            </a:r>
            <a:r>
              <a:rPr lang="en-US" altLang="zh-CN" smtClean="0"/>
              <a:t>/</a:t>
            </a:r>
            <a:r>
              <a:rPr lang="zh-CN" altLang="en-US" smtClean="0"/>
              <a:t>选取</a:t>
            </a:r>
            <a:r>
              <a:rPr lang="en-US" altLang="zh-CN" smtClean="0"/>
              <a:t>/</a:t>
            </a:r>
            <a:r>
              <a:rPr lang="zh-CN" altLang="en-US" smtClean="0"/>
              <a:t>删除，设置属性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1971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94448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</a:t>
            </a:r>
            <a:r>
              <a:rPr lang="en-US" altLang="zh-CN" sz="1200" smtClean="0"/>
              <a:t>(Resource)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0216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位图</a:t>
            </a:r>
            <a:r>
              <a:rPr lang="en-US" altLang="zh-CN" sz="1200" smtClean="0"/>
              <a:t>(Bitmap)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838925" y="977262"/>
            <a:ext cx="249666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9718" y="2870064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271841" y="16598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660086" y="1156101"/>
            <a:ext cx="607344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1841" y="20175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481247" y="1334940"/>
            <a:ext cx="96502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3375" y="23752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2898" y="2172735"/>
            <a:ext cx="249666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8042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61393" y="2354241"/>
            <a:ext cx="60734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8042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682554" y="2533080"/>
            <a:ext cx="965022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8042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03715" y="2711919"/>
            <a:ext cx="1322700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1526" y="309055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3868" y="2483212"/>
            <a:ext cx="807658" cy="71535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7876" y="34482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8535" y="3198568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>
            <a:off x="4768535" y="3556246"/>
            <a:ext cx="81934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1526" y="273287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8535" y="2840890"/>
            <a:ext cx="812991" cy="35767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2019" y="2840890"/>
            <a:ext cx="12700" cy="357678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1841" y="38059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87052" y="2229135"/>
            <a:ext cx="2753412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1841" y="416358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408215" y="2407972"/>
            <a:ext cx="3111087" cy="61616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1526" y="23752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3868" y="2483212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继承结构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04548" y="267688"/>
            <a:ext cx="1368152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对象</a:t>
            </a:r>
            <a:r>
              <a:rPr lang="en-US" altLang="zh-CN" sz="1200" dirty="0" smtClean="0"/>
              <a:t>(Object)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78377" y="829661"/>
            <a:ext cx="1420493" cy="216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组件</a:t>
            </a:r>
            <a:r>
              <a:rPr lang="en-US" altLang="zh-CN" sz="1200" dirty="0" smtClean="0"/>
              <a:t>(Component)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988624" y="483712"/>
            <a:ext cx="0" cy="34594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358504" y="1249557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绘制对象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Drawable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1017622" y="1016687"/>
            <a:ext cx="311884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588350" y="165852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126" name="直接连接符 14"/>
          <p:cNvCxnSpPr>
            <a:stCxn id="42" idx="2"/>
            <a:endCxn id="125" idx="1"/>
          </p:cNvCxnSpPr>
          <p:nvPr/>
        </p:nvCxnSpPr>
        <p:spPr>
          <a:xfrm rot="16200000" flipH="1">
            <a:off x="2178073" y="1356258"/>
            <a:ext cx="300954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588350" y="3125476"/>
            <a:ext cx="1656184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1444597" y="2089734"/>
            <a:ext cx="1767907" cy="51959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720018" y="2073529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41" name="直接连接符 14"/>
          <p:cNvCxnSpPr>
            <a:stCxn id="125" idx="2"/>
            <a:endCxn id="40" idx="1"/>
          </p:cNvCxnSpPr>
          <p:nvPr/>
        </p:nvCxnSpPr>
        <p:spPr>
          <a:xfrm rot="16200000" flipH="1">
            <a:off x="3355810" y="1817333"/>
            <a:ext cx="306994" cy="4214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173725" y="247163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(Spatial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50" name="直接连接符 14"/>
          <p:cNvCxnSpPr>
            <a:stCxn id="40" idx="2"/>
            <a:endCxn id="49" idx="1"/>
          </p:cNvCxnSpPr>
          <p:nvPr/>
        </p:nvCxnSpPr>
        <p:spPr>
          <a:xfrm rot="16200000" flipH="1">
            <a:off x="4769878" y="2175796"/>
            <a:ext cx="290091" cy="51760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255048" y="2061248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精灵</a:t>
            </a:r>
            <a:r>
              <a:rPr lang="en-US" altLang="zh-CN" sz="1200" dirty="0" smtClean="0"/>
              <a:t>(Sprite)</a:t>
            </a:r>
            <a:endParaRPr lang="zh-CN" altLang="en-US" sz="1200" dirty="0"/>
          </a:p>
        </p:txBody>
      </p:sp>
      <p:cxnSp>
        <p:nvCxnSpPr>
          <p:cNvPr id="38" name="直接连接符 14"/>
          <p:cNvCxnSpPr>
            <a:stCxn id="40" idx="3"/>
            <a:endCxn id="30" idx="1"/>
          </p:cNvCxnSpPr>
          <p:nvPr/>
        </p:nvCxnSpPr>
        <p:spPr>
          <a:xfrm flipV="1">
            <a:off x="5592226" y="2169260"/>
            <a:ext cx="662822" cy="12281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335168" y="1249557"/>
            <a:ext cx="136815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画板</a:t>
            </a:r>
            <a:r>
              <a:rPr lang="en-US" altLang="zh-CN" sz="1200" dirty="0" smtClean="0"/>
              <a:t>(Canvas)</a:t>
            </a:r>
            <a:endParaRPr lang="zh-CN" altLang="en-US" sz="1200" dirty="0"/>
          </a:p>
        </p:txBody>
      </p:sp>
      <p:cxnSp>
        <p:nvCxnSpPr>
          <p:cNvPr id="57" name="直接连接符 14"/>
          <p:cNvCxnSpPr>
            <a:stCxn id="56" idx="2"/>
            <a:endCxn id="30" idx="3"/>
          </p:cNvCxnSpPr>
          <p:nvPr/>
        </p:nvCxnSpPr>
        <p:spPr>
          <a:xfrm rot="5400000">
            <a:off x="7469383" y="1619398"/>
            <a:ext cx="703679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56" idx="2"/>
            <a:endCxn id="83" idx="3"/>
          </p:cNvCxnSpPr>
          <p:nvPr/>
        </p:nvCxnSpPr>
        <p:spPr>
          <a:xfrm rot="5400000">
            <a:off x="7669801" y="1418980"/>
            <a:ext cx="302843" cy="3960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50124" y="3625821"/>
            <a:ext cx="22609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网格渲染对象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MeshRenderable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7" name="直接连接符 14"/>
          <p:cNvCxnSpPr>
            <a:stCxn id="131" idx="2"/>
            <a:endCxn id="76" idx="1"/>
          </p:cNvCxnSpPr>
          <p:nvPr/>
        </p:nvCxnSpPr>
        <p:spPr>
          <a:xfrm rot="16200000" flipH="1">
            <a:off x="3437117" y="3320825"/>
            <a:ext cx="392333" cy="433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6255048" y="1660412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图片</a:t>
            </a:r>
            <a:r>
              <a:rPr lang="en-US" altLang="zh-CN" sz="1200" dirty="0" smtClean="0"/>
              <a:t>(Bitmap)</a:t>
            </a:r>
            <a:endParaRPr lang="zh-CN" altLang="en-US" sz="1200" dirty="0"/>
          </a:p>
        </p:txBody>
      </p:sp>
      <p:cxnSp>
        <p:nvCxnSpPr>
          <p:cNvPr id="84" name="直接连接符 14"/>
          <p:cNvCxnSpPr>
            <a:stCxn id="125" idx="3"/>
            <a:endCxn id="83" idx="1"/>
          </p:cNvCxnSpPr>
          <p:nvPr/>
        </p:nvCxnSpPr>
        <p:spPr>
          <a:xfrm>
            <a:off x="4008843" y="1766535"/>
            <a:ext cx="2246205" cy="188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4"/>
          <p:cNvCxnSpPr>
            <a:stCxn id="40" idx="2"/>
            <a:endCxn id="102" idx="1"/>
          </p:cNvCxnSpPr>
          <p:nvPr/>
        </p:nvCxnSpPr>
        <p:spPr>
          <a:xfrm rot="16200000" flipH="1">
            <a:off x="4608660" y="2337015"/>
            <a:ext cx="652192" cy="55726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5213390" y="283373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1358504" y="3733544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空间对象</a:t>
            </a:r>
            <a:r>
              <a:rPr lang="en-US" altLang="zh-CN" sz="1200" smtClean="0"/>
              <a:t>(Space)</a:t>
            </a:r>
            <a:endParaRPr lang="zh-CN" altLang="en-US" sz="1200" dirty="0"/>
          </a:p>
        </p:txBody>
      </p:sp>
      <p:cxnSp>
        <p:nvCxnSpPr>
          <p:cNvPr id="33" name="直接连接符 14"/>
          <p:cNvCxnSpPr>
            <a:stCxn id="31" idx="2"/>
            <a:endCxn id="32" idx="1"/>
          </p:cNvCxnSpPr>
          <p:nvPr/>
        </p:nvCxnSpPr>
        <p:spPr>
          <a:xfrm rot="16200000" flipH="1">
            <a:off x="-224371" y="2258680"/>
            <a:ext cx="2795871" cy="369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429631" y="437287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场景</a:t>
            </a:r>
            <a:r>
              <a:rPr lang="en-US" altLang="zh-CN" sz="1200" smtClean="0"/>
              <a:t>(Scene)</a:t>
            </a:r>
            <a:endParaRPr lang="zh-CN" altLang="en-US" sz="1200" dirty="0"/>
          </a:p>
        </p:txBody>
      </p:sp>
      <p:cxnSp>
        <p:nvCxnSpPr>
          <p:cNvPr id="37" name="直接连接符 14"/>
          <p:cNvCxnSpPr>
            <a:stCxn id="32" idx="2"/>
            <a:endCxn id="36" idx="1"/>
          </p:cNvCxnSpPr>
          <p:nvPr/>
        </p:nvCxnSpPr>
        <p:spPr>
          <a:xfrm rot="16200000" flipH="1">
            <a:off x="1983533" y="4034786"/>
            <a:ext cx="531317" cy="3608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2462596" y="406364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模型</a:t>
            </a:r>
            <a:r>
              <a:rPr lang="en-US" altLang="zh-CN" sz="1200" smtClean="0"/>
              <a:t>(Model)</a:t>
            </a:r>
            <a:endParaRPr lang="zh-CN" altLang="en-US" sz="1200" dirty="0"/>
          </a:p>
        </p:txBody>
      </p:sp>
      <p:cxnSp>
        <p:nvCxnSpPr>
          <p:cNvPr id="45" name="直接连接符 14"/>
          <p:cNvCxnSpPr>
            <a:stCxn id="32" idx="2"/>
            <a:endCxn id="44" idx="1"/>
          </p:cNvCxnSpPr>
          <p:nvPr/>
        </p:nvCxnSpPr>
        <p:spPr>
          <a:xfrm rot="16200000" flipH="1">
            <a:off x="2154631" y="3863687"/>
            <a:ext cx="222085" cy="3938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空间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空间</a:t>
            </a:r>
            <a:r>
              <a:rPr lang="en-US" altLang="zh-CN" sz="1200" dirty="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56231" y="222995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DisplayLayer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625190" y="1506921"/>
            <a:ext cx="1285463" cy="37661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842909" y="2574104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43" name="直接连接符 14"/>
          <p:cNvCxnSpPr>
            <a:stCxn id="31" idx="2"/>
            <a:endCxn id="42" idx="1"/>
          </p:cNvCxnSpPr>
          <p:nvPr/>
        </p:nvCxnSpPr>
        <p:spPr>
          <a:xfrm rot="16200000" flipH="1">
            <a:off x="2386623" y="2225829"/>
            <a:ext cx="236141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4336552" y="2946314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32" name="直接连接符 14"/>
          <p:cNvCxnSpPr>
            <a:stCxn id="42" idx="2"/>
            <a:endCxn id="131" idx="1"/>
          </p:cNvCxnSpPr>
          <p:nvPr/>
        </p:nvCxnSpPr>
        <p:spPr>
          <a:xfrm rot="16200000" flipH="1">
            <a:off x="3925683" y="2643457"/>
            <a:ext cx="264198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842909" y="3379921"/>
            <a:ext cx="187220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显示</a:t>
            </a:r>
            <a:r>
              <a:rPr lang="zh-CN" altLang="en-US" sz="1200" dirty="0"/>
              <a:t>集合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DisplayContainer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1" name="直接连接符 14"/>
          <p:cNvCxnSpPr>
            <a:stCxn id="31" idx="2"/>
            <a:endCxn id="67" idx="1"/>
          </p:cNvCxnSpPr>
          <p:nvPr/>
        </p:nvCxnSpPr>
        <p:spPr>
          <a:xfrm rot="16200000" flipH="1">
            <a:off x="1983714" y="2628738"/>
            <a:ext cx="1041958" cy="6764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336552" y="3704370"/>
            <a:ext cx="153585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显示对象</a:t>
            </a:r>
            <a:r>
              <a:rPr lang="en-US" altLang="zh-CN" sz="1200" dirty="0" smtClean="0"/>
              <a:t>(Display)</a:t>
            </a:r>
            <a:endParaRPr lang="zh-CN" altLang="en-US" sz="1200" dirty="0"/>
          </a:p>
        </p:txBody>
      </p:sp>
      <p:cxnSp>
        <p:nvCxnSpPr>
          <p:cNvPr id="76" name="直接连接符 14"/>
          <p:cNvCxnSpPr>
            <a:stCxn id="67" idx="2"/>
            <a:endCxn id="75" idx="1"/>
          </p:cNvCxnSpPr>
          <p:nvPr/>
        </p:nvCxnSpPr>
        <p:spPr>
          <a:xfrm rot="16200000" flipH="1">
            <a:off x="3949564" y="3425393"/>
            <a:ext cx="216437" cy="5575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360236" y="4064410"/>
            <a:ext cx="1512168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87" name="直接连接符 14"/>
          <p:cNvCxnSpPr>
            <a:stCxn id="67" idx="2"/>
            <a:endCxn id="86" idx="1"/>
          </p:cNvCxnSpPr>
          <p:nvPr/>
        </p:nvCxnSpPr>
        <p:spPr>
          <a:xfrm rot="16200000" flipH="1">
            <a:off x="3781386" y="3593571"/>
            <a:ext cx="576477" cy="58122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876725" y="4395301"/>
            <a:ext cx="1838392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渲染</a:t>
            </a:r>
            <a:r>
              <a:rPr lang="zh-CN" altLang="en-US" sz="1200" dirty="0" smtClean="0"/>
              <a:t>对象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Renderable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92" name="直接连接符 14"/>
          <p:cNvCxnSpPr>
            <a:stCxn id="31" idx="2"/>
            <a:endCxn id="91" idx="1"/>
          </p:cNvCxnSpPr>
          <p:nvPr/>
        </p:nvCxnSpPr>
        <p:spPr>
          <a:xfrm rot="16200000" flipH="1">
            <a:off x="1492932" y="3119520"/>
            <a:ext cx="2057338" cy="71024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28518" y="155029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389905" y="1219693"/>
            <a:ext cx="215186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28518" y="188690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221600" y="1387998"/>
            <a:ext cx="551797" cy="66203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Material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331640" y="1302229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位图</a:t>
            </a:r>
            <a:r>
              <a:rPr lang="en-US" altLang="zh-CN" sz="1200" smtClean="0"/>
              <a:t>(Bitmap)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026756" y="1105356"/>
            <a:ext cx="357741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2555776" y="2860898"/>
            <a:ext cx="6336704" cy="2194581"/>
          </a:xfrm>
        </p:spPr>
        <p:txBody>
          <a:bodyPr>
            <a:noAutofit/>
          </a:bodyPr>
          <a:lstStyle/>
          <a:p>
            <a:r>
              <a:rPr lang="zh-CN" altLang="en-US" sz="1200" smtClean="0"/>
              <a:t>材质由多个纹理构成。</a:t>
            </a:r>
            <a:endParaRPr lang="en-US" altLang="zh-CN" sz="1200" smtClean="0"/>
          </a:p>
          <a:p>
            <a:r>
              <a:rPr lang="zh-CN" altLang="en-US" sz="1200" smtClean="0"/>
              <a:t>纹理</a:t>
            </a:r>
            <a:r>
              <a:rPr lang="zh-CN" altLang="en-US" sz="1200"/>
              <a:t>也</a:t>
            </a:r>
            <a:r>
              <a:rPr lang="zh-CN" altLang="en-US" sz="1200" smtClean="0"/>
              <a:t>可以是序列帧动画。</a:t>
            </a:r>
            <a:endParaRPr lang="en-US" altLang="zh-CN" sz="1200" smtClean="0"/>
          </a:p>
          <a:p>
            <a:r>
              <a:rPr lang="zh-CN" altLang="en-US" sz="1200" smtClean="0"/>
              <a:t>单独定义的材质属于系统共享。</a:t>
            </a:r>
            <a:endParaRPr lang="en-US" altLang="zh-CN" sz="1200" smtClean="0"/>
          </a:p>
          <a:p>
            <a:r>
              <a:rPr lang="zh-CN" altLang="en-US" sz="1200" smtClean="0"/>
              <a:t>模板和场景内的材质属于局部材质，不可以共享。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312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 </a:t>
            </a:r>
            <a:r>
              <a:rPr lang="en-US" altLang="zh-CN" smtClean="0"/>
              <a:t>- Space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5536" y="836476"/>
            <a:ext cx="136815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空间</a:t>
            </a:r>
            <a:r>
              <a:rPr lang="en-US" altLang="zh-CN" sz="1200" smtClean="0"/>
              <a:t>(Space)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1489024" y="30704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显示集合</a:t>
            </a:r>
            <a:r>
              <a:rPr lang="en-US" altLang="zh-CN" sz="1200" smtClean="0"/>
              <a:t>(Displays)</a:t>
            </a:r>
            <a:endParaRPr lang="zh-CN" altLang="en-US" sz="1200" dirty="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221359" y="1910753"/>
            <a:ext cx="2125918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1456232" y="122709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区域</a:t>
            </a:r>
            <a:r>
              <a:rPr lang="en-US" altLang="zh-CN" sz="1200" dirty="0" smtClean="0"/>
              <a:t>(Region)</a:t>
            </a:r>
            <a:endParaRPr lang="zh-CN" altLang="en-US" sz="1200" dirty="0"/>
          </a:p>
        </p:txBody>
      </p:sp>
      <p:cxnSp>
        <p:nvCxnSpPr>
          <p:cNvPr id="108" name="直接连接符 14"/>
          <p:cNvCxnSpPr>
            <a:stCxn id="3" idx="2"/>
            <a:endCxn id="107" idx="1"/>
          </p:cNvCxnSpPr>
          <p:nvPr/>
        </p:nvCxnSpPr>
        <p:spPr>
          <a:xfrm rot="16200000" flipH="1">
            <a:off x="1126618" y="1005494"/>
            <a:ext cx="282608" cy="3766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2842909" y="186948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/>
              <a:t>相机</a:t>
            </a:r>
            <a:r>
              <a:rPr lang="en-US" altLang="zh-CN" sz="1200" dirty="0" smtClean="0"/>
              <a:t>(Camera)</a:t>
            </a:r>
            <a:endParaRPr lang="zh-CN" altLang="en-US" sz="1200" dirty="0"/>
          </a:p>
        </p:txBody>
      </p:sp>
      <p:cxnSp>
        <p:nvCxnSpPr>
          <p:cNvPr id="114" name="直接连接符 14"/>
          <p:cNvCxnSpPr>
            <a:stCxn id="107" idx="2"/>
            <a:endCxn id="113" idx="1"/>
          </p:cNvCxnSpPr>
          <p:nvPr/>
        </p:nvCxnSpPr>
        <p:spPr>
          <a:xfrm rot="16200000" flipH="1">
            <a:off x="2237508" y="1372091"/>
            <a:ext cx="534372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842909" y="220609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/>
              <a:t>主光源</a:t>
            </a:r>
            <a:r>
              <a:rPr lang="en-US" altLang="zh-CN" sz="1200" dirty="0" smtClean="0"/>
              <a:t>(Light)</a:t>
            </a:r>
            <a:endParaRPr lang="zh-CN" altLang="en-US" sz="1200" dirty="0"/>
          </a:p>
        </p:txBody>
      </p:sp>
      <p:cxnSp>
        <p:nvCxnSpPr>
          <p:cNvPr id="122" name="直接连接符 14"/>
          <p:cNvCxnSpPr>
            <a:stCxn id="107" idx="2"/>
            <a:endCxn id="121" idx="1"/>
          </p:cNvCxnSpPr>
          <p:nvPr/>
        </p:nvCxnSpPr>
        <p:spPr>
          <a:xfrm rot="16200000" flipH="1">
            <a:off x="2069203" y="1540396"/>
            <a:ext cx="870983" cy="67643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42908" y="1527153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</a:t>
            </a:r>
            <a:r>
              <a:rPr lang="en-US" altLang="zh-CN" sz="1200" smtClean="0"/>
              <a:t>(Material)</a:t>
            </a:r>
            <a:endParaRPr lang="zh-CN" altLang="en-US" sz="1200" dirty="0"/>
          </a:p>
        </p:txBody>
      </p:sp>
      <p:cxnSp>
        <p:nvCxnSpPr>
          <p:cNvPr id="30" name="直接连接符 14"/>
          <p:cNvCxnSpPr>
            <a:stCxn id="107" idx="2"/>
            <a:endCxn id="29" idx="1"/>
          </p:cNvCxnSpPr>
          <p:nvPr/>
        </p:nvCxnSpPr>
        <p:spPr>
          <a:xfrm rot="16200000" flipH="1">
            <a:off x="2408671" y="1200927"/>
            <a:ext cx="192045" cy="67642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699792" y="3466083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精灵</a:t>
            </a:r>
            <a:r>
              <a:rPr lang="en-US" altLang="zh-CN" sz="1200" smtClean="0"/>
              <a:t>(Sprite)</a:t>
            </a:r>
            <a:endParaRPr lang="zh-CN" altLang="en-US" sz="1200" dirty="0"/>
          </a:p>
        </p:txBody>
      </p:sp>
      <p:cxnSp>
        <p:nvCxnSpPr>
          <p:cNvPr id="44" name="直接连接符 14"/>
          <p:cNvCxnSpPr>
            <a:stCxn id="31" idx="2"/>
            <a:endCxn id="41" idx="1"/>
          </p:cNvCxnSpPr>
          <p:nvPr/>
        </p:nvCxnSpPr>
        <p:spPr>
          <a:xfrm rot="16200000" flipH="1">
            <a:off x="2305699" y="3180001"/>
            <a:ext cx="287665" cy="50052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4"/>
          <p:cNvCxnSpPr>
            <a:stCxn id="41" idx="2"/>
            <a:endCxn id="42" idx="1"/>
          </p:cNvCxnSpPr>
          <p:nvPr/>
        </p:nvCxnSpPr>
        <p:spPr>
          <a:xfrm rot="16200000" flipH="1">
            <a:off x="3515341" y="3576805"/>
            <a:ext cx="241111" cy="45171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489024" y="2678612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材质集合</a:t>
            </a:r>
            <a:r>
              <a:rPr lang="en-US" altLang="zh-CN" sz="1200" smtClean="0"/>
              <a:t>(Materials)</a:t>
            </a:r>
            <a:endParaRPr lang="zh-CN" altLang="en-US" sz="1200" dirty="0"/>
          </a:p>
        </p:txBody>
      </p:sp>
      <p:cxnSp>
        <p:nvCxnSpPr>
          <p:cNvPr id="47" name="直接连接符 14"/>
          <p:cNvCxnSpPr>
            <a:stCxn id="3" idx="2"/>
            <a:endCxn id="46" idx="1"/>
          </p:cNvCxnSpPr>
          <p:nvPr/>
        </p:nvCxnSpPr>
        <p:spPr>
          <a:xfrm rot="16200000" flipH="1">
            <a:off x="417256" y="1714856"/>
            <a:ext cx="1734124" cy="40941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663066" y="1555497"/>
            <a:ext cx="25732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默认材质，当物件没有材质时候使用。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123826" y="2714226"/>
            <a:ext cx="25732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当前空间下用到的所有材质集合。</a:t>
            </a:r>
            <a:endParaRPr lang="zh-CN" altLang="en-US" sz="1200"/>
          </a:p>
        </p:txBody>
      </p:sp>
      <p:sp>
        <p:nvSpPr>
          <p:cNvPr id="42" name="圆角矩形 41"/>
          <p:cNvSpPr/>
          <p:nvPr/>
        </p:nvSpPr>
        <p:spPr>
          <a:xfrm>
            <a:off x="3861753" y="3815206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形状</a:t>
            </a:r>
            <a:r>
              <a:rPr lang="en-US" altLang="zh-CN" sz="1200" smtClean="0"/>
              <a:t>(Shape)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123826" y="3108073"/>
            <a:ext cx="55629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当前空间下用到的所有显示对象，没有被放置到显示层上的话，是不显示的。</a:t>
            </a:r>
            <a:endParaRPr lang="zh-CN" altLang="en-US" sz="1200"/>
          </a:p>
        </p:txBody>
      </p:sp>
      <p:sp>
        <p:nvSpPr>
          <p:cNvPr id="49" name="圆角矩形 48"/>
          <p:cNvSpPr/>
          <p:nvPr/>
        </p:nvSpPr>
        <p:spPr>
          <a:xfrm>
            <a:off x="1494456" y="4188301"/>
            <a:ext cx="1420493" cy="2160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显示层</a:t>
            </a:r>
            <a:r>
              <a:rPr lang="zh-CN" altLang="en-US" sz="1200"/>
              <a:t>集合</a:t>
            </a:r>
            <a:r>
              <a:rPr lang="en-US" altLang="zh-CN" sz="1200" smtClean="0"/>
              <a:t>(Layers)</a:t>
            </a:r>
            <a:endParaRPr lang="zh-CN" altLang="en-US" sz="1200" dirty="0"/>
          </a:p>
        </p:txBody>
      </p:sp>
      <p:cxnSp>
        <p:nvCxnSpPr>
          <p:cNvPr id="52" name="直接连接符 14"/>
          <p:cNvCxnSpPr>
            <a:stCxn id="3" idx="2"/>
            <a:endCxn id="49" idx="1"/>
          </p:cNvCxnSpPr>
          <p:nvPr/>
        </p:nvCxnSpPr>
        <p:spPr>
          <a:xfrm rot="16200000" flipH="1">
            <a:off x="-334872" y="2466984"/>
            <a:ext cx="3243813" cy="4148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79425" y="4219659"/>
            <a:ext cx="25732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smtClean="0"/>
              <a:t>可显示的内容。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488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</TotalTime>
  <Words>1145</Words>
  <Application>Microsoft Office PowerPoint</Application>
  <PresentationFormat>自定义</PresentationFormat>
  <Paragraphs>256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继承结构</vt:lpstr>
      <vt:lpstr>空间结构</vt:lpstr>
      <vt:lpstr>资源结构 - Material</vt:lpstr>
      <vt:lpstr>资源结构 - Space</vt:lpstr>
      <vt:lpstr>资源结构 - Model</vt:lpstr>
      <vt:lpstr>资源结构 - Model</vt:lpstr>
      <vt:lpstr>资源结构 - Template</vt:lpstr>
      <vt:lpstr>资源结构 - Scene</vt:lpstr>
      <vt:lpstr>功能 – 结构</vt:lpstr>
      <vt:lpstr>功能 – 方案</vt:lpstr>
      <vt:lpstr>功能 – 项目</vt:lpstr>
      <vt:lpstr>功能 - Bitmap</vt:lpstr>
      <vt:lpstr>功能 - Material</vt:lpstr>
      <vt:lpstr>功能 - Model</vt:lpstr>
      <vt:lpstr>功能 - Template</vt:lpstr>
      <vt:lpstr>功能 - Scene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3578</cp:revision>
  <dcterms:created xsi:type="dcterms:W3CDTF">2013-12-16T08:08:34Z</dcterms:created>
  <dcterms:modified xsi:type="dcterms:W3CDTF">2015-04-27T09:59:07Z</dcterms:modified>
</cp:coreProperties>
</file>