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4" r:id="rId3"/>
    <p:sldId id="421" r:id="rId4"/>
    <p:sldId id="422" r:id="rId5"/>
    <p:sldId id="401" r:id="rId6"/>
    <p:sldId id="399" r:id="rId7"/>
    <p:sldId id="424" r:id="rId8"/>
    <p:sldId id="403" r:id="rId9"/>
    <p:sldId id="425" r:id="rId10"/>
    <p:sldId id="427" r:id="rId11"/>
    <p:sldId id="428" r:id="rId12"/>
    <p:sldId id="426" r:id="rId13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96" y="294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/>
      <dgm:spPr/>
      <dgm:t>
        <a:bodyPr/>
        <a:lstStyle/>
        <a:p>
          <a:r>
            <a:rPr lang="zh-CN" altLang="en-US" dirty="0" smtClean="0"/>
            <a:t>简单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9877E3A5-C776-4919-B31F-88C23DC49646}">
      <dgm:prSet phldrT="[文本]"/>
      <dgm:spPr/>
      <dgm:t>
        <a:bodyPr/>
        <a:lstStyle/>
        <a:p>
          <a:r>
            <a:rPr lang="zh-CN" altLang="en-US" dirty="0" smtClean="0"/>
            <a:t>定制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4F92C6CD-5DEC-406C-A5BA-8F8967EE36C1}">
      <dgm:prSet phldrT="[文本]"/>
      <dgm:spPr/>
      <dgm:t>
        <a:bodyPr/>
        <a:lstStyle/>
        <a:p>
          <a:r>
            <a:rPr lang="zh-CN" altLang="en-US" dirty="0" smtClean="0"/>
            <a:t>在线</a:t>
          </a:r>
          <a:r>
            <a:rPr lang="en-US" altLang="zh-CN" dirty="0" smtClean="0"/>
            <a:t>3D</a:t>
          </a:r>
          <a:r>
            <a:rPr lang="zh-CN" altLang="en-US" dirty="0" smtClean="0"/>
            <a:t>设计</a:t>
          </a:r>
          <a:endParaRPr lang="zh-CN" altLang="en-US" dirty="0"/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C74A75-2454-4FE0-855D-3C5BB71154AF}" type="presOf" srcId="{4F92C6CD-5DEC-406C-A5BA-8F8967EE36C1}" destId="{D9025177-FC84-4A84-AA87-6F82B18FCFDE}" srcOrd="0" destOrd="0" presId="urn:microsoft.com/office/officeart/2005/8/layout/chevron1"/>
    <dgm:cxn modelId="{96232024-C35E-409C-88CD-2CF4C093E77A}" type="presOf" srcId="{E908938A-9A27-4738-A42D-397892CA76A6}" destId="{316F5175-04E2-481C-9572-053FBD6AAE3E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28075199-E020-401F-A1C6-5E37B59DC4A9}" type="presOf" srcId="{48E050B7-6720-4F1E-8A13-DF08250B1462}" destId="{45BC5BD9-ADE7-4796-A8BD-B40EECC242BC}" srcOrd="0" destOrd="0" presId="urn:microsoft.com/office/officeart/2005/8/layout/chevron1"/>
    <dgm:cxn modelId="{3ADC5B74-E2B4-43FA-A030-BA77088DB99D}" type="presOf" srcId="{9877E3A5-C776-4919-B31F-88C23DC49646}" destId="{0F298228-4916-422F-AE09-0980E9831509}" srcOrd="0" destOrd="0" presId="urn:microsoft.com/office/officeart/2005/8/layout/chevron1"/>
    <dgm:cxn modelId="{8E422500-7952-4C71-B515-120F5EDAD374}" type="presParOf" srcId="{45BC5BD9-ADE7-4796-A8BD-B40EECC242BC}" destId="{316F5175-04E2-481C-9572-053FBD6AAE3E}" srcOrd="0" destOrd="0" presId="urn:microsoft.com/office/officeart/2005/8/layout/chevron1"/>
    <dgm:cxn modelId="{A6969AAF-BACA-4013-A66C-8895D32A315E}" type="presParOf" srcId="{45BC5BD9-ADE7-4796-A8BD-B40EECC242BC}" destId="{6D6752F1-1F29-4430-84EE-4F1913CC4BA1}" srcOrd="1" destOrd="0" presId="urn:microsoft.com/office/officeart/2005/8/layout/chevron1"/>
    <dgm:cxn modelId="{5CB01620-C814-4D94-A171-6E637B426C49}" type="presParOf" srcId="{45BC5BD9-ADE7-4796-A8BD-B40EECC242BC}" destId="{0F298228-4916-422F-AE09-0980E9831509}" srcOrd="2" destOrd="0" presId="urn:microsoft.com/office/officeart/2005/8/layout/chevron1"/>
    <dgm:cxn modelId="{6E0FEAAD-0A0A-4C72-B056-0BAF37845501}" type="presParOf" srcId="{45BC5BD9-ADE7-4796-A8BD-B40EECC242BC}" destId="{40A7C379-9CB8-4CB9-872E-EB19AEC2E215}" srcOrd="3" destOrd="0" presId="urn:microsoft.com/office/officeart/2005/8/layout/chevron1"/>
    <dgm:cxn modelId="{01D8A9BC-BA18-4C09-B849-AF7A612A1A25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稳定</a:t>
          </a:r>
          <a:endParaRPr lang="zh-CN" altLang="en-US" sz="2800" dirty="0">
            <a:latin typeface="+mn-lt"/>
          </a:endParaRPr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9877E3A5-C776-4919-B31F-88C23DC49646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效率</a:t>
          </a:r>
          <a:endParaRPr lang="zh-CN" altLang="en-US" sz="2800" dirty="0">
            <a:latin typeface="+mn-lt"/>
          </a:endParaRPr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4F92C6CD-5DEC-406C-A5BA-8F8967EE36C1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画质</a:t>
          </a:r>
          <a:endParaRPr lang="zh-CN" altLang="en-US" sz="2800" dirty="0">
            <a:latin typeface="+mn-lt"/>
          </a:endParaRPr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5F6CDB-E179-4E49-8F7C-9635AC733735}" type="presOf" srcId="{4F92C6CD-5DEC-406C-A5BA-8F8967EE36C1}" destId="{D9025177-FC84-4A84-AA87-6F82B18FCFDE}" srcOrd="0" destOrd="0" presId="urn:microsoft.com/office/officeart/2005/8/layout/chevron1"/>
    <dgm:cxn modelId="{59771EA0-94EA-42FA-B23C-FA3C2DB7AFC6}" type="presOf" srcId="{48E050B7-6720-4F1E-8A13-DF08250B1462}" destId="{45BC5BD9-ADE7-4796-A8BD-B40EECC242BC}" srcOrd="0" destOrd="0" presId="urn:microsoft.com/office/officeart/2005/8/layout/chevron1"/>
    <dgm:cxn modelId="{6484BF4D-752F-4D94-8984-6B8BFA436846}" type="presOf" srcId="{E908938A-9A27-4738-A42D-397892CA76A6}" destId="{316F5175-04E2-481C-9572-053FBD6AAE3E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0087DE15-794E-4B08-BA58-C82FBEEE4A78}" type="presOf" srcId="{9877E3A5-C776-4919-B31F-88C23DC49646}" destId="{0F298228-4916-422F-AE09-0980E9831509}" srcOrd="0" destOrd="0" presId="urn:microsoft.com/office/officeart/2005/8/layout/chevron1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735C5769-97C6-4010-834D-989C1C894B15}" type="presParOf" srcId="{45BC5BD9-ADE7-4796-A8BD-B40EECC242BC}" destId="{316F5175-04E2-481C-9572-053FBD6AAE3E}" srcOrd="0" destOrd="0" presId="urn:microsoft.com/office/officeart/2005/8/layout/chevron1"/>
    <dgm:cxn modelId="{078ADE12-1308-4F33-8E8E-90AF5937A16E}" type="presParOf" srcId="{45BC5BD9-ADE7-4796-A8BD-B40EECC242BC}" destId="{6D6752F1-1F29-4430-84EE-4F1913CC4BA1}" srcOrd="1" destOrd="0" presId="urn:microsoft.com/office/officeart/2005/8/layout/chevron1"/>
    <dgm:cxn modelId="{84D9357C-5DCB-47A5-9EFE-03C26FD163BE}" type="presParOf" srcId="{45BC5BD9-ADE7-4796-A8BD-B40EECC242BC}" destId="{0F298228-4916-422F-AE09-0980E9831509}" srcOrd="2" destOrd="0" presId="urn:microsoft.com/office/officeart/2005/8/layout/chevron1"/>
    <dgm:cxn modelId="{E57E3493-FB4B-4403-A7E8-7D43394379B3}" type="presParOf" srcId="{45BC5BD9-ADE7-4796-A8BD-B40EECC242BC}" destId="{40A7C379-9CB8-4CB9-872E-EB19AEC2E215}" srcOrd="3" destOrd="0" presId="urn:microsoft.com/office/officeart/2005/8/layout/chevron1"/>
    <dgm:cxn modelId="{78470405-FE47-433D-8828-41963A79E5E6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CoolLight3D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三维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化（电商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家居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设计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电子教育）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2015.03.01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引擎展示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7" y="844674"/>
            <a:ext cx="8712968" cy="491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1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引擎展示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1026" name="Picture 2" descr="E:\Microbject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99992" y="916682"/>
            <a:ext cx="3816424" cy="260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Microbject\Demo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68428" y="359941"/>
            <a:ext cx="2464612" cy="37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Microbject\Demo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576156"/>
            <a:ext cx="1368152" cy="25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52556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Win10</a:t>
            </a:r>
            <a:r>
              <a:rPr lang="zh-CN" altLang="en-US" dirty="0" smtClean="0"/>
              <a:t>平板上运行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3580978"/>
            <a:ext cx="15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iPad air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4661098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3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HTML5 - </a:t>
            </a:r>
            <a:r>
              <a:rPr lang="en-US" altLang="zh-CN" dirty="0" err="1" smtClean="0"/>
              <a:t>CoolLight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发展</a:t>
            </a:r>
            <a:r>
              <a:rPr lang="zh-CN" altLang="en-US" sz="2800" dirty="0" smtClean="0"/>
              <a:t>历程，经过了很长的时间，逐渐成熟和应用。</a:t>
            </a:r>
            <a:endParaRPr lang="en-US" altLang="zh-CN" sz="2800" dirty="0" smtClean="0"/>
          </a:p>
          <a:p>
            <a:r>
              <a:rPr lang="en-US" altLang="zh-CN" sz="1900" dirty="0" smtClean="0"/>
              <a:t>2004</a:t>
            </a:r>
            <a:r>
              <a:rPr lang="zh-CN" altLang="en-US" sz="1900" dirty="0" smtClean="0"/>
              <a:t>年提出。</a:t>
            </a:r>
            <a:endParaRPr lang="en-US" altLang="zh-CN" sz="1900" dirty="0" smtClean="0"/>
          </a:p>
          <a:p>
            <a:r>
              <a:rPr lang="en-US" altLang="zh-CN" sz="1900" dirty="0" smtClean="0"/>
              <a:t>2007</a:t>
            </a:r>
            <a:r>
              <a:rPr lang="zh-CN" altLang="en-US" sz="1900" dirty="0" smtClean="0"/>
              <a:t>年采纳，开始启动。</a:t>
            </a:r>
            <a:endParaRPr lang="en-US" altLang="zh-CN" sz="1900" dirty="0" smtClean="0"/>
          </a:p>
          <a:p>
            <a:r>
              <a:rPr lang="en-US" altLang="zh-CN" sz="1900" dirty="0" smtClean="0"/>
              <a:t>2012</a:t>
            </a:r>
            <a:r>
              <a:rPr lang="zh-CN" altLang="en-US" sz="1900" dirty="0" smtClean="0"/>
              <a:t>年定稿。</a:t>
            </a:r>
            <a:endParaRPr lang="en-US" altLang="zh-CN" sz="1900" dirty="0" smtClean="0"/>
          </a:p>
          <a:p>
            <a:r>
              <a:rPr lang="en-US" altLang="zh-CN" sz="1900" dirty="0" smtClean="0"/>
              <a:t>2013</a:t>
            </a:r>
            <a:r>
              <a:rPr lang="zh-CN" altLang="en-US" sz="1900" dirty="0" smtClean="0"/>
              <a:t>年</a:t>
            </a:r>
            <a:r>
              <a:rPr lang="en-US" altLang="zh-CN" sz="1900" dirty="0" smtClean="0"/>
              <a:t>5.1</a:t>
            </a:r>
            <a:r>
              <a:rPr lang="zh-CN" altLang="en-US" sz="1900" dirty="0" smtClean="0"/>
              <a:t>启动。</a:t>
            </a:r>
            <a:endParaRPr lang="en-US" altLang="zh-CN" sz="1900" dirty="0" smtClean="0"/>
          </a:p>
          <a:p>
            <a:r>
              <a:rPr lang="en-US" altLang="zh-CN" sz="1900" dirty="0" smtClean="0"/>
              <a:t>2014</a:t>
            </a:r>
            <a:r>
              <a:rPr lang="zh-CN" altLang="en-US" sz="1900" dirty="0" smtClean="0"/>
              <a:t>年最终制定完成。</a:t>
            </a:r>
            <a:endParaRPr lang="en-US" altLang="zh-CN" sz="1900" dirty="0" smtClean="0"/>
          </a:p>
          <a:p>
            <a:r>
              <a:rPr lang="en-US" altLang="zh-CN" sz="1900" dirty="0" smtClean="0"/>
              <a:t>2016</a:t>
            </a:r>
            <a:r>
              <a:rPr lang="zh-CN" altLang="en-US" sz="1900" dirty="0" smtClean="0"/>
              <a:t>年</a:t>
            </a:r>
            <a:r>
              <a:rPr lang="en-US" altLang="zh-CN" sz="1900" dirty="0" smtClean="0"/>
              <a:t>5.1</a:t>
            </a:r>
            <a:r>
              <a:rPr lang="zh-CN" altLang="en-US" sz="1900" dirty="0" smtClean="0"/>
              <a:t>发布。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CoolLight</a:t>
            </a:r>
            <a:r>
              <a:rPr lang="zh-CN" altLang="en-US" sz="2400" dirty="0" smtClean="0">
                <a:solidFill>
                  <a:srgbClr val="FF0000"/>
                </a:solidFill>
              </a:rPr>
              <a:t>是一套基于</a:t>
            </a:r>
            <a:r>
              <a:rPr lang="en-US" altLang="zh-CN" sz="2400" dirty="0" smtClean="0">
                <a:solidFill>
                  <a:srgbClr val="FF0000"/>
                </a:solidFill>
              </a:rPr>
              <a:t>HTML5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WEBGL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3D</a:t>
            </a:r>
            <a:r>
              <a:rPr lang="zh-CN" altLang="en-US" sz="2400" dirty="0" smtClean="0">
                <a:solidFill>
                  <a:srgbClr val="FF0000"/>
                </a:solidFill>
              </a:rPr>
              <a:t>引擎。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是我独立在业余时间制作的一套</a:t>
            </a:r>
            <a:r>
              <a:rPr lang="en-US" altLang="zh-CN" sz="2400" dirty="0" smtClean="0">
                <a:solidFill>
                  <a:srgbClr val="FF0000"/>
                </a:solidFill>
              </a:rPr>
              <a:t>3D</a:t>
            </a:r>
            <a:r>
              <a:rPr lang="zh-CN" altLang="en-US" sz="2400" dirty="0" smtClean="0">
                <a:solidFill>
                  <a:srgbClr val="FF0000"/>
                </a:solidFill>
              </a:rPr>
              <a:t>渲染引擎。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1900" dirty="0" smtClean="0"/>
              <a:t>使用数据库</a:t>
            </a:r>
            <a:r>
              <a:rPr lang="en-US" altLang="zh-CN" sz="1900" dirty="0" smtClean="0"/>
              <a:t>(MySQL/</a:t>
            </a:r>
            <a:r>
              <a:rPr lang="en-US" altLang="zh-CN" sz="1900" dirty="0" err="1" smtClean="0"/>
              <a:t>MongoDB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存储数据。</a:t>
            </a:r>
            <a:endParaRPr lang="en-US" altLang="zh-CN" sz="1900" dirty="0" smtClean="0"/>
          </a:p>
          <a:p>
            <a:r>
              <a:rPr lang="zh-CN" altLang="en-US" sz="1900" dirty="0" smtClean="0"/>
              <a:t>提供在线设计工具。</a:t>
            </a:r>
            <a:endParaRPr lang="en-US" altLang="zh-CN" sz="1900" dirty="0" smtClean="0"/>
          </a:p>
          <a:p>
            <a:r>
              <a:rPr lang="zh-CN" altLang="en-US" sz="1900" dirty="0" smtClean="0"/>
              <a:t>提供三维展示功能。</a:t>
            </a:r>
            <a:endParaRPr lang="en-US" altLang="zh-CN" sz="1900" dirty="0" smtClean="0"/>
          </a:p>
        </p:txBody>
      </p:sp>
    </p:spTree>
    <p:extLst>
      <p:ext uri="{BB962C8B-B14F-4D97-AF65-F5344CB8AC3E}">
        <p14:creationId xmlns:p14="http://schemas.microsoft.com/office/powerpoint/2010/main" val="28900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– WEBGL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WEBGL</a:t>
            </a:r>
            <a:r>
              <a:rPr lang="zh-CN" altLang="en-US" sz="2800" dirty="0" smtClean="0">
                <a:solidFill>
                  <a:srgbClr val="FF0000"/>
                </a:solidFill>
              </a:rPr>
              <a:t>：是一套在</a:t>
            </a:r>
            <a:r>
              <a:rPr lang="en-US" altLang="zh-CN" sz="2800" dirty="0" smtClean="0">
                <a:solidFill>
                  <a:srgbClr val="FF0000"/>
                </a:solidFill>
              </a:rPr>
              <a:t>WEB</a:t>
            </a:r>
            <a:r>
              <a:rPr lang="zh-CN" altLang="en-US" sz="2800" dirty="0" smtClean="0">
                <a:solidFill>
                  <a:srgbClr val="FF0000"/>
                </a:solidFill>
              </a:rPr>
              <a:t>上提供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 smtClean="0">
                <a:solidFill>
                  <a:srgbClr val="FF0000"/>
                </a:solidFill>
              </a:rPr>
              <a:t>绘制的接口规范。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308" y="1597140"/>
            <a:ext cx="6433172" cy="356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7141"/>
            <a:ext cx="2026187" cy="35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HTML5 - WEBGL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32047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发展历程：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200" dirty="0" smtClean="0"/>
              <a:t>2011</a:t>
            </a:r>
            <a:r>
              <a:rPr lang="zh-CN" altLang="en-US" sz="2200" dirty="0" smtClean="0"/>
              <a:t>年：</a:t>
            </a:r>
            <a:r>
              <a:rPr lang="en-US" altLang="zh-CN" sz="2200" dirty="0" smtClean="0"/>
              <a:t>Safari/Chrome/</a:t>
            </a:r>
            <a:r>
              <a:rPr lang="en-US" altLang="zh-CN" sz="2200" dirty="0" err="1" smtClean="0"/>
              <a:t>FireFox</a:t>
            </a:r>
            <a:r>
              <a:rPr lang="en-US" altLang="zh-CN" sz="2200" dirty="0" smtClean="0"/>
              <a:t>/Opera</a:t>
            </a:r>
            <a:r>
              <a:rPr lang="zh-CN" altLang="en-US" sz="2200" dirty="0" smtClean="0"/>
              <a:t>开始支持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2012</a:t>
            </a:r>
            <a:r>
              <a:rPr lang="zh-CN" altLang="en-US" sz="2200" dirty="0" smtClean="0"/>
              <a:t>年：</a:t>
            </a:r>
            <a:r>
              <a:rPr lang="en-US" altLang="zh-CN" sz="2200" dirty="0" smtClean="0"/>
              <a:t>Google</a:t>
            </a:r>
            <a:r>
              <a:rPr lang="zh-CN" altLang="en-US" sz="2200" dirty="0" smtClean="0"/>
              <a:t>开始应用</a:t>
            </a:r>
            <a:r>
              <a:rPr lang="zh-CN" altLang="en-US" sz="2200" dirty="0"/>
              <a:t>。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2013</a:t>
            </a:r>
            <a:r>
              <a:rPr lang="zh-CN" altLang="en-US" sz="2200" dirty="0" smtClean="0"/>
              <a:t>年：</a:t>
            </a:r>
            <a:r>
              <a:rPr lang="en-US" altLang="zh-CN" sz="2200" dirty="0" smtClean="0"/>
              <a:t>IE11</a:t>
            </a:r>
            <a:r>
              <a:rPr lang="zh-CN" altLang="en-US" sz="2200" dirty="0" smtClean="0"/>
              <a:t>开始支持。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2014</a:t>
            </a:r>
            <a:r>
              <a:rPr lang="zh-CN" altLang="en-US" sz="2200" dirty="0" smtClean="0"/>
              <a:t>年：</a:t>
            </a:r>
            <a:r>
              <a:rPr lang="en-US" altLang="zh-CN" sz="2200" dirty="0" smtClean="0"/>
              <a:t>WEBGL2.0</a:t>
            </a:r>
            <a:r>
              <a:rPr lang="zh-CN" altLang="en-US" sz="2200" dirty="0" smtClean="0"/>
              <a:t>草案（部分浏览器已经实现</a:t>
            </a:r>
            <a:r>
              <a:rPr lang="zh-CN" altLang="en-US" sz="2200" dirty="0"/>
              <a:t>了</a:t>
            </a:r>
            <a:r>
              <a:rPr lang="zh-CN" altLang="en-US" sz="2200" dirty="0" smtClean="0"/>
              <a:t>部分</a:t>
            </a:r>
            <a:r>
              <a:rPr lang="zh-CN" altLang="en-US" sz="2200" dirty="0"/>
              <a:t>功能</a:t>
            </a:r>
            <a:r>
              <a:rPr lang="zh-CN" altLang="en-US" sz="2200" dirty="0" smtClean="0"/>
              <a:t>）。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支持平台：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200" dirty="0" smtClean="0"/>
              <a:t>PC-Window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Chrome/</a:t>
            </a:r>
            <a:r>
              <a:rPr lang="en-US" altLang="zh-CN" sz="2200" dirty="0" err="1" smtClean="0"/>
              <a:t>FireFox</a:t>
            </a:r>
            <a:r>
              <a:rPr lang="en-US" altLang="zh-CN" sz="2200" dirty="0" smtClean="0"/>
              <a:t>/Opera/IE11(Win7/Win8/Win10)</a:t>
            </a:r>
          </a:p>
          <a:p>
            <a:pPr lvl="1"/>
            <a:r>
              <a:rPr lang="en-US" altLang="zh-CN" sz="2200" dirty="0" smtClean="0"/>
              <a:t>PC-Linux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Chrome/</a:t>
            </a:r>
            <a:r>
              <a:rPr lang="en-US" altLang="zh-CN" sz="2200" dirty="0" err="1" smtClean="0"/>
              <a:t>FireFox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PC-Apple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Safari</a:t>
            </a:r>
          </a:p>
          <a:p>
            <a:pPr lvl="1"/>
            <a:r>
              <a:rPr lang="en-US" altLang="zh-CN" sz="2200" dirty="0" smtClean="0"/>
              <a:t>Mobile-Apple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Safari</a:t>
            </a:r>
          </a:p>
          <a:p>
            <a:pPr lvl="1"/>
            <a:r>
              <a:rPr lang="en-US" altLang="zh-CN" sz="2200" dirty="0" smtClean="0"/>
              <a:t>Mobile-Android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Webkit</a:t>
            </a:r>
            <a:r>
              <a:rPr lang="zh-CN" altLang="en-US" sz="2200" dirty="0" smtClean="0"/>
              <a:t>核心</a:t>
            </a:r>
            <a:r>
              <a:rPr lang="en-US" altLang="zh-CN" sz="2200" dirty="0" smtClean="0"/>
              <a:t>(Chrome/</a:t>
            </a:r>
            <a:r>
              <a:rPr lang="zh-CN" altLang="en-US" sz="2200" dirty="0" smtClean="0"/>
              <a:t>微信</a:t>
            </a:r>
            <a:r>
              <a:rPr lang="en-US" altLang="zh-CN" sz="2200" dirty="0" smtClean="0"/>
              <a:t>/QQ…)</a:t>
            </a:r>
          </a:p>
          <a:p>
            <a:pPr lvl="1"/>
            <a:r>
              <a:rPr lang="zh-CN" altLang="en-US" sz="2200" dirty="0" smtClean="0"/>
              <a:t>（</a:t>
            </a:r>
            <a:r>
              <a:rPr lang="zh-CN" altLang="en-US" sz="2200" dirty="0"/>
              <a:t>未来头戴</a:t>
            </a:r>
            <a:r>
              <a:rPr lang="zh-CN" altLang="en-US" sz="2200" dirty="0" smtClean="0"/>
              <a:t>式</a:t>
            </a:r>
            <a:r>
              <a:rPr lang="en-US" altLang="zh-CN" sz="2200" dirty="0" smtClean="0"/>
              <a:t>VR</a:t>
            </a:r>
            <a:r>
              <a:rPr lang="zh-CN" altLang="en-US" sz="2200" dirty="0" smtClean="0"/>
              <a:t>设备也会</a:t>
            </a:r>
            <a:r>
              <a:rPr lang="zh-CN" altLang="en-US" sz="2200" dirty="0"/>
              <a:t>支持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0575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网络发展趋势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人们总是希望能有更加的体验，看到更多内容。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游戏：</a:t>
            </a:r>
            <a:r>
              <a:rPr lang="en-US" altLang="zh-CN" sz="2400" dirty="0" smtClean="0"/>
              <a:t>2D -&gt; </a:t>
            </a:r>
            <a:r>
              <a:rPr lang="zh-CN" altLang="en-US" sz="2400" dirty="0" smtClean="0"/>
              <a:t>模拟</a:t>
            </a:r>
            <a:r>
              <a:rPr lang="en-US" altLang="zh-CN" sz="2400" dirty="0" smtClean="0"/>
              <a:t>3D -&gt; 3D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现在网络展现的内容还是以</a:t>
            </a:r>
            <a:r>
              <a:rPr lang="en-US" altLang="zh-CN" sz="2800" dirty="0" smtClean="0"/>
              <a:t>2D</a:t>
            </a:r>
            <a:r>
              <a:rPr lang="zh-CN" altLang="en-US" sz="2800" dirty="0" smtClean="0"/>
              <a:t>为主。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如果在网络和设备允许的情况下，大部分人对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还是有兴趣的。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3D</a:t>
            </a:r>
            <a:r>
              <a:rPr lang="zh-CN" altLang="en-US" sz="2400" dirty="0" smtClean="0"/>
              <a:t>会提供给用户更贴近现实的体验。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78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</a:t>
            </a:r>
            <a:r>
              <a:rPr lang="zh-CN" altLang="en-US" dirty="0"/>
              <a:t>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smtClean="0"/>
              <a:t>3D</a:t>
            </a:r>
            <a:r>
              <a:rPr lang="zh-CN" altLang="en-US" sz="2800" dirty="0"/>
              <a:t>化</a:t>
            </a:r>
            <a:r>
              <a:rPr lang="zh-CN" altLang="en-US" sz="2800" dirty="0" smtClean="0"/>
              <a:t>服务：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提供客户</a:t>
            </a:r>
            <a:r>
              <a:rPr lang="en-US" altLang="zh-CN" sz="2400" dirty="0" smtClean="0">
                <a:solidFill>
                  <a:srgbClr val="FF0000"/>
                </a:solidFill>
              </a:rPr>
              <a:t>3D</a:t>
            </a:r>
            <a:r>
              <a:rPr lang="zh-CN" altLang="en-US" sz="2400" dirty="0" smtClean="0">
                <a:solidFill>
                  <a:srgbClr val="FF0000"/>
                </a:solidFill>
              </a:rPr>
              <a:t>化服务</a:t>
            </a:r>
            <a:r>
              <a:rPr lang="zh-CN" altLang="en-US" sz="2400" dirty="0"/>
              <a:t>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</a:rPr>
              <a:t>商品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3D</a:t>
            </a:r>
            <a:r>
              <a:rPr lang="zh-CN" altLang="en-US" sz="2000" dirty="0" smtClean="0"/>
              <a:t>化商品，用户可以从更多角度观察，选择颜色，组装。</a:t>
            </a:r>
            <a:endParaRPr lang="en-US" altLang="zh-CN" sz="2000" dirty="0" smtClean="0"/>
          </a:p>
          <a:p>
            <a:pPr lvl="3"/>
            <a:r>
              <a:rPr lang="zh-CN" altLang="en-US" sz="1600" dirty="0" smtClean="0"/>
              <a:t>汽车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电子产品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机械物件</a:t>
            </a:r>
            <a:endParaRPr lang="en-US" altLang="zh-CN" sz="1600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r>
              <a:rPr lang="zh-CN" altLang="en-US" dirty="0" smtClean="0"/>
              <a:t>：房屋设计，根据房间平面图生成立体模型，用户自己部署房间。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3D</a:t>
            </a:r>
            <a:r>
              <a:rPr lang="zh-CN" altLang="en-US" dirty="0" smtClean="0"/>
              <a:t>化数据服务，报表，地图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教育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3D</a:t>
            </a:r>
            <a:r>
              <a:rPr lang="zh-CN" altLang="en-US" dirty="0" smtClean="0"/>
              <a:t>化小游戏，学习立体几何，方程讲解。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solidFill>
                  <a:srgbClr val="FF0000"/>
                </a:solidFill>
              </a:rPr>
              <a:t>3D</a:t>
            </a:r>
            <a:r>
              <a:rPr lang="zh-CN" altLang="en-US" sz="2000" dirty="0" smtClean="0">
                <a:solidFill>
                  <a:srgbClr val="FF0000"/>
                </a:solidFill>
              </a:rPr>
              <a:t>打印</a:t>
            </a:r>
            <a:r>
              <a:rPr lang="zh-CN" altLang="en-US" sz="2000" dirty="0" smtClean="0"/>
              <a:t>：对于喜欢的可</a:t>
            </a:r>
            <a:r>
              <a:rPr lang="en-US" altLang="zh-CN" sz="2000" dirty="0" smtClean="0"/>
              <a:t>3D</a:t>
            </a:r>
            <a:r>
              <a:rPr lang="zh-CN" altLang="en-US" sz="2000" dirty="0" smtClean="0"/>
              <a:t>打印物件，提供打印服务或自己下载打印。</a:t>
            </a:r>
            <a:endParaRPr lang="en-US" altLang="zh-CN" sz="20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分享：</a:t>
            </a:r>
            <a:endParaRPr lang="en-US" altLang="zh-CN" dirty="0"/>
          </a:p>
          <a:p>
            <a:pPr lvl="2"/>
            <a:r>
              <a:rPr lang="en-US" altLang="zh-CN" dirty="0" smtClean="0"/>
              <a:t>PC/</a:t>
            </a:r>
            <a:r>
              <a:rPr lang="zh-CN" altLang="en-US" dirty="0" smtClean="0"/>
              <a:t>平板</a:t>
            </a:r>
            <a:r>
              <a:rPr lang="en-US" altLang="zh-CN" dirty="0" smtClean="0"/>
              <a:t>/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电视上，通过浏览器查看和操作。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网页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/</a:t>
            </a:r>
            <a:r>
              <a:rPr lang="zh-CN" altLang="en-US" dirty="0" smtClean="0"/>
              <a:t>微博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内都可以查看和分享。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60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</a:t>
            </a:r>
            <a:r>
              <a:rPr lang="zh-CN" altLang="en-US" dirty="0"/>
              <a:t>阶段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120195"/>
              </p:ext>
            </p:extLst>
          </p:nvPr>
        </p:nvGraphicFramePr>
        <p:xfrm>
          <a:off x="323528" y="988690"/>
          <a:ext cx="82296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251520" y="1780778"/>
            <a:ext cx="8640960" cy="338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简单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：展示为主。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制作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模型，提供展示，材质编辑，分享等功能。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我方制作模型，用户包月租用，可以用来放在自己网站上展示，自由分享。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用户也</a:t>
            </a:r>
            <a:r>
              <a:rPr lang="zh-CN" altLang="en-US" sz="2400" dirty="0" smtClean="0"/>
              <a:t>可以自己制作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模型</a:t>
            </a:r>
            <a:r>
              <a:rPr lang="en-US" altLang="zh-CN" sz="2400" dirty="0" smtClean="0"/>
              <a:t>(3DMax/Maya</a:t>
            </a:r>
            <a:r>
              <a:rPr lang="zh-CN" altLang="en-US" sz="2400" dirty="0" smtClean="0"/>
              <a:t>等工具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，通过上转站点上分成盈利。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定制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：用户自由设计为主，设计好的可以分享或后台高质量渲染。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提供在线设计工具，自由组合物件。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提供</a:t>
            </a:r>
            <a:r>
              <a:rPr lang="zh-CN" altLang="en-US" sz="2400" dirty="0" smtClean="0"/>
              <a:t>在线房间选家具设计器，在线计算机选件组装，在线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产品打印。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物品与真实商家关联，提供在线订购服务。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>
                <a:solidFill>
                  <a:srgbClr val="FF0000"/>
                </a:solidFill>
              </a:rPr>
              <a:t>在线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：开发程序接口，用户可以开发更多接入式应用。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提供事件驱动，可以制作情景展示。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，可以制作在线游戏。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提供在线教育工具，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化互动式教学。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786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发展引擎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97972" y="1708770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en-US" altLang="zh-CN" sz="1600" dirty="0"/>
              <a:t>3D</a:t>
            </a:r>
            <a:r>
              <a:rPr lang="zh-CN" altLang="en-US" sz="1600" dirty="0"/>
              <a:t>资源</a:t>
            </a:r>
          </a:p>
        </p:txBody>
      </p:sp>
      <p:sp>
        <p:nvSpPr>
          <p:cNvPr id="6" name="椭圆 5"/>
          <p:cNvSpPr/>
          <p:nvPr/>
        </p:nvSpPr>
        <p:spPr>
          <a:xfrm>
            <a:off x="3406246" y="2396111"/>
            <a:ext cx="2160240" cy="5760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CoolLight3d</a:t>
            </a:r>
          </a:p>
          <a:p>
            <a:pPr algn="ctr"/>
            <a:r>
              <a:rPr lang="zh-CN" altLang="en-US" dirty="0"/>
              <a:t>引擎</a:t>
            </a:r>
          </a:p>
        </p:txBody>
      </p:sp>
      <p:sp>
        <p:nvSpPr>
          <p:cNvPr id="7" name="椭圆 6"/>
          <p:cNvSpPr/>
          <p:nvPr/>
        </p:nvSpPr>
        <p:spPr>
          <a:xfrm>
            <a:off x="895997" y="3079979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商品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897972" y="2396111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逻辑</a:t>
            </a: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2698172" y="1996802"/>
            <a:ext cx="708074" cy="687341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6" idx="2"/>
          </p:cNvCxnSpPr>
          <p:nvPr/>
        </p:nvCxnSpPr>
        <p:spPr>
          <a:xfrm>
            <a:off x="2698172" y="2684143"/>
            <a:ext cx="708074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6"/>
            <a:endCxn id="6" idx="2"/>
          </p:cNvCxnSpPr>
          <p:nvPr/>
        </p:nvCxnSpPr>
        <p:spPr>
          <a:xfrm flipV="1">
            <a:off x="2696197" y="2684143"/>
            <a:ext cx="710049" cy="683868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091808" y="1708770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电商</a:t>
            </a:r>
          </a:p>
        </p:txBody>
      </p:sp>
      <p:cxnSp>
        <p:nvCxnSpPr>
          <p:cNvPr id="23" name="直接箭头连接符 22"/>
          <p:cNvCxnSpPr>
            <a:stCxn id="6" idx="6"/>
            <a:endCxn id="22" idx="2"/>
          </p:cNvCxnSpPr>
          <p:nvPr/>
        </p:nvCxnSpPr>
        <p:spPr>
          <a:xfrm flipV="1">
            <a:off x="5566486" y="1996802"/>
            <a:ext cx="525322" cy="687341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091808" y="2396111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6" idx="6"/>
            <a:endCxn id="28" idx="2"/>
          </p:cNvCxnSpPr>
          <p:nvPr/>
        </p:nvCxnSpPr>
        <p:spPr>
          <a:xfrm>
            <a:off x="5566486" y="2684143"/>
            <a:ext cx="525322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091808" y="3136413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教育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6" idx="6"/>
            <a:endCxn id="33" idx="2"/>
          </p:cNvCxnSpPr>
          <p:nvPr/>
        </p:nvCxnSpPr>
        <p:spPr>
          <a:xfrm>
            <a:off x="5566486" y="2684143"/>
            <a:ext cx="525322" cy="740302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304004"/>
              </p:ext>
            </p:extLst>
          </p:nvPr>
        </p:nvGraphicFramePr>
        <p:xfrm>
          <a:off x="323528" y="1060698"/>
          <a:ext cx="8229600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内容占位符 3"/>
          <p:cNvSpPr txBox="1">
            <a:spLocks/>
          </p:cNvSpPr>
          <p:nvPr/>
        </p:nvSpPr>
        <p:spPr>
          <a:xfrm>
            <a:off x="457200" y="3941018"/>
            <a:ext cx="8219256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WEBGL2.0</a:t>
            </a:r>
            <a:r>
              <a:rPr lang="zh-CN" altLang="en-US" sz="2800" dirty="0" smtClean="0"/>
              <a:t>时代马上就会到来：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MRT</a:t>
            </a:r>
            <a:r>
              <a:rPr lang="zh-CN" altLang="en-US" sz="2400" dirty="0" smtClean="0"/>
              <a:t>技术，可以使用延迟渲染，极大提高显示画面的效果。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提供实例绘制技术，可以高效率绘制大量物件。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VBA/Uniform Buffer</a:t>
            </a:r>
            <a:r>
              <a:rPr lang="zh-CN" altLang="en-US" sz="2400" dirty="0" smtClean="0"/>
              <a:t>技术，可以提高显示效率。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99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发展愿景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对于标准化的物件都可以三维化。</a:t>
            </a:r>
            <a:endParaRPr lang="en-US" altLang="zh-CN" sz="2800" dirty="0" smtClean="0"/>
          </a:p>
          <a:p>
            <a:r>
              <a:rPr lang="zh-CN" altLang="en-US" sz="2800" dirty="0"/>
              <a:t>通过</a:t>
            </a:r>
            <a:r>
              <a:rPr lang="zh-CN" altLang="en-US" sz="2800" dirty="0" smtClean="0"/>
              <a:t>网络，未来我们不再对的是不可动的</a:t>
            </a:r>
            <a:r>
              <a:rPr lang="en-US" altLang="zh-CN" sz="2800" dirty="0" smtClean="0"/>
              <a:t>2D</a:t>
            </a:r>
            <a:r>
              <a:rPr lang="zh-CN" altLang="en-US" sz="2800" dirty="0" smtClean="0"/>
              <a:t>图片，而是可以自由交互的，自由设计的三维动画。配和各种虚拟设备，可以自由组装看到的东西。</a:t>
            </a:r>
            <a:endParaRPr lang="en-US" altLang="zh-CN" sz="2800" dirty="0"/>
          </a:p>
          <a:p>
            <a:r>
              <a:rPr lang="zh-CN" altLang="en-US" sz="2800" dirty="0"/>
              <a:t>自己设计家中摆放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东西</a:t>
            </a:r>
            <a:r>
              <a:rPr lang="zh-CN" altLang="en-US" sz="2800" dirty="0" smtClean="0"/>
              <a:t>，对三维物件关联的商品，可以</a:t>
            </a:r>
            <a:r>
              <a:rPr lang="zh-CN" altLang="en-US" sz="2800" dirty="0"/>
              <a:t>直接</a:t>
            </a:r>
            <a:r>
              <a:rPr lang="zh-CN" altLang="en-US" sz="2800" dirty="0" smtClean="0"/>
              <a:t>购买。</a:t>
            </a:r>
            <a:endParaRPr lang="en-US" altLang="zh-CN" sz="2800" dirty="0" smtClean="0"/>
          </a:p>
          <a:p>
            <a:r>
              <a:rPr lang="zh-CN" altLang="en-US" sz="2800" dirty="0" smtClean="0"/>
              <a:t>复杂的几何模型，可以通过三维方式查看和学习。（</a:t>
            </a:r>
            <a:r>
              <a:rPr lang="en-US" altLang="zh-CN" sz="2800" dirty="0" smtClean="0"/>
              <a:t>DNA/</a:t>
            </a:r>
            <a:r>
              <a:rPr lang="zh-CN" altLang="en-US" sz="2800" dirty="0" smtClean="0"/>
              <a:t>工业标准件库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房间模型）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126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744</Words>
  <Application>Microsoft Office PowerPoint</Application>
  <PresentationFormat>自定义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Office 主题​​</vt:lpstr>
      <vt:lpstr>PowerPoint 演示文稿</vt:lpstr>
      <vt:lpstr>HTML5 - CoolLight</vt:lpstr>
      <vt:lpstr>HTML5 – WEBGL</vt:lpstr>
      <vt:lpstr>HTML5 - WEBGL</vt:lpstr>
      <vt:lpstr>网络发展趋势</vt:lpstr>
      <vt:lpstr>发展目标</vt:lpstr>
      <vt:lpstr>发展阶段</vt:lpstr>
      <vt:lpstr>发展引擎</vt:lpstr>
      <vt:lpstr>发展愿景</vt:lpstr>
      <vt:lpstr>引擎展示 – 设计</vt:lpstr>
      <vt:lpstr>引擎展示 – 设计</vt:lpstr>
      <vt:lpstr>PowerPoint 演示文稿</vt:lpstr>
    </vt:vector>
  </TitlesOfParts>
  <Company>ChangYou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刘汉卿</dc:creator>
  <cp:lastModifiedBy>毛春杨</cp:lastModifiedBy>
  <cp:revision>3004</cp:revision>
  <dcterms:created xsi:type="dcterms:W3CDTF">2013-12-16T08:08:34Z</dcterms:created>
  <dcterms:modified xsi:type="dcterms:W3CDTF">2015-03-02T00:40:44Z</dcterms:modified>
</cp:coreProperties>
</file>