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9" r:id="rId2"/>
  </p:sldMasterIdLst>
  <p:sldIdLst>
    <p:sldId id="268" r:id="rId3"/>
    <p:sldId id="256" r:id="rId4"/>
    <p:sldId id="259" r:id="rId5"/>
    <p:sldId id="257" r:id="rId6"/>
    <p:sldId id="263" r:id="rId7"/>
    <p:sldId id="266" r:id="rId8"/>
    <p:sldId id="258" r:id="rId9"/>
    <p:sldId id="260" r:id="rId10"/>
    <p:sldId id="261" r:id="rId11"/>
    <p:sldId id="262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8C344-C5F4-43CF-ADD1-2C8DCED9151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33A090-7B27-4FE0-9257-7ABF050FA3B6}">
      <dgm:prSet/>
      <dgm:spPr>
        <a:solidFill>
          <a:srgbClr val="0070C0"/>
        </a:solidFill>
      </dgm:spPr>
      <dgm:t>
        <a:bodyPr/>
        <a:lstStyle/>
        <a:p>
          <a:r>
            <a:rPr lang="es-CO" dirty="0"/>
            <a:t>Recolección de la información</a:t>
          </a:r>
        </a:p>
        <a:p>
          <a:r>
            <a:rPr lang="es-CO" dirty="0"/>
            <a:t>- Planeación – Mapa de proceso  - Entrevista - Encuesta</a:t>
          </a:r>
        </a:p>
      </dgm:t>
    </dgm:pt>
    <dgm:pt modelId="{5170EE93-36B0-4A9A-B8B6-CB5E90062F4A}" type="parTrans" cxnId="{ED84252E-4E25-4387-AB9B-BD15AC97E85B}">
      <dgm:prSet/>
      <dgm:spPr/>
      <dgm:t>
        <a:bodyPr/>
        <a:lstStyle/>
        <a:p>
          <a:endParaRPr lang="en-US"/>
        </a:p>
      </dgm:t>
    </dgm:pt>
    <dgm:pt modelId="{8FFCE18A-73F9-403C-8ACA-5B34331052C3}" type="sibTrans" cxnId="{ED84252E-4E25-4387-AB9B-BD15AC97E85B}">
      <dgm:prSet/>
      <dgm:spPr/>
      <dgm:t>
        <a:bodyPr/>
        <a:lstStyle/>
        <a:p>
          <a:endParaRPr lang="en-US"/>
        </a:p>
      </dgm:t>
    </dgm:pt>
    <dgm:pt modelId="{0B68E97E-80FD-4FAA-9BD9-5AE8BAF2F158}">
      <dgm:prSet/>
      <dgm:spPr>
        <a:solidFill>
          <a:srgbClr val="0070C0"/>
        </a:solidFill>
      </dgm:spPr>
      <dgm:t>
        <a:bodyPr/>
        <a:lstStyle/>
        <a:p>
          <a:r>
            <a:rPr lang="es-CO" dirty="0"/>
            <a:t>Planteamiento del problema</a:t>
          </a:r>
        </a:p>
      </dgm:t>
    </dgm:pt>
    <dgm:pt modelId="{52535478-321B-49D9-9926-E7C0F340B925}" type="parTrans" cxnId="{379997DF-473D-402A-897E-FD749196F432}">
      <dgm:prSet/>
      <dgm:spPr/>
      <dgm:t>
        <a:bodyPr/>
        <a:lstStyle/>
        <a:p>
          <a:endParaRPr lang="en-US"/>
        </a:p>
      </dgm:t>
    </dgm:pt>
    <dgm:pt modelId="{F4DE4782-96D3-4131-84B3-26DEA9FD89C7}" type="sibTrans" cxnId="{379997DF-473D-402A-897E-FD749196F432}">
      <dgm:prSet/>
      <dgm:spPr/>
      <dgm:t>
        <a:bodyPr/>
        <a:lstStyle/>
        <a:p>
          <a:endParaRPr lang="en-US"/>
        </a:p>
      </dgm:t>
    </dgm:pt>
    <dgm:pt modelId="{EB308C2A-F8C5-4033-9C53-C3D7880AD18B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Objetivos</a:t>
          </a:r>
        </a:p>
      </dgm:t>
    </dgm:pt>
    <dgm:pt modelId="{375AF77D-D79A-41FC-88AE-5C5DBC622F5D}" type="parTrans" cxnId="{D23AACD5-BC0F-42E4-B089-FC7D26E9E5D5}">
      <dgm:prSet/>
      <dgm:spPr/>
      <dgm:t>
        <a:bodyPr/>
        <a:lstStyle/>
        <a:p>
          <a:endParaRPr lang="en-US"/>
        </a:p>
      </dgm:t>
    </dgm:pt>
    <dgm:pt modelId="{2272C706-D97D-4AF7-8DBE-CD81B1A6DC33}" type="sibTrans" cxnId="{D23AACD5-BC0F-42E4-B089-FC7D26E9E5D5}">
      <dgm:prSet/>
      <dgm:spPr/>
      <dgm:t>
        <a:bodyPr/>
        <a:lstStyle/>
        <a:p>
          <a:endParaRPr lang="en-US"/>
        </a:p>
      </dgm:t>
    </dgm:pt>
    <dgm:pt modelId="{8F06F5A2-4C9E-4C8F-B403-8330DD6166E4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Alcance</a:t>
          </a:r>
        </a:p>
      </dgm:t>
    </dgm:pt>
    <dgm:pt modelId="{C7E7AF85-C89D-4F4C-BBB7-257AF97B9AEE}" type="parTrans" cxnId="{9CC2BB30-6F65-4D42-8D67-0DA0C4084A2A}">
      <dgm:prSet/>
      <dgm:spPr/>
      <dgm:t>
        <a:bodyPr/>
        <a:lstStyle/>
        <a:p>
          <a:endParaRPr lang="en-US"/>
        </a:p>
      </dgm:t>
    </dgm:pt>
    <dgm:pt modelId="{8AF74D5F-647E-4611-8081-7C2273A8F493}" type="sibTrans" cxnId="{9CC2BB30-6F65-4D42-8D67-0DA0C4084A2A}">
      <dgm:prSet/>
      <dgm:spPr/>
      <dgm:t>
        <a:bodyPr/>
        <a:lstStyle/>
        <a:p>
          <a:endParaRPr lang="en-US"/>
        </a:p>
      </dgm:t>
    </dgm:pt>
    <dgm:pt modelId="{F982B703-0CA1-4DB5-BA57-0FCD5EAAB202}">
      <dgm:prSet/>
      <dgm:spPr/>
      <dgm:t>
        <a:bodyPr/>
        <a:lstStyle/>
        <a:p>
          <a:endParaRPr lang="en-US" dirty="0"/>
        </a:p>
      </dgm:t>
    </dgm:pt>
    <dgm:pt modelId="{69949E0B-43F7-4E23-90B1-69778D3A84F0}" type="parTrans" cxnId="{A519DFC3-501A-47FE-87DC-C58D5EFEEAF0}">
      <dgm:prSet/>
      <dgm:spPr/>
      <dgm:t>
        <a:bodyPr/>
        <a:lstStyle/>
        <a:p>
          <a:endParaRPr lang="en-US"/>
        </a:p>
      </dgm:t>
    </dgm:pt>
    <dgm:pt modelId="{3D202217-A210-46C7-B956-87AF6E88F4C1}" type="sibTrans" cxnId="{A519DFC3-501A-47FE-87DC-C58D5EFEEAF0}">
      <dgm:prSet/>
      <dgm:spPr/>
      <dgm:t>
        <a:bodyPr/>
        <a:lstStyle/>
        <a:p>
          <a:endParaRPr lang="en-US"/>
        </a:p>
      </dgm:t>
    </dgm:pt>
    <dgm:pt modelId="{5FEA14D1-F391-4179-89E1-B8ABAB5563C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Justificación</a:t>
          </a:r>
          <a:endParaRPr lang="es-CO" dirty="0"/>
        </a:p>
      </dgm:t>
    </dgm:pt>
    <dgm:pt modelId="{823AA9D6-5D23-4661-AFEF-5C2B93F4D5BF}" type="parTrans" cxnId="{FD46880B-43FD-43D3-BA55-9E3A61A9EEFE}">
      <dgm:prSet/>
      <dgm:spPr/>
      <dgm:t>
        <a:bodyPr/>
        <a:lstStyle/>
        <a:p>
          <a:endParaRPr lang="es-CO"/>
        </a:p>
      </dgm:t>
    </dgm:pt>
    <dgm:pt modelId="{5EEBC44D-9F76-49F9-830D-5830231529DA}" type="sibTrans" cxnId="{FD46880B-43FD-43D3-BA55-9E3A61A9EEFE}">
      <dgm:prSet/>
      <dgm:spPr/>
      <dgm:t>
        <a:bodyPr/>
        <a:lstStyle/>
        <a:p>
          <a:endParaRPr lang="es-CO"/>
        </a:p>
      </dgm:t>
    </dgm:pt>
    <dgm:pt modelId="{DE017FE7-45A7-4013-9F06-9F5A38F1DCFC}" type="pres">
      <dgm:prSet presAssocID="{9888C344-C5F4-43CF-ADD1-2C8DCED91518}" presName="linear" presStyleCnt="0">
        <dgm:presLayoutVars>
          <dgm:animLvl val="lvl"/>
          <dgm:resizeHandles val="exact"/>
        </dgm:presLayoutVars>
      </dgm:prSet>
      <dgm:spPr/>
    </dgm:pt>
    <dgm:pt modelId="{8AE16418-68BB-4ACA-8E9A-3D139F533FDD}" type="pres">
      <dgm:prSet presAssocID="{2533A090-7B27-4FE0-9257-7ABF050FA3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FCEF24-CB0B-4B7C-9B24-1B35DEEF6423}" type="pres">
      <dgm:prSet presAssocID="{8FFCE18A-73F9-403C-8ACA-5B34331052C3}" presName="spacer" presStyleCnt="0"/>
      <dgm:spPr/>
    </dgm:pt>
    <dgm:pt modelId="{97A386F8-9718-4C7A-88FD-636DBE71EFA0}" type="pres">
      <dgm:prSet presAssocID="{0B68E97E-80FD-4FAA-9BD9-5AE8BAF2F1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EB5ACB-F712-4D7E-B918-98A92D3825CD}" type="pres">
      <dgm:prSet presAssocID="{F4DE4782-96D3-4131-84B3-26DEA9FD89C7}" presName="spacer" presStyleCnt="0"/>
      <dgm:spPr/>
    </dgm:pt>
    <dgm:pt modelId="{752ADA81-C0ED-4CCA-9D02-3B3188ECE4AE}" type="pres">
      <dgm:prSet presAssocID="{EB308C2A-F8C5-4033-9C53-C3D7880AD1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F51DBE-7ECC-462C-9764-42B08450BB49}" type="pres">
      <dgm:prSet presAssocID="{2272C706-D97D-4AF7-8DBE-CD81B1A6DC33}" presName="spacer" presStyleCnt="0"/>
      <dgm:spPr/>
    </dgm:pt>
    <dgm:pt modelId="{C92174BD-7AE8-4CBC-ABB6-3413ADD17807}" type="pres">
      <dgm:prSet presAssocID="{5FEA14D1-F391-4179-89E1-B8ABAB5563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E65DD2-7A2D-4019-BF2C-EDA759263A41}" type="pres">
      <dgm:prSet presAssocID="{5EEBC44D-9F76-49F9-830D-5830231529DA}" presName="spacer" presStyleCnt="0"/>
      <dgm:spPr/>
    </dgm:pt>
    <dgm:pt modelId="{7143B011-7C75-4F83-A56C-D2B6DAEAB4BD}" type="pres">
      <dgm:prSet presAssocID="{8F06F5A2-4C9E-4C8F-B403-8330DD6166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42B8C98-C5BF-47D9-9F70-32EDD5143955}" type="pres">
      <dgm:prSet presAssocID="{8F06F5A2-4C9E-4C8F-B403-8330DD6166E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46880B-43FD-43D3-BA55-9E3A61A9EEFE}" srcId="{9888C344-C5F4-43CF-ADD1-2C8DCED91518}" destId="{5FEA14D1-F391-4179-89E1-B8ABAB5563CF}" srcOrd="3" destOrd="0" parTransId="{823AA9D6-5D23-4661-AFEF-5C2B93F4D5BF}" sibTransId="{5EEBC44D-9F76-49F9-830D-5830231529DA}"/>
    <dgm:cxn modelId="{A374EA2C-E0C3-4FA2-B193-E0B5374398D3}" type="presOf" srcId="{F982B703-0CA1-4DB5-BA57-0FCD5EAAB202}" destId="{A42B8C98-C5BF-47D9-9F70-32EDD5143955}" srcOrd="0" destOrd="0" presId="urn:microsoft.com/office/officeart/2005/8/layout/vList2"/>
    <dgm:cxn modelId="{ED84252E-4E25-4387-AB9B-BD15AC97E85B}" srcId="{9888C344-C5F4-43CF-ADD1-2C8DCED91518}" destId="{2533A090-7B27-4FE0-9257-7ABF050FA3B6}" srcOrd="0" destOrd="0" parTransId="{5170EE93-36B0-4A9A-B8B6-CB5E90062F4A}" sibTransId="{8FFCE18A-73F9-403C-8ACA-5B34331052C3}"/>
    <dgm:cxn modelId="{9CC2BB30-6F65-4D42-8D67-0DA0C4084A2A}" srcId="{9888C344-C5F4-43CF-ADD1-2C8DCED91518}" destId="{8F06F5A2-4C9E-4C8F-B403-8330DD6166E4}" srcOrd="4" destOrd="0" parTransId="{C7E7AF85-C89D-4F4C-BBB7-257AF97B9AEE}" sibTransId="{8AF74D5F-647E-4611-8081-7C2273A8F493}"/>
    <dgm:cxn modelId="{0373C27E-12C2-40E1-A0A8-4896201DCD65}" type="presOf" srcId="{0B68E97E-80FD-4FAA-9BD9-5AE8BAF2F158}" destId="{97A386F8-9718-4C7A-88FD-636DBE71EFA0}" srcOrd="0" destOrd="0" presId="urn:microsoft.com/office/officeart/2005/8/layout/vList2"/>
    <dgm:cxn modelId="{A79ED794-764B-49CB-A550-34D6B3110851}" type="presOf" srcId="{5FEA14D1-F391-4179-89E1-B8ABAB5563CF}" destId="{C92174BD-7AE8-4CBC-ABB6-3413ADD17807}" srcOrd="0" destOrd="0" presId="urn:microsoft.com/office/officeart/2005/8/layout/vList2"/>
    <dgm:cxn modelId="{C1B88597-9EC9-4071-A4FD-7B2336328B48}" type="presOf" srcId="{9888C344-C5F4-43CF-ADD1-2C8DCED91518}" destId="{DE017FE7-45A7-4013-9F06-9F5A38F1DCFC}" srcOrd="0" destOrd="0" presId="urn:microsoft.com/office/officeart/2005/8/layout/vList2"/>
    <dgm:cxn modelId="{A519DFC3-501A-47FE-87DC-C58D5EFEEAF0}" srcId="{8F06F5A2-4C9E-4C8F-B403-8330DD6166E4}" destId="{F982B703-0CA1-4DB5-BA57-0FCD5EAAB202}" srcOrd="0" destOrd="0" parTransId="{69949E0B-43F7-4E23-90B1-69778D3A84F0}" sibTransId="{3D202217-A210-46C7-B956-87AF6E88F4C1}"/>
    <dgm:cxn modelId="{94B5C9C9-D3F7-4648-BBF3-0633DC7CF008}" type="presOf" srcId="{8F06F5A2-4C9E-4C8F-B403-8330DD6166E4}" destId="{7143B011-7C75-4F83-A56C-D2B6DAEAB4BD}" srcOrd="0" destOrd="0" presId="urn:microsoft.com/office/officeart/2005/8/layout/vList2"/>
    <dgm:cxn modelId="{C3C8CAD0-BA89-45CA-876D-F61A32605BCB}" type="presOf" srcId="{EB308C2A-F8C5-4033-9C53-C3D7880AD18B}" destId="{752ADA81-C0ED-4CCA-9D02-3B3188ECE4AE}" srcOrd="0" destOrd="0" presId="urn:microsoft.com/office/officeart/2005/8/layout/vList2"/>
    <dgm:cxn modelId="{D23AACD5-BC0F-42E4-B089-FC7D26E9E5D5}" srcId="{9888C344-C5F4-43CF-ADD1-2C8DCED91518}" destId="{EB308C2A-F8C5-4033-9C53-C3D7880AD18B}" srcOrd="2" destOrd="0" parTransId="{375AF77D-D79A-41FC-88AE-5C5DBC622F5D}" sibTransId="{2272C706-D97D-4AF7-8DBE-CD81B1A6DC33}"/>
    <dgm:cxn modelId="{379997DF-473D-402A-897E-FD749196F432}" srcId="{9888C344-C5F4-43CF-ADD1-2C8DCED91518}" destId="{0B68E97E-80FD-4FAA-9BD9-5AE8BAF2F158}" srcOrd="1" destOrd="0" parTransId="{52535478-321B-49D9-9926-E7C0F340B925}" sibTransId="{F4DE4782-96D3-4131-84B3-26DEA9FD89C7}"/>
    <dgm:cxn modelId="{CA3757F8-A664-4583-BDAD-4B025DC22F3D}" type="presOf" srcId="{2533A090-7B27-4FE0-9257-7ABF050FA3B6}" destId="{8AE16418-68BB-4ACA-8E9A-3D139F533FDD}" srcOrd="0" destOrd="0" presId="urn:microsoft.com/office/officeart/2005/8/layout/vList2"/>
    <dgm:cxn modelId="{F6CF10B6-510C-44A5-8535-DB8753FABF00}" type="presParOf" srcId="{DE017FE7-45A7-4013-9F06-9F5A38F1DCFC}" destId="{8AE16418-68BB-4ACA-8E9A-3D139F533FDD}" srcOrd="0" destOrd="0" presId="urn:microsoft.com/office/officeart/2005/8/layout/vList2"/>
    <dgm:cxn modelId="{B05FE790-4FA1-4696-9924-A7700BAA6104}" type="presParOf" srcId="{DE017FE7-45A7-4013-9F06-9F5A38F1DCFC}" destId="{84FCEF24-CB0B-4B7C-9B24-1B35DEEF6423}" srcOrd="1" destOrd="0" presId="urn:microsoft.com/office/officeart/2005/8/layout/vList2"/>
    <dgm:cxn modelId="{7ACB9761-7BE9-43F5-9AE1-D36AD155F2DF}" type="presParOf" srcId="{DE017FE7-45A7-4013-9F06-9F5A38F1DCFC}" destId="{97A386F8-9718-4C7A-88FD-636DBE71EFA0}" srcOrd="2" destOrd="0" presId="urn:microsoft.com/office/officeart/2005/8/layout/vList2"/>
    <dgm:cxn modelId="{1296B154-6F77-42E5-9214-1B17AD883309}" type="presParOf" srcId="{DE017FE7-45A7-4013-9F06-9F5A38F1DCFC}" destId="{D0EB5ACB-F712-4D7E-B918-98A92D3825CD}" srcOrd="3" destOrd="0" presId="urn:microsoft.com/office/officeart/2005/8/layout/vList2"/>
    <dgm:cxn modelId="{14D2A6AB-9B37-4BED-B8D4-730DB660210B}" type="presParOf" srcId="{DE017FE7-45A7-4013-9F06-9F5A38F1DCFC}" destId="{752ADA81-C0ED-4CCA-9D02-3B3188ECE4AE}" srcOrd="4" destOrd="0" presId="urn:microsoft.com/office/officeart/2005/8/layout/vList2"/>
    <dgm:cxn modelId="{C5B93FE8-4776-42A7-820D-1786D199DBE8}" type="presParOf" srcId="{DE017FE7-45A7-4013-9F06-9F5A38F1DCFC}" destId="{FFF51DBE-7ECC-462C-9764-42B08450BB49}" srcOrd="5" destOrd="0" presId="urn:microsoft.com/office/officeart/2005/8/layout/vList2"/>
    <dgm:cxn modelId="{F3AF9270-A8FE-41F4-8FDE-EEC6B779EAC8}" type="presParOf" srcId="{DE017FE7-45A7-4013-9F06-9F5A38F1DCFC}" destId="{C92174BD-7AE8-4CBC-ABB6-3413ADD17807}" srcOrd="6" destOrd="0" presId="urn:microsoft.com/office/officeart/2005/8/layout/vList2"/>
    <dgm:cxn modelId="{F3D86ED6-C019-4CD1-A16A-FEE90174CFC9}" type="presParOf" srcId="{DE017FE7-45A7-4013-9F06-9F5A38F1DCFC}" destId="{F4E65DD2-7A2D-4019-BF2C-EDA759263A41}" srcOrd="7" destOrd="0" presId="urn:microsoft.com/office/officeart/2005/8/layout/vList2"/>
    <dgm:cxn modelId="{2F003E12-9A66-44E6-9731-E5F47786C2AA}" type="presParOf" srcId="{DE017FE7-45A7-4013-9F06-9F5A38F1DCFC}" destId="{7143B011-7C75-4F83-A56C-D2B6DAEAB4BD}" srcOrd="8" destOrd="0" presId="urn:microsoft.com/office/officeart/2005/8/layout/vList2"/>
    <dgm:cxn modelId="{911E1714-5A21-4959-82E3-694D06F098BF}" type="presParOf" srcId="{DE017FE7-45A7-4013-9F06-9F5A38F1DCFC}" destId="{A42B8C98-C5BF-47D9-9F70-32EDD514395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16418-68BB-4ACA-8E9A-3D139F533FDD}">
      <dsp:nvSpPr>
        <dsp:cNvPr id="0" name=""/>
        <dsp:cNvSpPr/>
      </dsp:nvSpPr>
      <dsp:spPr>
        <a:xfrm>
          <a:off x="0" y="67888"/>
          <a:ext cx="7559504" cy="109511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Recolección de la información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- Planeación – Mapa de proceso  - Entrevista - Encuesta</a:t>
          </a:r>
        </a:p>
      </dsp:txBody>
      <dsp:txXfrm>
        <a:off x="53459" y="121347"/>
        <a:ext cx="7452586" cy="988201"/>
      </dsp:txXfrm>
    </dsp:sp>
    <dsp:sp modelId="{97A386F8-9718-4C7A-88FD-636DBE71EFA0}">
      <dsp:nvSpPr>
        <dsp:cNvPr id="0" name=""/>
        <dsp:cNvSpPr/>
      </dsp:nvSpPr>
      <dsp:spPr>
        <a:xfrm>
          <a:off x="0" y="1232128"/>
          <a:ext cx="7559504" cy="109511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Planteamiento del problema</a:t>
          </a:r>
        </a:p>
      </dsp:txBody>
      <dsp:txXfrm>
        <a:off x="53459" y="1285587"/>
        <a:ext cx="7452586" cy="988201"/>
      </dsp:txXfrm>
    </dsp:sp>
    <dsp:sp modelId="{752ADA81-C0ED-4CCA-9D02-3B3188ECE4AE}">
      <dsp:nvSpPr>
        <dsp:cNvPr id="0" name=""/>
        <dsp:cNvSpPr/>
      </dsp:nvSpPr>
      <dsp:spPr>
        <a:xfrm>
          <a:off x="0" y="2396368"/>
          <a:ext cx="7559504" cy="109511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Objetivos</a:t>
          </a:r>
        </a:p>
      </dsp:txBody>
      <dsp:txXfrm>
        <a:off x="53459" y="2449827"/>
        <a:ext cx="7452586" cy="988201"/>
      </dsp:txXfrm>
    </dsp:sp>
    <dsp:sp modelId="{C92174BD-7AE8-4CBC-ABB6-3413ADD17807}">
      <dsp:nvSpPr>
        <dsp:cNvPr id="0" name=""/>
        <dsp:cNvSpPr/>
      </dsp:nvSpPr>
      <dsp:spPr>
        <a:xfrm>
          <a:off x="0" y="3560608"/>
          <a:ext cx="7559504" cy="109511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Justificación</a:t>
          </a:r>
          <a:endParaRPr lang="es-CO" sz="2400" kern="1200" dirty="0"/>
        </a:p>
      </dsp:txBody>
      <dsp:txXfrm>
        <a:off x="53459" y="3614067"/>
        <a:ext cx="7452586" cy="988201"/>
      </dsp:txXfrm>
    </dsp:sp>
    <dsp:sp modelId="{7143B011-7C75-4F83-A56C-D2B6DAEAB4BD}">
      <dsp:nvSpPr>
        <dsp:cNvPr id="0" name=""/>
        <dsp:cNvSpPr/>
      </dsp:nvSpPr>
      <dsp:spPr>
        <a:xfrm>
          <a:off x="0" y="4724848"/>
          <a:ext cx="7559504" cy="109511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Alcance</a:t>
          </a:r>
        </a:p>
      </dsp:txBody>
      <dsp:txXfrm>
        <a:off x="53459" y="4778307"/>
        <a:ext cx="7452586" cy="988201"/>
      </dsp:txXfrm>
    </dsp:sp>
    <dsp:sp modelId="{A42B8C98-C5BF-47D9-9F70-32EDD5143955}">
      <dsp:nvSpPr>
        <dsp:cNvPr id="0" name=""/>
        <dsp:cNvSpPr/>
      </dsp:nvSpPr>
      <dsp:spPr>
        <a:xfrm>
          <a:off x="0" y="5819968"/>
          <a:ext cx="755950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5819968"/>
        <a:ext cx="7559504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7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8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7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29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30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35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47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86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50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25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76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805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261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0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795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17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41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40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598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544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97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0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169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367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088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886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6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6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7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0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7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0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48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C9E187-7FA1-4413-AB04-28C9163950E4}" type="datetimeFigureOut">
              <a:rPr lang="es-CO" smtClean="0"/>
              <a:t>7/12/2021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3B152E7-1506-4E20-B826-60D6647B7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98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27C3CC-5382-47CD-9FFA-1CB6518E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39" y="-673183"/>
            <a:ext cx="3841496" cy="374820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AA8F2-AEFD-4ED9-BB63-04AFD89E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59333"/>
            <a:ext cx="10906539" cy="2213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CO" sz="1400" dirty="0"/>
          </a:p>
          <a:p>
            <a:pPr marL="0" indent="0" algn="ctr">
              <a:buNone/>
            </a:pPr>
            <a:r>
              <a:rPr lang="es-CO" dirty="0"/>
              <a:t>Servicio Nacional de Aprendizaje – SENA, Centro de Electricidad, Electrónica y Telecomunicaciones</a:t>
            </a:r>
          </a:p>
          <a:p>
            <a:pPr marL="0" indent="0" algn="ctr">
              <a:buNone/>
            </a:pPr>
            <a:r>
              <a:rPr lang="es-CO" dirty="0"/>
              <a:t> Análisis y desarrollo de sistemas de información, primer trimestre 2395871_G2</a:t>
            </a:r>
          </a:p>
          <a:p>
            <a:pPr marL="0" indent="0" algn="ctr">
              <a:buNone/>
            </a:pPr>
            <a:r>
              <a:rPr lang="es-CO" dirty="0"/>
              <a:t>Instructor Albeiro Ramos</a:t>
            </a:r>
          </a:p>
          <a:p>
            <a:pPr marL="0" indent="0" algn="ctr">
              <a:buNone/>
            </a:pPr>
            <a:r>
              <a:rPr lang="es-CO" dirty="0"/>
              <a:t>Bogotá, 15 de Diciembre 2021</a:t>
            </a:r>
          </a:p>
          <a:p>
            <a:pPr algn="l"/>
            <a:endParaRPr lang="es-CO" sz="1400" dirty="0"/>
          </a:p>
          <a:p>
            <a:endParaRPr lang="es-CO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411E70-EADB-47B1-B60D-515680BC0FEA}"/>
              </a:ext>
            </a:extLst>
          </p:cNvPr>
          <p:cNvSpPr txBox="1"/>
          <p:nvPr/>
        </p:nvSpPr>
        <p:spPr>
          <a:xfrm>
            <a:off x="3894030" y="2360059"/>
            <a:ext cx="311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CO" sz="2400" dirty="0"/>
              <a:t>Dayron Navarrete</a:t>
            </a:r>
          </a:p>
          <a:p>
            <a:pPr marL="0" indent="0" algn="ctr">
              <a:buNone/>
            </a:pPr>
            <a:r>
              <a:rPr lang="es-CO" sz="2400" dirty="0"/>
              <a:t>Faver Ramírez</a:t>
            </a:r>
          </a:p>
          <a:p>
            <a:pPr marL="0" indent="0" algn="ctr">
              <a:buNone/>
            </a:pPr>
            <a:r>
              <a:rPr lang="es-CO" sz="2400" dirty="0"/>
              <a:t>Carolina Restrepo</a:t>
            </a:r>
          </a:p>
          <a:p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C2E4EE-27E9-4B5F-96CB-118A7A8B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1" y="390524"/>
            <a:ext cx="1555859" cy="15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F4DBA-0319-42CE-8FDF-176D6D0B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41" y="293287"/>
            <a:ext cx="3534333" cy="4480726"/>
          </a:xfrm>
        </p:spPr>
        <p:txBody>
          <a:bodyPr>
            <a:normAutofit/>
          </a:bodyPr>
          <a:lstStyle/>
          <a:p>
            <a:pPr algn="r"/>
            <a:r>
              <a:rPr lang="es-CO" sz="5600" dirty="0"/>
              <a:t>Objetivos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DA3AD7F0-BB7E-4C08-8841-2ACD255D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93" y="728403"/>
            <a:ext cx="5871640" cy="49409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2000" b="1" dirty="0"/>
              <a:t>Objetivo General</a:t>
            </a:r>
          </a:p>
          <a:p>
            <a:pPr marL="0" indent="0" algn="just">
              <a:buNone/>
            </a:pPr>
            <a:r>
              <a:rPr lang="es-CO" sz="2000" dirty="0"/>
              <a:t>Crear e implementar un sistema web (SILTCE), para conectar la información entre los laboratorios del LTC (laboratorio de tecnología Cemex)</a:t>
            </a:r>
          </a:p>
          <a:p>
            <a:pPr marL="0" indent="0">
              <a:buNone/>
            </a:pPr>
            <a:r>
              <a:rPr lang="es-CO" sz="2000" b="1" dirty="0"/>
              <a:t>Objetivos específicos</a:t>
            </a:r>
          </a:p>
          <a:p>
            <a:pPr>
              <a:buFontTx/>
              <a:buChar char="-"/>
            </a:pPr>
            <a:r>
              <a:rPr lang="es-CO" sz="2000" dirty="0"/>
              <a:t>Gestionar los usuarios del sistema de información para el LTC.</a:t>
            </a:r>
          </a:p>
          <a:p>
            <a:pPr>
              <a:buFontTx/>
              <a:buChar char="-"/>
            </a:pPr>
            <a:r>
              <a:rPr lang="es-CO" sz="2000" dirty="0"/>
              <a:t>Gestionar los reportes gráficos e impresos de la empresa  Cemex.</a:t>
            </a:r>
          </a:p>
          <a:p>
            <a:pPr>
              <a:buFontTx/>
              <a:buChar char="-"/>
            </a:pPr>
            <a:r>
              <a:rPr lang="es-CO" sz="2000" dirty="0"/>
              <a:t>Almacenar información, con el fin de llevar un historial de muestras y ensayos</a:t>
            </a:r>
          </a:p>
          <a:p>
            <a:pPr>
              <a:buFontTx/>
              <a:buChar char="-"/>
            </a:pPr>
            <a:r>
              <a:rPr lang="es-CO" sz="2000" dirty="0"/>
              <a:t>Proporcionar a los administradores acceso total a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61465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CBACF-1980-4E73-918A-D72372E4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09" y="896397"/>
            <a:ext cx="4075666" cy="4461163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3E1EC-CD26-484E-8052-A269CE179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propone el desarrollo de una página web denominada SILTCE que servirá de apoyo a los seguimientos de las solicitudes del laboratorio de tecnología de la empresa Cemex. </a:t>
            </a:r>
          </a:p>
          <a:p>
            <a:pPr algn="just"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elaboración de 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página ayudará a la empresa Cemex con su organización al recibir las solicitudes </a:t>
            </a: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los 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 para que al dar trámite a estas estén enterados en tiempo real del avance en la elaboración de ensayos y los tiempos de espera de los resultados.</a:t>
            </a:r>
          </a:p>
          <a:p>
            <a:pPr algn="just"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Finalmente, facilitará la gestión de reportes gráficos e impresos, necesarios para la toma de decisiones del personal administrativo de la empresa 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3556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s flechas en el centro de la diana">
            <a:extLst>
              <a:ext uri="{FF2B5EF4-FFF2-40B4-BE49-F238E27FC236}">
                <a16:creationId xmlns:a16="http://schemas.microsoft.com/office/drawing/2014/main" id="{D9B85C2E-0A21-490F-A96C-9BFEDAEA6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04375B-6C0F-4314-91C4-2AB8193E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C03F01-DBE0-4420-B2FA-D0B06D690ABB}"/>
              </a:ext>
            </a:extLst>
          </p:cNvPr>
          <p:cNvSpPr txBox="1"/>
          <p:nvPr/>
        </p:nvSpPr>
        <p:spPr>
          <a:xfrm>
            <a:off x="155166" y="1316339"/>
            <a:ext cx="9460782" cy="258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operaciones que ofrece la página web son procesamiento de datos, recepción de solicitudes, control de avance en proceso y entrega de resultados del laboratorio (LTC).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planea que la página web sea el sistema de comunicación entre cliente y el laboratorio por mucho tiempo y si es necesario hacerle modificaciones para que mantenga su eficiencia y utilidad.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sistema no se encargará de llevar control de inventario del laboratorio, ni compra o venta de materiales.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7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F14EF2-44B8-46FE-8EFB-DD4A84904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3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DF99CE-00BD-4C30-8112-ECD9BA0E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-823913"/>
            <a:ext cx="8505825" cy="85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8A4ED0B-13CA-49AF-811A-243CE3D5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209" y="1106498"/>
            <a:ext cx="4823791" cy="4399721"/>
          </a:xfrm>
        </p:spPr>
        <p:txBody>
          <a:bodyPr anchor="t">
            <a:noAutofit/>
          </a:bodyPr>
          <a:lstStyle/>
          <a:p>
            <a:pPr algn="ctr"/>
            <a:r>
              <a:rPr lang="es-CO" sz="3200" b="1" dirty="0"/>
              <a:t>Introducción</a:t>
            </a:r>
          </a:p>
          <a:p>
            <a:endParaRPr lang="es-CO" sz="3200" b="1" dirty="0"/>
          </a:p>
          <a:p>
            <a:pPr algn="l"/>
            <a:r>
              <a:rPr lang="es-CO" sz="2800" dirty="0"/>
              <a:t>Empresa: Cemex</a:t>
            </a:r>
          </a:p>
          <a:p>
            <a:pPr algn="l"/>
            <a:r>
              <a:rPr lang="es-CO" sz="2800" dirty="0"/>
              <a:t>Sector: Construcción</a:t>
            </a:r>
          </a:p>
          <a:p>
            <a:pPr algn="l"/>
            <a:r>
              <a:rPr lang="es-CO" sz="2800" dirty="0"/>
              <a:t>Proceso: Laboratorio de tecnología Cemex dividido en tres áreas (Agregados, Concretos, Ensayos químicos)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594FD5-19F6-4F43-8375-C22176DF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11" y="-413798"/>
            <a:ext cx="7855225" cy="78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026F-7957-45EA-B833-C2BB267F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s-CO" sz="6000" b="1" dirty="0">
                <a:solidFill>
                  <a:schemeClr val="bg1"/>
                </a:solidFill>
              </a:rPr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361BD2-F8C6-4FD5-A588-DA34CC2D7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3276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18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29DD24-9BD6-4857-9CD4-520FB907EE21}"/>
              </a:ext>
            </a:extLst>
          </p:cNvPr>
          <p:cNvSpPr/>
          <p:nvPr/>
        </p:nvSpPr>
        <p:spPr>
          <a:xfrm>
            <a:off x="526073" y="48943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PLANEACIÓN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626852-7FF9-4FAB-8B32-9BDE7E9E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037951"/>
            <a:ext cx="10233025" cy="19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FD7E6-604A-4F74-BC10-1D943E83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4572000" cy="2352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MAPA DE PROCESO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39B93A-EABA-440A-AEBA-E6AB5F58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507" y="1780191"/>
            <a:ext cx="8245770" cy="45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738B06C-8A09-4360-83B6-6E1C675E1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5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AF1D512-363D-4ADA-A74D-CD0B07C43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76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DA247-2D8B-4786-B742-33FBB3D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804" y="5688587"/>
            <a:ext cx="3914775" cy="836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Entrevista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8FB260-F693-43B3-9920-1F6B4E4B64EC}"/>
              </a:ext>
            </a:extLst>
          </p:cNvPr>
          <p:cNvSpPr txBox="1"/>
          <p:nvPr/>
        </p:nvSpPr>
        <p:spPr>
          <a:xfrm>
            <a:off x="276225" y="214206"/>
            <a:ext cx="7358024" cy="463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¿Cuál es tu rol en este laboratorio(tecnología)?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¿Cuál es la función del laboratorio?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¿Cuáles la estructura organizacional del laboratorio?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¿Quién son los clientes del laboratorio?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¿Cómo se reciben las solicitudes de ensaño por estos clientes?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¿Quién recibe las solicitudes?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¿Cuántos ensayos hace el laboratorio?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¿Como organizan las prioridades al realizar estos ensayos?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¿Cuánto tiempo se tardan en entregar los resultados?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¿Cuándo un cliente solicita unos resultados puede que no lleguen al mismo tiempo?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¿Cómo se controla para saber cómo va el avance de los ensayos?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¿Estos resultados como se entregan?</a:t>
            </a:r>
          </a:p>
        </p:txBody>
      </p:sp>
    </p:spTree>
    <p:extLst>
      <p:ext uri="{BB962C8B-B14F-4D97-AF65-F5344CB8AC3E}">
        <p14:creationId xmlns:p14="http://schemas.microsoft.com/office/powerpoint/2010/main" val="159009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EB5DE7A-D25E-4293-A8D8-CA1D57A72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1073" cy="68730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79C2AB-CA04-45C5-BDFB-C2BC6D05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7" y="601265"/>
            <a:ext cx="2727325" cy="8370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Encuesta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E6FEE6-BA4B-4A6C-8892-2C4D7D0F9350}"/>
              </a:ext>
            </a:extLst>
          </p:cNvPr>
          <p:cNvSpPr txBox="1"/>
          <p:nvPr/>
        </p:nvSpPr>
        <p:spPr>
          <a:xfrm>
            <a:off x="5171212" y="848915"/>
            <a:ext cx="69246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3. ¿Cómo calificaría los servicios proporcionados por laboratorio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Excelente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Bueno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Regular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Malo</a:t>
            </a:r>
          </a:p>
          <a:p>
            <a:endParaRPr lang="es-ES" sz="1600" dirty="0"/>
          </a:p>
          <a:p>
            <a:r>
              <a:rPr lang="es-ES" sz="1600" dirty="0"/>
              <a:t>4. ¿ como le parece el acompañamiento brindado en la atención a su solicitud?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Excelente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Bueno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Regular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Malo</a:t>
            </a:r>
          </a:p>
          <a:p>
            <a:pPr marL="342900" indent="-342900">
              <a:buFont typeface="+mj-lt"/>
              <a:buAutoNum type="alphaUcPeriod"/>
            </a:pPr>
            <a:endParaRPr lang="es-ES" sz="1600" dirty="0"/>
          </a:p>
          <a:p>
            <a:r>
              <a:rPr lang="es-ES" sz="1600" dirty="0"/>
              <a:t>5. ¿ para usted es claro como se genera una solicitud de ensayo ?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si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600" dirty="0"/>
              <a:t>No</a:t>
            </a:r>
          </a:p>
          <a:p>
            <a:endParaRPr lang="es-ES" sz="1600" dirty="0"/>
          </a:p>
          <a:p>
            <a:r>
              <a:rPr lang="es-ES" sz="1600" dirty="0"/>
              <a:t>6. Como lo hace actualmente </a:t>
            </a:r>
          </a:p>
          <a:p>
            <a:pPr marL="342900" indent="-342900">
              <a:buAutoNum type="alphaUcPeriod"/>
            </a:pPr>
            <a:r>
              <a:rPr lang="es-ES" sz="1600" dirty="0"/>
              <a:t>Mediante llamada </a:t>
            </a:r>
          </a:p>
          <a:p>
            <a:pPr marL="342900" indent="-342900">
              <a:buAutoNum type="alphaUcPeriod"/>
            </a:pPr>
            <a:r>
              <a:rPr lang="es-ES" sz="1600" dirty="0"/>
              <a:t>Correo</a:t>
            </a:r>
          </a:p>
          <a:p>
            <a:pPr marL="342900" indent="-342900">
              <a:buAutoNum type="alphaUcPeriod"/>
            </a:pPr>
            <a:r>
              <a:rPr lang="es-ES" sz="1600" dirty="0"/>
              <a:t>Plataforma web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A83E5E-1ECE-41F4-95C3-C7ACDC6985A7}"/>
              </a:ext>
            </a:extLst>
          </p:cNvPr>
          <p:cNvSpPr txBox="1"/>
          <p:nvPr/>
        </p:nvSpPr>
        <p:spPr>
          <a:xfrm>
            <a:off x="831127" y="2039539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800" dirty="0"/>
              <a:t>¿Esta satisfecho con el sistema actual de solicitud de ensayos?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800" dirty="0"/>
              <a:t>si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800" dirty="0"/>
              <a:t>No</a:t>
            </a:r>
          </a:p>
          <a:p>
            <a:endParaRPr lang="es-ES" sz="1800" dirty="0"/>
          </a:p>
          <a:p>
            <a:r>
              <a:rPr lang="es-ES" sz="1800" dirty="0"/>
              <a:t>2 . ¿Como le gustaría que realizar este procedimiento?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800" dirty="0"/>
              <a:t>Mediante vía telefónica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800" dirty="0"/>
              <a:t>Que se mantenga</a:t>
            </a:r>
          </a:p>
          <a:p>
            <a:pPr marL="342900" indent="-342900">
              <a:buFont typeface="+mj-lt"/>
              <a:buAutoNum type="alphaUcPeriod"/>
            </a:pPr>
            <a:r>
              <a:rPr lang="es-ES" sz="1800" dirty="0"/>
              <a:t>Mediante un sistema web de base de datos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5071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6E81F-218F-4F7D-A537-17F2081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DC6E9-A5BF-4CD3-9BFE-6A6049F5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352" y="596968"/>
            <a:ext cx="6411854" cy="61113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</a:rPr>
              <a:t>Cemex es una empresa dedicada a producción, venta, distribución y control de calidad de productos y servicios para la construcción y cuenta con un laboratorio de tecnología que tiene una oportunidad de mejora referente a la recepción y manejo de las solicitudes de ensayo en las tres áreas que lo componen; esto es evidenciado en su última auditoría y en la entrevista hecha el 8 de noviembre de 2021 donde es claro que los clientes envían sus solicitudes a cualquiera de los encargados del laboratorio y no hay control global de las solicitudes para llevar un estadístico y tener una base de datos de los ensayos hechos a lo largo de estos años.</a:t>
            </a:r>
          </a:p>
          <a:p>
            <a:pPr algn="just"/>
            <a:r>
              <a:rPr lang="es-CO" sz="2400" dirty="0">
                <a:solidFill>
                  <a:schemeClr val="bg1"/>
                </a:solidFill>
              </a:rPr>
              <a:t>Las solicitudes deberían llegar todas a la Jefe de laboratorio y el coordinador de investigación y luego ser distribuidas por ellos a los encargados de cada área, para que organicen su cronograma de actividades y den una fecha estimada de resultados parciales y totales, ya que hay ensayos que tardan 2 días y otros que tardan meses o incluso años.</a:t>
            </a:r>
          </a:p>
        </p:txBody>
      </p:sp>
    </p:spTree>
    <p:extLst>
      <p:ext uri="{BB962C8B-B14F-4D97-AF65-F5344CB8AC3E}">
        <p14:creationId xmlns:p14="http://schemas.microsoft.com/office/powerpoint/2010/main" val="3607813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Profundida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314</TotalTime>
  <Words>777</Words>
  <Application>Microsoft Office PowerPoint</Application>
  <PresentationFormat>Panorámica</PresentationFormat>
  <Paragraphs>84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Trebuchet MS</vt:lpstr>
      <vt:lpstr>Wingdings 3</vt:lpstr>
      <vt:lpstr>Faceta</vt:lpstr>
      <vt:lpstr>Profundidad</vt:lpstr>
      <vt:lpstr>Presentación de PowerPoint</vt:lpstr>
      <vt:lpstr>Presentación de PowerPoint</vt:lpstr>
      <vt:lpstr>Contenido</vt:lpstr>
      <vt:lpstr>Presentación de PowerPoint</vt:lpstr>
      <vt:lpstr>MAPA DE PROCESO</vt:lpstr>
      <vt:lpstr>Presentación de PowerPoint</vt:lpstr>
      <vt:lpstr>Entrevista</vt:lpstr>
      <vt:lpstr>Encuesta</vt:lpstr>
      <vt:lpstr>Problema</vt:lpstr>
      <vt:lpstr>Objetivos</vt:lpstr>
      <vt:lpstr>Justificación</vt:lpstr>
      <vt:lpstr>Alcance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SILTCE</dc:title>
  <dc:creator>Caro ... Restrepo</dc:creator>
  <cp:lastModifiedBy>dayron eliecer navarrete bonilla</cp:lastModifiedBy>
  <cp:revision>13</cp:revision>
  <dcterms:created xsi:type="dcterms:W3CDTF">2021-12-06T17:17:47Z</dcterms:created>
  <dcterms:modified xsi:type="dcterms:W3CDTF">2021-12-08T00:31:51Z</dcterms:modified>
</cp:coreProperties>
</file>