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2" r:id="rId4"/>
    <p:sldId id="257" r:id="rId5"/>
    <p:sldId id="266" r:id="rId6"/>
    <p:sldId id="265" r:id="rId7"/>
    <p:sldId id="275" r:id="rId8"/>
    <p:sldId id="276" r:id="rId9"/>
    <p:sldId id="277" r:id="rId10"/>
    <p:sldId id="279" r:id="rId11"/>
    <p:sldId id="271" r:id="rId12"/>
    <p:sldId id="272" r:id="rId13"/>
    <p:sldId id="273" r:id="rId14"/>
    <p:sldId id="280" r:id="rId15"/>
    <p:sldId id="283" r:id="rId16"/>
    <p:sldId id="284" r:id="rId17"/>
    <p:sldId id="285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0F3F2-780C-4394-B77F-088F4BB9ACB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FF5A-863F-4B7A-B6EB-47085903B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0772-ADC1-4BBF-870A-5FF846CAD2B4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AD86-A9F5-4034-9D0E-9E18C8EDF841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5CCD-6D16-4BB1-81B4-0C20B9B10D6A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41-6506-4860-8E83-487ED866602D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2E0E-D8F7-41EA-8FA3-4267BB66E89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8C64-530D-4219-A4FA-70CD6D4DA6C1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0316-3121-403E-8E7A-FC947CD12159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2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924E-E1F6-415A-B22D-CCDD953AC14B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9752-1094-4ECA-BA5A-1E0EBBFD0043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51CB-3A09-416B-B676-2098AB5BED1C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E982-B074-4229-8334-7B668C2CE2AB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1DE-E4BD-4E51-A223-BFB4108E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8440-6D59-4D2C-B09F-364209B731CC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Stata 12 Merging Guide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6F11DE-E4BD-4E51-A223-BFB4108E2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9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Stata Merging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1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Nathan </a:t>
            </a:r>
            <a:r>
              <a:rPr lang="en-US" dirty="0" err="1"/>
              <a:t>Favero</a:t>
            </a:r>
            <a:endParaRPr lang="en-US" dirty="0"/>
          </a:p>
          <a:p>
            <a:r>
              <a:rPr lang="en-US" dirty="0"/>
              <a:t>Texas A&amp;M University</a:t>
            </a:r>
          </a:p>
          <a:p>
            <a:r>
              <a:rPr lang="en-US" dirty="0"/>
              <a:t>October 19, 2012</a:t>
            </a:r>
          </a:p>
          <a:p>
            <a:r>
              <a:rPr lang="en-US" dirty="0"/>
              <a:t>(2024 note: this was made with Stata 12 but still applies to newer versions)</a:t>
            </a:r>
          </a:p>
        </p:txBody>
      </p:sp>
    </p:spTree>
    <p:extLst>
      <p:ext uri="{BB962C8B-B14F-4D97-AF65-F5344CB8AC3E}">
        <p14:creationId xmlns:p14="http://schemas.microsoft.com/office/powerpoint/2010/main" val="368470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Merge &amp; Append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Or this will 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3998" y="1295400"/>
            <a:ext cx="1896035" cy="11938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4000" y="3251200"/>
            <a:ext cx="1896035" cy="11938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4000" y="5130800"/>
            <a:ext cx="1896035" cy="11938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0033" y="1295400"/>
            <a:ext cx="1896035" cy="11938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2735" y="3251200"/>
            <a:ext cx="1896035" cy="11938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60034" y="2578100"/>
            <a:ext cx="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60034" y="5130800"/>
            <a:ext cx="1896035" cy="11938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72735" y="4521200"/>
            <a:ext cx="1" cy="4915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315471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merge [n]:[n] [</a:t>
            </a:r>
            <a:r>
              <a:rPr lang="en-US" sz="2400" dirty="0" err="1">
                <a:latin typeface="Lucida Console" pitchFamily="49" charset="0"/>
              </a:rPr>
              <a:t>varlist</a:t>
            </a:r>
            <a:r>
              <a:rPr lang="en-US" sz="2400" dirty="0">
                <a:latin typeface="Lucida Console" pitchFamily="49" charset="0"/>
              </a:rPr>
              <a:t>] using [filename]</a:t>
            </a:r>
          </a:p>
          <a:p>
            <a:r>
              <a:rPr lang="en-US" dirty="0"/>
              <a:t>merge 1:1</a:t>
            </a:r>
          </a:p>
          <a:p>
            <a:pPr lvl="1"/>
            <a:r>
              <a:rPr lang="en-US" dirty="0"/>
              <a:t>Try using this if you’re unsure.</a:t>
            </a:r>
          </a:p>
          <a:p>
            <a:pPr lvl="1"/>
            <a:r>
              <a:rPr lang="en-US" dirty="0"/>
              <a:t>Merging two data files with the same unit of observation</a:t>
            </a:r>
          </a:p>
          <a:p>
            <a:pPr lvl="1"/>
            <a:r>
              <a:rPr lang="en-US" dirty="0"/>
              <a:t>Note: If using panel data, </a:t>
            </a:r>
            <a:r>
              <a:rPr lang="en-US" dirty="0" err="1"/>
              <a:t>varlist</a:t>
            </a:r>
            <a:r>
              <a:rPr lang="en-US" dirty="0"/>
              <a:t> must uniquely identify both individual and year</a:t>
            </a:r>
          </a:p>
          <a:p>
            <a:r>
              <a:rPr lang="en-US" dirty="0"/>
              <a:t>merge m:m</a:t>
            </a:r>
          </a:p>
          <a:p>
            <a:pPr lvl="1"/>
            <a:r>
              <a:rPr lang="en-US" dirty="0"/>
              <a:t>Rarely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159358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Lucida Console" pitchFamily="49" charset="0"/>
              </a:rPr>
              <a:t>merge [n]:[n] [</a:t>
            </a:r>
            <a:r>
              <a:rPr lang="en-US" sz="2600" dirty="0" err="1">
                <a:latin typeface="Lucida Console" pitchFamily="49" charset="0"/>
              </a:rPr>
              <a:t>varlist</a:t>
            </a:r>
            <a:r>
              <a:rPr lang="en-US" sz="2600" dirty="0">
                <a:latin typeface="Lucida Console" pitchFamily="49" charset="0"/>
              </a:rPr>
              <a:t>] using [filename]</a:t>
            </a:r>
          </a:p>
          <a:p>
            <a:r>
              <a:rPr lang="en-US" dirty="0"/>
              <a:t>merge m:1 or 1:m</a:t>
            </a:r>
          </a:p>
          <a:p>
            <a:pPr lvl="1"/>
            <a:r>
              <a:rPr lang="en-US" dirty="0"/>
              <a:t>Merging smaller unit of analysis (e.g., school) with larger unit of analysis (e.g., district)</a:t>
            </a:r>
          </a:p>
          <a:p>
            <a:pPr lvl="1"/>
            <a:r>
              <a:rPr lang="en-US" dirty="0"/>
              <a:t>Merging panel data (school-year) with cross-sectional (school) or time-series data (year)</a:t>
            </a:r>
          </a:p>
          <a:p>
            <a:pPr lvl="1"/>
            <a:r>
              <a:rPr lang="en-US" dirty="0"/>
              <a:t>m corresponds to the more specific data; 1 corresponds to the more general data (if you get this switched, you’ll simply get an error)</a:t>
            </a:r>
          </a:p>
          <a:p>
            <a:pPr lvl="1"/>
            <a:r>
              <a:rPr lang="en-US" dirty="0"/>
              <a:t>The [</a:t>
            </a:r>
            <a:r>
              <a:rPr lang="en-US" dirty="0" err="1"/>
              <a:t>varlist</a:t>
            </a:r>
            <a:r>
              <a:rPr lang="en-US" dirty="0"/>
              <a:t>] should uniquely identify the more general data (</a:t>
            </a:r>
            <a:r>
              <a:rPr lang="en-US" dirty="0" err="1"/>
              <a:t>e.g</a:t>
            </a:r>
            <a:r>
              <a:rPr lang="en-US" dirty="0"/>
              <a:t>, district, cross-section, or time-series)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372898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with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my variable list uniquely identify my observations? (Remember, you must specify both ID and Year variables in 1:1 for panel data.)</a:t>
            </a:r>
          </a:p>
          <a:p>
            <a:r>
              <a:rPr lang="en-US" dirty="0"/>
              <a:t>Have I correctly specified 1:1, 1:m, or m:1?</a:t>
            </a:r>
          </a:p>
          <a:p>
            <a:r>
              <a:rPr lang="en-US" dirty="0"/>
              <a:t>Should I be using append?</a:t>
            </a:r>
          </a:p>
          <a:p>
            <a:r>
              <a:rPr lang="en-US" dirty="0"/>
              <a:t>Do I already have a variable named “_merge”?</a:t>
            </a:r>
          </a:p>
          <a:p>
            <a:r>
              <a:rPr lang="en-US" dirty="0"/>
              <a:t>Are both files saved as “.</a:t>
            </a:r>
            <a:r>
              <a:rPr lang="en-US" dirty="0" err="1"/>
              <a:t>dta</a:t>
            </a:r>
            <a:r>
              <a:rPr lang="en-US" dirty="0"/>
              <a:t>”?</a:t>
            </a:r>
          </a:p>
          <a:p>
            <a:r>
              <a:rPr lang="en-US" dirty="0"/>
              <a:t>Are the variable names exactly the same in both files?</a:t>
            </a:r>
          </a:p>
          <a:p>
            <a:r>
              <a:rPr lang="en-US" dirty="0"/>
              <a:t>Are some of my variables strings in one file and numeric in the other?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243291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Append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append using [filename]</a:t>
            </a:r>
          </a:p>
          <a:p>
            <a:r>
              <a:rPr lang="en-US" dirty="0"/>
              <a:t>append is a much simpler command than merge</a:t>
            </a:r>
          </a:p>
          <a:p>
            <a:r>
              <a:rPr lang="en-US" dirty="0"/>
              <a:t>Just make sure that:</a:t>
            </a:r>
          </a:p>
          <a:p>
            <a:pPr lvl="1"/>
            <a:r>
              <a:rPr lang="en-US" dirty="0"/>
              <a:t>The variable names are exactly the same in both files.</a:t>
            </a:r>
          </a:p>
          <a:p>
            <a:pPr lvl="1"/>
            <a:r>
              <a:rPr lang="en-US" dirty="0"/>
              <a:t>The variable types (string or numeric) are the same in both files.</a:t>
            </a:r>
          </a:p>
          <a:p>
            <a:pPr lvl="1"/>
            <a:r>
              <a:rPr lang="en-US" dirty="0"/>
              <a:t>Both files are saved as </a:t>
            </a:r>
            <a:r>
              <a:rPr lang="en-US" dirty="0" err="1"/>
              <a:t>Stata</a:t>
            </a:r>
            <a:r>
              <a:rPr lang="en-US" dirty="0"/>
              <a:t> files (“.</a:t>
            </a:r>
            <a:r>
              <a:rPr lang="en-US" dirty="0" err="1"/>
              <a:t>dta</a:t>
            </a:r>
            <a:r>
              <a:rPr lang="en-US" dirty="0"/>
              <a:t>”)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141893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None/>
            </a:pPr>
            <a:r>
              <a:rPr lang="en-US" sz="2400" dirty="0" err="1">
                <a:latin typeface="Lucida Console" pitchFamily="49" charset="0"/>
              </a:rPr>
              <a:t>destring</a:t>
            </a:r>
            <a:r>
              <a:rPr lang="en-US" sz="2400" dirty="0">
                <a:latin typeface="Lucida Console" pitchFamily="49" charset="0"/>
              </a:rPr>
              <a:t> [</a:t>
            </a:r>
            <a:r>
              <a:rPr lang="en-US" sz="2400" dirty="0" err="1">
                <a:latin typeface="Lucida Console" pitchFamily="49" charset="0"/>
              </a:rPr>
              <a:t>varlist</a:t>
            </a:r>
            <a:r>
              <a:rPr lang="en-US" sz="2400" dirty="0">
                <a:latin typeface="Lucida Console" pitchFamily="49" charset="0"/>
              </a:rPr>
              <a:t>], [replace or gen([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name])] ignore([characters to ignore])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 a string variable to a numeric variable</a:t>
            </a:r>
          </a:p>
          <a:p>
            <a:pPr marL="274320" indent="-274320">
              <a:buNone/>
            </a:pPr>
            <a:endParaRPr lang="en-US" sz="2400" dirty="0">
              <a:latin typeface="Lucida Console" pitchFamily="49" charset="0"/>
            </a:endParaRPr>
          </a:p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tab [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 if </a:t>
            </a:r>
            <a:r>
              <a:rPr lang="en-US" sz="2400" dirty="0" err="1">
                <a:latin typeface="Lucida Console" pitchFamily="49" charset="0"/>
              </a:rPr>
              <a:t>regexm</a:t>
            </a:r>
            <a:r>
              <a:rPr lang="en-US" sz="2400" dirty="0">
                <a:latin typeface="Lucida Console" pitchFamily="49" charset="0"/>
              </a:rPr>
              <a:t>([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name], "[^0-9 .]")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all of the values of a variable that are non-numeric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238362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None/>
            </a:pPr>
            <a:r>
              <a:rPr lang="en-US" sz="2400" dirty="0" err="1">
                <a:latin typeface="Lucida Console" pitchFamily="49" charset="0"/>
              </a:rPr>
              <a:t>tostring</a:t>
            </a:r>
            <a:r>
              <a:rPr lang="en-US" sz="2400" dirty="0">
                <a:latin typeface="Lucida Console" pitchFamily="49" charset="0"/>
              </a:rPr>
              <a:t> [</a:t>
            </a:r>
            <a:r>
              <a:rPr lang="en-US" sz="2400" dirty="0" err="1">
                <a:latin typeface="Lucida Console" pitchFamily="49" charset="0"/>
              </a:rPr>
              <a:t>varlist</a:t>
            </a:r>
            <a:r>
              <a:rPr lang="en-US" sz="2400" dirty="0">
                <a:latin typeface="Lucida Console" pitchFamily="49" charset="0"/>
              </a:rPr>
              <a:t>], [replace or gen([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name])] [force]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 a numeric variable to a string variable</a:t>
            </a:r>
          </a:p>
          <a:p>
            <a:pPr marL="274320" indent="-274320">
              <a:buNone/>
            </a:pPr>
            <a:endParaRPr lang="en-US" sz="2400" dirty="0">
              <a:latin typeface="Lucida Console" pitchFamily="49" charset="0"/>
            </a:endParaRPr>
          </a:p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gen [new 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 = string([numeric 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name], "%12.0f")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this command instead of 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tostring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if you have trouble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giving you scientific notation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370741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gen [new 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 = </a:t>
            </a:r>
            <a:r>
              <a:rPr lang="en-US" sz="2400" dirty="0" err="1">
                <a:latin typeface="Lucida Console" pitchFamily="49" charset="0"/>
              </a:rPr>
              <a:t>substr</a:t>
            </a:r>
            <a:r>
              <a:rPr lang="en-US" sz="2400" dirty="0">
                <a:latin typeface="Lucida Console" pitchFamily="49" charset="0"/>
              </a:rPr>
              <a:t>([string 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name],[starting position],[number of characters])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new variable with a fixed number of characters from another string variable (e.g., first 3 characters)</a:t>
            </a:r>
          </a:p>
          <a:p>
            <a:pPr marL="274320" indent="-274320">
              <a:buNone/>
            </a:pPr>
            <a:endParaRPr lang="en-US" sz="2400" dirty="0">
              <a:latin typeface="Lucida Console" pitchFamily="49" charset="0"/>
            </a:endParaRPr>
          </a:p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order [</a:t>
            </a:r>
            <a:r>
              <a:rPr lang="en-US" sz="2400" dirty="0" err="1">
                <a:latin typeface="Lucida Console" pitchFamily="49" charset="0"/>
              </a:rPr>
              <a:t>varlist</a:t>
            </a:r>
            <a:r>
              <a:rPr lang="en-US" sz="2400" dirty="0">
                <a:latin typeface="Lucida Console" pitchFamily="49" charset="0"/>
              </a:rPr>
              <a:t>], after([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name])</a:t>
            </a:r>
          </a:p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order [</a:t>
            </a:r>
            <a:r>
              <a:rPr lang="en-US" sz="2400" dirty="0" err="1">
                <a:latin typeface="Lucida Console" pitchFamily="49" charset="0"/>
              </a:rPr>
              <a:t>varlist</a:t>
            </a:r>
            <a:r>
              <a:rPr lang="en-US" sz="2400" dirty="0">
                <a:latin typeface="Lucida Console" pitchFamily="49" charset="0"/>
              </a:rPr>
              <a:t>], first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the order in which your variables appear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404045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duplicates report [</a:t>
            </a:r>
            <a:r>
              <a:rPr lang="en-US" sz="2400" dirty="0" err="1">
                <a:latin typeface="Lucida Console" pitchFamily="49" charset="0"/>
              </a:rPr>
              <a:t>varlist</a:t>
            </a:r>
            <a:r>
              <a:rPr lang="en-US" sz="2400" dirty="0">
                <a:latin typeface="Lucida Console" pitchFamily="49" charset="0"/>
              </a:rPr>
              <a:t>]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 about the number of duplicates </a:t>
            </a:r>
            <a:endParaRPr lang="en-US" sz="2400" dirty="0">
              <a:latin typeface="Lucida Console" pitchFamily="49" charset="0"/>
            </a:endParaRPr>
          </a:p>
          <a:p>
            <a:pPr marL="274320" indent="-274320">
              <a:buNone/>
            </a:pPr>
            <a:endParaRPr lang="en-US" sz="2400" dirty="0">
              <a:latin typeface="Lucida Console" pitchFamily="49" charset="0"/>
            </a:endParaRPr>
          </a:p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duplicates drop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 any exact duplicates</a:t>
            </a:r>
            <a:endParaRPr lang="en-US" sz="2400" dirty="0">
              <a:latin typeface="Lucida Console" pitchFamily="49" charset="0"/>
            </a:endParaRPr>
          </a:p>
          <a:p>
            <a:pPr marL="274320" indent="-274320">
              <a:buNone/>
            </a:pPr>
            <a:endParaRPr lang="sv-SE" sz="2400" dirty="0">
              <a:latin typeface="Lucida Console" pitchFamily="49" charset="0"/>
            </a:endParaRPr>
          </a:p>
          <a:p>
            <a:pPr marL="274320" indent="-274320">
              <a:buNone/>
            </a:pPr>
            <a:r>
              <a:rPr lang="sv-SE" sz="2400" dirty="0">
                <a:latin typeface="Lucida Console" pitchFamily="49" charset="0"/>
              </a:rPr>
              <a:t>duplicates tag [varlist], gen([var name])</a:t>
            </a:r>
            <a:endParaRPr lang="en-US" sz="2400" dirty="0">
              <a:latin typeface="Lucida Console" pitchFamily="49" charset="0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variable that tags duplicate observations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335019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274320" indent="-274320">
              <a:buNone/>
            </a:pPr>
            <a:r>
              <a:rPr lang="en-US" sz="2400" dirty="0" err="1">
                <a:latin typeface="Lucida Console" pitchFamily="49" charset="0"/>
              </a:rPr>
              <a:t>foreach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of </a:t>
            </a:r>
            <a:r>
              <a:rPr lang="en-US" sz="2400" dirty="0" err="1">
                <a:latin typeface="Lucida Console" pitchFamily="49" charset="0"/>
              </a:rPr>
              <a:t>varlist</a:t>
            </a:r>
            <a:r>
              <a:rPr lang="en-US" sz="2400" dirty="0">
                <a:latin typeface="Lucida Console" pitchFamily="49" charset="0"/>
              </a:rPr>
              <a:t> [</a:t>
            </a:r>
            <a:r>
              <a:rPr lang="en-US" sz="2400" dirty="0" err="1">
                <a:latin typeface="Lucida Console" pitchFamily="49" charset="0"/>
              </a:rPr>
              <a:t>varlist</a:t>
            </a:r>
            <a:r>
              <a:rPr lang="en-US" sz="2400" dirty="0">
                <a:latin typeface="Lucida Console" pitchFamily="49" charset="0"/>
              </a:rPr>
              <a:t>] {</a:t>
            </a:r>
          </a:p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rename `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' [prefix]_`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'</a:t>
            </a:r>
          </a:p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}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Adds a prefix to the beginning of each variable name</a:t>
            </a:r>
          </a:p>
          <a:p>
            <a:pPr marL="274320" indent="-274320">
              <a:buNone/>
            </a:pPr>
            <a:endParaRPr lang="en-US" sz="2400" dirty="0">
              <a:latin typeface="Lucida Console" pitchFamily="49" charset="0"/>
            </a:endParaRPr>
          </a:p>
          <a:p>
            <a:pPr marL="274320" indent="-274320">
              <a:buNone/>
            </a:pPr>
            <a:r>
              <a:rPr lang="en-US" sz="2400" dirty="0">
                <a:latin typeface="Lucida Console" pitchFamily="49" charset="0"/>
              </a:rPr>
              <a:t>reshape wide [</a:t>
            </a:r>
            <a:r>
              <a:rPr lang="en-US" sz="2400" dirty="0" err="1">
                <a:latin typeface="Lucida Console" pitchFamily="49" charset="0"/>
              </a:rPr>
              <a:t>vars</a:t>
            </a:r>
            <a:r>
              <a:rPr lang="en-US" sz="2400" dirty="0">
                <a:latin typeface="Lucida Console" pitchFamily="49" charset="0"/>
              </a:rPr>
              <a:t> that contain varying data], </a:t>
            </a:r>
            <a:r>
              <a:rPr lang="en-US" sz="2400" dirty="0" err="1">
                <a:latin typeface="Lucida Console" pitchFamily="49" charset="0"/>
              </a:rPr>
              <a:t>i</a:t>
            </a:r>
            <a:r>
              <a:rPr lang="en-US" sz="2400" dirty="0">
                <a:latin typeface="Lucida Console" pitchFamily="49" charset="0"/>
              </a:rPr>
              <a:t>([identifying 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(s)]) j([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 that distinguishes observations that have the same identifying </a:t>
            </a:r>
            <a:r>
              <a:rPr lang="en-US" sz="2400" dirty="0" err="1">
                <a:latin typeface="Lucida Console" pitchFamily="49" charset="0"/>
              </a:rPr>
              <a:t>var</a:t>
            </a:r>
            <a:r>
              <a:rPr lang="en-US" sz="2400" dirty="0">
                <a:latin typeface="Lucida Console" pitchFamily="49" charset="0"/>
              </a:rPr>
              <a:t>(s)])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Consolidates multiple observations into a single observation by adding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27176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Practices, pg. 3</a:t>
            </a:r>
          </a:p>
          <a:p>
            <a:r>
              <a:rPr lang="en-US" dirty="0"/>
              <a:t>Using Merge &amp; Append, pg. 4</a:t>
            </a:r>
          </a:p>
          <a:p>
            <a:pPr lvl="1"/>
            <a:r>
              <a:rPr lang="en-US" dirty="0"/>
              <a:t>Merge, pg. 11</a:t>
            </a:r>
          </a:p>
          <a:p>
            <a:pPr lvl="1"/>
            <a:r>
              <a:rPr lang="en-US" dirty="0"/>
              <a:t>Append, pg. 14</a:t>
            </a:r>
          </a:p>
          <a:p>
            <a:r>
              <a:rPr lang="en-US" dirty="0"/>
              <a:t>Other Useful Commands, pg. 15</a:t>
            </a:r>
          </a:p>
          <a:p>
            <a:r>
              <a:rPr lang="en-US" dirty="0"/>
              <a:t>Importing Data into </a:t>
            </a:r>
            <a:r>
              <a:rPr lang="en-US" dirty="0" err="1"/>
              <a:t>Stata</a:t>
            </a:r>
            <a:r>
              <a:rPr lang="en-US" dirty="0"/>
              <a:t>, pg. 20</a:t>
            </a:r>
          </a:p>
          <a:p>
            <a:pPr lvl="1"/>
            <a:r>
              <a:rPr lang="en-US" dirty="0"/>
              <a:t>Delimited Files: Importing Variable Names, pg. 20</a:t>
            </a:r>
          </a:p>
          <a:p>
            <a:pPr lvl="1"/>
            <a:r>
              <a:rPr lang="en-US" dirty="0"/>
              <a:t>Importing from Microsoft Access, Pg. 21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63022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Backup everything</a:t>
            </a:r>
          </a:p>
          <a:p>
            <a:pPr lvl="1"/>
            <a:r>
              <a:rPr lang="en-US" dirty="0"/>
              <a:t>Save a separate copy of the original files somewhere before you start modifying/merging</a:t>
            </a:r>
          </a:p>
          <a:p>
            <a:r>
              <a:rPr lang="en-US" dirty="0"/>
              <a:t>Always use a do-file to make changes</a:t>
            </a:r>
          </a:p>
          <a:p>
            <a:pPr lvl="1"/>
            <a:r>
              <a:rPr lang="en-US" dirty="0"/>
              <a:t>This makes it much, much easier to come back later and fix mistakes or update data</a:t>
            </a:r>
          </a:p>
          <a:p>
            <a:r>
              <a:rPr lang="en-US" dirty="0"/>
              <a:t>Never merge by school/district name (use IDs)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340300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or Append?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69376"/>
              </p:ext>
            </p:extLst>
          </p:nvPr>
        </p:nvGraphicFramePr>
        <p:xfrm>
          <a:off x="457200" y="1600200"/>
          <a:ext cx="82296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Append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3200" dirty="0"/>
                        <a:t>Adding</a:t>
                      </a:r>
                      <a:r>
                        <a:rPr lang="en-US" sz="3200" baseline="0" dirty="0"/>
                        <a:t> more variables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3200" dirty="0"/>
                        <a:t>Adding more observations (individuals</a:t>
                      </a:r>
                      <a:r>
                        <a:rPr lang="en-US" sz="3200" baseline="0" dirty="0"/>
                        <a:t> and/or years)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same observations can be found in both files.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same variables can be found in both files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341294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t="16971" r="46599" b="53086"/>
          <a:stretch/>
        </p:blipFill>
        <p:spPr bwMode="auto">
          <a:xfrm>
            <a:off x="5181600" y="2667000"/>
            <a:ext cx="3550920" cy="171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16513" r="38513" b="52859"/>
          <a:stretch/>
        </p:blipFill>
        <p:spPr bwMode="auto">
          <a:xfrm>
            <a:off x="304799" y="2627810"/>
            <a:ext cx="4193177" cy="175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97976" y="3522617"/>
            <a:ext cx="648786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Adding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10579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16513" r="38513" b="52859"/>
          <a:stretch/>
        </p:blipFill>
        <p:spPr bwMode="auto">
          <a:xfrm>
            <a:off x="3796937" y="1600200"/>
            <a:ext cx="4193177" cy="175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6743" r="38343" b="53086"/>
          <a:stretch/>
        </p:blipFill>
        <p:spPr bwMode="auto">
          <a:xfrm>
            <a:off x="3810000" y="4221480"/>
            <a:ext cx="4180114" cy="172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904413" y="3469277"/>
            <a:ext cx="1" cy="59000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dirty="0"/>
              <a:t>Adding Observations (Years)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289611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Merge &amp; Append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You can only bind 1 direction (horizontally or vertically) at once.</a:t>
            </a:r>
          </a:p>
          <a:p>
            <a:r>
              <a:rPr lang="en-US" dirty="0"/>
              <a:t>If you’re combining both directions, you have to plan the order in which you perform your steps so that you never have to bind in 2 directions at once.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144788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Merge &amp; Append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For example, this won’t 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23622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6576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49530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3622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8700" y="45720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114800" y="3981450"/>
            <a:ext cx="609600" cy="495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  <p:sp>
        <p:nvSpPr>
          <p:cNvPr id="15" name="&quot;No&quot; Symbol 14"/>
          <p:cNvSpPr/>
          <p:nvPr/>
        </p:nvSpPr>
        <p:spPr>
          <a:xfrm>
            <a:off x="2057400" y="2076450"/>
            <a:ext cx="4267200" cy="4267200"/>
          </a:xfrm>
          <a:prstGeom prst="noSmoking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3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Merge &amp; Append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This will 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24257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37211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50165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24511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37465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62400" y="43688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0200" y="5029200"/>
            <a:ext cx="2057400" cy="1295400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Stata 12 Merging Guide</a:t>
            </a:r>
          </a:p>
        </p:txBody>
      </p:sp>
    </p:spTree>
    <p:extLst>
      <p:ext uri="{BB962C8B-B14F-4D97-AF65-F5344CB8AC3E}">
        <p14:creationId xmlns:p14="http://schemas.microsoft.com/office/powerpoint/2010/main" val="336100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</TotalTime>
  <Words>950</Words>
  <Application>Microsoft Office PowerPoint</Application>
  <PresentationFormat>On-screen Show (4:3)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Console</vt:lpstr>
      <vt:lpstr>Office Theme</vt:lpstr>
      <vt:lpstr>Stata Merging Guide</vt:lpstr>
      <vt:lpstr>Contents</vt:lpstr>
      <vt:lpstr>Best Practices</vt:lpstr>
      <vt:lpstr>Merge or Append?</vt:lpstr>
      <vt:lpstr>Merge</vt:lpstr>
      <vt:lpstr>Append</vt:lpstr>
      <vt:lpstr>Mixing Merge &amp; Append</vt:lpstr>
      <vt:lpstr>Mixing Merge &amp; Append</vt:lpstr>
      <vt:lpstr>Mixing Merge &amp; Append</vt:lpstr>
      <vt:lpstr>Mixing Merge &amp; Append</vt:lpstr>
      <vt:lpstr>Using Merge</vt:lpstr>
      <vt:lpstr>Using Merge</vt:lpstr>
      <vt:lpstr>Troubleshooting with Merge</vt:lpstr>
      <vt:lpstr>Using Append</vt:lpstr>
      <vt:lpstr>Other Useful Commands</vt:lpstr>
      <vt:lpstr>Other Useful Commands</vt:lpstr>
      <vt:lpstr>Other Useful Commands</vt:lpstr>
      <vt:lpstr>Other Useful Commands</vt:lpstr>
      <vt:lpstr>Other Useful Commands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meier</dc:creator>
  <cp:lastModifiedBy>Nathan Favero</cp:lastModifiedBy>
  <cp:revision>35</cp:revision>
  <dcterms:created xsi:type="dcterms:W3CDTF">2012-10-15T22:50:44Z</dcterms:created>
  <dcterms:modified xsi:type="dcterms:W3CDTF">2024-08-05T19:33:27Z</dcterms:modified>
</cp:coreProperties>
</file>