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44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524" y="704507"/>
            <a:ext cx="3937050" cy="1974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7960" y="3330337"/>
            <a:ext cx="105092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27932" y="3330337"/>
            <a:ext cx="266064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ltiertech.com/tax-the-rich-or-deceptive-axis-scales/" TargetMode="External"/><Relationship Id="rId3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645261"/>
            <a:ext cx="3888104" cy="407670"/>
          </a:xfrm>
          <a:prstGeom prst="rect"/>
          <a:solidFill>
            <a:srgbClr val="004FA2"/>
          </a:solidFill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pc="5">
                <a:solidFill>
                  <a:srgbClr val="FFFFFF"/>
                </a:solidFill>
              </a:rPr>
              <a:t>Lecture 1: </a:t>
            </a:r>
            <a:r>
              <a:rPr dirty="0" spc="10">
                <a:solidFill>
                  <a:srgbClr val="FFFFFF"/>
                </a:solidFill>
              </a:rPr>
              <a:t>Graphing 1</a:t>
            </a:r>
            <a:r>
              <a:rPr dirty="0" spc="130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52" y="1256332"/>
            <a:ext cx="3359785" cy="1447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Arial"/>
                <a:cs typeface="Arial"/>
              </a:rPr>
              <a:t>Intro </a:t>
            </a:r>
            <a:r>
              <a:rPr dirty="0" sz="1400" spc="15">
                <a:latin typeface="Arial"/>
                <a:cs typeface="Arial"/>
              </a:rPr>
              <a:t>Stats </a:t>
            </a:r>
            <a:r>
              <a:rPr dirty="0" sz="1400" spc="10">
                <a:latin typeface="Arial"/>
                <a:cs typeface="Arial"/>
              </a:rPr>
              <a:t>with Nathan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Favero</a:t>
            </a:r>
            <a:endParaRPr sz="1400">
              <a:latin typeface="Arial"/>
              <a:cs typeface="Arial"/>
            </a:endParaRPr>
          </a:p>
          <a:p>
            <a:pPr algn="ctr" marL="496570" marR="488950">
              <a:lnSpc>
                <a:spcPts val="271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American </a:t>
            </a:r>
            <a:r>
              <a:rPr dirty="0" sz="1100" spc="-10">
                <a:latin typeface="Arial"/>
                <a:cs typeface="Arial"/>
              </a:rPr>
              <a:t>University </a:t>
            </a:r>
            <a:r>
              <a:rPr dirty="0" sz="1100" spc="-15">
                <a:latin typeface="Arial"/>
                <a:cs typeface="Arial"/>
              </a:rPr>
              <a:t>(Washington, DC)  </a:t>
            </a:r>
            <a:r>
              <a:rPr dirty="0" sz="1100" spc="-5">
                <a:latin typeface="Arial"/>
                <a:cs typeface="Arial"/>
              </a:rPr>
              <a:t>August </a:t>
            </a:r>
            <a:r>
              <a:rPr dirty="0" sz="1100" spc="-10">
                <a:latin typeface="Arial"/>
                <a:cs typeface="Arial"/>
              </a:rPr>
              <a:t>2,</a:t>
            </a:r>
            <a:r>
              <a:rPr dirty="0" sz="1100" spc="-15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Except </a:t>
            </a:r>
            <a:r>
              <a:rPr dirty="0" sz="1100" spc="-10">
                <a:latin typeface="Arial"/>
                <a:cs typeface="Arial"/>
              </a:rPr>
              <a:t>where indicated, </a:t>
            </a:r>
            <a:r>
              <a:rPr dirty="0" sz="1100" spc="-5">
                <a:latin typeface="Arial"/>
                <a:cs typeface="Arial"/>
              </a:rPr>
              <a:t>this material </a:t>
            </a:r>
            <a:r>
              <a:rPr dirty="0" sz="1100" spc="-10">
                <a:latin typeface="Arial"/>
                <a:cs typeface="Arial"/>
              </a:rPr>
              <a:t>is licensed under  </a:t>
            </a:r>
            <a:r>
              <a:rPr dirty="0" sz="1100" spc="-10">
                <a:latin typeface="Arial"/>
                <a:cs typeface="Arial"/>
                <a:hlinkClick r:id="rId2"/>
              </a:rPr>
              <a:t>CC-BY 4.0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8354"/>
            <a:ext cx="3666490" cy="5822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pc="5"/>
              <a:t>Histograms: example with </a:t>
            </a:r>
            <a:r>
              <a:rPr dirty="0" spc="10"/>
              <a:t>continuous  </a:t>
            </a:r>
            <a:r>
              <a:rPr dirty="0" spc="5"/>
              <a:t>variable (10-cent bin</a:t>
            </a:r>
            <a:r>
              <a:rPr dirty="0"/>
              <a:t> width)</a:t>
            </a:r>
          </a:p>
        </p:txBody>
      </p:sp>
      <p:sp>
        <p:nvSpPr>
          <p:cNvPr id="3" name="object 3"/>
          <p:cNvSpPr/>
          <p:nvPr/>
        </p:nvSpPr>
        <p:spPr>
          <a:xfrm>
            <a:off x="433192" y="715021"/>
            <a:ext cx="3791654" cy="2276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5573" y="3055315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</a:t>
            </a:r>
            <a:r>
              <a:rPr dirty="0" sz="1000" spc="-10">
                <a:latin typeface="Arial"/>
                <a:cs typeface="Arial"/>
                <a:hlinkClick r:id="rId3"/>
              </a:rPr>
              <a:t>CC </a:t>
            </a:r>
            <a:r>
              <a:rPr dirty="0" sz="1000" spc="-25">
                <a:latin typeface="Arial"/>
                <a:cs typeface="Arial"/>
                <a:hlinkClick r:id="rId3"/>
              </a:rPr>
              <a:t>BY-SA </a:t>
            </a:r>
            <a:r>
              <a:rPr dirty="0" sz="1000" spc="-5">
                <a:latin typeface="Arial"/>
                <a:cs typeface="Arial"/>
                <a:hlinkClick r:id="rId3"/>
              </a:rPr>
              <a:t>4.0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“Tips-histogram2.png” </a:t>
            </a:r>
            <a:r>
              <a:rPr dirty="0" sz="1000" spc="-5">
                <a:latin typeface="Arial"/>
                <a:cs typeface="Arial"/>
              </a:rPr>
              <a:t>by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Visnut)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8642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Boxplots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806450"/>
            <a:ext cx="3738879" cy="17208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4066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Another </a:t>
            </a: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depicting </a:t>
            </a:r>
            <a:r>
              <a:rPr dirty="0" sz="1200" spc="-5">
                <a:latin typeface="Arial"/>
                <a:cs typeface="Arial"/>
              </a:rPr>
              <a:t>continuous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marL="240665" marR="106045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Especially </a:t>
            </a:r>
            <a:r>
              <a:rPr dirty="0" sz="1200" spc="-10">
                <a:latin typeface="Arial"/>
                <a:cs typeface="Arial"/>
              </a:rPr>
              <a:t>useful </a:t>
            </a:r>
            <a:r>
              <a:rPr dirty="0" sz="1200" spc="-5">
                <a:latin typeface="Arial"/>
                <a:cs typeface="Arial"/>
              </a:rPr>
              <a:t>for making comparisons (e.g., </a:t>
            </a:r>
            <a:r>
              <a:rPr dirty="0" sz="1200" spc="-10">
                <a:latin typeface="Arial"/>
                <a:cs typeface="Arial"/>
              </a:rPr>
              <a:t>do  </a:t>
            </a:r>
            <a:r>
              <a:rPr dirty="0" sz="1200" spc="-5">
                <a:latin typeface="Arial"/>
                <a:cs typeface="Arial"/>
              </a:rPr>
              <a:t>college men </a:t>
            </a:r>
            <a:r>
              <a:rPr dirty="0" sz="1200" spc="-10">
                <a:latin typeface="Arial"/>
                <a:cs typeface="Arial"/>
              </a:rPr>
              <a:t>binge drink </a:t>
            </a:r>
            <a:r>
              <a:rPr dirty="0" sz="1200" spc="-5">
                <a:latin typeface="Arial"/>
                <a:cs typeface="Arial"/>
              </a:rPr>
              <a:t>more than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women?)</a:t>
            </a:r>
            <a:endParaRPr sz="1200">
              <a:latin typeface="Arial"/>
              <a:cs typeface="Arial"/>
            </a:endParaRPr>
          </a:p>
          <a:p>
            <a:pPr marL="24066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Middle </a:t>
            </a:r>
            <a:r>
              <a:rPr dirty="0" sz="1200" spc="-10">
                <a:latin typeface="Arial"/>
                <a:cs typeface="Arial"/>
              </a:rPr>
              <a:t>line </a:t>
            </a:r>
            <a:r>
              <a:rPr dirty="0" sz="1200" spc="-5">
                <a:latin typeface="Arial"/>
                <a:cs typeface="Arial"/>
              </a:rPr>
              <a:t>is the </a:t>
            </a:r>
            <a:r>
              <a:rPr dirty="0" sz="1200" spc="-10">
                <a:latin typeface="Arial"/>
                <a:cs typeface="Arial"/>
              </a:rPr>
              <a:t>50th percentile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(median)</a:t>
            </a:r>
            <a:endParaRPr sz="1200">
              <a:latin typeface="Arial"/>
              <a:cs typeface="Arial"/>
            </a:endParaRPr>
          </a:p>
          <a:p>
            <a:pPr marL="2406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Edges of </a:t>
            </a:r>
            <a:r>
              <a:rPr dirty="0" sz="1200" spc="-10">
                <a:latin typeface="Arial"/>
                <a:cs typeface="Arial"/>
              </a:rPr>
              <a:t>box are 25th and 75th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percentiles</a:t>
            </a:r>
            <a:endParaRPr sz="1200">
              <a:latin typeface="Arial"/>
              <a:cs typeface="Arial"/>
            </a:endParaRPr>
          </a:p>
          <a:p>
            <a:pPr marL="240665" marR="304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“Whiskers” </a:t>
            </a:r>
            <a:r>
              <a:rPr dirty="0" sz="1200" spc="-10">
                <a:latin typeface="Arial"/>
                <a:cs typeface="Arial"/>
              </a:rPr>
              <a:t>usually indicate </a:t>
            </a:r>
            <a:r>
              <a:rPr dirty="0" sz="1200" spc="-5">
                <a:latin typeface="Arial"/>
                <a:cs typeface="Arial"/>
              </a:rPr>
              <a:t>range (max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min),  </a:t>
            </a:r>
            <a:r>
              <a:rPr dirty="0" sz="1200" spc="-10">
                <a:latin typeface="Arial"/>
                <a:cs typeface="Arial"/>
              </a:rPr>
              <a:t>although outliers </a:t>
            </a:r>
            <a:r>
              <a:rPr dirty="0" sz="1200" spc="-5">
                <a:latin typeface="Arial"/>
                <a:cs typeface="Arial"/>
              </a:rPr>
              <a:t>(extreme values) might be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ignored</a:t>
            </a:r>
            <a:endParaRPr sz="1200">
              <a:latin typeface="Arial"/>
              <a:cs typeface="Arial"/>
            </a:endParaRPr>
          </a:p>
          <a:p>
            <a:pPr marL="24066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Outliers may be shown as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dots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183197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Arial"/>
                <a:cs typeface="Arial"/>
              </a:rPr>
              <a:t>Boxplots: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example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6052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Graphing</a:t>
            </a:r>
            <a:r>
              <a:rPr dirty="0" spc="-55"/>
              <a:t> </a:t>
            </a:r>
            <a:r>
              <a:rPr dirty="0"/>
              <a:t>pitfalls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32702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Times New Roman"/>
              <a:buChar char="•"/>
              <a:tabLst>
                <a:tab pos="327660" algn="l"/>
              </a:tabLst>
            </a:pPr>
            <a:r>
              <a:rPr dirty="0" sz="1200" spc="-5"/>
              <a:t>Simpler is </a:t>
            </a:r>
            <a:r>
              <a:rPr dirty="0" sz="1200" spc="-10"/>
              <a:t>usually better </a:t>
            </a:r>
            <a:r>
              <a:rPr dirty="0" sz="1200" spc="-5"/>
              <a:t>(3D, </a:t>
            </a:r>
            <a:r>
              <a:rPr dirty="0" sz="1200" spc="-10"/>
              <a:t>etc., </a:t>
            </a:r>
            <a:r>
              <a:rPr dirty="0" sz="1200" spc="-5"/>
              <a:t>can be</a:t>
            </a:r>
            <a:r>
              <a:rPr dirty="0" sz="1200" spc="40"/>
              <a:t> </a:t>
            </a:r>
            <a:r>
              <a:rPr dirty="0" sz="1200" spc="-10"/>
              <a:t>deceptive)</a:t>
            </a:r>
            <a:endParaRPr sz="1200"/>
          </a:p>
          <a:p>
            <a:pPr marL="327025" marR="38100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327660" algn="l"/>
              </a:tabLst>
            </a:pPr>
            <a:r>
              <a:rPr dirty="0" sz="1200" spc="-10"/>
              <a:t>Histograms: </a:t>
            </a:r>
            <a:r>
              <a:rPr dirty="0" sz="1200" spc="-5"/>
              <a:t>Be </a:t>
            </a:r>
            <a:r>
              <a:rPr dirty="0" sz="1200" spc="-10"/>
              <a:t>aware </a:t>
            </a:r>
            <a:r>
              <a:rPr dirty="0" sz="1200" spc="-5"/>
              <a:t>that the </a:t>
            </a:r>
            <a:r>
              <a:rPr dirty="0" sz="1200" spc="-10"/>
              <a:t>graph </a:t>
            </a:r>
            <a:r>
              <a:rPr dirty="0" sz="1200" spc="-5"/>
              <a:t>might </a:t>
            </a:r>
            <a:r>
              <a:rPr dirty="0" sz="1200" spc="-10"/>
              <a:t>look  different depending </a:t>
            </a:r>
            <a:r>
              <a:rPr dirty="0" sz="1200" spc="-5"/>
              <a:t>on </a:t>
            </a:r>
            <a:r>
              <a:rPr dirty="0" sz="1200" spc="-10"/>
              <a:t>how bins are drawn </a:t>
            </a:r>
            <a:r>
              <a:rPr dirty="0" sz="1200" spc="-5"/>
              <a:t>(bin  </a:t>
            </a:r>
            <a:r>
              <a:rPr dirty="0" sz="1200" spc="-10"/>
              <a:t>widths and </a:t>
            </a:r>
            <a:r>
              <a:rPr dirty="0" sz="1200" spc="-5"/>
              <a:t>starting</a:t>
            </a:r>
            <a:r>
              <a:rPr dirty="0" sz="1200"/>
              <a:t> </a:t>
            </a:r>
            <a:r>
              <a:rPr dirty="0" sz="1200" spc="-10"/>
              <a:t>points)</a:t>
            </a:r>
            <a:endParaRPr sz="1200"/>
          </a:p>
          <a:p>
            <a:pPr marL="327025" marR="1778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327660" algn="l"/>
              </a:tabLst>
            </a:pPr>
            <a:r>
              <a:rPr dirty="0" sz="1200" spc="-5"/>
              <a:t>Axes: Always </a:t>
            </a:r>
            <a:r>
              <a:rPr dirty="0" sz="1200" spc="-10"/>
              <a:t>pay attention </a:t>
            </a:r>
            <a:r>
              <a:rPr dirty="0" sz="1200" spc="-5"/>
              <a:t>to </a:t>
            </a:r>
            <a:r>
              <a:rPr dirty="0" sz="1200" spc="-10"/>
              <a:t>how </a:t>
            </a:r>
            <a:r>
              <a:rPr dirty="0" sz="1200" spc="-5"/>
              <a:t>the X </a:t>
            </a:r>
            <a:r>
              <a:rPr dirty="0" sz="1200" spc="-10"/>
              <a:t>and </a:t>
            </a:r>
            <a:r>
              <a:rPr dirty="0" sz="1200" spc="-5"/>
              <a:t>Y </a:t>
            </a:r>
            <a:r>
              <a:rPr dirty="0" sz="1200" spc="-10"/>
              <a:t>axes  have been drawn; </a:t>
            </a:r>
            <a:r>
              <a:rPr dirty="0" sz="1200" spc="-5"/>
              <a:t>in </a:t>
            </a:r>
            <a:r>
              <a:rPr dirty="0" sz="1200" spc="-10"/>
              <a:t>general, any </a:t>
            </a:r>
            <a:r>
              <a:rPr dirty="0" sz="1200" spc="-5"/>
              <a:t>variation/change  can be made to </a:t>
            </a:r>
            <a:r>
              <a:rPr dirty="0" sz="1200" spc="-10"/>
              <a:t>look </a:t>
            </a:r>
            <a:r>
              <a:rPr dirty="0" sz="1200" spc="-5"/>
              <a:t>very small or very </a:t>
            </a:r>
            <a:r>
              <a:rPr dirty="0" sz="1200" spc="-10"/>
              <a:t>big depending  </a:t>
            </a:r>
            <a:r>
              <a:rPr dirty="0" sz="1200" spc="-5"/>
              <a:t>on </a:t>
            </a:r>
            <a:r>
              <a:rPr dirty="0" sz="1200" spc="-10"/>
              <a:t>how </a:t>
            </a:r>
            <a:r>
              <a:rPr dirty="0" sz="1200" spc="-5"/>
              <a:t>the </a:t>
            </a:r>
            <a:r>
              <a:rPr dirty="0" sz="1200" spc="-10"/>
              <a:t>axes are </a:t>
            </a:r>
            <a:r>
              <a:rPr dirty="0" sz="1200" spc="-5"/>
              <a:t>chosen; for </a:t>
            </a:r>
            <a:r>
              <a:rPr dirty="0" sz="1200" spc="-10"/>
              <a:t>example, </a:t>
            </a:r>
            <a:r>
              <a:rPr dirty="0" sz="1200" spc="-5"/>
              <a:t>see  </a:t>
            </a:r>
            <a:r>
              <a:rPr dirty="0" sz="1200" spc="-105">
                <a:latin typeface="Courier New"/>
                <a:cs typeface="Courier New"/>
                <a:hlinkClick r:id="rId2"/>
              </a:rPr>
              <a:t>https://peltiertech.com/</a:t>
            </a:r>
            <a:endParaRPr sz="1200">
              <a:latin typeface="Courier New"/>
              <a:cs typeface="Courier New"/>
            </a:endParaRPr>
          </a:p>
          <a:p>
            <a:pPr marL="327025">
              <a:lnSpc>
                <a:spcPct val="100000"/>
              </a:lnSpc>
              <a:spcBef>
                <a:spcPts val="20"/>
              </a:spcBef>
            </a:pPr>
            <a:r>
              <a:rPr dirty="0" spc="-100">
                <a:latin typeface="Courier New"/>
                <a:cs typeface="Courier New"/>
                <a:hlinkClick r:id="rId2"/>
              </a:rPr>
              <a:t>tax-the-rich-or-deceptive-axis-scales/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406717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Appendix: </a:t>
            </a:r>
            <a:r>
              <a:rPr dirty="0" sz="1700" spc="5">
                <a:latin typeface="Arial"/>
                <a:cs typeface="Arial"/>
              </a:rPr>
              <a:t>Comparing graphs -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Histogram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9827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Appendix: </a:t>
            </a:r>
            <a:r>
              <a:rPr dirty="0" sz="1700" spc="5">
                <a:latin typeface="Arial"/>
                <a:cs typeface="Arial"/>
              </a:rPr>
              <a:t>Comparing graphs -</a:t>
            </a:r>
            <a:r>
              <a:rPr dirty="0" sz="1700" spc="90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K-density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80047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Appendix: </a:t>
            </a:r>
            <a:r>
              <a:rPr dirty="0" sz="1700" spc="5">
                <a:latin typeface="Arial"/>
                <a:cs typeface="Arial"/>
              </a:rPr>
              <a:t>Comparing graphs -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Boxplot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9"/>
            <a:ext cx="36017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Appendix: </a:t>
            </a:r>
            <a:r>
              <a:rPr dirty="0" sz="1700" spc="5">
                <a:latin typeface="Arial"/>
                <a:cs typeface="Arial"/>
              </a:rPr>
              <a:t>Comparing graphs -</a:t>
            </a:r>
            <a:r>
              <a:rPr dirty="0" sz="1700" spc="114">
                <a:latin typeface="Arial"/>
                <a:cs typeface="Arial"/>
              </a:rPr>
              <a:t> </a:t>
            </a:r>
            <a:r>
              <a:rPr dirty="0" sz="1700" spc="-5">
                <a:latin typeface="Arial"/>
                <a:cs typeface="Arial"/>
              </a:rPr>
              <a:t>Violin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9338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Appendix: </a:t>
            </a:r>
            <a:r>
              <a:rPr dirty="0" sz="1700" spc="5">
                <a:latin typeface="Arial"/>
                <a:cs typeface="Arial"/>
              </a:rPr>
              <a:t>Comparing graphs - Strip</a:t>
            </a:r>
            <a:r>
              <a:rPr dirty="0" sz="1700" spc="1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plot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37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5044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Some </a:t>
            </a:r>
            <a:r>
              <a:rPr dirty="0" spc="5"/>
              <a:t>important</a:t>
            </a:r>
            <a:r>
              <a:rPr dirty="0" spc="-70"/>
              <a:t> </a:t>
            </a:r>
            <a:r>
              <a:rPr dirty="0" spc="1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1127262"/>
            <a:ext cx="3752850" cy="979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865" marR="304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Observation: </a:t>
            </a:r>
            <a:r>
              <a:rPr dirty="0" sz="1200" spc="-10">
                <a:latin typeface="Arial"/>
                <a:cs typeface="Arial"/>
              </a:rPr>
              <a:t>one unit </a:t>
            </a:r>
            <a:r>
              <a:rPr dirty="0" sz="1200" spc="-5">
                <a:latin typeface="Arial"/>
                <a:cs typeface="Arial"/>
              </a:rPr>
              <a:t>(e.g., </a:t>
            </a:r>
            <a:r>
              <a:rPr dirty="0" sz="1200" spc="-10">
                <a:latin typeface="Arial"/>
                <a:cs typeface="Arial"/>
              </a:rPr>
              <a:t>event, object, </a:t>
            </a:r>
            <a:r>
              <a:rPr dirty="0" sz="1200" spc="-5">
                <a:latin typeface="Arial"/>
                <a:cs typeface="Arial"/>
              </a:rPr>
              <a:t>or </a:t>
            </a:r>
            <a:r>
              <a:rPr dirty="0" sz="1200" spc="-10">
                <a:latin typeface="Arial"/>
                <a:cs typeface="Arial"/>
              </a:rPr>
              <a:t>person)  </a:t>
            </a:r>
            <a:r>
              <a:rPr dirty="0" sz="1200" spc="-5">
                <a:latin typeface="Arial"/>
                <a:cs typeface="Arial"/>
              </a:rPr>
              <a:t>in a </a:t>
            </a:r>
            <a:r>
              <a:rPr dirty="0" sz="1200" spc="-10">
                <a:latin typeface="Arial"/>
                <a:cs typeface="Arial"/>
              </a:rPr>
              <a:t>dataset; often </a:t>
            </a:r>
            <a:r>
              <a:rPr dirty="0" sz="1200" spc="-5">
                <a:latin typeface="Arial"/>
                <a:cs typeface="Arial"/>
              </a:rPr>
              <a:t>represented as a row of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189865" marR="28638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20">
                <a:latin typeface="Arial"/>
                <a:cs typeface="Arial"/>
              </a:rPr>
              <a:t>Variable: </a:t>
            </a:r>
            <a:r>
              <a:rPr dirty="0" sz="1200" spc="-5">
                <a:latin typeface="Arial"/>
                <a:cs typeface="Arial"/>
              </a:rPr>
              <a:t>characteristics of </a:t>
            </a:r>
            <a:r>
              <a:rPr dirty="0" sz="1200" spc="-10">
                <a:latin typeface="Arial"/>
                <a:cs typeface="Arial"/>
              </a:rPr>
              <a:t>observations </a:t>
            </a:r>
            <a:r>
              <a:rPr dirty="0" sz="1200" spc="-5">
                <a:latin typeface="Arial"/>
                <a:cs typeface="Arial"/>
              </a:rPr>
              <a:t>that can  take on </a:t>
            </a:r>
            <a:r>
              <a:rPr dirty="0" sz="1200" spc="-10">
                <a:latin typeface="Arial"/>
                <a:cs typeface="Arial"/>
              </a:rPr>
              <a:t>different </a:t>
            </a:r>
            <a:r>
              <a:rPr dirty="0" sz="1200" spc="-5">
                <a:latin typeface="Arial"/>
                <a:cs typeface="Arial"/>
              </a:rPr>
              <a:t>values or </a:t>
            </a:r>
            <a:r>
              <a:rPr dirty="0" sz="1200" spc="-10">
                <a:latin typeface="Arial"/>
                <a:cs typeface="Arial"/>
              </a:rPr>
              <a:t>amounts; often  </a:t>
            </a:r>
            <a:r>
              <a:rPr dirty="0" sz="1200" spc="-5">
                <a:latin typeface="Arial"/>
                <a:cs typeface="Arial"/>
              </a:rPr>
              <a:t>represented as a column of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1: Graphing 1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9039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5044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Some </a:t>
            </a:r>
            <a:r>
              <a:rPr dirty="0" spc="5"/>
              <a:t>important</a:t>
            </a:r>
            <a:r>
              <a:rPr dirty="0" spc="-70"/>
              <a:t> </a:t>
            </a:r>
            <a:r>
              <a:rPr dirty="0" spc="1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774659"/>
            <a:ext cx="3829685" cy="184277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15265" marR="812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Qualitative variable (also called categorical </a:t>
            </a:r>
            <a:r>
              <a:rPr dirty="0" sz="1200" spc="-10">
                <a:latin typeface="Arial"/>
                <a:cs typeface="Arial"/>
              </a:rPr>
              <a:t>or  nominal): </a:t>
            </a:r>
            <a:r>
              <a:rPr dirty="0" sz="1200" spc="-5">
                <a:latin typeface="Arial"/>
                <a:cs typeface="Arial"/>
              </a:rPr>
              <a:t>a variable consisting of categories that </a:t>
            </a:r>
            <a:r>
              <a:rPr dirty="0" sz="1200" spc="-10">
                <a:latin typeface="Arial"/>
                <a:cs typeface="Arial"/>
              </a:rPr>
              <a:t>are  not obviously ordered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any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way</a:t>
            </a:r>
            <a:endParaRPr sz="1200">
              <a:latin typeface="Arial"/>
              <a:cs typeface="Arial"/>
            </a:endParaRPr>
          </a:p>
          <a:p>
            <a:pPr lvl="1" marL="518795" marR="71120" indent="-145415">
              <a:lnSpc>
                <a:spcPct val="102600"/>
              </a:lnSpc>
              <a:spcBef>
                <a:spcPts val="160"/>
              </a:spcBef>
              <a:buClr>
                <a:srgbClr val="3333B2"/>
              </a:buClr>
              <a:buFont typeface="Times New Roman"/>
              <a:buChar char="•"/>
              <a:tabLst>
                <a:tab pos="519430" algn="l"/>
              </a:tabLst>
            </a:pPr>
            <a:r>
              <a:rPr dirty="0" sz="1100" spc="-5">
                <a:latin typeface="Arial"/>
                <a:cs typeface="Arial"/>
              </a:rPr>
              <a:t>Examples: race (white, </a:t>
            </a:r>
            <a:r>
              <a:rPr dirty="0" sz="1100" spc="-10">
                <a:latin typeface="Arial"/>
                <a:cs typeface="Arial"/>
              </a:rPr>
              <a:t>black, Latino, other), industry  </a:t>
            </a:r>
            <a:r>
              <a:rPr dirty="0" sz="1100" spc="-5">
                <a:latin typeface="Arial"/>
                <a:cs typeface="Arial"/>
              </a:rPr>
              <a:t>(manufacturing, </a:t>
            </a:r>
            <a:r>
              <a:rPr dirty="0" sz="1100" spc="-10">
                <a:latin typeface="Arial"/>
                <a:cs typeface="Arial"/>
              </a:rPr>
              <a:t>agriculture, </a:t>
            </a:r>
            <a:r>
              <a:rPr dirty="0" sz="1100" spc="-15">
                <a:latin typeface="Arial"/>
                <a:cs typeface="Arial"/>
              </a:rPr>
              <a:t>technology, </a:t>
            </a:r>
            <a:r>
              <a:rPr dirty="0" sz="1100" spc="-10">
                <a:latin typeface="Arial"/>
                <a:cs typeface="Arial"/>
              </a:rPr>
              <a:t>etc.),  pregnancy </a:t>
            </a:r>
            <a:r>
              <a:rPr dirty="0" sz="1100" spc="-5">
                <a:latin typeface="Arial"/>
                <a:cs typeface="Arial"/>
              </a:rPr>
              <a:t>(pregnant, </a:t>
            </a:r>
            <a:r>
              <a:rPr dirty="0" sz="1100" spc="-10">
                <a:latin typeface="Arial"/>
                <a:cs typeface="Arial"/>
              </a:rPr>
              <a:t>not pregnant)</a:t>
            </a:r>
            <a:endParaRPr sz="1100">
              <a:latin typeface="Arial"/>
              <a:cs typeface="Arial"/>
            </a:endParaRPr>
          </a:p>
          <a:p>
            <a:pPr marL="215265" marR="30480" indent="-152400">
              <a:lnSpc>
                <a:spcPts val="1350"/>
              </a:lnSpc>
              <a:spcBef>
                <a:spcPts val="35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Quantitative variable: a variable </a:t>
            </a:r>
            <a:r>
              <a:rPr dirty="0" sz="1200" spc="-10">
                <a:latin typeface="Arial"/>
                <a:cs typeface="Arial"/>
              </a:rPr>
              <a:t>where </a:t>
            </a:r>
            <a:r>
              <a:rPr dirty="0" sz="1200" spc="-5">
                <a:latin typeface="Arial"/>
                <a:cs typeface="Arial"/>
              </a:rPr>
              <a:t>values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numerical ordering </a:t>
            </a:r>
            <a:r>
              <a:rPr dirty="0" sz="1200" spc="-5">
                <a:latin typeface="Arial"/>
                <a:cs typeface="Arial"/>
              </a:rPr>
              <a:t>(can be </a:t>
            </a:r>
            <a:r>
              <a:rPr dirty="0" sz="1200" spc="-10">
                <a:latin typeface="Arial"/>
                <a:cs typeface="Arial"/>
              </a:rPr>
              <a:t>arranged </a:t>
            </a:r>
            <a:r>
              <a:rPr dirty="0" sz="1200" spc="-5">
                <a:latin typeface="Arial"/>
                <a:cs typeface="Arial"/>
              </a:rPr>
              <a:t>from </a:t>
            </a:r>
            <a:r>
              <a:rPr dirty="0" sz="1200" spc="-10">
                <a:latin typeface="Arial"/>
                <a:cs typeface="Arial"/>
              </a:rPr>
              <a:t>least </a:t>
            </a:r>
            <a:r>
              <a:rPr dirty="0" sz="1200" spc="-5">
                <a:latin typeface="Arial"/>
                <a:cs typeface="Arial"/>
              </a:rPr>
              <a:t>to  </a:t>
            </a:r>
            <a:r>
              <a:rPr dirty="0" sz="1200" spc="-10">
                <a:latin typeface="Arial"/>
                <a:cs typeface="Arial"/>
              </a:rPr>
              <a:t>greatest)</a:t>
            </a:r>
            <a:endParaRPr sz="1200">
              <a:latin typeface="Arial"/>
              <a:cs typeface="Arial"/>
            </a:endParaRPr>
          </a:p>
          <a:p>
            <a:pPr lvl="1" marL="518795" indent="-14605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Times New Roman"/>
              <a:buChar char="•"/>
              <a:tabLst>
                <a:tab pos="519430" algn="l"/>
              </a:tabLst>
            </a:pPr>
            <a:r>
              <a:rPr dirty="0" sz="1100" spc="-5">
                <a:latin typeface="Arial"/>
                <a:cs typeface="Arial"/>
              </a:rPr>
              <a:t>Examples: </a:t>
            </a:r>
            <a:r>
              <a:rPr dirty="0" sz="1100" spc="-10">
                <a:latin typeface="Arial"/>
                <a:cs typeface="Arial"/>
              </a:rPr>
              <a:t>age, income, education</a:t>
            </a:r>
            <a:r>
              <a:rPr dirty="0" sz="1100" spc="-2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level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1: Graphing 1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9039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5044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Some </a:t>
            </a:r>
            <a:r>
              <a:rPr dirty="0" spc="5"/>
              <a:t>important</a:t>
            </a:r>
            <a:r>
              <a:rPr dirty="0" spc="-70"/>
              <a:t> </a:t>
            </a:r>
            <a:r>
              <a:rPr dirty="0" spc="1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135" y="398117"/>
            <a:ext cx="3967479" cy="2783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1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Three types of </a:t>
            </a:r>
            <a:r>
              <a:rPr dirty="0" sz="1200" spc="-10">
                <a:latin typeface="Arial"/>
                <a:cs typeface="Arial"/>
              </a:rPr>
              <a:t>quantitative</a:t>
            </a:r>
            <a:r>
              <a:rPr dirty="0" sz="1200" spc="-5">
                <a:latin typeface="Arial"/>
                <a:cs typeface="Arial"/>
              </a:rPr>
              <a:t> variables:</a:t>
            </a:r>
            <a:endParaRPr sz="1200">
              <a:latin typeface="Arial"/>
              <a:cs typeface="Arial"/>
            </a:endParaRPr>
          </a:p>
          <a:p>
            <a:pPr lvl="1" marL="594995" marR="119380" indent="-145415">
              <a:lnSpc>
                <a:spcPts val="1200"/>
              </a:lnSpc>
              <a:spcBef>
                <a:spcPts val="195"/>
              </a:spcBef>
              <a:buClr>
                <a:srgbClr val="3333B2"/>
              </a:buClr>
              <a:buFont typeface="Times New Roman"/>
              <a:buChar char="•"/>
              <a:tabLst>
                <a:tab pos="595630" algn="l"/>
              </a:tabLst>
            </a:pPr>
            <a:r>
              <a:rPr dirty="0" sz="1100" spc="-5">
                <a:latin typeface="Arial"/>
                <a:cs typeface="Arial"/>
              </a:rPr>
              <a:t>Ordinal variable: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values that can </a:t>
            </a:r>
            <a:r>
              <a:rPr dirty="0" sz="1100" spc="-15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clearly </a:t>
            </a:r>
            <a:r>
              <a:rPr dirty="0" sz="1100" spc="-10">
                <a:latin typeface="Arial"/>
                <a:cs typeface="Arial"/>
              </a:rPr>
              <a:t>arranged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least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greatest but where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distances between </a:t>
            </a:r>
            <a:r>
              <a:rPr dirty="0" sz="1100" spc="-5">
                <a:latin typeface="Arial"/>
                <a:cs typeface="Arial"/>
              </a:rPr>
              <a:t>values cannot </a:t>
            </a:r>
            <a:r>
              <a:rPr dirty="0" sz="1100" spc="-10">
                <a:latin typeface="Arial"/>
                <a:cs typeface="Arial"/>
              </a:rPr>
              <a:t>be easily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quantified</a:t>
            </a:r>
            <a:endParaRPr sz="1100">
              <a:latin typeface="Arial"/>
              <a:cs typeface="Arial"/>
            </a:endParaRPr>
          </a:p>
          <a:p>
            <a:pPr lvl="2" marL="898525" marR="163195" indent="-139700">
              <a:lnSpc>
                <a:spcPct val="100000"/>
              </a:lnSpc>
              <a:spcBef>
                <a:spcPts val="145"/>
              </a:spcBef>
              <a:buClr>
                <a:srgbClr val="3333B2"/>
              </a:buClr>
              <a:buFont typeface="Times New Roman"/>
              <a:buChar char="•"/>
              <a:tabLst>
                <a:tab pos="899160" algn="l"/>
              </a:tabLst>
            </a:pPr>
            <a:r>
              <a:rPr dirty="0" sz="1000" spc="-5">
                <a:latin typeface="Arial"/>
                <a:cs typeface="Arial"/>
              </a:rPr>
              <a:t>Examples: </a:t>
            </a:r>
            <a:r>
              <a:rPr dirty="0" sz="1000" spc="-10">
                <a:latin typeface="Arial"/>
                <a:cs typeface="Arial"/>
              </a:rPr>
              <a:t>education </a:t>
            </a:r>
            <a:r>
              <a:rPr dirty="0" sz="1000" spc="-5">
                <a:latin typeface="Arial"/>
                <a:cs typeface="Arial"/>
              </a:rPr>
              <a:t>(high school </a:t>
            </a:r>
            <a:r>
              <a:rPr dirty="0" sz="1000" spc="-10">
                <a:latin typeface="Arial"/>
                <a:cs typeface="Arial"/>
              </a:rPr>
              <a:t>diploma </a:t>
            </a:r>
            <a:r>
              <a:rPr dirty="0" sz="1000" spc="-5">
                <a:latin typeface="Arial"/>
                <a:cs typeface="Arial"/>
              </a:rPr>
              <a:t>or </a:t>
            </a:r>
            <a:r>
              <a:rPr dirty="0" sz="1000" spc="-10">
                <a:latin typeface="Arial"/>
                <a:cs typeface="Arial"/>
              </a:rPr>
              <a:t>less,  </a:t>
            </a:r>
            <a:r>
              <a:rPr dirty="0" sz="1000" spc="-5">
                <a:latin typeface="Arial"/>
                <a:cs typeface="Arial"/>
              </a:rPr>
              <a:t>some college, </a:t>
            </a:r>
            <a:r>
              <a:rPr dirty="0" sz="1000" spc="-10">
                <a:latin typeface="Arial"/>
                <a:cs typeface="Arial"/>
              </a:rPr>
              <a:t>4-year </a:t>
            </a:r>
            <a:r>
              <a:rPr dirty="0" sz="1000" spc="-5">
                <a:latin typeface="Arial"/>
                <a:cs typeface="Arial"/>
              </a:rPr>
              <a:t>college </a:t>
            </a:r>
            <a:r>
              <a:rPr dirty="0" sz="1000" spc="-10">
                <a:latin typeface="Arial"/>
                <a:cs typeface="Arial"/>
              </a:rPr>
              <a:t>degree, advanced  degree), Likert </a:t>
            </a:r>
            <a:r>
              <a:rPr dirty="0" sz="1000" spc="-5">
                <a:latin typeface="Arial"/>
                <a:cs typeface="Arial"/>
              </a:rPr>
              <a:t>scales (strongly </a:t>
            </a:r>
            <a:r>
              <a:rPr dirty="0" sz="1000" spc="-10">
                <a:latin typeface="Arial"/>
                <a:cs typeface="Arial"/>
              </a:rPr>
              <a:t>disagree, </a:t>
            </a:r>
            <a:r>
              <a:rPr dirty="0" sz="1000" spc="-5">
                <a:latin typeface="Arial"/>
                <a:cs typeface="Arial"/>
              </a:rPr>
              <a:t>somewhat  </a:t>
            </a:r>
            <a:r>
              <a:rPr dirty="0" sz="1000" spc="-10">
                <a:latin typeface="Arial"/>
                <a:cs typeface="Arial"/>
              </a:rPr>
              <a:t>disagree, </a:t>
            </a:r>
            <a:r>
              <a:rPr dirty="0" sz="1000" spc="-5">
                <a:latin typeface="Arial"/>
                <a:cs typeface="Arial"/>
              </a:rPr>
              <a:t>somewhat </a:t>
            </a:r>
            <a:r>
              <a:rPr dirty="0" sz="1000" spc="-10">
                <a:latin typeface="Arial"/>
                <a:cs typeface="Arial"/>
              </a:rPr>
              <a:t>agree, </a:t>
            </a:r>
            <a:r>
              <a:rPr dirty="0" sz="1000" spc="-5">
                <a:latin typeface="Arial"/>
                <a:cs typeface="Arial"/>
              </a:rPr>
              <a:t>strongly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agree)</a:t>
            </a:r>
            <a:endParaRPr sz="1000">
              <a:latin typeface="Arial"/>
              <a:cs typeface="Arial"/>
            </a:endParaRPr>
          </a:p>
          <a:p>
            <a:pPr lvl="1" marL="594995" marR="229870" indent="-145415">
              <a:lnSpc>
                <a:spcPts val="1200"/>
              </a:lnSpc>
              <a:spcBef>
                <a:spcPts val="220"/>
              </a:spcBef>
              <a:buClr>
                <a:srgbClr val="3333B2"/>
              </a:buClr>
              <a:buFont typeface="Times New Roman"/>
              <a:buChar char="•"/>
              <a:tabLst>
                <a:tab pos="595630" algn="l"/>
              </a:tabLst>
            </a:pPr>
            <a:r>
              <a:rPr dirty="0" sz="1100" spc="-10">
                <a:latin typeface="Arial"/>
                <a:cs typeface="Arial"/>
              </a:rPr>
              <a:t>Discrete </a:t>
            </a:r>
            <a:r>
              <a:rPr dirty="0" sz="1100" spc="-5">
                <a:latin typeface="Arial"/>
                <a:cs typeface="Arial"/>
              </a:rPr>
              <a:t>variable: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variable that can </a:t>
            </a:r>
            <a:r>
              <a:rPr dirty="0" sz="1100" spc="-10">
                <a:latin typeface="Arial"/>
                <a:cs typeface="Arial"/>
              </a:rPr>
              <a:t>only </a:t>
            </a:r>
            <a:r>
              <a:rPr dirty="0" sz="1100" spc="-5">
                <a:latin typeface="Arial"/>
                <a:cs typeface="Arial"/>
              </a:rPr>
              <a:t>take </a:t>
            </a:r>
            <a:r>
              <a:rPr dirty="0" sz="1100" spc="-15">
                <a:latin typeface="Arial"/>
                <a:cs typeface="Arial"/>
              </a:rPr>
              <a:t>on  </a:t>
            </a:r>
            <a:r>
              <a:rPr dirty="0" sz="1100" spc="-5">
                <a:latin typeface="Arial"/>
                <a:cs typeface="Arial"/>
              </a:rPr>
              <a:t>certain values </a:t>
            </a:r>
            <a:r>
              <a:rPr dirty="0" sz="1100" spc="-10">
                <a:latin typeface="Arial"/>
                <a:cs typeface="Arial"/>
              </a:rPr>
              <a:t>within a </a:t>
            </a:r>
            <a:r>
              <a:rPr dirty="0" sz="1100" spc="-5">
                <a:latin typeface="Arial"/>
                <a:cs typeface="Arial"/>
              </a:rPr>
              <a:t>range (e.g., </a:t>
            </a:r>
            <a:r>
              <a:rPr dirty="0" sz="1100" spc="-10">
                <a:latin typeface="Arial"/>
                <a:cs typeface="Arial"/>
              </a:rPr>
              <a:t>whole numbers)  and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is not ordinal </a:t>
            </a:r>
            <a:r>
              <a:rPr dirty="0" sz="1100" spc="-5">
                <a:latin typeface="Arial"/>
                <a:cs typeface="Arial"/>
              </a:rPr>
              <a:t>(with </a:t>
            </a:r>
            <a:r>
              <a:rPr dirty="0" sz="1100" spc="-10">
                <a:latin typeface="Arial"/>
                <a:cs typeface="Arial"/>
              </a:rPr>
              <a:t>a discrete </a:t>
            </a:r>
            <a:r>
              <a:rPr dirty="0" sz="1100" spc="-5">
                <a:latin typeface="Arial"/>
                <a:cs typeface="Arial"/>
              </a:rPr>
              <a:t>variable, </a:t>
            </a:r>
            <a:r>
              <a:rPr dirty="0" sz="1100" spc="-15">
                <a:latin typeface="Arial"/>
                <a:cs typeface="Arial"/>
              </a:rPr>
              <a:t>one 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quantify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distance between different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values)</a:t>
            </a:r>
            <a:endParaRPr sz="1100">
              <a:latin typeface="Arial"/>
              <a:cs typeface="Arial"/>
            </a:endParaRPr>
          </a:p>
          <a:p>
            <a:pPr lvl="2" marL="898525" marR="278130" indent="-139700">
              <a:lnSpc>
                <a:spcPct val="100000"/>
              </a:lnSpc>
              <a:spcBef>
                <a:spcPts val="140"/>
              </a:spcBef>
              <a:buClr>
                <a:srgbClr val="3333B2"/>
              </a:buClr>
              <a:buFont typeface="Times New Roman"/>
              <a:buChar char="•"/>
              <a:tabLst>
                <a:tab pos="899160" algn="l"/>
              </a:tabLst>
            </a:pPr>
            <a:r>
              <a:rPr dirty="0" sz="1000" spc="-5">
                <a:latin typeface="Arial"/>
                <a:cs typeface="Arial"/>
              </a:rPr>
              <a:t>Examples: </a:t>
            </a:r>
            <a:r>
              <a:rPr dirty="0" sz="1000" spc="-10">
                <a:latin typeface="Arial"/>
                <a:cs typeface="Arial"/>
              </a:rPr>
              <a:t>number </a:t>
            </a:r>
            <a:r>
              <a:rPr dirty="0" sz="1000" spc="-5">
                <a:latin typeface="Arial"/>
                <a:cs typeface="Arial"/>
              </a:rPr>
              <a:t>of children, </a:t>
            </a:r>
            <a:r>
              <a:rPr dirty="0" sz="1000" spc="-10">
                <a:latin typeface="Arial"/>
                <a:cs typeface="Arial"/>
              </a:rPr>
              <a:t>number </a:t>
            </a:r>
            <a:r>
              <a:rPr dirty="0" sz="1000" spc="-5">
                <a:latin typeface="Arial"/>
                <a:cs typeface="Arial"/>
              </a:rPr>
              <a:t>of visits to  </a:t>
            </a:r>
            <a:r>
              <a:rPr dirty="0" sz="1000" spc="-10">
                <a:latin typeface="Arial"/>
                <a:cs typeface="Arial"/>
              </a:rPr>
              <a:t>office</a:t>
            </a:r>
            <a:endParaRPr sz="1000">
              <a:latin typeface="Arial"/>
              <a:cs typeface="Arial"/>
            </a:endParaRPr>
          </a:p>
          <a:p>
            <a:pPr lvl="1" marL="594995" marR="83185" indent="-145415">
              <a:lnSpc>
                <a:spcPts val="1200"/>
              </a:lnSpc>
              <a:spcBef>
                <a:spcPts val="234"/>
              </a:spcBef>
              <a:buClr>
                <a:srgbClr val="3333B2"/>
              </a:buClr>
              <a:buFont typeface="Times New Roman"/>
              <a:buChar char="•"/>
              <a:tabLst>
                <a:tab pos="595630" algn="l"/>
              </a:tabLst>
            </a:pPr>
            <a:r>
              <a:rPr dirty="0" sz="1100" spc="-10">
                <a:latin typeface="Arial"/>
                <a:cs typeface="Arial"/>
              </a:rPr>
              <a:t>Continuous </a:t>
            </a:r>
            <a:r>
              <a:rPr dirty="0" sz="1100" spc="-5">
                <a:latin typeface="Arial"/>
                <a:cs typeface="Arial"/>
              </a:rPr>
              <a:t>variable: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variable that can </a:t>
            </a:r>
            <a:r>
              <a:rPr dirty="0" sz="1100" spc="-10">
                <a:latin typeface="Arial"/>
                <a:cs typeface="Arial"/>
              </a:rPr>
              <a:t>be measured 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many decimal places </a:t>
            </a:r>
            <a:r>
              <a:rPr dirty="0" sz="1100" spc="-5">
                <a:latin typeface="Arial"/>
                <a:cs typeface="Arial"/>
              </a:rPr>
              <a:t>(at </a:t>
            </a:r>
            <a:r>
              <a:rPr dirty="0" sz="1100" spc="-10">
                <a:latin typeface="Arial"/>
                <a:cs typeface="Arial"/>
              </a:rPr>
              <a:t>least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theoretically)</a:t>
            </a:r>
            <a:endParaRPr sz="1100">
              <a:latin typeface="Arial"/>
              <a:cs typeface="Arial"/>
            </a:endParaRPr>
          </a:p>
          <a:p>
            <a:pPr lvl="2" marL="898525" indent="-13970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Font typeface="Times New Roman"/>
              <a:buChar char="•"/>
              <a:tabLst>
                <a:tab pos="899160" algn="l"/>
              </a:tabLst>
            </a:pPr>
            <a:r>
              <a:rPr dirty="0" sz="1000" spc="-5">
                <a:latin typeface="Arial"/>
                <a:cs typeface="Arial"/>
              </a:rPr>
              <a:t>Examples: </a:t>
            </a:r>
            <a:r>
              <a:rPr dirty="0" sz="1000" spc="-10">
                <a:latin typeface="Arial"/>
                <a:cs typeface="Arial"/>
              </a:rPr>
              <a:t>weight, income, </a:t>
            </a:r>
            <a:r>
              <a:rPr dirty="0" sz="1000" spc="-5">
                <a:latin typeface="Arial"/>
                <a:cs typeface="Arial"/>
              </a:rPr>
              <a:t>response</a:t>
            </a:r>
            <a:r>
              <a:rPr dirty="0" sz="1000" spc="-1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1: Graphing 1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9039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1074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Percentiles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530108"/>
            <a:ext cx="3913504" cy="2453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152400">
              <a:lnSpc>
                <a:spcPts val="1395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Basic </a:t>
            </a:r>
            <a:r>
              <a:rPr dirty="0" sz="1200" spc="-10">
                <a:latin typeface="Arial"/>
                <a:cs typeface="Arial"/>
              </a:rPr>
              <a:t>definition: </a:t>
            </a:r>
            <a:r>
              <a:rPr dirty="0" sz="1200" spc="-5" i="1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% of the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falls (at </a:t>
            </a:r>
            <a:r>
              <a:rPr dirty="0" sz="1200" spc="-10">
                <a:latin typeface="Arial"/>
                <a:cs typeface="Arial"/>
              </a:rPr>
              <a:t>or) below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ts val="1395"/>
              </a:lnSpc>
            </a:pPr>
            <a:r>
              <a:rPr dirty="0" sz="1200" spc="-5" i="1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th</a:t>
            </a:r>
            <a:r>
              <a:rPr dirty="0" sz="1200" spc="-10">
                <a:latin typeface="Arial"/>
                <a:cs typeface="Arial"/>
              </a:rPr>
              <a:t> percentile</a:t>
            </a:r>
            <a:endParaRPr sz="1200">
              <a:latin typeface="Arial"/>
              <a:cs typeface="Arial"/>
            </a:endParaRPr>
          </a:p>
          <a:p>
            <a:pPr lvl="1" marL="544195" marR="8128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Example: if the </a:t>
            </a:r>
            <a:r>
              <a:rPr dirty="0" sz="1100" spc="-10">
                <a:latin typeface="Arial"/>
                <a:cs typeface="Arial"/>
              </a:rPr>
              <a:t>25th percentile of age is 30, </a:t>
            </a:r>
            <a:r>
              <a:rPr dirty="0" sz="1100" spc="-5">
                <a:latin typeface="Arial"/>
                <a:cs typeface="Arial"/>
              </a:rPr>
              <a:t>then </a:t>
            </a:r>
            <a:r>
              <a:rPr dirty="0" sz="1100" spc="-15">
                <a:latin typeface="Arial"/>
                <a:cs typeface="Arial"/>
              </a:rPr>
              <a:t>25% 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observations are </a:t>
            </a:r>
            <a:r>
              <a:rPr dirty="0" sz="1100" spc="-5">
                <a:latin typeface="Arial"/>
                <a:cs typeface="Arial"/>
              </a:rPr>
              <a:t>younger than (or </a:t>
            </a:r>
            <a:r>
              <a:rPr dirty="0" sz="1100" spc="-10">
                <a:latin typeface="Arial"/>
                <a:cs typeface="Arial"/>
              </a:rPr>
              <a:t>equal </a:t>
            </a:r>
            <a:r>
              <a:rPr dirty="0" sz="1100" spc="-5">
                <a:latin typeface="Arial"/>
                <a:cs typeface="Arial"/>
              </a:rPr>
              <a:t>to) </a:t>
            </a:r>
            <a:r>
              <a:rPr dirty="0" sz="1100" spc="-15">
                <a:latin typeface="Arial"/>
                <a:cs typeface="Arial"/>
              </a:rPr>
              <a:t>30  </a:t>
            </a:r>
            <a:r>
              <a:rPr dirty="0" sz="1100" spc="-5">
                <a:latin typeface="Arial"/>
                <a:cs typeface="Arial"/>
              </a:rPr>
              <a:t>years </a:t>
            </a:r>
            <a:r>
              <a:rPr dirty="0" sz="1100" spc="-10">
                <a:latin typeface="Arial"/>
                <a:cs typeface="Arial"/>
              </a:rPr>
              <a:t>old; </a:t>
            </a:r>
            <a:r>
              <a:rPr dirty="0" sz="1100" spc="-15">
                <a:latin typeface="Arial"/>
                <a:cs typeface="Arial"/>
              </a:rPr>
              <a:t>conversely, </a:t>
            </a:r>
            <a:r>
              <a:rPr dirty="0" sz="1100" spc="-10">
                <a:latin typeface="Arial"/>
                <a:cs typeface="Arial"/>
              </a:rPr>
              <a:t>75% 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observations </a:t>
            </a:r>
            <a:r>
              <a:rPr dirty="0" sz="1100" spc="-5">
                <a:latin typeface="Arial"/>
                <a:cs typeface="Arial"/>
              </a:rPr>
              <a:t>must  </a:t>
            </a:r>
            <a:r>
              <a:rPr dirty="0" sz="1100" spc="-10">
                <a:latin typeface="Arial"/>
                <a:cs typeface="Arial"/>
              </a:rPr>
              <a:t>be older </a:t>
            </a:r>
            <a:r>
              <a:rPr dirty="0" sz="1100" spc="-5">
                <a:latin typeface="Arial"/>
                <a:cs typeface="Arial"/>
              </a:rPr>
              <a:t>than (or </a:t>
            </a:r>
            <a:r>
              <a:rPr dirty="0" sz="1100" spc="-10">
                <a:latin typeface="Arial"/>
                <a:cs typeface="Arial"/>
              </a:rPr>
              <a:t>equal </a:t>
            </a:r>
            <a:r>
              <a:rPr dirty="0" sz="1100" spc="-5">
                <a:latin typeface="Arial"/>
                <a:cs typeface="Arial"/>
              </a:rPr>
              <a:t>to)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 marL="240665" marR="80645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75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find the </a:t>
            </a:r>
            <a:r>
              <a:rPr dirty="0" sz="1200" spc="-5" i="1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th </a:t>
            </a:r>
            <a:r>
              <a:rPr dirty="0" sz="1200" spc="-10">
                <a:latin typeface="Arial"/>
                <a:cs typeface="Arial"/>
              </a:rPr>
              <a:t>percentile, line </a:t>
            </a:r>
            <a:r>
              <a:rPr dirty="0" sz="1200" spc="-5">
                <a:latin typeface="Arial"/>
                <a:cs typeface="Arial"/>
              </a:rPr>
              <a:t>all values up from </a:t>
            </a:r>
            <a:r>
              <a:rPr dirty="0" sz="1200" spc="-10">
                <a:latin typeface="Arial"/>
                <a:cs typeface="Arial"/>
              </a:rPr>
              <a:t>least 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greatest and </a:t>
            </a:r>
            <a:r>
              <a:rPr dirty="0" sz="1200" spc="-5">
                <a:latin typeface="Arial"/>
                <a:cs typeface="Arial"/>
              </a:rPr>
              <a:t>then </a:t>
            </a:r>
            <a:r>
              <a:rPr dirty="0" sz="1200" spc="-10">
                <a:latin typeface="Arial"/>
                <a:cs typeface="Arial"/>
              </a:rPr>
              <a:t>pick </a:t>
            </a:r>
            <a:r>
              <a:rPr dirty="0" sz="1200" spc="-5">
                <a:latin typeface="Arial"/>
                <a:cs typeface="Arial"/>
              </a:rPr>
              <a:t>the value that marks the </a:t>
            </a:r>
            <a:r>
              <a:rPr dirty="0" sz="1200" spc="-5" i="1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%  </a:t>
            </a:r>
            <a:r>
              <a:rPr dirty="0" sz="1200" spc="-10">
                <a:latin typeface="Arial"/>
                <a:cs typeface="Arial"/>
              </a:rPr>
              <a:t>point </a:t>
            </a:r>
            <a:r>
              <a:rPr dirty="0" sz="1200" spc="-5">
                <a:latin typeface="Arial"/>
                <a:cs typeface="Arial"/>
              </a:rPr>
              <a:t>in this </a:t>
            </a:r>
            <a:r>
              <a:rPr dirty="0" sz="1200" spc="-10">
                <a:latin typeface="Arial"/>
                <a:cs typeface="Arial"/>
              </a:rPr>
              <a:t>lineup </a:t>
            </a:r>
            <a:r>
              <a:rPr dirty="0" sz="1200" spc="-5">
                <a:latin typeface="Arial"/>
                <a:cs typeface="Arial"/>
              </a:rPr>
              <a:t>(e.g, for </a:t>
            </a:r>
            <a:r>
              <a:rPr dirty="0" sz="1200" spc="-10">
                <a:latin typeface="Arial"/>
                <a:cs typeface="Arial"/>
              </a:rPr>
              <a:t>50th percentile, pick </a:t>
            </a:r>
            <a:r>
              <a:rPr dirty="0" sz="1200" spc="-5">
                <a:latin typeface="Arial"/>
                <a:cs typeface="Arial"/>
              </a:rPr>
              <a:t>the  middle</a:t>
            </a:r>
            <a:r>
              <a:rPr dirty="0" sz="1200" spc="-10">
                <a:latin typeface="Arial"/>
                <a:cs typeface="Arial"/>
              </a:rPr>
              <a:t> point)</a:t>
            </a:r>
            <a:endParaRPr sz="1200">
              <a:latin typeface="Arial"/>
              <a:cs typeface="Arial"/>
            </a:endParaRPr>
          </a:p>
          <a:p>
            <a:pPr marL="240665" marR="187325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various methods that can be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deal  with </a:t>
            </a:r>
            <a:r>
              <a:rPr dirty="0" sz="1200" spc="-5">
                <a:latin typeface="Arial"/>
                <a:cs typeface="Arial"/>
              </a:rPr>
              <a:t>ties, rounding, </a:t>
            </a:r>
            <a:r>
              <a:rPr dirty="0" sz="1200" spc="-10">
                <a:latin typeface="Arial"/>
                <a:cs typeface="Arial"/>
              </a:rPr>
              <a:t>etc., but we won’t worry about  learning </a:t>
            </a:r>
            <a:r>
              <a:rPr dirty="0" sz="1200" spc="-5">
                <a:latin typeface="Arial"/>
                <a:cs typeface="Arial"/>
              </a:rPr>
              <a:t>those for this class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1: Graphing 1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9039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207518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Arial"/>
                <a:cs typeface="Arial"/>
              </a:rPr>
              <a:t>Percentiles: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example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29075"/>
            <a:ext cx="3960009" cy="276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3124" y="3107021"/>
            <a:ext cx="25615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Public </a:t>
            </a:r>
            <a:r>
              <a:rPr dirty="0" sz="1000" spc="-10">
                <a:latin typeface="Arial"/>
                <a:cs typeface="Arial"/>
              </a:rPr>
              <a:t>domain, U.S. Census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Bureau)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9039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1309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Histograms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851979"/>
            <a:ext cx="3785235" cy="160718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1526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A type of </a:t>
            </a:r>
            <a:r>
              <a:rPr dirty="0" sz="1200" spc="-10">
                <a:latin typeface="Arial"/>
                <a:cs typeface="Arial"/>
              </a:rPr>
              <a:t>bar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chart</a:t>
            </a:r>
            <a:endParaRPr sz="1200">
              <a:latin typeface="Arial"/>
              <a:cs typeface="Arial"/>
            </a:endParaRPr>
          </a:p>
          <a:p>
            <a:pPr marL="215265" marR="220345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Each </a:t>
            </a:r>
            <a:r>
              <a:rPr dirty="0" sz="1200" spc="-10">
                <a:latin typeface="Arial"/>
                <a:cs typeface="Arial"/>
              </a:rPr>
              <a:t>bar </a:t>
            </a:r>
            <a:r>
              <a:rPr dirty="0" sz="1200" spc="-5">
                <a:latin typeface="Arial"/>
                <a:cs typeface="Arial"/>
              </a:rPr>
              <a:t>represents </a:t>
            </a:r>
            <a:r>
              <a:rPr dirty="0" sz="1200" spc="-10">
                <a:latin typeface="Arial"/>
                <a:cs typeface="Arial"/>
              </a:rPr>
              <a:t>either </a:t>
            </a:r>
            <a:r>
              <a:rPr dirty="0" sz="1200" spc="-5">
                <a:latin typeface="Arial"/>
                <a:cs typeface="Arial"/>
              </a:rPr>
              <a:t>(1) a single value (for  </a:t>
            </a:r>
            <a:r>
              <a:rPr dirty="0" sz="1200" spc="-10">
                <a:latin typeface="Arial"/>
                <a:cs typeface="Arial"/>
              </a:rPr>
              <a:t>qualitative, ordinal, </a:t>
            </a:r>
            <a:r>
              <a:rPr dirty="0" sz="1200" spc="-5">
                <a:latin typeface="Arial"/>
                <a:cs typeface="Arial"/>
              </a:rPr>
              <a:t>or </a:t>
            </a:r>
            <a:r>
              <a:rPr dirty="0" sz="1200" spc="-10">
                <a:latin typeface="Arial"/>
                <a:cs typeface="Arial"/>
              </a:rPr>
              <a:t>discrete </a:t>
            </a:r>
            <a:r>
              <a:rPr dirty="0" sz="1200" spc="-5">
                <a:latin typeface="Arial"/>
                <a:cs typeface="Arial"/>
              </a:rPr>
              <a:t>variables) or (2) a  range of values (known as a “bin”) (for continuous  variables)</a:t>
            </a:r>
            <a:endParaRPr sz="1200">
              <a:latin typeface="Arial"/>
              <a:cs typeface="Arial"/>
            </a:endParaRPr>
          </a:p>
          <a:p>
            <a:pPr marL="215265" marR="17780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height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each bar </a:t>
            </a:r>
            <a:r>
              <a:rPr dirty="0" sz="1200" spc="-5">
                <a:latin typeface="Arial"/>
                <a:cs typeface="Arial"/>
              </a:rPr>
              <a:t>represents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many </a:t>
            </a:r>
            <a:r>
              <a:rPr dirty="0" sz="1200" spc="-10">
                <a:latin typeface="Arial"/>
                <a:cs typeface="Arial"/>
              </a:rPr>
              <a:t>data  points </a:t>
            </a:r>
            <a:r>
              <a:rPr dirty="0" sz="1200" spc="-5">
                <a:latin typeface="Arial"/>
                <a:cs typeface="Arial"/>
              </a:rPr>
              <a:t>(1) </a:t>
            </a:r>
            <a:r>
              <a:rPr dirty="0" sz="1200" spc="-10">
                <a:latin typeface="Arial"/>
                <a:cs typeface="Arial"/>
              </a:rPr>
              <a:t>are equal </a:t>
            </a:r>
            <a:r>
              <a:rPr dirty="0" sz="1200" spc="-5">
                <a:latin typeface="Arial"/>
                <a:cs typeface="Arial"/>
              </a:rPr>
              <a:t>to the corresponding value or (2)  fall </a:t>
            </a:r>
            <a:r>
              <a:rPr dirty="0" sz="1200" spc="-10">
                <a:latin typeface="Arial"/>
                <a:cs typeface="Arial"/>
              </a:rPr>
              <a:t>within </a:t>
            </a:r>
            <a:r>
              <a:rPr dirty="0" sz="1200" spc="-5">
                <a:latin typeface="Arial"/>
                <a:cs typeface="Arial"/>
              </a:rPr>
              <a:t>the corresponding range of values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(bin)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1: Graphing 1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9039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44164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Arial"/>
                <a:cs typeface="Arial"/>
              </a:rPr>
              <a:t>Histograms: example with </a:t>
            </a:r>
            <a:r>
              <a:rPr dirty="0" sz="1700">
                <a:latin typeface="Arial"/>
                <a:cs typeface="Arial"/>
              </a:rPr>
              <a:t>qualitative</a:t>
            </a:r>
            <a:r>
              <a:rPr dirty="0" sz="1700" spc="14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variable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1: Graphing 1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9039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8355"/>
            <a:ext cx="3666490" cy="5822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dirty="0" spc="5"/>
              <a:t>Histograms: example with </a:t>
            </a:r>
            <a:r>
              <a:rPr dirty="0" spc="10"/>
              <a:t>continuous  </a:t>
            </a:r>
            <a:r>
              <a:rPr dirty="0" spc="5"/>
              <a:t>variable </a:t>
            </a:r>
            <a:r>
              <a:rPr dirty="0" spc="10"/>
              <a:t>($1 </a:t>
            </a:r>
            <a:r>
              <a:rPr dirty="0" spc="5"/>
              <a:t>bin</a:t>
            </a:r>
            <a:r>
              <a:rPr dirty="0" spc="-10"/>
              <a:t> </a:t>
            </a:r>
            <a:r>
              <a:rPr dirty="0"/>
              <a:t>width)</a:t>
            </a:r>
          </a:p>
        </p:txBody>
      </p:sp>
      <p:sp>
        <p:nvSpPr>
          <p:cNvPr id="3" name="object 3"/>
          <p:cNvSpPr/>
          <p:nvPr/>
        </p:nvSpPr>
        <p:spPr>
          <a:xfrm>
            <a:off x="433192" y="715021"/>
            <a:ext cx="3813613" cy="2276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5573" y="3055320"/>
            <a:ext cx="319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</a:t>
            </a:r>
            <a:r>
              <a:rPr dirty="0" sz="1000" spc="-10">
                <a:latin typeface="Arial"/>
                <a:cs typeface="Arial"/>
                <a:hlinkClick r:id="rId3"/>
              </a:rPr>
              <a:t>CC </a:t>
            </a:r>
            <a:r>
              <a:rPr dirty="0" sz="1000" spc="-25">
                <a:latin typeface="Arial"/>
                <a:cs typeface="Arial"/>
                <a:hlinkClick r:id="rId3"/>
              </a:rPr>
              <a:t>BY-SA </a:t>
            </a:r>
            <a:r>
              <a:rPr dirty="0" sz="1000" spc="-5">
                <a:latin typeface="Arial"/>
                <a:cs typeface="Arial"/>
                <a:hlinkClick r:id="rId3"/>
              </a:rPr>
              <a:t>4.0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“Tips-histogram1.png” </a:t>
            </a:r>
            <a:r>
              <a:rPr dirty="0" sz="1000" spc="-5">
                <a:latin typeface="Arial"/>
                <a:cs typeface="Arial"/>
              </a:rPr>
              <a:t>by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Visnut)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10610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1: Graphing 1</a:t>
            </a:r>
            <a:r>
              <a:rPr dirty="0" sz="600" spc="-10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9039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Intro Stats with Nathan Favero</dc:creator>
  <dc:title>Lecture 1: Graphing 1 Variable</dc:title>
  <dcterms:created xsi:type="dcterms:W3CDTF">2024-08-05T21:32:51Z</dcterms:created>
  <dcterms:modified xsi:type="dcterms:W3CDTF">2024-08-05T21:32:51Z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2024-08-03T00:00:00Z</vt:filetime>
  </property>
</Properties>
</file>