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44"/>
            <a:ext cx="92456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459" y="731125"/>
            <a:ext cx="3961180" cy="1934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57960" y="3330341"/>
            <a:ext cx="1050925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12565" y="3330341"/>
            <a:ext cx="181610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/4.0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645261"/>
            <a:ext cx="3888104" cy="407670"/>
          </a:xfrm>
          <a:prstGeom prst="rect"/>
          <a:solidFill>
            <a:srgbClr val="004FA2"/>
          </a:solidFill>
        </p:spPr>
        <p:txBody>
          <a:bodyPr wrap="square" lIns="0" tIns="44450" rIns="0" bIns="0" rtlCol="0" vert="horz">
            <a:spAutoFit/>
          </a:bodyPr>
          <a:lstStyle/>
          <a:p>
            <a:pPr marL="906780">
              <a:lnSpc>
                <a:spcPct val="100000"/>
              </a:lnSpc>
              <a:spcBef>
                <a:spcPts val="350"/>
              </a:spcBef>
            </a:pPr>
            <a:r>
              <a:rPr dirty="0" spc="5">
                <a:solidFill>
                  <a:srgbClr val="FFFFFF"/>
                </a:solidFill>
              </a:rPr>
              <a:t>Lecture 10:</a:t>
            </a:r>
            <a:r>
              <a:rPr dirty="0" spc="15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Causality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52" y="1256332"/>
            <a:ext cx="3359785" cy="1447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Arial"/>
                <a:cs typeface="Arial"/>
              </a:rPr>
              <a:t>Intro </a:t>
            </a:r>
            <a:r>
              <a:rPr dirty="0" sz="1400" spc="15">
                <a:latin typeface="Arial"/>
                <a:cs typeface="Arial"/>
              </a:rPr>
              <a:t>Stats </a:t>
            </a:r>
            <a:r>
              <a:rPr dirty="0" sz="1400" spc="10">
                <a:latin typeface="Arial"/>
                <a:cs typeface="Arial"/>
              </a:rPr>
              <a:t>with Nathan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Favero</a:t>
            </a:r>
            <a:endParaRPr sz="1400">
              <a:latin typeface="Arial"/>
              <a:cs typeface="Arial"/>
            </a:endParaRPr>
          </a:p>
          <a:p>
            <a:pPr algn="ctr" marL="496570" marR="488950">
              <a:lnSpc>
                <a:spcPts val="271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American </a:t>
            </a:r>
            <a:r>
              <a:rPr dirty="0" sz="1100" spc="-10">
                <a:latin typeface="Arial"/>
                <a:cs typeface="Arial"/>
              </a:rPr>
              <a:t>University </a:t>
            </a:r>
            <a:r>
              <a:rPr dirty="0" sz="1100" spc="-15">
                <a:latin typeface="Arial"/>
                <a:cs typeface="Arial"/>
              </a:rPr>
              <a:t>(Washington, DC)  </a:t>
            </a:r>
            <a:r>
              <a:rPr dirty="0" sz="1100" spc="-5">
                <a:latin typeface="Arial"/>
                <a:cs typeface="Arial"/>
              </a:rPr>
              <a:t>August </a:t>
            </a:r>
            <a:r>
              <a:rPr dirty="0" sz="1100" spc="-10">
                <a:latin typeface="Arial"/>
                <a:cs typeface="Arial"/>
              </a:rPr>
              <a:t>2,</a:t>
            </a:r>
            <a:r>
              <a:rPr dirty="0" sz="1100" spc="-15">
                <a:latin typeface="Arial"/>
                <a:cs typeface="Arial"/>
              </a:rPr>
              <a:t> 2024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Except </a:t>
            </a:r>
            <a:r>
              <a:rPr dirty="0" sz="1100" spc="-10">
                <a:latin typeface="Arial"/>
                <a:cs typeface="Arial"/>
              </a:rPr>
              <a:t>where indicated, </a:t>
            </a:r>
            <a:r>
              <a:rPr dirty="0" sz="1100" spc="-5">
                <a:latin typeface="Arial"/>
                <a:cs typeface="Arial"/>
              </a:rPr>
              <a:t>this material </a:t>
            </a:r>
            <a:r>
              <a:rPr dirty="0" sz="1100" spc="-10">
                <a:latin typeface="Arial"/>
                <a:cs typeface="Arial"/>
              </a:rPr>
              <a:t>is licensed under  </a:t>
            </a:r>
            <a:r>
              <a:rPr dirty="0" sz="1100" spc="-10">
                <a:latin typeface="Arial"/>
                <a:cs typeface="Arial"/>
                <a:hlinkClick r:id="rId2"/>
              </a:rPr>
              <a:t>CC-BY 4.0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9245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Causality</a:t>
            </a:r>
          </a:p>
        </p:txBody>
      </p:sp>
      <p:sp>
        <p:nvSpPr>
          <p:cNvPr id="3" name="object 3"/>
          <p:cNvSpPr/>
          <p:nvPr/>
        </p:nvSpPr>
        <p:spPr>
          <a:xfrm>
            <a:off x="775937" y="1021888"/>
            <a:ext cx="125972" cy="12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5937" y="1193961"/>
            <a:ext cx="125972" cy="12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5937" y="1366033"/>
            <a:ext cx="125972" cy="125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5937" y="1538118"/>
            <a:ext cx="125972" cy="125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5937" y="1710190"/>
            <a:ext cx="125972" cy="125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339090" indent="-152400">
              <a:lnSpc>
                <a:spcPct val="100000"/>
              </a:lnSpc>
              <a:spcBef>
                <a:spcPts val="340"/>
              </a:spcBef>
              <a:buClr>
                <a:srgbClr val="EC1A3A"/>
              </a:buClr>
              <a:buFont typeface="Times New Roman"/>
              <a:buChar char="•"/>
              <a:tabLst>
                <a:tab pos="339725" algn="l"/>
              </a:tabLst>
            </a:pPr>
            <a:r>
              <a:rPr dirty="0" sz="1200" spc="-5"/>
              <a:t>Five </a:t>
            </a:r>
            <a:r>
              <a:rPr dirty="0" sz="1200" spc="-10"/>
              <a:t>possibilities </a:t>
            </a:r>
            <a:r>
              <a:rPr dirty="0" sz="1200" spc="-5"/>
              <a:t>if X correlates </a:t>
            </a:r>
            <a:r>
              <a:rPr dirty="0" sz="1200" spc="-10"/>
              <a:t>with</a:t>
            </a:r>
            <a:r>
              <a:rPr dirty="0" sz="1200"/>
              <a:t> </a:t>
            </a:r>
            <a:r>
              <a:rPr dirty="0" sz="1200" spc="-5"/>
              <a:t>Y</a:t>
            </a:r>
            <a:endParaRPr sz="1200"/>
          </a:p>
          <a:p>
            <a:pPr lvl="1" marL="642620" indent="-157480">
              <a:lnSpc>
                <a:spcPct val="100000"/>
              </a:lnSpc>
              <a:spcBef>
                <a:spcPts val="215"/>
              </a:spcBef>
              <a:buClr>
                <a:srgbClr val="FFFFFF"/>
              </a:buClr>
              <a:buSzPct val="72727"/>
              <a:buAutoNum type="arabicPlain"/>
              <a:tabLst>
                <a:tab pos="643255" algn="l"/>
              </a:tabLst>
            </a:pPr>
            <a:r>
              <a:rPr dirty="0" sz="1100" spc="-10">
                <a:latin typeface="Arial"/>
                <a:cs typeface="Arial"/>
              </a:rPr>
              <a:t>Correlation between X and Y is 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coincidence</a:t>
            </a:r>
            <a:endParaRPr sz="1100">
              <a:latin typeface="Arial"/>
              <a:cs typeface="Arial"/>
            </a:endParaRPr>
          </a:p>
          <a:p>
            <a:pPr lvl="1" marL="642620" indent="-15748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SzPct val="72727"/>
              <a:buAutoNum type="arabicPlain"/>
              <a:tabLst>
                <a:tab pos="643255" algn="l"/>
              </a:tabLst>
            </a:pPr>
            <a:r>
              <a:rPr dirty="0" sz="1100" spc="-10">
                <a:latin typeface="Arial"/>
                <a:cs typeface="Arial"/>
              </a:rPr>
              <a:t>Z </a:t>
            </a:r>
            <a:r>
              <a:rPr dirty="0" sz="1100" spc="-5">
                <a:latin typeface="Arial"/>
                <a:cs typeface="Arial"/>
              </a:rPr>
              <a:t>causes </a:t>
            </a:r>
            <a:r>
              <a:rPr dirty="0" sz="1100" spc="-10">
                <a:latin typeface="Arial"/>
                <a:cs typeface="Arial"/>
              </a:rPr>
              <a:t>X 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lvl="1" marL="642620" indent="-15748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SzPct val="72727"/>
              <a:buAutoNum type="arabicPlain"/>
              <a:tabLst>
                <a:tab pos="643255" algn="l"/>
              </a:tabLst>
            </a:pPr>
            <a:r>
              <a:rPr dirty="0" sz="1100" spc="-10">
                <a:latin typeface="Arial"/>
                <a:cs typeface="Arial"/>
              </a:rPr>
              <a:t>Y </a:t>
            </a:r>
            <a:r>
              <a:rPr dirty="0" sz="1100" spc="-5">
                <a:latin typeface="Arial"/>
                <a:cs typeface="Arial"/>
              </a:rPr>
              <a:t>causes </a:t>
            </a:r>
            <a:r>
              <a:rPr dirty="0" sz="1100" spc="-1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lvl="1" marL="642620" indent="-15748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SzPct val="72727"/>
              <a:buAutoNum type="arabicPlain"/>
              <a:tabLst>
                <a:tab pos="643255" algn="l"/>
              </a:tabLst>
            </a:pPr>
            <a:r>
              <a:rPr dirty="0" sz="1100" spc="-10">
                <a:latin typeface="Arial"/>
                <a:cs typeface="Arial"/>
              </a:rPr>
              <a:t>Research design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problems</a:t>
            </a:r>
            <a:endParaRPr sz="1100">
              <a:latin typeface="Arial"/>
              <a:cs typeface="Arial"/>
            </a:endParaRPr>
          </a:p>
          <a:p>
            <a:pPr lvl="1" marL="642620" indent="-15748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SzPct val="72727"/>
              <a:buAutoNum type="arabicPlain"/>
              <a:tabLst>
                <a:tab pos="643255" algn="l"/>
              </a:tabLst>
            </a:pPr>
            <a:r>
              <a:rPr dirty="0" sz="1100" spc="-10">
                <a:latin typeface="Arial"/>
                <a:cs typeface="Arial"/>
              </a:rPr>
              <a:t>X </a:t>
            </a:r>
            <a:r>
              <a:rPr dirty="0" sz="1100" spc="-5">
                <a:latin typeface="Arial"/>
                <a:cs typeface="Arial"/>
              </a:rPr>
              <a:t>causes </a:t>
            </a:r>
            <a:r>
              <a:rPr dirty="0" sz="1100" spc="-1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39090" marR="196850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Times New Roman"/>
              <a:buChar char="•"/>
              <a:tabLst>
                <a:tab pos="339725" algn="l"/>
              </a:tabLst>
            </a:pPr>
            <a:r>
              <a:rPr dirty="0" sz="1200" spc="-5"/>
              <a:t>Assessing causality is a bit </a:t>
            </a:r>
            <a:r>
              <a:rPr dirty="0" sz="1200" spc="-10"/>
              <a:t>like detective work; use  process </a:t>
            </a:r>
            <a:r>
              <a:rPr dirty="0" sz="1200" spc="-5"/>
              <a:t>of </a:t>
            </a:r>
            <a:r>
              <a:rPr dirty="0" sz="1200" spc="-10"/>
              <a:t>elimination</a:t>
            </a:r>
            <a:endParaRPr sz="1200"/>
          </a:p>
          <a:p>
            <a:pPr marL="339090" marR="304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39725" algn="l"/>
              </a:tabLst>
            </a:pPr>
            <a:r>
              <a:rPr dirty="0" sz="1200" spc="-5"/>
              <a:t>If </a:t>
            </a:r>
            <a:r>
              <a:rPr dirty="0" sz="1200" spc="-10"/>
              <a:t>we </a:t>
            </a:r>
            <a:r>
              <a:rPr dirty="0" sz="1200" spc="-5"/>
              <a:t>rule </a:t>
            </a:r>
            <a:r>
              <a:rPr dirty="0" sz="1200" spc="-10"/>
              <a:t>out options 1-4, we </a:t>
            </a:r>
            <a:r>
              <a:rPr dirty="0" sz="1200" spc="-5"/>
              <a:t>can conclude 5 must </a:t>
            </a:r>
            <a:r>
              <a:rPr dirty="0" sz="1200" spc="-10"/>
              <a:t>be  </a:t>
            </a:r>
            <a:r>
              <a:rPr dirty="0" sz="1200" spc="-5"/>
              <a:t>true</a:t>
            </a:r>
            <a:endParaRPr sz="1200"/>
          </a:p>
        </p:txBody>
      </p:sp>
      <p:sp>
        <p:nvSpPr>
          <p:cNvPr id="9" name="object 9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30341"/>
            <a:ext cx="7454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10: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Causality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Causality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94" y="335290"/>
            <a:ext cx="4062729" cy="2905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300" marR="82105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Possibility 1: </a:t>
            </a:r>
            <a:r>
              <a:rPr dirty="0" sz="1200" spc="-10">
                <a:latin typeface="Arial"/>
                <a:cs typeface="Arial"/>
              </a:rPr>
              <a:t>Correlation between </a:t>
            </a:r>
            <a:r>
              <a:rPr dirty="0" sz="1200" spc="-5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Y is a  coincidence</a:t>
            </a:r>
            <a:endParaRPr sz="1200">
              <a:latin typeface="Arial"/>
              <a:cs typeface="Arial"/>
            </a:endParaRPr>
          </a:p>
          <a:p>
            <a:pPr marL="417830" marR="323215" indent="-152400">
              <a:lnSpc>
                <a:spcPct val="100000"/>
              </a:lnSpc>
              <a:spcBef>
                <a:spcPts val="27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35">
                <a:latin typeface="Arial"/>
                <a:cs typeface="Arial"/>
              </a:rPr>
              <a:t>Tools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use: </a:t>
            </a:r>
            <a:r>
              <a:rPr dirty="0" sz="1200" spc="-5">
                <a:latin typeface="Arial"/>
                <a:cs typeface="Arial"/>
              </a:rPr>
              <a:t>confidence </a:t>
            </a:r>
            <a:r>
              <a:rPr dirty="0" sz="1200" spc="-10">
                <a:latin typeface="Arial"/>
                <a:cs typeface="Arial"/>
              </a:rPr>
              <a:t>intervals and hypothesis  </a:t>
            </a:r>
            <a:r>
              <a:rPr dirty="0" sz="1200" spc="-5">
                <a:latin typeface="Arial"/>
                <a:cs typeface="Arial"/>
              </a:rPr>
              <a:t>tests</a:t>
            </a:r>
            <a:endParaRPr sz="1200">
              <a:latin typeface="Arial"/>
              <a:cs typeface="Arial"/>
            </a:endParaRPr>
          </a:p>
          <a:p>
            <a:pPr marL="417830" marR="81280" indent="-152400">
              <a:lnSpc>
                <a:spcPct val="100000"/>
              </a:lnSpc>
              <a:spcBef>
                <a:spcPts val="26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know </a:t>
            </a:r>
            <a:r>
              <a:rPr dirty="0" sz="1200" spc="-10">
                <a:latin typeface="Arial"/>
                <a:cs typeface="Arial"/>
              </a:rPr>
              <a:t>there’s </a:t>
            </a:r>
            <a:r>
              <a:rPr dirty="0" sz="1200" spc="-5">
                <a:latin typeface="Arial"/>
                <a:cs typeface="Arial"/>
              </a:rPr>
              <a:t>randomness in </a:t>
            </a:r>
            <a:r>
              <a:rPr dirty="0" sz="1200" spc="-10">
                <a:latin typeface="Arial"/>
                <a:cs typeface="Arial"/>
              </a:rPr>
              <a:t>our data </a:t>
            </a:r>
            <a:r>
              <a:rPr dirty="0" sz="1200" spc="-5">
                <a:latin typeface="Arial"/>
                <a:cs typeface="Arial"/>
              </a:rPr>
              <a:t>(correlation  </a:t>
            </a:r>
            <a:r>
              <a:rPr dirty="0" sz="1200" spc="-10">
                <a:latin typeface="Arial"/>
                <a:cs typeface="Arial"/>
              </a:rPr>
              <a:t>will almost never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 spc="-10">
                <a:latin typeface="Arial"/>
                <a:cs typeface="Arial"/>
              </a:rPr>
              <a:t>exactly </a:t>
            </a:r>
            <a:r>
              <a:rPr dirty="0" sz="1200" spc="-5">
                <a:latin typeface="Arial"/>
                <a:cs typeface="Arial"/>
              </a:rPr>
              <a:t>0, </a:t>
            </a:r>
            <a:r>
              <a:rPr dirty="0" sz="1200" spc="-10">
                <a:latin typeface="Arial"/>
                <a:cs typeface="Arial"/>
              </a:rPr>
              <a:t>even </a:t>
            </a:r>
            <a:r>
              <a:rPr dirty="0" sz="1200" spc="-5">
                <a:latin typeface="Arial"/>
                <a:cs typeface="Arial"/>
              </a:rPr>
              <a:t>if two variables  </a:t>
            </a:r>
            <a:r>
              <a:rPr dirty="0" sz="1200" spc="-10">
                <a:latin typeface="Arial"/>
                <a:cs typeface="Arial"/>
              </a:rPr>
              <a:t>are unrelated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one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another)</a:t>
            </a:r>
            <a:endParaRPr sz="1200">
              <a:latin typeface="Arial"/>
              <a:cs typeface="Arial"/>
            </a:endParaRPr>
          </a:p>
          <a:p>
            <a:pPr marL="417830" marR="95250" indent="-152400">
              <a:lnSpc>
                <a:spcPct val="100000"/>
              </a:lnSpc>
              <a:spcBef>
                <a:spcPts val="265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10">
                <a:latin typeface="Arial"/>
                <a:cs typeface="Arial"/>
              </a:rPr>
              <a:t>Hypothesis </a:t>
            </a:r>
            <a:r>
              <a:rPr dirty="0" sz="1200" spc="-5">
                <a:latin typeface="Arial"/>
                <a:cs typeface="Arial"/>
              </a:rPr>
              <a:t>test: if the correlation is </a:t>
            </a:r>
            <a:r>
              <a:rPr dirty="0" sz="1200" spc="-5" i="1">
                <a:latin typeface="Arial"/>
                <a:cs typeface="Arial"/>
              </a:rPr>
              <a:t>statistically  </a:t>
            </a:r>
            <a:r>
              <a:rPr dirty="0" sz="1200" spc="-5" i="1">
                <a:latin typeface="Arial"/>
                <a:cs typeface="Arial"/>
              </a:rPr>
              <a:t>significant</a:t>
            </a:r>
            <a:r>
              <a:rPr dirty="0" sz="1200" spc="-5">
                <a:latin typeface="Arial"/>
                <a:cs typeface="Arial"/>
              </a:rPr>
              <a:t>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rule </a:t>
            </a:r>
            <a:r>
              <a:rPr dirty="0" sz="1200" spc="-10">
                <a:latin typeface="Arial"/>
                <a:cs typeface="Arial"/>
              </a:rPr>
              <a:t>out possibility </a:t>
            </a:r>
            <a:r>
              <a:rPr dirty="0" sz="1200" spc="-5">
                <a:latin typeface="Arial"/>
                <a:cs typeface="Arial"/>
              </a:rPr>
              <a:t>1 (the  correlation is strong </a:t>
            </a:r>
            <a:r>
              <a:rPr dirty="0" sz="1200" spc="-10">
                <a:latin typeface="Arial"/>
                <a:cs typeface="Arial"/>
              </a:rPr>
              <a:t>enough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think </a:t>
            </a:r>
            <a:r>
              <a:rPr dirty="0" sz="1200" spc="-15">
                <a:latin typeface="Arial"/>
                <a:cs typeface="Arial"/>
              </a:rPr>
              <a:t>it’s </a:t>
            </a:r>
            <a:r>
              <a:rPr dirty="0" sz="1200" spc="-10">
                <a:latin typeface="Arial"/>
                <a:cs typeface="Arial"/>
              </a:rPr>
              <a:t>unlikely  </a:t>
            </a:r>
            <a:r>
              <a:rPr dirty="0" sz="1200" spc="-5">
                <a:latin typeface="Arial"/>
                <a:cs typeface="Arial"/>
              </a:rPr>
              <a:t>to be the result of </a:t>
            </a:r>
            <a:r>
              <a:rPr dirty="0" sz="1200" spc="-10">
                <a:latin typeface="Arial"/>
                <a:cs typeface="Arial"/>
              </a:rPr>
              <a:t>dumb luck)</a:t>
            </a:r>
            <a:endParaRPr sz="1200">
              <a:latin typeface="Arial"/>
              <a:cs typeface="Arial"/>
            </a:endParaRPr>
          </a:p>
          <a:p>
            <a:pPr marL="417830" marR="323215" indent="-152400">
              <a:lnSpc>
                <a:spcPct val="100000"/>
              </a:lnSpc>
              <a:spcBef>
                <a:spcPts val="275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10">
                <a:latin typeface="Arial"/>
                <a:cs typeface="Arial"/>
              </a:rPr>
              <a:t>Confidence interval: after </a:t>
            </a:r>
            <a:r>
              <a:rPr dirty="0" sz="1200" spc="-5">
                <a:latin typeface="Arial"/>
                <a:cs typeface="Arial"/>
              </a:rPr>
              <a:t>taking randomness </a:t>
            </a:r>
            <a:r>
              <a:rPr dirty="0" sz="1200" spc="-10">
                <a:latin typeface="Arial"/>
                <a:cs typeface="Arial"/>
              </a:rPr>
              <a:t>into  account, we’re </a:t>
            </a:r>
            <a:r>
              <a:rPr dirty="0" sz="1200" spc="-5">
                <a:latin typeface="Arial"/>
                <a:cs typeface="Arial"/>
              </a:rPr>
              <a:t>confident the true correlation falls  </a:t>
            </a:r>
            <a:r>
              <a:rPr dirty="0" sz="1200" spc="-10">
                <a:latin typeface="Arial"/>
                <a:cs typeface="Arial"/>
              </a:rPr>
              <a:t>within </a:t>
            </a:r>
            <a:r>
              <a:rPr dirty="0" sz="1200" spc="-5">
                <a:latin typeface="Arial"/>
                <a:cs typeface="Arial"/>
              </a:rPr>
              <a:t>some range (maybe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rule </a:t>
            </a:r>
            <a:r>
              <a:rPr dirty="0" sz="1200" spc="-10">
                <a:latin typeface="Arial"/>
                <a:cs typeface="Arial"/>
              </a:rPr>
              <a:t>out </a:t>
            </a:r>
            <a:r>
              <a:rPr dirty="0" sz="1200" spc="-5">
                <a:latin typeface="Arial"/>
                <a:cs typeface="Arial"/>
              </a:rPr>
              <a:t>a  correlation of</a:t>
            </a:r>
            <a:r>
              <a:rPr dirty="0" sz="1200" spc="-10">
                <a:latin typeface="Arial"/>
                <a:cs typeface="Arial"/>
              </a:rPr>
              <a:t> 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7454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10: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Causality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9245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Causality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994" y="416738"/>
            <a:ext cx="4017010" cy="26384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Possibility 2: Z causes X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43053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431165" algn="l"/>
              </a:tabLst>
            </a:pPr>
            <a:r>
              <a:rPr dirty="0" sz="1200" spc="-40">
                <a:latin typeface="Arial"/>
                <a:cs typeface="Arial"/>
              </a:rPr>
              <a:t>Tool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use: </a:t>
            </a:r>
            <a:r>
              <a:rPr dirty="0" sz="1200" spc="-5">
                <a:latin typeface="Arial"/>
                <a:cs typeface="Arial"/>
              </a:rPr>
              <a:t>multiple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regression</a:t>
            </a:r>
            <a:endParaRPr sz="1200">
              <a:latin typeface="Arial"/>
              <a:cs typeface="Arial"/>
            </a:endParaRPr>
          </a:p>
          <a:p>
            <a:pPr marL="430530" marR="1066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431165" algn="l"/>
              </a:tabLst>
            </a:pPr>
            <a:r>
              <a:rPr dirty="0" sz="1200" spc="-5">
                <a:latin typeface="Arial"/>
                <a:cs typeface="Arial"/>
              </a:rPr>
              <a:t>If Z </a:t>
            </a:r>
            <a:r>
              <a:rPr dirty="0" sz="1200" spc="-10">
                <a:latin typeface="Arial"/>
                <a:cs typeface="Arial"/>
              </a:rPr>
              <a:t>has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effect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both </a:t>
            </a:r>
            <a:r>
              <a:rPr dirty="0" sz="1200" spc="-5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80">
                <a:latin typeface="Arial"/>
                <a:cs typeface="Arial"/>
              </a:rPr>
              <a:t>Y, </a:t>
            </a:r>
            <a:r>
              <a:rPr dirty="0" sz="1200" spc="-5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typically </a:t>
            </a:r>
            <a:r>
              <a:rPr dirty="0" sz="1200" spc="-10">
                <a:latin typeface="Arial"/>
                <a:cs typeface="Arial"/>
              </a:rPr>
              <a:t>be  </a:t>
            </a:r>
            <a:r>
              <a:rPr dirty="0" sz="1200" spc="-5">
                <a:latin typeface="Arial"/>
                <a:cs typeface="Arial"/>
              </a:rPr>
              <a:t>correlated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Y </a:t>
            </a:r>
            <a:r>
              <a:rPr dirty="0" sz="1200" spc="-10">
                <a:latin typeface="Arial"/>
                <a:cs typeface="Arial"/>
              </a:rPr>
              <a:t>even </a:t>
            </a:r>
            <a:r>
              <a:rPr dirty="0" sz="1200" spc="-5">
                <a:latin typeface="Arial"/>
                <a:cs typeface="Arial"/>
              </a:rPr>
              <a:t>if X </a:t>
            </a:r>
            <a:r>
              <a:rPr dirty="0" sz="1200" spc="-10">
                <a:latin typeface="Arial"/>
                <a:cs typeface="Arial"/>
              </a:rPr>
              <a:t>has </a:t>
            </a:r>
            <a:r>
              <a:rPr dirty="0" sz="1200" spc="-5">
                <a:latin typeface="Arial"/>
                <a:cs typeface="Arial"/>
              </a:rPr>
              <a:t>no </a:t>
            </a:r>
            <a:r>
              <a:rPr dirty="0" sz="1200" spc="-10">
                <a:latin typeface="Arial"/>
                <a:cs typeface="Arial"/>
              </a:rPr>
              <a:t>effect </a:t>
            </a:r>
            <a:r>
              <a:rPr dirty="0" sz="1200" spc="-5">
                <a:latin typeface="Arial"/>
                <a:cs typeface="Arial"/>
              </a:rPr>
              <a:t>on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430530" marR="128905" indent="-152400">
              <a:lnSpc>
                <a:spcPct val="100000"/>
              </a:lnSpc>
              <a:spcBef>
                <a:spcPts val="309"/>
              </a:spcBef>
              <a:buClr>
                <a:srgbClr val="EC1A3A"/>
              </a:buClr>
              <a:buFont typeface="Times New Roman"/>
              <a:buChar char="•"/>
              <a:tabLst>
                <a:tab pos="431165" algn="l"/>
              </a:tabLst>
            </a:pPr>
            <a:r>
              <a:rPr dirty="0" sz="1200" spc="-1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multiple regression,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“control” for the  </a:t>
            </a:r>
            <a:r>
              <a:rPr dirty="0" sz="1200" spc="-10">
                <a:latin typeface="Arial"/>
                <a:cs typeface="Arial"/>
              </a:rPr>
              <a:t>effect </a:t>
            </a:r>
            <a:r>
              <a:rPr dirty="0" sz="1200" spc="-5">
                <a:latin typeface="Arial"/>
                <a:cs typeface="Arial"/>
              </a:rPr>
              <a:t>of Z (include Z as an </a:t>
            </a:r>
            <a:r>
              <a:rPr dirty="0" sz="1200" spc="-10">
                <a:latin typeface="Arial"/>
                <a:cs typeface="Arial"/>
              </a:rPr>
              <a:t>independent </a:t>
            </a:r>
            <a:r>
              <a:rPr dirty="0" sz="1200" spc="-5">
                <a:latin typeface="Arial"/>
                <a:cs typeface="Arial"/>
              </a:rPr>
              <a:t>variable; </a:t>
            </a:r>
            <a:r>
              <a:rPr dirty="0" sz="1200" spc="-10">
                <a:latin typeface="Arial"/>
                <a:cs typeface="Arial"/>
              </a:rPr>
              <a:t>in  </a:t>
            </a:r>
            <a:r>
              <a:rPr dirty="0" sz="1200" spc="-5">
                <a:latin typeface="Arial"/>
                <a:cs typeface="Arial"/>
              </a:rPr>
              <a:t>Stata, run </a:t>
            </a:r>
            <a:r>
              <a:rPr dirty="0" sz="1200" spc="-105">
                <a:latin typeface="Courier New"/>
                <a:cs typeface="Courier New"/>
              </a:rPr>
              <a:t>reg Y X Z </a:t>
            </a:r>
            <a:r>
              <a:rPr dirty="0" sz="1200" spc="-10">
                <a:latin typeface="Arial"/>
                <a:cs typeface="Arial"/>
              </a:rPr>
              <a:t>instead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just </a:t>
            </a:r>
            <a:r>
              <a:rPr dirty="0" sz="1200" spc="-105">
                <a:latin typeface="Courier New"/>
                <a:cs typeface="Courier New"/>
              </a:rPr>
              <a:t>reg Y</a:t>
            </a:r>
            <a:r>
              <a:rPr dirty="0" sz="1200" spc="-395">
                <a:latin typeface="Courier New"/>
                <a:cs typeface="Courier New"/>
              </a:rPr>
              <a:t> </a:t>
            </a:r>
            <a:r>
              <a:rPr dirty="0" sz="1200" spc="-55">
                <a:latin typeface="Courier New"/>
                <a:cs typeface="Courier New"/>
              </a:rPr>
              <a:t>X</a:t>
            </a:r>
            <a:r>
              <a:rPr dirty="0" sz="1200" spc="-5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430530" marR="33147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431165" algn="l"/>
              </a:tabLst>
            </a:pPr>
            <a:r>
              <a:rPr dirty="0" sz="1200" spc="-5">
                <a:latin typeface="Arial"/>
                <a:cs typeface="Arial"/>
              </a:rPr>
              <a:t>If X </a:t>
            </a:r>
            <a:r>
              <a:rPr dirty="0" sz="1200" spc="-10">
                <a:latin typeface="Arial"/>
                <a:cs typeface="Arial"/>
              </a:rPr>
              <a:t>has </a:t>
            </a:r>
            <a:r>
              <a:rPr dirty="0" sz="1200" spc="-5">
                <a:latin typeface="Arial"/>
                <a:cs typeface="Arial"/>
              </a:rPr>
              <a:t>a statistically significant coefficient </a:t>
            </a:r>
            <a:r>
              <a:rPr dirty="0" sz="1200" spc="-10">
                <a:latin typeface="Arial"/>
                <a:cs typeface="Arial"/>
              </a:rPr>
              <a:t>while  </a:t>
            </a:r>
            <a:r>
              <a:rPr dirty="0" sz="1200" spc="-5">
                <a:latin typeface="Arial"/>
                <a:cs typeface="Arial"/>
              </a:rPr>
              <a:t>controlling for Z,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rule </a:t>
            </a:r>
            <a:r>
              <a:rPr dirty="0" sz="1200" spc="-10">
                <a:latin typeface="Arial"/>
                <a:cs typeface="Arial"/>
              </a:rPr>
              <a:t>out possibility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430530" marR="151765" indent="-152400">
              <a:lnSpc>
                <a:spcPct val="100000"/>
              </a:lnSpc>
              <a:spcBef>
                <a:spcPts val="309"/>
              </a:spcBef>
              <a:buClr>
                <a:srgbClr val="EC1A3A"/>
              </a:buClr>
              <a:buFont typeface="Times New Roman"/>
              <a:buChar char="•"/>
              <a:tabLst>
                <a:tab pos="431165" algn="l"/>
              </a:tabLst>
            </a:pPr>
            <a:r>
              <a:rPr dirty="0" sz="1200" spc="-10">
                <a:latin typeface="Arial"/>
                <a:cs typeface="Arial"/>
              </a:rPr>
              <a:t>Note: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 spc="-10">
                <a:latin typeface="Arial"/>
                <a:cs typeface="Arial"/>
              </a:rPr>
              <a:t>order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multiple regression to rule </a:t>
            </a:r>
            <a:r>
              <a:rPr dirty="0" sz="1200" spc="-10">
                <a:latin typeface="Arial"/>
                <a:cs typeface="Arial"/>
              </a:rPr>
              <a:t>out  possibility </a:t>
            </a:r>
            <a:r>
              <a:rPr dirty="0" sz="1200" spc="-5">
                <a:latin typeface="Arial"/>
                <a:cs typeface="Arial"/>
              </a:rPr>
              <a:t>2, </a:t>
            </a:r>
            <a:r>
              <a:rPr dirty="0" sz="1200" spc="-10">
                <a:latin typeface="Arial"/>
                <a:cs typeface="Arial"/>
              </a:rPr>
              <a:t>we have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have good </a:t>
            </a:r>
            <a:r>
              <a:rPr dirty="0" sz="1200" spc="-5">
                <a:latin typeface="Arial"/>
                <a:cs typeface="Arial"/>
              </a:rPr>
              <a:t>measures of </a:t>
            </a:r>
            <a:r>
              <a:rPr dirty="0" sz="1200" spc="-10">
                <a:latin typeface="Arial"/>
                <a:cs typeface="Arial"/>
              </a:rPr>
              <a:t>all  potential </a:t>
            </a:r>
            <a:r>
              <a:rPr dirty="0" sz="1200" spc="-5">
                <a:latin typeface="Arial"/>
                <a:cs typeface="Arial"/>
              </a:rPr>
              <a:t>third variables (Z) that might be </a:t>
            </a:r>
            <a:r>
              <a:rPr dirty="0" sz="1200" spc="-10">
                <a:latin typeface="Arial"/>
                <a:cs typeface="Arial"/>
              </a:rPr>
              <a:t>affecting  both </a:t>
            </a:r>
            <a:r>
              <a:rPr dirty="0" sz="1200" spc="-5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Y (very </a:t>
            </a:r>
            <a:r>
              <a:rPr dirty="0" sz="1200" spc="-10">
                <a:latin typeface="Arial"/>
                <a:cs typeface="Arial"/>
              </a:rPr>
              <a:t>difficult </a:t>
            </a:r>
            <a:r>
              <a:rPr dirty="0" sz="1200" spc="-5">
                <a:latin typeface="Arial"/>
                <a:cs typeface="Arial"/>
              </a:rPr>
              <a:t>in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practice)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7454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10: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Causality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9245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Causality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667258"/>
            <a:ext cx="3996690" cy="201231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Possibility 3: Y causes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39243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1200" spc="-35">
                <a:latin typeface="Arial"/>
                <a:cs typeface="Arial"/>
              </a:rPr>
              <a:t>Tools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use: beyond </a:t>
            </a:r>
            <a:r>
              <a:rPr dirty="0" sz="1200" spc="-5">
                <a:latin typeface="Arial"/>
                <a:cs typeface="Arial"/>
              </a:rPr>
              <a:t>the scope of this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course</a:t>
            </a:r>
            <a:endParaRPr sz="1200">
              <a:latin typeface="Arial"/>
              <a:cs typeface="Arial"/>
            </a:endParaRPr>
          </a:p>
          <a:p>
            <a:pPr algn="just" marL="392430" marR="7175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1200" spc="-10">
                <a:latin typeface="Arial"/>
                <a:cs typeface="Arial"/>
              </a:rPr>
              <a:t>Occasionally, 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logically </a:t>
            </a:r>
            <a:r>
              <a:rPr dirty="0" sz="1200" spc="-5">
                <a:latin typeface="Arial"/>
                <a:cs typeface="Arial"/>
              </a:rPr>
              <a:t>rule </a:t>
            </a:r>
            <a:r>
              <a:rPr dirty="0" sz="1200" spc="-10">
                <a:latin typeface="Arial"/>
                <a:cs typeface="Arial"/>
              </a:rPr>
              <a:t>out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possibility  </a:t>
            </a:r>
            <a:r>
              <a:rPr dirty="0" sz="1200" spc="-5">
                <a:latin typeface="Arial"/>
                <a:cs typeface="Arial"/>
              </a:rPr>
              <a:t>(e.g., </a:t>
            </a:r>
            <a:r>
              <a:rPr dirty="0" sz="1200" spc="-10">
                <a:latin typeface="Arial"/>
                <a:cs typeface="Arial"/>
              </a:rPr>
              <a:t>when </a:t>
            </a:r>
            <a:r>
              <a:rPr dirty="0" sz="1200" spc="-5">
                <a:latin typeface="Arial"/>
                <a:cs typeface="Arial"/>
              </a:rPr>
              <a:t>studying the relationship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voting  </a:t>
            </a:r>
            <a:r>
              <a:rPr dirty="0" sz="1200" spc="-10">
                <a:latin typeface="Arial"/>
                <a:cs typeface="Arial"/>
              </a:rPr>
              <a:t>intention and economic </a:t>
            </a:r>
            <a:r>
              <a:rPr dirty="0" sz="1200" spc="-5">
                <a:latin typeface="Arial"/>
                <a:cs typeface="Arial"/>
              </a:rPr>
              <a:t>conditions, </a:t>
            </a:r>
            <a:r>
              <a:rPr dirty="0" sz="1200" spc="-10">
                <a:latin typeface="Arial"/>
                <a:cs typeface="Arial"/>
              </a:rPr>
              <a:t>hard </a:t>
            </a:r>
            <a:r>
              <a:rPr dirty="0" sz="1200" spc="-5">
                <a:latin typeface="Arial"/>
                <a:cs typeface="Arial"/>
              </a:rPr>
              <a:t>to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imagine</a:t>
            </a:r>
            <a:endParaRPr sz="1200">
              <a:latin typeface="Arial"/>
              <a:cs typeface="Arial"/>
            </a:endParaRPr>
          </a:p>
          <a:p>
            <a:pPr algn="just" marL="392430" marR="43180">
              <a:lnSpc>
                <a:spcPct val="100000"/>
              </a:lnSpc>
              <a:spcBef>
                <a:spcPts val="15"/>
              </a:spcBef>
            </a:pP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economy </a:t>
            </a:r>
            <a:r>
              <a:rPr dirty="0" sz="1200" spc="-5">
                <a:latin typeface="Arial"/>
                <a:cs typeface="Arial"/>
              </a:rPr>
              <a:t>changed much </a:t>
            </a:r>
            <a:r>
              <a:rPr dirty="0" sz="1200" spc="-10">
                <a:latin typeface="Arial"/>
                <a:cs typeface="Arial"/>
              </a:rPr>
              <a:t>because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how people  planned </a:t>
            </a:r>
            <a:r>
              <a:rPr dirty="0" sz="1200" spc="-5">
                <a:latin typeface="Arial"/>
                <a:cs typeface="Arial"/>
              </a:rPr>
              <a:t>to vote)</a:t>
            </a:r>
            <a:endParaRPr sz="1200">
              <a:latin typeface="Arial"/>
              <a:cs typeface="Arial"/>
            </a:endParaRPr>
          </a:p>
          <a:p>
            <a:pPr algn="just" marL="392430" marR="33020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1200" spc="-5">
                <a:latin typeface="Arial"/>
                <a:cs typeface="Arial"/>
              </a:rPr>
              <a:t>Sometimes, collecting </a:t>
            </a:r>
            <a:r>
              <a:rPr dirty="0" sz="1200" spc="-10">
                <a:latin typeface="Arial"/>
                <a:cs typeface="Arial"/>
              </a:rPr>
              <a:t>data over </a:t>
            </a:r>
            <a:r>
              <a:rPr dirty="0" sz="1200" spc="-5">
                <a:latin typeface="Arial"/>
                <a:cs typeface="Arial"/>
              </a:rPr>
              <a:t>time </a:t>
            </a:r>
            <a:r>
              <a:rPr dirty="0" sz="1200" spc="-10">
                <a:latin typeface="Arial"/>
                <a:cs typeface="Arial"/>
              </a:rPr>
              <a:t>will help us  assess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possibility </a:t>
            </a:r>
            <a:r>
              <a:rPr dirty="0" sz="1200" spc="-5">
                <a:latin typeface="Arial"/>
                <a:cs typeface="Arial"/>
              </a:rPr>
              <a:t>(do changes in X </a:t>
            </a:r>
            <a:r>
              <a:rPr dirty="0" sz="1200" spc="-10">
                <a:latin typeface="Arial"/>
                <a:cs typeface="Arial"/>
              </a:rPr>
              <a:t>precede  </a:t>
            </a:r>
            <a:r>
              <a:rPr dirty="0" sz="1200" spc="-5">
                <a:latin typeface="Arial"/>
                <a:cs typeface="Arial"/>
              </a:rPr>
              <a:t>corresponding changes in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Y?)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7454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10: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Causality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9245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Causality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814045"/>
            <a:ext cx="4020820" cy="164528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Possibility 4: </a:t>
            </a:r>
            <a:r>
              <a:rPr dirty="0" sz="1200" spc="-10">
                <a:latin typeface="Arial"/>
                <a:cs typeface="Arial"/>
              </a:rPr>
              <a:t>Research design</a:t>
            </a:r>
            <a:r>
              <a:rPr dirty="0" sz="1200" spc="-2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problems</a:t>
            </a:r>
            <a:endParaRPr sz="1200">
              <a:latin typeface="Arial"/>
              <a:cs typeface="Arial"/>
            </a:endParaRPr>
          </a:p>
          <a:p>
            <a:pPr marL="392430" marR="685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1200" spc="-10">
                <a:latin typeface="Arial"/>
                <a:cs typeface="Arial"/>
              </a:rPr>
              <a:t>Here we </a:t>
            </a:r>
            <a:r>
              <a:rPr dirty="0" sz="1200" spc="-5">
                <a:latin typeface="Arial"/>
                <a:cs typeface="Arial"/>
              </a:rPr>
              <a:t>can consider </a:t>
            </a:r>
            <a:r>
              <a:rPr dirty="0" sz="1200" spc="-10">
                <a:latin typeface="Arial"/>
                <a:cs typeface="Arial"/>
              </a:rPr>
              <a:t>problems like </a:t>
            </a:r>
            <a:r>
              <a:rPr dirty="0" sz="1200" spc="-5">
                <a:latin typeface="Arial"/>
                <a:cs typeface="Arial"/>
              </a:rPr>
              <a:t>self-selection,  </a:t>
            </a:r>
            <a:r>
              <a:rPr dirty="0" sz="1200" spc="-10">
                <a:latin typeface="Arial"/>
                <a:cs typeface="Arial"/>
              </a:rPr>
              <a:t>attrition, </a:t>
            </a:r>
            <a:r>
              <a:rPr dirty="0" sz="1200" spc="-5">
                <a:latin typeface="Arial"/>
                <a:cs typeface="Arial"/>
              </a:rPr>
              <a:t>measurement </a:t>
            </a:r>
            <a:r>
              <a:rPr dirty="0" sz="1200" spc="-20">
                <a:latin typeface="Arial"/>
                <a:cs typeface="Arial"/>
              </a:rPr>
              <a:t>error, </a:t>
            </a:r>
            <a:r>
              <a:rPr dirty="0" sz="1200" spc="-5">
                <a:latin typeface="Arial"/>
                <a:cs typeface="Arial"/>
              </a:rPr>
              <a:t>sampling </a:t>
            </a:r>
            <a:r>
              <a:rPr dirty="0" sz="1200" spc="-10">
                <a:latin typeface="Arial"/>
                <a:cs typeface="Arial"/>
              </a:rPr>
              <a:t>problems,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  <a:p>
            <a:pPr marL="392430" marR="9271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1200" spc="-5">
                <a:latin typeface="Arial"/>
                <a:cs typeface="Arial"/>
              </a:rPr>
              <a:t>Example (self-selection): </a:t>
            </a:r>
            <a:r>
              <a:rPr dirty="0" sz="1200" spc="-10">
                <a:latin typeface="Arial"/>
                <a:cs typeface="Arial"/>
              </a:rPr>
              <a:t>one hospital has better  health outcomes because healthier people </a:t>
            </a:r>
            <a:r>
              <a:rPr dirty="0" sz="1200" spc="-5">
                <a:latin typeface="Arial"/>
                <a:cs typeface="Arial"/>
              </a:rPr>
              <a:t>go to that  </a:t>
            </a:r>
            <a:r>
              <a:rPr dirty="0" sz="1200" spc="-10">
                <a:latin typeface="Arial"/>
                <a:cs typeface="Arial"/>
              </a:rPr>
              <a:t>hospital </a:t>
            </a:r>
            <a:r>
              <a:rPr dirty="0" sz="1200" spc="-5">
                <a:latin typeface="Arial"/>
                <a:cs typeface="Arial"/>
              </a:rPr>
              <a:t>for care</a:t>
            </a:r>
            <a:endParaRPr sz="1200">
              <a:latin typeface="Arial"/>
              <a:cs typeface="Arial"/>
            </a:endParaRPr>
          </a:p>
          <a:p>
            <a:pPr marL="392430" marR="20129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1200" spc="-25">
                <a:latin typeface="Arial"/>
                <a:cs typeface="Arial"/>
              </a:rPr>
              <a:t>You’ll </a:t>
            </a:r>
            <a:r>
              <a:rPr dirty="0" sz="1200" spc="-10">
                <a:latin typeface="Arial"/>
                <a:cs typeface="Arial"/>
              </a:rPr>
              <a:t>learn </a:t>
            </a:r>
            <a:r>
              <a:rPr dirty="0" sz="1200" spc="-5">
                <a:latin typeface="Arial"/>
                <a:cs typeface="Arial"/>
              </a:rPr>
              <a:t>more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these types of </a:t>
            </a:r>
            <a:r>
              <a:rPr dirty="0" sz="1200" spc="-10">
                <a:latin typeface="Arial"/>
                <a:cs typeface="Arial"/>
              </a:rPr>
              <a:t>potential  problems </a:t>
            </a:r>
            <a:r>
              <a:rPr dirty="0" sz="1200" spc="-5">
                <a:latin typeface="Arial"/>
                <a:cs typeface="Arial"/>
              </a:rPr>
              <a:t>throughout the conduct course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7454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10: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Causality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92456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Causality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586966"/>
            <a:ext cx="3984625" cy="2301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5745" indent="-18288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46379" algn="l"/>
              </a:tabLst>
            </a:pPr>
            <a:r>
              <a:rPr dirty="0" sz="1200" spc="-10">
                <a:latin typeface="Arial"/>
                <a:cs typeface="Arial"/>
              </a:rPr>
              <a:t>Correlation between </a:t>
            </a:r>
            <a:r>
              <a:rPr dirty="0" sz="1200" spc="-5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Y is 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coincidence</a:t>
            </a:r>
            <a:endParaRPr sz="1200">
              <a:latin typeface="Arial"/>
              <a:cs typeface="Arial"/>
            </a:endParaRPr>
          </a:p>
          <a:p>
            <a:pPr marL="245745" indent="-1828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6379" algn="l"/>
              </a:tabLst>
            </a:pPr>
            <a:r>
              <a:rPr dirty="0" sz="1200" spc="-5">
                <a:latin typeface="Arial"/>
                <a:cs typeface="Arial"/>
              </a:rPr>
              <a:t>Z causes X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245745" indent="-1828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6379" algn="l"/>
              </a:tabLst>
            </a:pPr>
            <a:r>
              <a:rPr dirty="0" sz="1200" spc="-5">
                <a:latin typeface="Arial"/>
                <a:cs typeface="Arial"/>
              </a:rPr>
              <a:t>Y causes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245745" indent="-1828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6379" algn="l"/>
              </a:tabLst>
            </a:pPr>
            <a:r>
              <a:rPr dirty="0" sz="1200" spc="-10">
                <a:latin typeface="Arial"/>
                <a:cs typeface="Arial"/>
              </a:rPr>
              <a:t>Research design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problems</a:t>
            </a:r>
            <a:endParaRPr sz="1200">
              <a:latin typeface="Arial"/>
              <a:cs typeface="Arial"/>
            </a:endParaRPr>
          </a:p>
          <a:p>
            <a:pPr marL="245745" indent="-182880">
              <a:lnSpc>
                <a:spcPct val="100000"/>
              </a:lnSpc>
              <a:buAutoNum type="arabicPeriod"/>
              <a:tabLst>
                <a:tab pos="246379" algn="l"/>
              </a:tabLst>
            </a:pPr>
            <a:r>
              <a:rPr dirty="0" sz="1200" spc="-5">
                <a:latin typeface="Arial"/>
                <a:cs typeface="Arial"/>
              </a:rPr>
              <a:t>X causes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lvl="1" marL="367030" marR="6540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5">
                <a:latin typeface="Arial"/>
                <a:cs typeface="Arial"/>
              </a:rPr>
              <a:t>Often, </a:t>
            </a:r>
            <a:r>
              <a:rPr dirty="0" sz="1200" spc="-10">
                <a:latin typeface="Arial"/>
                <a:cs typeface="Arial"/>
              </a:rPr>
              <a:t>experiments </a:t>
            </a:r>
            <a:r>
              <a:rPr dirty="0" sz="1200" spc="-5">
                <a:latin typeface="Arial"/>
                <a:cs typeface="Arial"/>
              </a:rPr>
              <a:t>or </a:t>
            </a:r>
            <a:r>
              <a:rPr dirty="0" sz="1200" spc="-10">
                <a:latin typeface="Arial"/>
                <a:cs typeface="Arial"/>
              </a:rPr>
              <a:t>quasi-experiments are used </a:t>
            </a:r>
            <a:r>
              <a:rPr dirty="0" sz="1200" spc="-5">
                <a:latin typeface="Arial"/>
                <a:cs typeface="Arial"/>
              </a:rPr>
              <a:t>to  </a:t>
            </a:r>
            <a:r>
              <a:rPr dirty="0" sz="1200" spc="-10">
                <a:latin typeface="Arial"/>
                <a:cs typeface="Arial"/>
              </a:rPr>
              <a:t>help </a:t>
            </a:r>
            <a:r>
              <a:rPr dirty="0" sz="1200" spc="-5">
                <a:latin typeface="Arial"/>
                <a:cs typeface="Arial"/>
              </a:rPr>
              <a:t>rule </a:t>
            </a:r>
            <a:r>
              <a:rPr dirty="0" sz="1200" spc="-10">
                <a:latin typeface="Arial"/>
                <a:cs typeface="Arial"/>
              </a:rPr>
              <a:t>out possibilities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2-4</a:t>
            </a:r>
            <a:endParaRPr sz="1200">
              <a:latin typeface="Arial"/>
              <a:cs typeface="Arial"/>
            </a:endParaRPr>
          </a:p>
          <a:p>
            <a:pPr lvl="1" marL="367030" marR="304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are lots </a:t>
            </a:r>
            <a:r>
              <a:rPr dirty="0" sz="1200" spc="-5">
                <a:latin typeface="Arial"/>
                <a:cs typeface="Arial"/>
              </a:rPr>
              <a:t>of fancy techniques (beyond the scope  of this course) that </a:t>
            </a:r>
            <a:r>
              <a:rPr dirty="0" sz="1200" spc="-10">
                <a:latin typeface="Arial"/>
                <a:cs typeface="Arial"/>
              </a:rPr>
              <a:t>economists and policy analysts  use </a:t>
            </a:r>
            <a:r>
              <a:rPr dirty="0" sz="1200" spc="-5">
                <a:latin typeface="Arial"/>
                <a:cs typeface="Arial"/>
              </a:rPr>
              <a:t>to try to </a:t>
            </a:r>
            <a:r>
              <a:rPr dirty="0" sz="1200" spc="-10">
                <a:latin typeface="Arial"/>
                <a:cs typeface="Arial"/>
              </a:rPr>
              <a:t>assess </a:t>
            </a:r>
            <a:r>
              <a:rPr dirty="0" sz="1200" spc="-5">
                <a:latin typeface="Arial"/>
                <a:cs typeface="Arial"/>
              </a:rPr>
              <a:t>causality; they </a:t>
            </a:r>
            <a:r>
              <a:rPr dirty="0" sz="1200" spc="-10">
                <a:latin typeface="Arial"/>
                <a:cs typeface="Arial"/>
              </a:rPr>
              <a:t>often have  </a:t>
            </a:r>
            <a:r>
              <a:rPr dirty="0" sz="1200" spc="-5">
                <a:latin typeface="Arial"/>
                <a:cs typeface="Arial"/>
              </a:rPr>
              <a:t>complicated </a:t>
            </a:r>
            <a:r>
              <a:rPr dirty="0" sz="1200" spc="-10">
                <a:latin typeface="Arial"/>
                <a:cs typeface="Arial"/>
              </a:rPr>
              <a:t>assumptions, and </a:t>
            </a:r>
            <a:r>
              <a:rPr dirty="0" sz="1200" spc="-5">
                <a:latin typeface="Arial"/>
                <a:cs typeface="Arial"/>
              </a:rPr>
              <a:t>thus their reliability </a:t>
            </a:r>
            <a:r>
              <a:rPr dirty="0" sz="1200" spc="-10">
                <a:latin typeface="Arial"/>
                <a:cs typeface="Arial"/>
              </a:rPr>
              <a:t>is  difficult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assess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7454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10: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Causality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48031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 few </a:t>
            </a:r>
            <a:r>
              <a:rPr dirty="0" spc="5"/>
              <a:t>important</a:t>
            </a:r>
            <a:r>
              <a:rPr dirty="0" spc="-85"/>
              <a:t> </a:t>
            </a:r>
            <a:r>
              <a:rPr dirty="0" spc="1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667941"/>
            <a:ext cx="3850640" cy="2156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9334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Internal validity: confidence that a </a:t>
            </a:r>
            <a:r>
              <a:rPr dirty="0" sz="1200" spc="-5" i="1">
                <a:latin typeface="Arial"/>
                <a:cs typeface="Arial"/>
              </a:rPr>
              <a:t>causal conclusion  </a:t>
            </a:r>
            <a:r>
              <a:rPr dirty="0" sz="1200" spc="-5">
                <a:latin typeface="Arial"/>
                <a:cs typeface="Arial"/>
              </a:rPr>
              <a:t>can be </a:t>
            </a:r>
            <a:r>
              <a:rPr dirty="0" sz="1200" spc="-10">
                <a:latin typeface="Arial"/>
                <a:cs typeface="Arial"/>
              </a:rPr>
              <a:t>drawn about </a:t>
            </a:r>
            <a:r>
              <a:rPr dirty="0" sz="1200" spc="-5">
                <a:latin typeface="Arial"/>
                <a:cs typeface="Arial"/>
              </a:rPr>
              <a:t>a set of variables (among the  </a:t>
            </a:r>
            <a:r>
              <a:rPr dirty="0" sz="1200" spc="-10">
                <a:latin typeface="Arial"/>
                <a:cs typeface="Arial"/>
              </a:rPr>
              <a:t>units observed </a:t>
            </a:r>
            <a:r>
              <a:rPr dirty="0" sz="1200" spc="-5">
                <a:latin typeface="Arial"/>
                <a:cs typeface="Arial"/>
              </a:rPr>
              <a:t>in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study)</a:t>
            </a:r>
            <a:endParaRPr sz="1200">
              <a:latin typeface="Arial"/>
              <a:cs typeface="Arial"/>
            </a:endParaRPr>
          </a:p>
          <a:p>
            <a:pPr algn="just" marL="240665" marR="27686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External validity: confidence that the findings of a  study can be </a:t>
            </a:r>
            <a:r>
              <a:rPr dirty="0" sz="1200" spc="-10">
                <a:latin typeface="Arial"/>
                <a:cs typeface="Arial"/>
              </a:rPr>
              <a:t>generalized </a:t>
            </a:r>
            <a:r>
              <a:rPr dirty="0" sz="1200" spc="-5">
                <a:latin typeface="Arial"/>
                <a:cs typeface="Arial"/>
              </a:rPr>
              <a:t>to a </a:t>
            </a:r>
            <a:r>
              <a:rPr dirty="0" sz="1200" spc="-10">
                <a:latin typeface="Arial"/>
                <a:cs typeface="Arial"/>
              </a:rPr>
              <a:t>broader </a:t>
            </a:r>
            <a:r>
              <a:rPr dirty="0" sz="1200" spc="-5">
                <a:latin typeface="Arial"/>
                <a:cs typeface="Arial"/>
              </a:rPr>
              <a:t>set of </a:t>
            </a:r>
            <a:r>
              <a:rPr dirty="0" sz="1200" spc="-10">
                <a:latin typeface="Arial"/>
                <a:cs typeface="Arial"/>
              </a:rPr>
              <a:t>units  </a:t>
            </a:r>
            <a:r>
              <a:rPr dirty="0" sz="1200" spc="-5">
                <a:latin typeface="Arial"/>
                <a:cs typeface="Arial"/>
              </a:rPr>
              <a:t>(beyond those </a:t>
            </a:r>
            <a:r>
              <a:rPr dirty="0" sz="1200" spc="-10">
                <a:latin typeface="Arial"/>
                <a:cs typeface="Arial"/>
              </a:rPr>
              <a:t>observed </a:t>
            </a:r>
            <a:r>
              <a:rPr dirty="0" sz="1200" spc="-5">
                <a:latin typeface="Arial"/>
                <a:cs typeface="Arial"/>
              </a:rPr>
              <a:t>in the study)</a:t>
            </a:r>
            <a:endParaRPr sz="1200">
              <a:latin typeface="Arial"/>
              <a:cs typeface="Arial"/>
            </a:endParaRPr>
          </a:p>
          <a:p>
            <a:pPr algn="just" marL="240665" marR="25400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Experimental studies: the researcher manipulates  </a:t>
            </a:r>
            <a:r>
              <a:rPr dirty="0" sz="1200" spc="-1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or more variables of </a:t>
            </a:r>
            <a:r>
              <a:rPr dirty="0" sz="1200" spc="-10">
                <a:latin typeface="Arial"/>
                <a:cs typeface="Arial"/>
              </a:rPr>
              <a:t>interest</a:t>
            </a:r>
            <a:endParaRPr sz="1200">
              <a:latin typeface="Arial"/>
              <a:cs typeface="Arial"/>
            </a:endParaRPr>
          </a:p>
          <a:p>
            <a:pPr marL="240665" marR="177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Observational studies: the researcher </a:t>
            </a:r>
            <a:r>
              <a:rPr dirty="0" sz="1200" spc="-10">
                <a:latin typeface="Arial"/>
                <a:cs typeface="Arial"/>
              </a:rPr>
              <a:t>observes  </a:t>
            </a:r>
            <a:r>
              <a:rPr dirty="0" sz="1200" spc="-5">
                <a:latin typeface="Arial"/>
                <a:cs typeface="Arial"/>
              </a:rPr>
              <a:t>variation in variables caused by something </a:t>
            </a:r>
            <a:r>
              <a:rPr dirty="0" sz="1200" spc="-10">
                <a:latin typeface="Arial"/>
                <a:cs typeface="Arial"/>
              </a:rPr>
              <a:t>other </a:t>
            </a:r>
            <a:r>
              <a:rPr dirty="0" sz="1200" spc="-5">
                <a:latin typeface="Arial"/>
                <a:cs typeface="Arial"/>
              </a:rPr>
              <a:t>than  the researcher’s </a:t>
            </a:r>
            <a:r>
              <a:rPr dirty="0" sz="1200" spc="-10">
                <a:latin typeface="Arial"/>
                <a:cs typeface="Arial"/>
              </a:rPr>
              <a:t>own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intervention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7454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10: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Causality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100"/>
              <a:t> </a:t>
            </a:r>
            <a:r>
              <a:rPr dirty="0" spc="-5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Intro Stats with Nathan Favero</dc:creator>
  <dc:title>Lecture 10: Causality</dc:title>
  <dcterms:created xsi:type="dcterms:W3CDTF">2024-08-05T22:03:06Z</dcterms:created>
  <dcterms:modified xsi:type="dcterms:W3CDTF">2024-08-05T22:03:06Z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2024-08-03T00:00:00Z</vt:filetime>
  </property>
</Properties>
</file>