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png" ContentType="image/p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184912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919" y="829891"/>
            <a:ext cx="3966260" cy="175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41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78491" y="3330341"/>
            <a:ext cx="266064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64514"/>
            <a:ext cx="3888104" cy="364490"/>
          </a:xfrm>
          <a:prstGeom prst="rect"/>
          <a:solidFill>
            <a:srgbClr val="004FA2"/>
          </a:solidFill>
        </p:spPr>
        <p:txBody>
          <a:bodyPr wrap="square" lIns="0" tIns="44450" rIns="0" bIns="0" rtlCol="0" vert="horz">
            <a:spAutoFit/>
          </a:bodyPr>
          <a:lstStyle/>
          <a:p>
            <a:pPr marL="307340">
              <a:lnSpc>
                <a:spcPct val="100000"/>
              </a:lnSpc>
              <a:spcBef>
                <a:spcPts val="350"/>
              </a:spcBef>
            </a:pPr>
            <a:r>
              <a:rPr dirty="0" spc="5">
                <a:solidFill>
                  <a:srgbClr val="FFFFFF"/>
                </a:solidFill>
              </a:rPr>
              <a:t>Lecture 2: Statistics for </a:t>
            </a:r>
            <a:r>
              <a:rPr dirty="0" spc="10">
                <a:solidFill>
                  <a:srgbClr val="FFFFFF"/>
                </a:solidFill>
              </a:rPr>
              <a:t>1</a:t>
            </a:r>
            <a:r>
              <a:rPr dirty="0" spc="-330">
                <a:solidFill>
                  <a:srgbClr val="FFFFFF"/>
                </a:solidFill>
              </a:rPr>
              <a:t> </a:t>
            </a:r>
            <a:r>
              <a:rPr dirty="0" spc="-15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232253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9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683130"/>
            <a:ext cx="3848735" cy="211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558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Sometimes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10">
                <a:latin typeface="Arial"/>
                <a:cs typeface="Arial"/>
              </a:rPr>
              <a:t>useful </a:t>
            </a:r>
            <a:r>
              <a:rPr dirty="0" sz="1200" spc="-5">
                <a:latin typeface="Arial"/>
                <a:cs typeface="Arial"/>
              </a:rPr>
              <a:t>to convert a variable in a  </a:t>
            </a:r>
            <a:r>
              <a:rPr dirty="0" sz="1200" spc="-10">
                <a:latin typeface="Arial"/>
                <a:cs typeface="Arial"/>
              </a:rPr>
              <a:t>dataset into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scale so that it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a mean </a:t>
            </a:r>
            <a:r>
              <a:rPr dirty="0" sz="1200" spc="-1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0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a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of 1 (just </a:t>
            </a:r>
            <a:r>
              <a:rPr dirty="0" sz="1200" spc="-10">
                <a:latin typeface="Arial"/>
                <a:cs typeface="Arial"/>
              </a:rPr>
              <a:t>like </a:t>
            </a:r>
            <a:r>
              <a:rPr dirty="0" sz="1200" spc="-5">
                <a:latin typeface="Arial"/>
                <a:cs typeface="Arial"/>
              </a:rPr>
              <a:t>the standard  </a:t>
            </a:r>
            <a:r>
              <a:rPr dirty="0" sz="1200" spc="-10">
                <a:latin typeface="Arial"/>
                <a:cs typeface="Arial"/>
              </a:rPr>
              <a:t>normal distribution)</a:t>
            </a:r>
            <a:endParaRPr sz="1200">
              <a:latin typeface="Arial"/>
              <a:cs typeface="Arial"/>
            </a:endParaRPr>
          </a:p>
          <a:p>
            <a:pPr marL="215265" marR="21590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Standardization: converting a variable so that </a:t>
            </a:r>
            <a:r>
              <a:rPr dirty="0" sz="1200" spc="-10">
                <a:latin typeface="Arial"/>
                <a:cs typeface="Arial"/>
              </a:rPr>
              <a:t>its  </a:t>
            </a:r>
            <a:r>
              <a:rPr dirty="0" sz="1200" spc="-5">
                <a:latin typeface="Arial"/>
                <a:cs typeface="Arial"/>
              </a:rPr>
              <a:t>values </a:t>
            </a:r>
            <a:r>
              <a:rPr dirty="0" sz="1200" spc="-10">
                <a:latin typeface="Arial"/>
                <a:cs typeface="Arial"/>
              </a:rPr>
              <a:t>indicate how </a:t>
            </a:r>
            <a:r>
              <a:rPr dirty="0" sz="1200" spc="-5">
                <a:latin typeface="Arial"/>
                <a:cs typeface="Arial"/>
              </a:rPr>
              <a:t>many standard </a:t>
            </a:r>
            <a:r>
              <a:rPr dirty="0" sz="1200" spc="-10">
                <a:latin typeface="Arial"/>
                <a:cs typeface="Arial"/>
              </a:rPr>
              <a:t>deviation-units  each data point </a:t>
            </a:r>
            <a:r>
              <a:rPr dirty="0" sz="1200" spc="-5">
                <a:latin typeface="Arial"/>
                <a:cs typeface="Arial"/>
              </a:rPr>
              <a:t>is from the mean of the </a:t>
            </a:r>
            <a:r>
              <a:rPr dirty="0" sz="1200" spc="-10">
                <a:latin typeface="Arial"/>
                <a:cs typeface="Arial"/>
              </a:rPr>
              <a:t>distribution  </a:t>
            </a:r>
            <a:r>
              <a:rPr dirty="0" sz="1200" spc="-5">
                <a:latin typeface="Arial"/>
                <a:cs typeface="Arial"/>
              </a:rPr>
              <a:t>(creating a </a:t>
            </a:r>
            <a:r>
              <a:rPr dirty="0" sz="1200" spc="-10">
                <a:latin typeface="Arial"/>
                <a:cs typeface="Arial"/>
              </a:rPr>
              <a:t>distribution with </a:t>
            </a:r>
            <a:r>
              <a:rPr dirty="0" sz="1200" spc="-5">
                <a:latin typeface="Arial"/>
                <a:cs typeface="Arial"/>
              </a:rPr>
              <a:t>a mean of 0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a 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215265" marR="286385" indent="-152400">
              <a:lnSpc>
                <a:spcPct val="100000"/>
              </a:lnSpc>
              <a:spcBef>
                <a:spcPts val="32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Z-score: </a:t>
            </a:r>
            <a:r>
              <a:rPr dirty="0" sz="1200" spc="-10">
                <a:latin typeface="Arial"/>
                <a:cs typeface="Arial"/>
              </a:rPr>
              <a:t>how we </a:t>
            </a:r>
            <a:r>
              <a:rPr dirty="0" sz="1200" spc="-5">
                <a:latin typeface="Arial"/>
                <a:cs typeface="Arial"/>
              </a:rPr>
              <a:t>refer to a variable (or </a:t>
            </a:r>
            <a:r>
              <a:rPr dirty="0" sz="1200" spc="-10">
                <a:latin typeface="Arial"/>
                <a:cs typeface="Arial"/>
              </a:rPr>
              <a:t>data point) 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has been</a:t>
            </a:r>
            <a:r>
              <a:rPr dirty="0" sz="1200" spc="-5">
                <a:latin typeface="Arial"/>
                <a:cs typeface="Arial"/>
              </a:rPr>
              <a:t> standardized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7522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Arial"/>
                <a:cs typeface="Arial"/>
              </a:rPr>
              <a:t>Standardization: </a:t>
            </a:r>
            <a:r>
              <a:rPr dirty="0" sz="1700" spc="-30">
                <a:latin typeface="Arial"/>
                <a:cs typeface="Arial"/>
              </a:rPr>
              <a:t>Texas </a:t>
            </a:r>
            <a:r>
              <a:rPr dirty="0" sz="1700" spc="10">
                <a:latin typeface="Arial"/>
                <a:cs typeface="Arial"/>
              </a:rPr>
              <a:t>school</a:t>
            </a:r>
            <a:r>
              <a:rPr dirty="0" sz="1700" spc="-28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districts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75221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Arial"/>
                <a:cs typeface="Arial"/>
              </a:rPr>
              <a:t>Standardization: </a:t>
            </a:r>
            <a:r>
              <a:rPr dirty="0" sz="1700" spc="-30">
                <a:latin typeface="Arial"/>
                <a:cs typeface="Arial"/>
              </a:rPr>
              <a:t>Texas </a:t>
            </a:r>
            <a:r>
              <a:rPr dirty="0" sz="1700" spc="10">
                <a:latin typeface="Arial"/>
                <a:cs typeface="Arial"/>
              </a:rPr>
              <a:t>school</a:t>
            </a:r>
            <a:r>
              <a:rPr dirty="0" sz="1700" spc="-28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districts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9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833348"/>
            <a:ext cx="3523615" cy="20002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L="223520">
              <a:lnSpc>
                <a:spcPct val="100000"/>
              </a:lnSpc>
              <a:spcBef>
                <a:spcPts val="290"/>
              </a:spcBef>
            </a:pPr>
            <a:r>
              <a:rPr dirty="0" baseline="-37037" sz="1800" spc="-7" i="1">
                <a:latin typeface="Arial"/>
                <a:cs typeface="Arial"/>
              </a:rPr>
              <a:t>z </a:t>
            </a:r>
            <a:r>
              <a:rPr dirty="0" baseline="-37037" sz="1800" spc="165">
                <a:latin typeface="Garamond"/>
                <a:cs typeface="Garamond"/>
              </a:rPr>
              <a:t>=</a:t>
            </a:r>
            <a:r>
              <a:rPr dirty="0" u="sng" sz="1200" spc="11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dirty="0" u="sng" sz="1200" spc="11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1200" spc="-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1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µ</a:t>
            </a:r>
            <a:endParaRPr sz="1200">
              <a:latin typeface="Bookman Old Style"/>
              <a:cs typeface="Bookman Old Style"/>
            </a:endParaRPr>
          </a:p>
          <a:p>
            <a:pPr algn="ctr" marL="508634">
              <a:lnSpc>
                <a:spcPct val="100000"/>
              </a:lnSpc>
              <a:spcBef>
                <a:spcPts val="185"/>
              </a:spcBef>
            </a:pPr>
            <a:r>
              <a:rPr dirty="0" sz="1200" spc="15" b="0" i="1">
                <a:latin typeface="Bookman Old Style"/>
                <a:cs typeface="Bookman Old Style"/>
              </a:rPr>
              <a:t>σ</a:t>
            </a:r>
            <a:endParaRPr sz="1200">
              <a:latin typeface="Bookman Old Style"/>
              <a:cs typeface="Bookman Old Style"/>
            </a:endParaRPr>
          </a:p>
          <a:p>
            <a:pPr marL="240665" marR="68580" indent="-152400">
              <a:lnSpc>
                <a:spcPct val="100000"/>
              </a:lnSpc>
              <a:spcBef>
                <a:spcPts val="14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Standardizing </a:t>
            </a:r>
            <a:r>
              <a:rPr dirty="0" sz="1200" spc="-10">
                <a:latin typeface="Arial"/>
                <a:cs typeface="Arial"/>
              </a:rPr>
              <a:t>doesn’t </a:t>
            </a:r>
            <a:r>
              <a:rPr dirty="0" sz="1200" spc="-5">
                <a:latin typeface="Arial"/>
                <a:cs typeface="Arial"/>
              </a:rPr>
              <a:t>change the shape of the 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(similar to re-labeling the x </a:t>
            </a:r>
            <a:r>
              <a:rPr dirty="0" sz="1200" spc="-10">
                <a:latin typeface="Arial"/>
                <a:cs typeface="Arial"/>
              </a:rPr>
              <a:t>axis </a:t>
            </a:r>
            <a:r>
              <a:rPr dirty="0" sz="1200" spc="-5">
                <a:latin typeface="Arial"/>
                <a:cs typeface="Arial"/>
              </a:rPr>
              <a:t>on a  </a:t>
            </a:r>
            <a:r>
              <a:rPr dirty="0" sz="1200" spc="-10">
                <a:latin typeface="Arial"/>
                <a:cs typeface="Arial"/>
              </a:rPr>
              <a:t>histogram)</a:t>
            </a:r>
            <a:endParaRPr sz="1200">
              <a:latin typeface="Arial"/>
              <a:cs typeface="Arial"/>
            </a:endParaRPr>
          </a:p>
          <a:p>
            <a:pPr marL="240665" marR="31242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Subtracting the mean moves the </a:t>
            </a:r>
            <a:r>
              <a:rPr dirty="0" sz="1200" spc="-10">
                <a:latin typeface="Arial"/>
                <a:cs typeface="Arial"/>
              </a:rPr>
              <a:t>distribution  horizontally </a:t>
            </a:r>
            <a:r>
              <a:rPr dirty="0" sz="1200" spc="-5">
                <a:latin typeface="Arial"/>
                <a:cs typeface="Arial"/>
              </a:rPr>
              <a:t>so that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5">
                <a:latin typeface="Arial"/>
                <a:cs typeface="Arial"/>
              </a:rPr>
              <a:t>centered at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zero</a:t>
            </a:r>
            <a:endParaRPr sz="1200">
              <a:latin typeface="Arial"/>
              <a:cs typeface="Arial"/>
            </a:endParaRPr>
          </a:p>
          <a:p>
            <a:pPr marL="240665" marR="16065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Dividing </a:t>
            </a:r>
            <a:r>
              <a:rPr dirty="0" sz="1200" spc="-5">
                <a:latin typeface="Arial"/>
                <a:cs typeface="Arial"/>
              </a:rPr>
              <a:t>by the 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stretches </a:t>
            </a:r>
            <a:r>
              <a:rPr dirty="0" sz="1200" spc="-10">
                <a:latin typeface="Arial"/>
                <a:cs typeface="Arial"/>
              </a:rPr>
              <a:t>or  </a:t>
            </a:r>
            <a:r>
              <a:rPr dirty="0" sz="1200" spc="-5">
                <a:latin typeface="Arial"/>
                <a:cs typeface="Arial"/>
              </a:rPr>
              <a:t>squishes the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so that the standard 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equal </a:t>
            </a:r>
            <a:r>
              <a:rPr dirty="0" sz="1200" spc="-5">
                <a:latin typeface="Arial"/>
                <a:cs typeface="Arial"/>
              </a:rPr>
              <a:t>to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4495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Standardization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1053170"/>
            <a:ext cx="3517265" cy="1163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865" marR="15494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Z scores </a:t>
            </a:r>
            <a:r>
              <a:rPr dirty="0" sz="1200" spc="-10">
                <a:latin typeface="Arial"/>
                <a:cs typeface="Arial"/>
              </a:rPr>
              <a:t>allow </a:t>
            </a:r>
            <a:r>
              <a:rPr dirty="0" sz="1200" spc="-5">
                <a:latin typeface="Arial"/>
                <a:cs typeface="Arial"/>
              </a:rPr>
              <a:t>us to make comparisons </a:t>
            </a:r>
            <a:r>
              <a:rPr dirty="0" sz="1200" spc="-10">
                <a:latin typeface="Arial"/>
                <a:cs typeface="Arial"/>
              </a:rPr>
              <a:t>among  distributions with </a:t>
            </a:r>
            <a:r>
              <a:rPr dirty="0" sz="1200" spc="-5">
                <a:latin typeface="Arial"/>
                <a:cs typeface="Arial"/>
              </a:rPr>
              <a:t>similar shapes </a:t>
            </a:r>
            <a:r>
              <a:rPr dirty="0" sz="1200" spc="-10">
                <a:latin typeface="Arial"/>
                <a:cs typeface="Arial"/>
              </a:rPr>
              <a:t>but different  </a:t>
            </a:r>
            <a:r>
              <a:rPr dirty="0" sz="1200" spc="-5">
                <a:latin typeface="Arial"/>
                <a:cs typeface="Arial"/>
              </a:rPr>
              <a:t>means/standard</a:t>
            </a:r>
            <a:r>
              <a:rPr dirty="0" sz="1200" spc="-10">
                <a:latin typeface="Arial"/>
                <a:cs typeface="Arial"/>
              </a:rPr>
              <a:t> deviations</a:t>
            </a:r>
            <a:endParaRPr sz="1200">
              <a:latin typeface="Arial"/>
              <a:cs typeface="Arial"/>
            </a:endParaRPr>
          </a:p>
          <a:p>
            <a:pPr marL="189865" marR="304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Example: comparing two students if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took the  ACT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other </a:t>
            </a:r>
            <a:r>
              <a:rPr dirty="0" sz="1200" spc="-5">
                <a:latin typeface="Arial"/>
                <a:cs typeface="Arial"/>
              </a:rPr>
              <a:t>took the </a:t>
            </a:r>
            <a:r>
              <a:rPr dirty="0" sz="1200" spc="-35">
                <a:latin typeface="Arial"/>
                <a:cs typeface="Arial"/>
              </a:rPr>
              <a:t>SAT </a:t>
            </a:r>
            <a:r>
              <a:rPr dirty="0" sz="1200" spc="-5">
                <a:latin typeface="Arial"/>
                <a:cs typeface="Arial"/>
              </a:rPr>
              <a:t>(could </a:t>
            </a:r>
            <a:r>
              <a:rPr dirty="0" sz="1200" spc="-10">
                <a:latin typeface="Arial"/>
                <a:cs typeface="Arial"/>
              </a:rPr>
              <a:t>also use  percentiles)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84912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Log</a:t>
            </a:r>
            <a:r>
              <a:rPr dirty="0" spc="-20"/>
              <a:t> </a:t>
            </a:r>
            <a:r>
              <a:rPr dirty="0" spc="5"/>
              <a:t>transformation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1630" marR="558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342265" algn="l"/>
              </a:tabLst>
            </a:pPr>
            <a:r>
              <a:rPr dirty="0" sz="1200" spc="-10"/>
              <a:t>Using </a:t>
            </a:r>
            <a:r>
              <a:rPr dirty="0" sz="1200" spc="-5"/>
              <a:t>a </a:t>
            </a:r>
            <a:r>
              <a:rPr dirty="0" sz="1200" spc="-10"/>
              <a:t>logarithmic </a:t>
            </a:r>
            <a:r>
              <a:rPr dirty="0" sz="1200" spc="-5"/>
              <a:t>transformation can </a:t>
            </a:r>
            <a:r>
              <a:rPr dirty="0" sz="1200" spc="-10"/>
              <a:t>help </a:t>
            </a:r>
            <a:r>
              <a:rPr dirty="0" sz="1200" spc="-5"/>
              <a:t>to make  </a:t>
            </a:r>
            <a:r>
              <a:rPr dirty="0" sz="1200" spc="-10"/>
              <a:t>outliers less pronounced </a:t>
            </a:r>
            <a:r>
              <a:rPr dirty="0" sz="1200" spc="-5"/>
              <a:t>if most of the </a:t>
            </a:r>
            <a:r>
              <a:rPr dirty="0" sz="1200" spc="-10"/>
              <a:t>outliers are on  </a:t>
            </a:r>
            <a:r>
              <a:rPr dirty="0" sz="1200" spc="-5"/>
              <a:t>the right side of the </a:t>
            </a:r>
            <a:r>
              <a:rPr dirty="0" sz="1200" spc="-10"/>
              <a:t>distribution </a:t>
            </a:r>
            <a:r>
              <a:rPr dirty="0" sz="1200" spc="-5"/>
              <a:t>(are </a:t>
            </a:r>
            <a:r>
              <a:rPr dirty="0" sz="1200" spc="-10"/>
              <a:t>extremely large  </a:t>
            </a:r>
            <a:r>
              <a:rPr dirty="0" sz="1200" spc="-5"/>
              <a:t>values); </a:t>
            </a:r>
            <a:r>
              <a:rPr dirty="0" sz="1200" spc="-10"/>
              <a:t>log </a:t>
            </a:r>
            <a:r>
              <a:rPr dirty="0" sz="1200" spc="-5"/>
              <a:t>transformation </a:t>
            </a:r>
            <a:r>
              <a:rPr dirty="0" sz="1200" spc="-10"/>
              <a:t>won’t help with</a:t>
            </a:r>
            <a:r>
              <a:rPr dirty="0" sz="1200" spc="40"/>
              <a:t> </a:t>
            </a:r>
            <a:r>
              <a:rPr dirty="0" sz="1200" spc="-10"/>
              <a:t>outliers</a:t>
            </a:r>
            <a:endParaRPr sz="1200"/>
          </a:p>
          <a:p>
            <a:pPr marL="341630">
              <a:lnSpc>
                <a:spcPct val="100000"/>
              </a:lnSpc>
              <a:spcBef>
                <a:spcPts val="15"/>
              </a:spcBef>
            </a:pPr>
            <a:r>
              <a:rPr dirty="0" spc="-5"/>
              <a:t>that </a:t>
            </a:r>
            <a:r>
              <a:rPr dirty="0" spc="-10"/>
              <a:t>are </a:t>
            </a:r>
            <a:r>
              <a:rPr dirty="0" spc="-5"/>
              <a:t>on the </a:t>
            </a:r>
            <a:r>
              <a:rPr dirty="0" spc="-10"/>
              <a:t>left </a:t>
            </a:r>
            <a:r>
              <a:rPr dirty="0" spc="-5"/>
              <a:t>side of the</a:t>
            </a:r>
            <a:r>
              <a:rPr dirty="0" spc="5"/>
              <a:t> </a:t>
            </a:r>
            <a:r>
              <a:rPr dirty="0" spc="-10"/>
              <a:t>distribution</a:t>
            </a:r>
          </a:p>
          <a:p>
            <a:pPr marL="341630" marR="41783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42265" algn="l"/>
              </a:tabLst>
            </a:pPr>
            <a:r>
              <a:rPr dirty="0" sz="1200" spc="-5"/>
              <a:t>While </a:t>
            </a:r>
            <a:r>
              <a:rPr dirty="0" sz="1200" spc="-10"/>
              <a:t>logging </a:t>
            </a:r>
            <a:r>
              <a:rPr dirty="0" sz="1200" spc="-5"/>
              <a:t>a variable may </a:t>
            </a:r>
            <a:r>
              <a:rPr dirty="0" sz="1200" spc="-10"/>
              <a:t>help with outliers,  logged </a:t>
            </a:r>
            <a:r>
              <a:rPr dirty="0" sz="1200" spc="-5"/>
              <a:t>variables </a:t>
            </a:r>
            <a:r>
              <a:rPr dirty="0" sz="1200" spc="-10"/>
              <a:t>are </a:t>
            </a:r>
            <a:r>
              <a:rPr dirty="0" sz="1200" spc="-5"/>
              <a:t>typically </a:t>
            </a:r>
            <a:r>
              <a:rPr dirty="0" sz="1200" spc="-10"/>
              <a:t>harder </a:t>
            </a:r>
            <a:r>
              <a:rPr dirty="0" sz="1200" spc="-5"/>
              <a:t>to</a:t>
            </a:r>
            <a:r>
              <a:rPr dirty="0" sz="1200" spc="50"/>
              <a:t> </a:t>
            </a:r>
            <a:r>
              <a:rPr dirty="0" sz="1200" spc="-10"/>
              <a:t>interpret</a:t>
            </a:r>
            <a:endParaRPr sz="1200"/>
          </a:p>
          <a:p>
            <a:pPr marL="341630" marR="18415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42265" algn="l"/>
              </a:tabLst>
            </a:pPr>
            <a:r>
              <a:rPr dirty="0" sz="1200" spc="-5"/>
              <a:t>Example: salary </a:t>
            </a:r>
            <a:r>
              <a:rPr dirty="0" sz="1200" spc="-10"/>
              <a:t>data often has outliers </a:t>
            </a:r>
            <a:r>
              <a:rPr dirty="0" sz="1200" spc="-5"/>
              <a:t>on the right  side of the</a:t>
            </a:r>
            <a:r>
              <a:rPr dirty="0" sz="1200" spc="-10"/>
              <a:t> distribution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18491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Arial"/>
                <a:cs typeface="Arial"/>
              </a:rPr>
              <a:t>Log</a:t>
            </a:r>
            <a:r>
              <a:rPr dirty="0" sz="1700" spc="-2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transformation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335290"/>
            <a:ext cx="353441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/>
              <a:t>Average </a:t>
            </a:r>
            <a:r>
              <a:rPr dirty="0" sz="1200" spc="-5"/>
              <a:t>teacher salaries (before </a:t>
            </a:r>
            <a:r>
              <a:rPr dirty="0" sz="1200" spc="-10"/>
              <a:t>log</a:t>
            </a:r>
            <a:r>
              <a:rPr dirty="0" sz="1200" spc="45"/>
              <a:t> </a:t>
            </a:r>
            <a:r>
              <a:rPr dirty="0" sz="1200" spc="-5"/>
              <a:t>transformation)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359994" y="544344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2489200" cy="466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025"/>
              </a:lnSpc>
              <a:spcBef>
                <a:spcPts val="120"/>
              </a:spcBef>
            </a:pPr>
            <a:r>
              <a:rPr dirty="0" sz="1700" spc="5">
                <a:latin typeface="Arial"/>
                <a:cs typeface="Arial"/>
              </a:rPr>
              <a:t>Log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transformation</a:t>
            </a:r>
            <a:endParaRPr sz="1700">
              <a:latin typeface="Arial"/>
              <a:cs typeface="Arial"/>
            </a:endParaRPr>
          </a:p>
          <a:p>
            <a:pPr marL="264160">
              <a:lnSpc>
                <a:spcPts val="1425"/>
              </a:lnSpc>
            </a:pPr>
            <a:r>
              <a:rPr dirty="0" sz="1200" spc="-10">
                <a:latin typeface="Arial"/>
                <a:cs typeface="Arial"/>
              </a:rPr>
              <a:t>Logged average </a:t>
            </a:r>
            <a:r>
              <a:rPr dirty="0" sz="1200" spc="-5">
                <a:latin typeface="Arial"/>
                <a:cs typeface="Arial"/>
              </a:rPr>
              <a:t>teacher salaries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544344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Log</a:t>
            </a:r>
            <a:r>
              <a:rPr dirty="0" spc="-20"/>
              <a:t> </a:t>
            </a:r>
            <a:r>
              <a:rPr dirty="0" spc="5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50669"/>
            <a:ext cx="3660775" cy="816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Arial"/>
                <a:cs typeface="Arial"/>
              </a:rPr>
              <a:t>Average </a:t>
            </a:r>
            <a:r>
              <a:rPr dirty="0" sz="1200" spc="-5">
                <a:latin typeface="Arial"/>
                <a:cs typeface="Arial"/>
              </a:rPr>
              <a:t>teacher salaries (before </a:t>
            </a:r>
            <a:r>
              <a:rPr dirty="0" sz="1200" spc="-10">
                <a:latin typeface="Arial"/>
                <a:cs typeface="Arial"/>
              </a:rPr>
              <a:t>log </a:t>
            </a:r>
            <a:r>
              <a:rPr dirty="0" sz="1200" spc="-5">
                <a:latin typeface="Arial"/>
                <a:cs typeface="Arial"/>
              </a:rPr>
              <a:t>transformation) –  compare mean 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median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955"/>
              </a:spcBef>
            </a:pPr>
            <a:r>
              <a:rPr dirty="0" sz="1000" spc="-80">
                <a:latin typeface="Courier New"/>
                <a:cs typeface="Courier New"/>
              </a:rPr>
              <a:t>. sum tsal,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detail</a:t>
            </a:r>
            <a:endParaRPr sz="1000">
              <a:latin typeface="Courier New"/>
              <a:cs typeface="Courier New"/>
            </a:endParaRPr>
          </a:p>
          <a:p>
            <a:pPr algn="ctr" marL="350520">
              <a:lnSpc>
                <a:spcPts val="1200"/>
              </a:lnSpc>
            </a:pPr>
            <a:r>
              <a:rPr dirty="0" sz="1000" spc="-80">
                <a:latin typeface="Courier New"/>
                <a:cs typeface="Courier New"/>
              </a:rPr>
              <a:t>tsal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8244" y="1241964"/>
          <a:ext cx="4116070" cy="1901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/>
                <a:gridCol w="1230630"/>
                <a:gridCol w="762635"/>
                <a:gridCol w="1096010"/>
                <a:gridCol w="695960"/>
              </a:tblGrid>
              <a:tr h="222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150"/>
                        </a:lnSpc>
                        <a:spcBef>
                          <a:spcPts val="50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Percentiles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635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50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Smallest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635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834">
                <a:tc>
                  <a:txBody>
                    <a:bodyPr/>
                    <a:lstStyle/>
                    <a:p>
                      <a:pPr algn="r" marR="91440">
                        <a:lnSpc>
                          <a:spcPts val="109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37300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97485">
                        <a:lnSpc>
                          <a:spcPts val="109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34376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483">
                <a:tc>
                  <a:txBody>
                    <a:bodyPr/>
                    <a:lstStyle/>
                    <a:p>
                      <a:pPr algn="r" marR="91440">
                        <a:lnSpc>
                          <a:spcPts val="103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030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40144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97485">
                        <a:lnSpc>
                          <a:spcPts val="1030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36091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10%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41748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36391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Obs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1,196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25%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44057.5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36760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Sum of</a:t>
                      </a:r>
                      <a:r>
                        <a:rPr dirty="0" sz="1000" spc="-1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80">
                          <a:latin typeface="Courier New"/>
                          <a:cs typeface="Courier New"/>
                        </a:rPr>
                        <a:t>Wgt.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1,196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530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spcBef>
                          <a:spcPts val="1075"/>
                        </a:spcBef>
                        <a:tabLst>
                          <a:tab pos="762000" algn="l"/>
                        </a:tabLst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50%	46801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36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75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Mean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36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  <a:spcBef>
                          <a:spcPts val="107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47653.11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36525"/>
                </a:tc>
              </a:tr>
              <a:tr h="160179">
                <a:tc gridSpan="3">
                  <a:txBody>
                    <a:bodyPr/>
                    <a:lstStyle/>
                    <a:p>
                      <a:pPr algn="r" marR="22479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Largest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Std.</a:t>
                      </a:r>
                      <a:r>
                        <a:rPr dirty="0" sz="1000" spc="-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80">
                          <a:latin typeface="Courier New"/>
                          <a:cs typeface="Courier New"/>
                        </a:rPr>
                        <a:t>Dev.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5251.786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35138">
                <a:tc>
                  <a:txBody>
                    <a:bodyPr/>
                    <a:lstStyle/>
                    <a:p>
                      <a:pPr algn="r" marR="91440">
                        <a:lnSpc>
                          <a:spcPts val="96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75%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96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50924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96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66004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90%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55099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66176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Variance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2.76e+07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</a:tr>
              <a:tr h="151828">
                <a:tc>
                  <a:txBody>
                    <a:bodyPr/>
                    <a:lstStyle/>
                    <a:p>
                      <a:pPr algn="r" marR="91440">
                        <a:lnSpc>
                          <a:spcPts val="109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95%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57102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68072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09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Skewness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9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.8008082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99%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60203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87448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Kurtosis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5.517889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Log</a:t>
            </a:r>
            <a:r>
              <a:rPr dirty="0" spc="-20"/>
              <a:t> </a:t>
            </a:r>
            <a:r>
              <a:rPr dirty="0" spc="5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5290"/>
            <a:ext cx="3913504" cy="911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Arial"/>
                <a:cs typeface="Arial"/>
              </a:rPr>
              <a:t>Logged </a:t>
            </a:r>
            <a:r>
              <a:rPr dirty="0" sz="1200" spc="-5">
                <a:latin typeface="Arial"/>
                <a:cs typeface="Arial"/>
              </a:rPr>
              <a:t>teacher salaries – </a:t>
            </a:r>
            <a:r>
              <a:rPr dirty="0" sz="1200" spc="-10">
                <a:latin typeface="Arial"/>
                <a:cs typeface="Arial"/>
              </a:rPr>
              <a:t>note </a:t>
            </a:r>
            <a:r>
              <a:rPr dirty="0" sz="1200" spc="-5">
                <a:latin typeface="Arial"/>
                <a:cs typeface="Arial"/>
              </a:rPr>
              <a:t>that the mean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median  </a:t>
            </a:r>
            <a:r>
              <a:rPr dirty="0" sz="1200" spc="-10">
                <a:latin typeface="Arial"/>
                <a:cs typeface="Arial"/>
              </a:rPr>
              <a:t>are now</a:t>
            </a:r>
            <a:r>
              <a:rPr dirty="0" sz="1200" spc="-5">
                <a:latin typeface="Arial"/>
                <a:cs typeface="Arial"/>
              </a:rPr>
              <a:t> closer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000" spc="-80">
                <a:latin typeface="Courier New"/>
                <a:cs typeface="Courier New"/>
              </a:rPr>
              <a:t>. sum logtsal,</a:t>
            </a:r>
            <a:r>
              <a:rPr dirty="0" sz="1000" spc="-85">
                <a:latin typeface="Courier New"/>
                <a:cs typeface="Courier New"/>
              </a:rPr>
              <a:t> </a:t>
            </a:r>
            <a:r>
              <a:rPr dirty="0" sz="1000" spc="-80">
                <a:latin typeface="Courier New"/>
                <a:cs typeface="Courier New"/>
              </a:rPr>
              <a:t>detail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50">
              <a:latin typeface="Courier New"/>
              <a:cs typeface="Courier New"/>
            </a:endParaRPr>
          </a:p>
          <a:p>
            <a:pPr algn="ctr" marL="163830">
              <a:lnSpc>
                <a:spcPct val="100000"/>
              </a:lnSpc>
            </a:pPr>
            <a:r>
              <a:rPr dirty="0" sz="1000" spc="-80">
                <a:latin typeface="Courier New"/>
                <a:cs typeface="Courier New"/>
              </a:rPr>
              <a:t>logtsal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8244" y="1321720"/>
          <a:ext cx="4116070" cy="174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/>
                <a:gridCol w="1228725"/>
                <a:gridCol w="763904"/>
                <a:gridCol w="1096010"/>
                <a:gridCol w="695960"/>
              </a:tblGrid>
              <a:tr h="222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90830">
                        <a:lnSpc>
                          <a:spcPts val="1150"/>
                        </a:lnSpc>
                        <a:spcBef>
                          <a:spcPts val="50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Percentiles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635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50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Smallest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6350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828">
                <a:tc>
                  <a:txBody>
                    <a:bodyPr/>
                    <a:lstStyle/>
                    <a:p>
                      <a:pPr algn="r" marR="91440">
                        <a:lnSpc>
                          <a:spcPts val="109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4790">
                        <a:lnSpc>
                          <a:spcPts val="109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10.52675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10.44511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477">
                <a:tc>
                  <a:txBody>
                    <a:bodyPr/>
                    <a:lstStyle/>
                    <a:p>
                      <a:pPr algn="r" marR="91440">
                        <a:lnSpc>
                          <a:spcPts val="1030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4790">
                        <a:lnSpc>
                          <a:spcPts val="1030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10.60023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6040">
                        <a:lnSpc>
                          <a:spcPts val="1030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10.4938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10%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22479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10.63941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10.50208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Obs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1,196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25%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479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10.69325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10.51217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Sum of</a:t>
                      </a:r>
                      <a:r>
                        <a:rPr dirty="0" sz="1000" spc="-1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80">
                          <a:latin typeface="Courier New"/>
                          <a:cs typeface="Courier New"/>
                        </a:rPr>
                        <a:t>Wgt.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1,196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5318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spcBef>
                          <a:spcPts val="1075"/>
                        </a:spcBef>
                        <a:tabLst>
                          <a:tab pos="562610" algn="l"/>
                        </a:tabLst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50%	10.75366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36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75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Mean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365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  <a:spcBef>
                          <a:spcPts val="1075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10.76584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36525"/>
                </a:tc>
              </a:tr>
              <a:tr h="160179">
                <a:tc gridSpan="3">
                  <a:txBody>
                    <a:bodyPr/>
                    <a:lstStyle/>
                    <a:p>
                      <a:pPr algn="r" marR="22479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Largest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Std.</a:t>
                      </a:r>
                      <a:r>
                        <a:rPr dirty="0" sz="1000" spc="-10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000" spc="-80">
                          <a:latin typeface="Courier New"/>
                          <a:cs typeface="Courier New"/>
                        </a:rPr>
                        <a:t>Dev.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.1076784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135125">
                <a:tc>
                  <a:txBody>
                    <a:bodyPr/>
                    <a:lstStyle/>
                    <a:p>
                      <a:pPr algn="r" marR="91440">
                        <a:lnSpc>
                          <a:spcPts val="96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75%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4790">
                        <a:lnSpc>
                          <a:spcPts val="96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10.83809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96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11.09747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90%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R="22479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10.91689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11.10007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Variance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.0115946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1270"/>
                </a:tc>
              </a:tr>
              <a:tr h="160179">
                <a:tc>
                  <a:txBody>
                    <a:bodyPr/>
                    <a:lstStyle/>
                    <a:p>
                      <a:pPr algn="r" marR="9144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95%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479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10.95259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11.12832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45"/>
                        </a:lnSpc>
                      </a:pPr>
                      <a:r>
                        <a:rPr dirty="0" sz="1000" spc="-80">
                          <a:latin typeface="Courier New"/>
                          <a:cs typeface="Courier New"/>
                        </a:rPr>
                        <a:t>Skewness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45"/>
                        </a:lnSpc>
                      </a:pPr>
                      <a:r>
                        <a:rPr dirty="0" sz="1000">
                          <a:latin typeface="Courier New"/>
                          <a:cs typeface="Courier New"/>
                        </a:rPr>
                        <a:t>.3394967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3041154"/>
            <a:ext cx="224790" cy="1943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80">
                <a:latin typeface="Courier New"/>
                <a:cs typeface="Courier New"/>
              </a:rPr>
              <a:t>99%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699" y="3041154"/>
            <a:ext cx="556895" cy="1943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80">
                <a:latin typeface="Courier New"/>
                <a:cs typeface="Courier New"/>
              </a:rPr>
              <a:t>11.00548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1525" y="3041154"/>
            <a:ext cx="490855" cy="1943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80">
                <a:latin typeface="Courier New"/>
                <a:cs typeface="Courier New"/>
              </a:rPr>
              <a:t>11.3788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1482" y="3041154"/>
            <a:ext cx="556895" cy="1943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80">
                <a:latin typeface="Courier New"/>
                <a:cs typeface="Courier New"/>
              </a:rPr>
              <a:t>Kurtosis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873" y="3041154"/>
            <a:ext cx="556895" cy="3994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80">
                <a:latin typeface="Courier New"/>
                <a:cs typeface="Courier New"/>
              </a:rPr>
              <a:t>3.538327</a:t>
            </a:r>
            <a:endParaRPr sz="10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1005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19</a:t>
            </a:fld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8936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Measures </a:t>
            </a:r>
            <a:r>
              <a:rPr dirty="0" spc="5"/>
              <a:t>of central</a:t>
            </a:r>
            <a:r>
              <a:rPr dirty="0" spc="-50"/>
              <a:t> </a:t>
            </a:r>
            <a:r>
              <a:rPr dirty="0" spc="10"/>
              <a:t>tendency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435" y="1273324"/>
            <a:ext cx="3763645" cy="61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marR="177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200" spc="-5">
                <a:latin typeface="Arial"/>
                <a:cs typeface="Arial"/>
              </a:rPr>
              <a:t>Q: What is the typical value for this variable? (Can  </a:t>
            </a:r>
            <a:r>
              <a:rPr dirty="0" sz="1200" spc="-10">
                <a:latin typeface="Arial"/>
                <a:cs typeface="Arial"/>
              </a:rPr>
              <a:t>only answer with one number; </a:t>
            </a:r>
            <a:r>
              <a:rPr dirty="0" sz="1200" spc="-5">
                <a:latin typeface="Arial"/>
                <a:cs typeface="Arial"/>
              </a:rPr>
              <a:t>can’t </a:t>
            </a:r>
            <a:r>
              <a:rPr dirty="0" sz="1200" spc="-10">
                <a:latin typeface="Arial"/>
                <a:cs typeface="Arial"/>
              </a:rPr>
              <a:t>give </a:t>
            </a:r>
            <a:r>
              <a:rPr dirty="0" sz="1200" spc="-5">
                <a:latin typeface="Arial"/>
                <a:cs typeface="Arial"/>
              </a:rPr>
              <a:t>me a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range)</a:t>
            </a:r>
            <a:endParaRPr sz="1200">
              <a:latin typeface="Arial"/>
              <a:cs typeface="Arial"/>
            </a:endParaRPr>
          </a:p>
          <a:p>
            <a:pPr marL="1771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200" spc="-5">
                <a:latin typeface="Arial"/>
                <a:cs typeface="Arial"/>
              </a:rPr>
              <a:t>A: </a:t>
            </a: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want </a:t>
            </a:r>
            <a:r>
              <a:rPr dirty="0" sz="1200" spc="-5">
                <a:latin typeface="Arial"/>
                <a:cs typeface="Arial"/>
              </a:rPr>
              <a:t>a measure of central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tendency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Log</a:t>
            </a:r>
            <a:r>
              <a:rPr dirty="0" spc="-20"/>
              <a:t> </a:t>
            </a:r>
            <a:r>
              <a:rPr dirty="0" spc="5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359585"/>
            <a:ext cx="3938904" cy="2708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11620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10">
                <a:latin typeface="Arial"/>
                <a:cs typeface="Arial"/>
              </a:rPr>
              <a:t>Log </a:t>
            </a:r>
            <a:r>
              <a:rPr dirty="0" sz="1200" spc="-5">
                <a:latin typeface="Arial"/>
                <a:cs typeface="Arial"/>
              </a:rPr>
              <a:t>transformations can </a:t>
            </a:r>
            <a:r>
              <a:rPr dirty="0" sz="1200" spc="-10">
                <a:latin typeface="Arial"/>
                <a:cs typeface="Arial"/>
              </a:rPr>
              <a:t>also </a:t>
            </a:r>
            <a:r>
              <a:rPr dirty="0" sz="1200" spc="-5">
                <a:latin typeface="Arial"/>
                <a:cs typeface="Arial"/>
              </a:rPr>
              <a:t>sometimes be </a:t>
            </a:r>
            <a:r>
              <a:rPr dirty="0" sz="1200" spc="-10">
                <a:latin typeface="Arial"/>
                <a:cs typeface="Arial"/>
              </a:rPr>
              <a:t>useful if  we want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examine </a:t>
            </a:r>
            <a:r>
              <a:rPr dirty="0" sz="1200" spc="-5">
                <a:latin typeface="Arial"/>
                <a:cs typeface="Arial"/>
              </a:rPr>
              <a:t>things in </a:t>
            </a:r>
            <a:r>
              <a:rPr dirty="0" sz="1200" spc="-10">
                <a:latin typeface="Arial"/>
                <a:cs typeface="Arial"/>
              </a:rPr>
              <a:t>percentage </a:t>
            </a:r>
            <a:r>
              <a:rPr dirty="0" sz="1200" spc="-5">
                <a:latin typeface="Arial"/>
                <a:cs typeface="Arial"/>
              </a:rPr>
              <a:t>terms (e.g.,  the Black-White </a:t>
            </a:r>
            <a:r>
              <a:rPr dirty="0" sz="1200" spc="-10">
                <a:latin typeface="Arial"/>
                <a:cs typeface="Arial"/>
              </a:rPr>
              <a:t>wage gap example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Wheelan)</a:t>
            </a:r>
            <a:endParaRPr sz="1200">
              <a:latin typeface="Arial"/>
              <a:cs typeface="Arial"/>
            </a:endParaRPr>
          </a:p>
          <a:p>
            <a:pPr marL="253365" marR="939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75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convert from a </a:t>
            </a:r>
            <a:r>
              <a:rPr dirty="0" sz="1200" spc="-10">
                <a:latin typeface="Arial"/>
                <a:cs typeface="Arial"/>
              </a:rPr>
              <a:t>log-change </a:t>
            </a:r>
            <a:r>
              <a:rPr dirty="0" sz="1200" spc="-5">
                <a:latin typeface="Arial"/>
                <a:cs typeface="Arial"/>
              </a:rPr>
              <a:t>to a </a:t>
            </a:r>
            <a:r>
              <a:rPr dirty="0" sz="1200" spc="-10">
                <a:latin typeface="Arial"/>
                <a:cs typeface="Arial"/>
              </a:rPr>
              <a:t>percentage-change  </a:t>
            </a:r>
            <a:r>
              <a:rPr dirty="0" sz="1200" spc="-5">
                <a:latin typeface="Arial"/>
                <a:cs typeface="Arial"/>
              </a:rPr>
              <a:t>(approximated), calculate the change in the </a:t>
            </a:r>
            <a:r>
              <a:rPr dirty="0" sz="1200" spc="-10">
                <a:latin typeface="Arial"/>
                <a:cs typeface="Arial"/>
              </a:rPr>
              <a:t>log  </a:t>
            </a:r>
            <a:r>
              <a:rPr dirty="0" sz="1200" spc="-5">
                <a:latin typeface="Arial"/>
                <a:cs typeface="Arial"/>
              </a:rPr>
              <a:t>values,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then move the </a:t>
            </a:r>
            <a:r>
              <a:rPr dirty="0" sz="1200" spc="-10">
                <a:latin typeface="Arial"/>
                <a:cs typeface="Arial"/>
              </a:rPr>
              <a:t>decimal place over </a:t>
            </a:r>
            <a:r>
              <a:rPr dirty="0" sz="1200" spc="-5">
                <a:latin typeface="Arial"/>
                <a:cs typeface="Arial"/>
              </a:rPr>
              <a:t>two  </a:t>
            </a:r>
            <a:r>
              <a:rPr dirty="0" sz="1200" spc="-10">
                <a:latin typeface="Arial"/>
                <a:cs typeface="Arial"/>
              </a:rPr>
              <a:t>places </a:t>
            </a:r>
            <a:r>
              <a:rPr dirty="0" sz="1200" spc="-5">
                <a:latin typeface="Arial"/>
                <a:cs typeface="Arial"/>
              </a:rPr>
              <a:t>to the right to </a:t>
            </a:r>
            <a:r>
              <a:rPr dirty="0" sz="1200" spc="-1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percentage </a:t>
            </a:r>
            <a:r>
              <a:rPr dirty="0" sz="1200" spc="-5">
                <a:latin typeface="Arial"/>
                <a:cs typeface="Arial"/>
              </a:rPr>
              <a:t>(just </a:t>
            </a:r>
            <a:r>
              <a:rPr dirty="0" sz="1200" spc="-10">
                <a:latin typeface="Arial"/>
                <a:cs typeface="Arial"/>
              </a:rPr>
              <a:t>as  when </a:t>
            </a:r>
            <a:r>
              <a:rPr dirty="0" sz="1200" spc="-5">
                <a:latin typeface="Arial"/>
                <a:cs typeface="Arial"/>
              </a:rPr>
              <a:t>converting a </a:t>
            </a:r>
            <a:r>
              <a:rPr dirty="0" sz="1200" spc="-10">
                <a:latin typeface="Arial"/>
                <a:cs typeface="Arial"/>
              </a:rPr>
              <a:t>proportion </a:t>
            </a:r>
            <a:r>
              <a:rPr dirty="0" sz="1200" spc="-5">
                <a:latin typeface="Arial"/>
                <a:cs typeface="Arial"/>
              </a:rPr>
              <a:t>to 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percentage)</a:t>
            </a:r>
            <a:endParaRPr sz="1200">
              <a:latin typeface="Arial"/>
              <a:cs typeface="Arial"/>
            </a:endParaRPr>
          </a:p>
          <a:p>
            <a:pPr lvl="1" marL="556895" marR="116205" indent="-145415">
              <a:lnSpc>
                <a:spcPct val="102600"/>
              </a:lnSpc>
              <a:spcBef>
                <a:spcPts val="80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Suppose a </a:t>
            </a:r>
            <a:r>
              <a:rPr dirty="0" sz="1100" spc="-5">
                <a:latin typeface="Arial"/>
                <a:cs typeface="Arial"/>
              </a:rPr>
              <a:t>teacher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have a log </a:t>
            </a:r>
            <a:r>
              <a:rPr dirty="0" sz="1100" spc="-5">
                <a:latin typeface="Arial"/>
                <a:cs typeface="Arial"/>
              </a:rPr>
              <a:t>salary </a:t>
            </a:r>
            <a:r>
              <a:rPr dirty="0" sz="1100" spc="-10">
                <a:latin typeface="Arial"/>
                <a:cs typeface="Arial"/>
              </a:rPr>
              <a:t>of 10.5  but now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0">
                <a:latin typeface="Arial"/>
                <a:cs typeface="Arial"/>
              </a:rPr>
              <a:t>is 10.6.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is a </a:t>
            </a:r>
            <a:r>
              <a:rPr dirty="0" sz="1100" spc="-5">
                <a:latin typeface="Arial"/>
                <a:cs typeface="Arial"/>
              </a:rPr>
              <a:t>.1 (or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.10) </a:t>
            </a:r>
            <a:r>
              <a:rPr dirty="0" sz="1100" spc="-10">
                <a:latin typeface="Arial"/>
                <a:cs typeface="Arial"/>
              </a:rPr>
              <a:t>increase.  </a:t>
            </a:r>
            <a:r>
              <a:rPr dirty="0" sz="1100" spc="-5">
                <a:latin typeface="Arial"/>
                <a:cs typeface="Arial"/>
              </a:rPr>
              <a:t>Moving </a:t>
            </a:r>
            <a:r>
              <a:rPr dirty="0" sz="1100" spc="-1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decimal point </a:t>
            </a:r>
            <a:r>
              <a:rPr dirty="0" sz="1100" spc="-5">
                <a:latin typeface="Arial"/>
                <a:cs typeface="Arial"/>
              </a:rPr>
              <a:t>two </a:t>
            </a:r>
            <a:r>
              <a:rPr dirty="0" sz="1100" spc="-10">
                <a:latin typeface="Arial"/>
                <a:cs typeface="Arial"/>
              </a:rPr>
              <a:t>places and adding  a percentage </a:t>
            </a:r>
            <a:r>
              <a:rPr dirty="0" sz="1100" spc="-5">
                <a:latin typeface="Arial"/>
                <a:cs typeface="Arial"/>
              </a:rPr>
              <a:t>sign </a:t>
            </a:r>
            <a:r>
              <a:rPr dirty="0" sz="1100" spc="-10">
                <a:latin typeface="Arial"/>
                <a:cs typeface="Arial"/>
              </a:rPr>
              <a:t>gives us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10%.</a:t>
            </a:r>
            <a:endParaRPr sz="1100">
              <a:latin typeface="Arial"/>
              <a:cs typeface="Arial"/>
            </a:endParaRPr>
          </a:p>
          <a:p>
            <a:pPr lvl="1" marL="556895" marR="20066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5">
                <a:latin typeface="Arial"/>
                <a:cs typeface="Arial"/>
              </a:rPr>
              <a:t>Similarly,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teacher making </a:t>
            </a:r>
            <a:r>
              <a:rPr dirty="0" sz="1100" spc="-10">
                <a:latin typeface="Arial"/>
                <a:cs typeface="Arial"/>
              </a:rPr>
              <a:t>a log-salary of 10.9  makes about 10% more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someone </a:t>
            </a:r>
            <a:r>
              <a:rPr dirty="0" sz="1100" spc="-5">
                <a:latin typeface="Arial"/>
                <a:cs typeface="Arial"/>
              </a:rPr>
              <a:t>making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10.8</a:t>
            </a:r>
            <a:endParaRPr sz="1100">
              <a:latin typeface="Arial"/>
              <a:cs typeface="Arial"/>
            </a:endParaRPr>
          </a:p>
          <a:p>
            <a:pPr marL="253365" indent="-152400">
              <a:lnSpc>
                <a:spcPct val="100000"/>
              </a:lnSpc>
              <a:spcBef>
                <a:spcPts val="19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Feel free to try </a:t>
            </a:r>
            <a:r>
              <a:rPr dirty="0" sz="1200" spc="-1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the math for this on your </a:t>
            </a:r>
            <a:r>
              <a:rPr dirty="0" sz="1200" spc="-10">
                <a:latin typeface="Arial"/>
                <a:cs typeface="Arial"/>
              </a:rPr>
              <a:t>own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0963" y="3058125"/>
            <a:ext cx="1558290" cy="38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0"/>
              </a:lnSpc>
            </a:pPr>
            <a:r>
              <a:rPr dirty="0" sz="1200" spc="-5">
                <a:latin typeface="Arial"/>
                <a:cs typeface="Arial"/>
              </a:rPr>
              <a:t>a couple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examples</a:t>
            </a:r>
            <a:endParaRPr sz="1200">
              <a:latin typeface="Arial"/>
              <a:cs typeface="Arial"/>
            </a:endParaRPr>
          </a:p>
          <a:p>
            <a:pPr marL="519430">
              <a:lnSpc>
                <a:spcPct val="100000"/>
              </a:lnSpc>
              <a:spcBef>
                <a:spcPts val="76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Intro Stats with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Nathan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Favero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8936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Measures </a:t>
            </a:r>
            <a:r>
              <a:rPr dirty="0" spc="5"/>
              <a:t>of central</a:t>
            </a:r>
            <a:r>
              <a:rPr dirty="0" spc="-50"/>
              <a:t> </a:t>
            </a:r>
            <a:r>
              <a:rPr dirty="0" spc="10"/>
              <a:t>tendency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779523"/>
            <a:ext cx="370268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Mean: </a:t>
            </a:r>
            <a:r>
              <a:rPr dirty="0" sz="1200" spc="-10">
                <a:latin typeface="Arial"/>
                <a:cs typeface="Arial"/>
              </a:rPr>
              <a:t>average; add </a:t>
            </a:r>
            <a:r>
              <a:rPr dirty="0" sz="1200" spc="-5">
                <a:latin typeface="Arial"/>
                <a:cs typeface="Arial"/>
              </a:rPr>
              <a:t>up all values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10">
                <a:latin typeface="Arial"/>
                <a:cs typeface="Arial"/>
              </a:rPr>
              <a:t>divide by  </a:t>
            </a:r>
            <a:r>
              <a:rPr dirty="0" sz="1200" spc="-5">
                <a:latin typeface="Arial"/>
                <a:cs typeface="Arial"/>
              </a:rPr>
              <a:t>total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observations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8083" y="1345841"/>
            <a:ext cx="2730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0" b="0" i="1">
                <a:latin typeface="Bookman Old Style"/>
                <a:cs typeface="Bookman Old Style"/>
              </a:rPr>
              <a:t>µ</a:t>
            </a:r>
            <a:r>
              <a:rPr dirty="0" sz="1200" spc="-105" b="0" i="1">
                <a:latin typeface="Bookman Old Style"/>
                <a:cs typeface="Bookman Old Style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2692" y="1129243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8264" y="1243124"/>
            <a:ext cx="1016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4185" y="1316506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55392" y="147241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 h="0">
                <a:moveTo>
                  <a:pt x="0" y="0"/>
                </a:moveTo>
                <a:lnTo>
                  <a:pt x="290296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33014" y="1449981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435" y="1830550"/>
            <a:ext cx="3787140" cy="796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marR="177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200" spc="-5">
                <a:latin typeface="Arial"/>
                <a:cs typeface="Arial"/>
              </a:rPr>
              <a:t>Median: </a:t>
            </a:r>
            <a:r>
              <a:rPr dirty="0" sz="1200" spc="-10">
                <a:latin typeface="Arial"/>
                <a:cs typeface="Arial"/>
              </a:rPr>
              <a:t>50th percentile; line </a:t>
            </a:r>
            <a:r>
              <a:rPr dirty="0" sz="1200" spc="-5">
                <a:latin typeface="Arial"/>
                <a:cs typeface="Arial"/>
              </a:rPr>
              <a:t>all values up from </a:t>
            </a:r>
            <a:r>
              <a:rPr dirty="0" sz="1200" spc="-10">
                <a:latin typeface="Arial"/>
                <a:cs typeface="Arial"/>
              </a:rPr>
              <a:t>least 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greatest and </a:t>
            </a: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10">
                <a:latin typeface="Arial"/>
                <a:cs typeface="Arial"/>
              </a:rPr>
              <a:t>pick </a:t>
            </a:r>
            <a:r>
              <a:rPr dirty="0" sz="1200" spc="-5">
                <a:latin typeface="Arial"/>
                <a:cs typeface="Arial"/>
              </a:rPr>
              <a:t>the value in the very middle.  If two values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tied, take the </a:t>
            </a:r>
            <a:r>
              <a:rPr dirty="0" sz="1200" spc="-10">
                <a:latin typeface="Arial"/>
                <a:cs typeface="Arial"/>
              </a:rPr>
              <a:t>average </a:t>
            </a:r>
            <a:r>
              <a:rPr dirty="0" sz="1200" spc="-5">
                <a:latin typeface="Arial"/>
                <a:cs typeface="Arial"/>
              </a:rPr>
              <a:t>of the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two.</a:t>
            </a:r>
            <a:endParaRPr sz="1200">
              <a:latin typeface="Arial"/>
              <a:cs typeface="Arial"/>
            </a:endParaRPr>
          </a:p>
          <a:p>
            <a:pPr marL="1771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200" spc="-5">
                <a:latin typeface="Arial"/>
                <a:cs typeface="Arial"/>
              </a:rPr>
              <a:t>Mode: most frequently </a:t>
            </a:r>
            <a:r>
              <a:rPr dirty="0" sz="1200" spc="-10">
                <a:latin typeface="Arial"/>
                <a:cs typeface="Arial"/>
              </a:rPr>
              <a:t>occurring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89369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Measures </a:t>
            </a:r>
            <a:r>
              <a:rPr dirty="0" spc="5"/>
              <a:t>of central</a:t>
            </a:r>
            <a:r>
              <a:rPr dirty="0" spc="-50"/>
              <a:t> </a:t>
            </a:r>
            <a:r>
              <a:rPr dirty="0" spc="10"/>
              <a:t>tendency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35" y="904986"/>
            <a:ext cx="3781425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965" marR="882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-5">
                <a:latin typeface="Arial"/>
                <a:cs typeface="Arial"/>
              </a:rPr>
              <a:t>Mean: sensitive to </a:t>
            </a:r>
            <a:r>
              <a:rPr dirty="0" sz="1200" spc="-10">
                <a:latin typeface="Arial"/>
                <a:cs typeface="Arial"/>
              </a:rPr>
              <a:t>outliers </a:t>
            </a:r>
            <a:r>
              <a:rPr dirty="0" sz="1200" spc="-5">
                <a:latin typeface="Arial"/>
                <a:cs typeface="Arial"/>
              </a:rPr>
              <a:t>(unusually </a:t>
            </a:r>
            <a:r>
              <a:rPr dirty="0" sz="1200" spc="-10">
                <a:latin typeface="Arial"/>
                <a:cs typeface="Arial"/>
              </a:rPr>
              <a:t>large </a:t>
            </a:r>
            <a:r>
              <a:rPr dirty="0" sz="1200" spc="-5">
                <a:latin typeface="Arial"/>
                <a:cs typeface="Arial"/>
              </a:rPr>
              <a:t>or small  values)</a:t>
            </a:r>
            <a:endParaRPr sz="1200">
              <a:latin typeface="Arial"/>
              <a:cs typeface="Arial"/>
            </a:endParaRPr>
          </a:p>
          <a:p>
            <a:pPr marL="2279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-5">
                <a:latin typeface="Arial"/>
                <a:cs typeface="Arial"/>
              </a:rPr>
              <a:t>Median: </a:t>
            </a:r>
            <a:r>
              <a:rPr dirty="0" sz="1200" spc="-1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sensitive to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outliers</a:t>
            </a:r>
            <a:endParaRPr sz="1200">
              <a:latin typeface="Arial"/>
              <a:cs typeface="Arial"/>
            </a:endParaRPr>
          </a:p>
          <a:p>
            <a:pPr marL="227965" indent="-152400">
              <a:lnSpc>
                <a:spcPct val="10000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-5"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 lvl="1" marL="531495" marR="3048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32130" algn="l"/>
              </a:tabLst>
            </a:pPr>
            <a:r>
              <a:rPr dirty="0" sz="1100" spc="-10">
                <a:latin typeface="Arial"/>
                <a:cs typeface="Arial"/>
              </a:rPr>
              <a:t>Usually not ideal </a:t>
            </a:r>
            <a:r>
              <a:rPr dirty="0" sz="1100" spc="-5">
                <a:latin typeface="Arial"/>
                <a:cs typeface="Arial"/>
              </a:rPr>
              <a:t>for continuous variables (especially  </a:t>
            </a:r>
            <a:r>
              <a:rPr dirty="0" sz="1100" spc="-10">
                <a:latin typeface="Arial"/>
                <a:cs typeface="Arial"/>
              </a:rPr>
              <a:t>when measured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many digits), although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use  bins instead with </a:t>
            </a:r>
            <a:r>
              <a:rPr dirty="0" sz="1100" spc="-5">
                <a:latin typeface="Arial"/>
                <a:cs typeface="Arial"/>
              </a:rPr>
              <a:t>continuous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variables</a:t>
            </a:r>
            <a:endParaRPr sz="1100">
              <a:latin typeface="Arial"/>
              <a:cs typeface="Arial"/>
            </a:endParaRPr>
          </a:p>
          <a:p>
            <a:pPr lvl="1" marL="5314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32130" algn="l"/>
              </a:tabLst>
            </a:pPr>
            <a:r>
              <a:rPr dirty="0" sz="1100" spc="-5">
                <a:latin typeface="Arial"/>
                <a:cs typeface="Arial"/>
              </a:rPr>
              <a:t>There </a:t>
            </a:r>
            <a:r>
              <a:rPr dirty="0" sz="1100" spc="-10">
                <a:latin typeface="Arial"/>
                <a:cs typeface="Arial"/>
              </a:rPr>
              <a:t>may be more </a:t>
            </a:r>
            <a:r>
              <a:rPr dirty="0" sz="1100" spc="-5">
                <a:latin typeface="Arial"/>
                <a:cs typeface="Arial"/>
              </a:rPr>
              <a:t>than </a:t>
            </a:r>
            <a:r>
              <a:rPr dirty="0" sz="1100" spc="-10">
                <a:latin typeface="Arial"/>
                <a:cs typeface="Arial"/>
              </a:rPr>
              <a:t>one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9577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Measures </a:t>
            </a:r>
            <a:r>
              <a:rPr dirty="0" spc="5"/>
              <a:t>of</a:t>
            </a:r>
            <a:r>
              <a:rPr dirty="0" spc="-75"/>
              <a:t> </a:t>
            </a:r>
            <a:r>
              <a:rPr dirty="0" spc="10"/>
              <a:t>spread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1200642"/>
            <a:ext cx="3806825" cy="796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177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Q: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tightly is 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clustered </a:t>
            </a:r>
            <a:r>
              <a:rPr dirty="0" sz="1200" spc="-10">
                <a:latin typeface="Arial"/>
                <a:cs typeface="Arial"/>
              </a:rPr>
              <a:t>around </a:t>
            </a:r>
            <a:r>
              <a:rPr dirty="0" sz="1200" spc="-5">
                <a:latin typeface="Arial"/>
                <a:cs typeface="Arial"/>
              </a:rPr>
              <a:t>the center  of the </a:t>
            </a:r>
            <a:r>
              <a:rPr dirty="0" sz="1200" spc="-10">
                <a:latin typeface="Arial"/>
                <a:cs typeface="Arial"/>
              </a:rPr>
              <a:t>distribution? </a:t>
            </a:r>
            <a:r>
              <a:rPr dirty="0" sz="1200" spc="-5">
                <a:latin typeface="Arial"/>
                <a:cs typeface="Arial"/>
              </a:rPr>
              <a:t>Are most </a:t>
            </a:r>
            <a:r>
              <a:rPr dirty="0" sz="1200" spc="-10">
                <a:latin typeface="Arial"/>
                <a:cs typeface="Arial"/>
              </a:rPr>
              <a:t>data points pretty </a:t>
            </a:r>
            <a:r>
              <a:rPr dirty="0" sz="1200" spc="-5">
                <a:latin typeface="Arial"/>
                <a:cs typeface="Arial"/>
              </a:rPr>
              <a:t>close  to 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mean/median?</a:t>
            </a:r>
            <a:endParaRPr sz="1200">
              <a:latin typeface="Arial"/>
              <a:cs typeface="Arial"/>
            </a:endParaRPr>
          </a:p>
          <a:p>
            <a:pPr marL="2025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A: </a:t>
            </a: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want </a:t>
            </a:r>
            <a:r>
              <a:rPr dirty="0" sz="1200" spc="-5">
                <a:latin typeface="Arial"/>
                <a:cs typeface="Arial"/>
              </a:rPr>
              <a:t>a measure of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spread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9577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Measures </a:t>
            </a:r>
            <a:r>
              <a:rPr dirty="0" spc="5"/>
              <a:t>of</a:t>
            </a:r>
            <a:r>
              <a:rPr dirty="0" spc="-75"/>
              <a:t> </a:t>
            </a:r>
            <a:r>
              <a:rPr dirty="0" spc="10"/>
              <a:t>spread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744105"/>
            <a:ext cx="3840479" cy="187388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53365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10">
                <a:latin typeface="Arial"/>
                <a:cs typeface="Arial"/>
              </a:rPr>
              <a:t>Range: </a:t>
            </a:r>
            <a:r>
              <a:rPr dirty="0" sz="1200" spc="-5">
                <a:latin typeface="Arial"/>
                <a:cs typeface="Arial"/>
              </a:rPr>
              <a:t>maximum value minus minimum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  <a:p>
            <a:pPr lvl="1" marL="556895" marR="19558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Doesn’t necessarily </a:t>
            </a:r>
            <a:r>
              <a:rPr dirty="0" sz="1100" spc="-5">
                <a:latin typeface="Arial"/>
                <a:cs typeface="Arial"/>
              </a:rPr>
              <a:t>tell </a:t>
            </a:r>
            <a:r>
              <a:rPr dirty="0" sz="1100" spc="-10">
                <a:latin typeface="Arial"/>
                <a:cs typeface="Arial"/>
              </a:rPr>
              <a:t>us anything about whether  </a:t>
            </a:r>
            <a:r>
              <a:rPr dirty="0" sz="1100" spc="-5">
                <a:latin typeface="Arial"/>
                <a:cs typeface="Arial"/>
              </a:rPr>
              <a:t>most </a:t>
            </a:r>
            <a:r>
              <a:rPr dirty="0" sz="1100" spc="-10">
                <a:latin typeface="Arial"/>
                <a:cs typeface="Arial"/>
              </a:rPr>
              <a:t>observations are </a:t>
            </a:r>
            <a:r>
              <a:rPr dirty="0" sz="1100" spc="-5">
                <a:latin typeface="Arial"/>
                <a:cs typeface="Arial"/>
              </a:rPr>
              <a:t>close to 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mean/median</a:t>
            </a:r>
            <a:endParaRPr sz="1100">
              <a:latin typeface="Arial"/>
              <a:cs typeface="Arial"/>
            </a:endParaRPr>
          </a:p>
          <a:p>
            <a:pPr marL="253365" marR="68580" indent="-152400">
              <a:lnSpc>
                <a:spcPts val="1350"/>
              </a:lnSpc>
              <a:spcBef>
                <a:spcPts val="35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Interquartile range (IQR): </a:t>
            </a:r>
            <a:r>
              <a:rPr dirty="0" sz="1200" spc="-10">
                <a:latin typeface="Arial"/>
                <a:cs typeface="Arial"/>
              </a:rPr>
              <a:t>75th percentile </a:t>
            </a:r>
            <a:r>
              <a:rPr dirty="0" sz="1200" spc="-5">
                <a:latin typeface="Arial"/>
                <a:cs typeface="Arial"/>
              </a:rPr>
              <a:t>minus </a:t>
            </a:r>
            <a:r>
              <a:rPr dirty="0" sz="1200" spc="-10">
                <a:latin typeface="Arial"/>
                <a:cs typeface="Arial"/>
              </a:rPr>
              <a:t>25th  percentile</a:t>
            </a:r>
            <a:endParaRPr sz="1200">
              <a:latin typeface="Arial"/>
              <a:cs typeface="Arial"/>
            </a:endParaRPr>
          </a:p>
          <a:p>
            <a:pPr lvl="1" marL="556895" marR="179705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25th and 75th percentile </a:t>
            </a:r>
            <a:r>
              <a:rPr dirty="0" sz="1100" spc="-5">
                <a:latin typeface="Arial"/>
                <a:cs typeface="Arial"/>
              </a:rPr>
              <a:t>calculated </a:t>
            </a:r>
            <a:r>
              <a:rPr dirty="0" sz="1100" spc="-10">
                <a:latin typeface="Arial"/>
                <a:cs typeface="Arial"/>
              </a:rPr>
              <a:t>like </a:t>
            </a:r>
            <a:r>
              <a:rPr dirty="0" sz="1100" spc="-5">
                <a:latin typeface="Arial"/>
                <a:cs typeface="Arial"/>
              </a:rPr>
              <a:t>median,  </a:t>
            </a:r>
            <a:r>
              <a:rPr dirty="0" sz="1100" spc="-10">
                <a:latin typeface="Arial"/>
                <a:cs typeface="Arial"/>
              </a:rPr>
              <a:t>except </a:t>
            </a:r>
            <a:r>
              <a:rPr dirty="0" sz="1100" spc="-5">
                <a:latin typeface="Arial"/>
                <a:cs typeface="Arial"/>
              </a:rPr>
              <a:t>they mark the </a:t>
            </a:r>
            <a:r>
              <a:rPr dirty="0" sz="1100" spc="-10">
                <a:latin typeface="Arial"/>
                <a:cs typeface="Arial"/>
              </a:rPr>
              <a:t>25% point and 75% point </a:t>
            </a:r>
            <a:r>
              <a:rPr dirty="0" sz="1100" spc="-5">
                <a:latin typeface="Arial"/>
                <a:cs typeface="Arial"/>
              </a:rPr>
              <a:t>(as  </a:t>
            </a:r>
            <a:r>
              <a:rPr dirty="0" sz="1100" spc="-10">
                <a:latin typeface="Arial"/>
                <a:cs typeface="Arial"/>
              </a:rPr>
              <a:t>opposed </a:t>
            </a:r>
            <a:r>
              <a:rPr dirty="0" sz="1100" spc="-5">
                <a:latin typeface="Arial"/>
                <a:cs typeface="Arial"/>
              </a:rPr>
              <a:t>to the middle, </a:t>
            </a:r>
            <a:r>
              <a:rPr dirty="0" sz="1100" spc="-10">
                <a:latin typeface="Arial"/>
                <a:cs typeface="Arial"/>
              </a:rPr>
              <a:t>or 50% point) when data is  arranged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least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greatest</a:t>
            </a:r>
            <a:endParaRPr sz="11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IQR is depicted in a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bloxplot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9577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Measures </a:t>
            </a:r>
            <a:r>
              <a:rPr dirty="0" spc="5"/>
              <a:t>of</a:t>
            </a:r>
            <a:r>
              <a:rPr dirty="0" spc="-75"/>
              <a:t> </a:t>
            </a:r>
            <a:r>
              <a:rPr dirty="0" spc="10"/>
              <a:t>spread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887549"/>
            <a:ext cx="34823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Most common measures of spread: variance</a:t>
            </a:r>
            <a:r>
              <a:rPr dirty="0" sz="1200" spc="-229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735" y="1031799"/>
            <a:ext cx="1468755" cy="46863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standard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deviation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20">
                <a:latin typeface="Arial"/>
                <a:cs typeface="Arial"/>
              </a:rPr>
              <a:t>Variance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7141" y="1537434"/>
            <a:ext cx="38671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25" b="0" i="1">
                <a:latin typeface="Bookman Old Style"/>
                <a:cs typeface="Bookman Old Style"/>
              </a:rPr>
              <a:t>σ</a:t>
            </a:r>
            <a:r>
              <a:rPr dirty="0" baseline="34722" sz="1200" spc="37">
                <a:latin typeface="Arial"/>
                <a:cs typeface="Arial"/>
              </a:rPr>
              <a:t>2</a:t>
            </a:r>
            <a:r>
              <a:rPr dirty="0" baseline="34722" sz="1200" spc="15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0269" y="1320835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4274" y="1508098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0543" y="1434716"/>
            <a:ext cx="520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 i="1">
                <a:latin typeface="Arial"/>
                <a:cs typeface="Arial"/>
              </a:rPr>
              <a:t>x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55" b="0" i="1">
                <a:latin typeface="Bookman Old Style"/>
                <a:cs typeface="Bookman Old Style"/>
              </a:rPr>
              <a:t>µ</a:t>
            </a:r>
            <a:r>
              <a:rPr dirty="0" sz="1200" spc="55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5920" y="1430221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2969" y="1664004"/>
            <a:ext cx="718820" cy="0"/>
          </a:xfrm>
          <a:custGeom>
            <a:avLst/>
            <a:gdLst/>
            <a:ahLst/>
            <a:cxnLst/>
            <a:rect l="l" t="t" r="r" b="b"/>
            <a:pathLst>
              <a:path w="718819" h="0">
                <a:moveTo>
                  <a:pt x="0" y="0"/>
                </a:moveTo>
                <a:lnTo>
                  <a:pt x="718261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64574" y="1641574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434" y="1930411"/>
            <a:ext cx="340487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7480" marR="5080" indent="-1454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Times New Roman"/>
              <a:buChar char="•"/>
              <a:tabLst>
                <a:tab pos="158115" algn="l"/>
              </a:tabLst>
            </a:pP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is equal </a:t>
            </a:r>
            <a:r>
              <a:rPr dirty="0" sz="1100" spc="-5">
                <a:latin typeface="Arial"/>
                <a:cs typeface="Arial"/>
              </a:rPr>
              <a:t>to the </a:t>
            </a:r>
            <a:r>
              <a:rPr dirty="0" sz="1100" spc="-10">
                <a:latin typeface="Arial"/>
                <a:cs typeface="Arial"/>
              </a:rPr>
              <a:t>average </a:t>
            </a:r>
            <a:r>
              <a:rPr dirty="0" sz="1100" spc="-5">
                <a:latin typeface="Arial"/>
                <a:cs typeface="Arial"/>
              </a:rPr>
              <a:t>squared </a:t>
            </a:r>
            <a:r>
              <a:rPr dirty="0" sz="1100" spc="-10">
                <a:latin typeface="Arial"/>
                <a:cs typeface="Arial"/>
              </a:rPr>
              <a:t>deviation </a:t>
            </a:r>
            <a:r>
              <a:rPr dirty="0" sz="1100" spc="-5">
                <a:latin typeface="Arial"/>
                <a:cs typeface="Arial"/>
              </a:rPr>
              <a:t>(or  squared </a:t>
            </a:r>
            <a:r>
              <a:rPr dirty="0" sz="1100" spc="-10">
                <a:latin typeface="Arial"/>
                <a:cs typeface="Arial"/>
              </a:rPr>
              <a:t>error)—in other words,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average </a:t>
            </a:r>
            <a:r>
              <a:rPr dirty="0" sz="1100" spc="-5">
                <a:latin typeface="Arial"/>
                <a:cs typeface="Arial"/>
              </a:rPr>
              <a:t>squared  </a:t>
            </a:r>
            <a:r>
              <a:rPr dirty="0" sz="1100" spc="-10">
                <a:latin typeface="Arial"/>
                <a:cs typeface="Arial"/>
              </a:rPr>
              <a:t>difference between each data point and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mean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95770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Measures </a:t>
            </a:r>
            <a:r>
              <a:rPr dirty="0" spc="5"/>
              <a:t>of</a:t>
            </a:r>
            <a:r>
              <a:rPr dirty="0" spc="-75"/>
              <a:t> </a:t>
            </a:r>
            <a:r>
              <a:rPr dirty="0" spc="10"/>
              <a:t>spread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879612"/>
            <a:ext cx="162242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Standard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deviation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15" b="0" i="1">
                <a:latin typeface="Bookman Old Style"/>
                <a:cs typeface="Bookman Old Style"/>
              </a:rPr>
              <a:t>σ</a:t>
            </a:r>
            <a:r>
              <a:rPr dirty="0" sz="1200" spc="-85" b="0" i="1">
                <a:latin typeface="Bookman Old Style"/>
                <a:cs typeface="Bookman Old Style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867" y="1058085"/>
            <a:ext cx="1778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35">
                <a:latin typeface="Times New Roman"/>
                <a:cs typeface="Times New Roman"/>
              </a:rPr>
              <a:t>√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2395" y="1219581"/>
            <a:ext cx="748665" cy="0"/>
          </a:xfrm>
          <a:custGeom>
            <a:avLst/>
            <a:gdLst/>
            <a:ahLst/>
            <a:cxnLst/>
            <a:rect l="l" t="t" r="r" b="b"/>
            <a:pathLst>
              <a:path w="748664" h="0">
                <a:moveTo>
                  <a:pt x="0" y="0"/>
                </a:moveTo>
                <a:lnTo>
                  <a:pt x="748626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04884" y="1089467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8877" y="1276717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5146" y="1203335"/>
            <a:ext cx="5207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 i="1">
                <a:latin typeface="Arial"/>
                <a:cs typeface="Arial"/>
              </a:rPr>
              <a:t>x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55" b="0" i="1">
                <a:latin typeface="Bookman Old Style"/>
                <a:cs typeface="Bookman Old Style"/>
              </a:rPr>
              <a:t>µ</a:t>
            </a:r>
            <a:r>
              <a:rPr dirty="0" sz="1200" spc="55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0522" y="121008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7584" y="1432623"/>
            <a:ext cx="718820" cy="0"/>
          </a:xfrm>
          <a:custGeom>
            <a:avLst/>
            <a:gdLst/>
            <a:ahLst/>
            <a:cxnLst/>
            <a:rect l="l" t="t" r="r" b="b"/>
            <a:pathLst>
              <a:path w="718819" h="0">
                <a:moveTo>
                  <a:pt x="0" y="0"/>
                </a:moveTo>
                <a:lnTo>
                  <a:pt x="718248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09189" y="1410205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034" y="1768626"/>
            <a:ext cx="3389629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2880" indent="-1454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Times New Roman"/>
              <a:buChar char="•"/>
              <a:tabLst>
                <a:tab pos="183515" algn="l"/>
              </a:tabLst>
            </a:pP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is just </a:t>
            </a:r>
            <a:r>
              <a:rPr dirty="0" sz="1100" spc="-5">
                <a:latin typeface="Arial"/>
                <a:cs typeface="Arial"/>
              </a:rPr>
              <a:t>the square root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variance</a:t>
            </a:r>
            <a:endParaRPr sz="1100">
              <a:latin typeface="Arial"/>
              <a:cs typeface="Arial"/>
            </a:endParaRPr>
          </a:p>
          <a:p>
            <a:pPr marL="182880" marR="304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183515" algn="l"/>
              </a:tabLst>
            </a:pPr>
            <a:r>
              <a:rPr dirty="0" sz="1100" spc="-4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think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5">
                <a:latin typeface="Arial"/>
                <a:cs typeface="Arial"/>
              </a:rPr>
              <a:t>the typical </a:t>
            </a:r>
            <a:r>
              <a:rPr dirty="0" sz="1100" spc="-10">
                <a:latin typeface="Arial"/>
                <a:cs typeface="Arial"/>
              </a:rPr>
              <a:t>distance between a  data point 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mean </a:t>
            </a:r>
            <a:r>
              <a:rPr dirty="0" sz="1100" spc="-5">
                <a:latin typeface="Arial"/>
                <a:cs typeface="Arial"/>
              </a:rPr>
              <a:t>(not </a:t>
            </a:r>
            <a:r>
              <a:rPr dirty="0" sz="1100" spc="-10">
                <a:latin typeface="Arial"/>
                <a:cs typeface="Arial"/>
              </a:rPr>
              <a:t>quite </a:t>
            </a:r>
            <a:r>
              <a:rPr dirty="0" sz="1100" spc="-5">
                <a:latin typeface="Arial"/>
                <a:cs typeface="Arial"/>
              </a:rPr>
              <a:t>right </a:t>
            </a:r>
            <a:r>
              <a:rPr dirty="0" sz="1100" spc="-10">
                <a:latin typeface="Arial"/>
                <a:cs typeface="Arial"/>
              </a:rPr>
              <a:t>but a </a:t>
            </a:r>
            <a:r>
              <a:rPr dirty="0" sz="1100" spc="-15">
                <a:latin typeface="Arial"/>
                <a:cs typeface="Arial"/>
              </a:rPr>
              <a:t>good  </a:t>
            </a:r>
            <a:r>
              <a:rPr dirty="0" sz="1100" spc="-10">
                <a:latin typeface="Arial"/>
                <a:cs typeface="Arial"/>
              </a:rPr>
              <a:t>approximation)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195770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Measures </a:t>
            </a:r>
            <a:r>
              <a:rPr dirty="0" sz="1700" spc="5">
                <a:latin typeface="Arial"/>
                <a:cs typeface="Arial"/>
              </a:rPr>
              <a:t>of</a:t>
            </a:r>
            <a:r>
              <a:rPr dirty="0" sz="1700" spc="-75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spread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349780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16205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2: Statistics for 1</a:t>
            </a:r>
            <a:r>
              <a:rPr dirty="0" sz="600" spc="-8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20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2: Statistics for 1 Variable</dc:title>
  <dcterms:created xsi:type="dcterms:W3CDTF">2024-08-05T22:14:28Z</dcterms:created>
  <dcterms:modified xsi:type="dcterms:W3CDTF">2024-08-05T22:14:28Z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2024-08-02T00:00:00Z</vt:filetime>
  </property>
</Properties>
</file>