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jpg" ContentType="image/jp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6944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44"/>
            <a:ext cx="3691254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424" y="717268"/>
            <a:ext cx="4013250" cy="2278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57960" y="3330341"/>
            <a:ext cx="1050925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/4.0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4.xml"/><Relationship Id="rId3" Type="http://schemas.openxmlformats.org/officeDocument/2006/relationships/image" Target="../media/image2.png"/><Relationship Id="rId4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3.xml"/><Relationship Id="rId3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1.xml"/><Relationship Id="rId3" Type="http://schemas.openxmlformats.org/officeDocument/2006/relationships/image" Target="../media/image5.png"/><Relationship Id="rId4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nlinestatbook.com/2/regression/intro.html" TargetMode="External"/><Relationship Id="rId3" Type="http://schemas.openxmlformats.org/officeDocument/2006/relationships/slide" Target="slide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58.xml"/><Relationship Id="rId3" Type="http://schemas.openxmlformats.org/officeDocument/2006/relationships/slide" Target="slide60.xml"/><Relationship Id="rId4" Type="http://schemas.openxmlformats.org/officeDocument/2006/relationships/slide" Target="slide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Relationship Id="rId3" Type="http://schemas.openxmlformats.org/officeDocument/2006/relationships/image" Target="../media/image9.png"/><Relationship Id="rId4" Type="http://schemas.openxmlformats.org/officeDocument/2006/relationships/slide" Target="slide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slide" Target="slide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slide" Target="slide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slide" Target="slide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slide" Target="slide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slide" Target="slide1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Relationship Id="rId3" Type="http://schemas.openxmlformats.org/officeDocument/2006/relationships/image" Target="../media/image16.png"/><Relationship Id="rId4" Type="http://schemas.openxmlformats.org/officeDocument/2006/relationships/slide" Target="slide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3" Type="http://schemas.openxmlformats.org/officeDocument/2006/relationships/slide" Target="slide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slide" Target="slide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3" Type="http://schemas.openxmlformats.org/officeDocument/2006/relationships/slide" Target="slide1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slide" Target="slide1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slide" Target="slide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slide" Target="slide1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slide" Target="slide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slide" Target="slide1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3" Type="http://schemas.openxmlformats.org/officeDocument/2006/relationships/slide" Target="slide1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slide" Target="slide1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Relationship Id="rId3" Type="http://schemas.openxmlformats.org/officeDocument/2006/relationships/slide" Target="slide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Relationship Id="rId3" Type="http://schemas.openxmlformats.org/officeDocument/2006/relationships/slide" Target="slide1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Relationship Id="rId3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Relationship Id="rId3" Type="http://schemas.openxmlformats.org/officeDocument/2006/relationships/slide" Target="slide1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1.xml"/><Relationship Id="rId3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541756"/>
            <a:ext cx="3888104" cy="640715"/>
          </a:xfrm>
          <a:prstGeom prst="rect"/>
          <a:solidFill>
            <a:srgbClr val="004FA2"/>
          </a:solidFill>
        </p:spPr>
        <p:txBody>
          <a:bodyPr wrap="square" lIns="0" tIns="22860" rIns="0" bIns="0" rtlCol="0" vert="horz">
            <a:spAutoFit/>
          </a:bodyPr>
          <a:lstStyle/>
          <a:p>
            <a:pPr marL="1404620" marR="133985" indent="-1264285">
              <a:lnSpc>
                <a:spcPct val="107400"/>
              </a:lnSpc>
              <a:spcBef>
                <a:spcPts val="180"/>
              </a:spcBef>
            </a:pPr>
            <a:r>
              <a:rPr dirty="0" spc="5">
                <a:solidFill>
                  <a:srgbClr val="FFFFFF"/>
                </a:solidFill>
              </a:rPr>
              <a:t>Lecture 3: </a:t>
            </a:r>
            <a:r>
              <a:rPr dirty="0" spc="10">
                <a:solidFill>
                  <a:srgbClr val="FFFFFF"/>
                </a:solidFill>
              </a:rPr>
              <a:t>The </a:t>
            </a:r>
            <a:r>
              <a:rPr dirty="0" spc="5">
                <a:solidFill>
                  <a:srgbClr val="FFFFFF"/>
                </a:solidFill>
              </a:rPr>
              <a:t>Relationship </a:t>
            </a:r>
            <a:r>
              <a:rPr dirty="0" spc="10">
                <a:solidFill>
                  <a:srgbClr val="FFFFFF"/>
                </a:solidFill>
              </a:rPr>
              <a:t>Between  2</a:t>
            </a:r>
            <a:r>
              <a:rPr dirty="0" spc="-5">
                <a:solidFill>
                  <a:srgbClr val="FFFFFF"/>
                </a:solidFill>
              </a:rPr>
              <a:t> </a:t>
            </a:r>
            <a:r>
              <a:rPr dirty="0" spc="-10">
                <a:solidFill>
                  <a:srgbClr val="FFFFFF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52" y="1385707"/>
            <a:ext cx="3359785" cy="1447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Arial"/>
                <a:cs typeface="Arial"/>
              </a:rPr>
              <a:t>Intro </a:t>
            </a:r>
            <a:r>
              <a:rPr dirty="0" sz="1400" spc="15">
                <a:latin typeface="Arial"/>
                <a:cs typeface="Arial"/>
              </a:rPr>
              <a:t>Stats </a:t>
            </a:r>
            <a:r>
              <a:rPr dirty="0" sz="1400" spc="10">
                <a:latin typeface="Arial"/>
                <a:cs typeface="Arial"/>
              </a:rPr>
              <a:t>with Nathan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Favero</a:t>
            </a:r>
            <a:endParaRPr sz="1400">
              <a:latin typeface="Arial"/>
              <a:cs typeface="Arial"/>
            </a:endParaRPr>
          </a:p>
          <a:p>
            <a:pPr algn="ctr" marL="496570" marR="488950">
              <a:lnSpc>
                <a:spcPts val="271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American </a:t>
            </a:r>
            <a:r>
              <a:rPr dirty="0" sz="1100" spc="-10">
                <a:latin typeface="Arial"/>
                <a:cs typeface="Arial"/>
              </a:rPr>
              <a:t>University </a:t>
            </a:r>
            <a:r>
              <a:rPr dirty="0" sz="1100" spc="-15">
                <a:latin typeface="Arial"/>
                <a:cs typeface="Arial"/>
              </a:rPr>
              <a:t>(Washington, DC)  </a:t>
            </a:r>
            <a:r>
              <a:rPr dirty="0" sz="1100" spc="-5">
                <a:latin typeface="Arial"/>
                <a:cs typeface="Arial"/>
              </a:rPr>
              <a:t>August </a:t>
            </a:r>
            <a:r>
              <a:rPr dirty="0" sz="1100" spc="-10">
                <a:latin typeface="Arial"/>
                <a:cs typeface="Arial"/>
              </a:rPr>
              <a:t>2,</a:t>
            </a:r>
            <a:r>
              <a:rPr dirty="0" sz="1100" spc="-15">
                <a:latin typeface="Arial"/>
                <a:cs typeface="Arial"/>
              </a:rPr>
              <a:t> 2024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Except </a:t>
            </a:r>
            <a:r>
              <a:rPr dirty="0" sz="1100" spc="-10">
                <a:latin typeface="Arial"/>
                <a:cs typeface="Arial"/>
              </a:rPr>
              <a:t>where indicated, </a:t>
            </a:r>
            <a:r>
              <a:rPr dirty="0" sz="1100" spc="-5">
                <a:latin typeface="Arial"/>
                <a:cs typeface="Arial"/>
              </a:rPr>
              <a:t>this material </a:t>
            </a:r>
            <a:r>
              <a:rPr dirty="0" sz="1100" spc="-10">
                <a:latin typeface="Arial"/>
                <a:cs typeface="Arial"/>
              </a:rPr>
              <a:t>is licensed under  </a:t>
            </a:r>
            <a:r>
              <a:rPr dirty="0" sz="1100" spc="-10">
                <a:latin typeface="Arial"/>
                <a:cs typeface="Arial"/>
                <a:hlinkClick r:id="rId2"/>
              </a:rPr>
              <a:t>CC-BY 4.0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585845" cy="466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025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1 </a:t>
            </a:r>
            <a:r>
              <a:rPr dirty="0" sz="1700">
                <a:latin typeface="Arial"/>
                <a:cs typeface="Arial"/>
              </a:rPr>
              <a:t>quantitative </a:t>
            </a:r>
            <a:r>
              <a:rPr dirty="0" sz="1700" spc="10">
                <a:latin typeface="Arial"/>
                <a:cs typeface="Arial"/>
              </a:rPr>
              <a:t>&amp; 1 </a:t>
            </a:r>
            <a:r>
              <a:rPr dirty="0" sz="1700">
                <a:latin typeface="Arial"/>
                <a:cs typeface="Arial"/>
              </a:rPr>
              <a:t>qualitative</a:t>
            </a:r>
            <a:r>
              <a:rPr dirty="0" sz="1700" spc="3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variable</a:t>
            </a:r>
            <a:endParaRPr sz="1700">
              <a:latin typeface="Arial"/>
              <a:cs typeface="Arial"/>
            </a:endParaRPr>
          </a:p>
          <a:p>
            <a:pPr marL="26416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Charter </a:t>
            </a:r>
            <a:r>
              <a:rPr dirty="0" sz="1200" spc="-5">
                <a:latin typeface="Arial"/>
                <a:cs typeface="Arial"/>
              </a:rPr>
              <a:t>vs traditional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542566"/>
            <a:ext cx="3960009" cy="2881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537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qualitative </a:t>
            </a:r>
            <a:r>
              <a:rPr dirty="0" spc="5"/>
              <a:t>variables:</a:t>
            </a:r>
            <a:r>
              <a:rPr dirty="0" spc="155"/>
              <a:t> </a:t>
            </a:r>
            <a:r>
              <a:rPr dirty="0" spc="5"/>
              <a:t>Crosstabs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724684"/>
            <a:ext cx="3853179" cy="20123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0665" marR="10223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have </a:t>
            </a:r>
            <a:r>
              <a:rPr dirty="0" sz="1200" spc="-5">
                <a:latin typeface="Arial"/>
                <a:cs typeface="Arial"/>
              </a:rPr>
              <a:t>two </a:t>
            </a:r>
            <a:r>
              <a:rPr dirty="0" sz="1200" spc="-10">
                <a:latin typeface="Arial"/>
                <a:cs typeface="Arial"/>
              </a:rPr>
              <a:t>qualitative </a:t>
            </a:r>
            <a:r>
              <a:rPr dirty="0" sz="1200" spc="-5">
                <a:latin typeface="Arial"/>
                <a:cs typeface="Arial"/>
              </a:rPr>
              <a:t>variables,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create a  contingency table showing the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 spc="-5">
                <a:latin typeface="Arial"/>
                <a:cs typeface="Arial"/>
              </a:rPr>
              <a:t>of cases that  fall </a:t>
            </a:r>
            <a:r>
              <a:rPr dirty="0" sz="1200" spc="-10">
                <a:latin typeface="Arial"/>
                <a:cs typeface="Arial"/>
              </a:rPr>
              <a:t>into each</a:t>
            </a:r>
            <a:r>
              <a:rPr dirty="0" sz="1200" spc="-5">
                <a:latin typeface="Arial"/>
                <a:cs typeface="Arial"/>
              </a:rPr>
              <a:t> cell</a:t>
            </a:r>
            <a:endParaRPr sz="1200">
              <a:latin typeface="Arial"/>
              <a:cs typeface="Arial"/>
            </a:endParaRPr>
          </a:p>
          <a:p>
            <a:pPr algn="just" marL="240665" marR="607695" indent="-152400">
              <a:lnSpc>
                <a:spcPts val="1350"/>
              </a:lnSpc>
              <a:spcBef>
                <a:spcPts val="34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Often a contingency table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show </a:t>
            </a:r>
            <a:r>
              <a:rPr dirty="0" sz="1200" spc="-10">
                <a:latin typeface="Arial"/>
                <a:cs typeface="Arial"/>
              </a:rPr>
              <a:t>both </a:t>
            </a:r>
            <a:r>
              <a:rPr dirty="0" sz="1200" spc="-5">
                <a:latin typeface="Arial"/>
                <a:cs typeface="Arial"/>
              </a:rPr>
              <a:t>raw  </a:t>
            </a:r>
            <a:r>
              <a:rPr dirty="0" sz="1200" spc="-10">
                <a:latin typeface="Arial"/>
                <a:cs typeface="Arial"/>
              </a:rPr>
              <a:t>numbers and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proportions/percentages</a:t>
            </a:r>
            <a:endParaRPr sz="1200">
              <a:latin typeface="Arial"/>
              <a:cs typeface="Arial"/>
            </a:endParaRPr>
          </a:p>
          <a:p>
            <a:pPr lvl="1" marL="544195" marR="73660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determining whether </a:t>
            </a:r>
            <a:r>
              <a:rPr dirty="0" sz="1100" spc="-5">
                <a:latin typeface="Arial"/>
                <a:cs typeface="Arial"/>
              </a:rPr>
              <a:t>there </a:t>
            </a:r>
            <a:r>
              <a:rPr dirty="0" sz="1100" spc="-10">
                <a:latin typeface="Arial"/>
                <a:cs typeface="Arial"/>
              </a:rPr>
              <a:t>is an association,  </a:t>
            </a:r>
            <a:r>
              <a:rPr dirty="0" sz="1100" spc="-5">
                <a:latin typeface="Arial"/>
                <a:cs typeface="Arial"/>
              </a:rPr>
              <a:t>focus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proportions/percentages </a:t>
            </a:r>
            <a:r>
              <a:rPr dirty="0" sz="1100" spc="-5">
                <a:latin typeface="Arial"/>
                <a:cs typeface="Arial"/>
              </a:rPr>
              <a:t>rather than the  raw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counts</a:t>
            </a:r>
            <a:endParaRPr sz="1100">
              <a:latin typeface="Arial"/>
              <a:cs typeface="Arial"/>
            </a:endParaRPr>
          </a:p>
          <a:p>
            <a:pPr lvl="1" marL="544195" marR="3048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15">
                <a:latin typeface="Arial"/>
                <a:cs typeface="Arial"/>
              </a:rPr>
              <a:t>Specifically, </a:t>
            </a:r>
            <a:r>
              <a:rPr dirty="0" sz="1100" spc="-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note whether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percentage  breakdown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variable changes </a:t>
            </a:r>
            <a:r>
              <a:rPr dirty="0" sz="1100" spc="-10">
                <a:latin typeface="Arial"/>
                <a:cs typeface="Arial"/>
              </a:rPr>
              <a:t>depending </a:t>
            </a:r>
            <a:r>
              <a:rPr dirty="0" sz="1100" spc="-15">
                <a:latin typeface="Arial"/>
                <a:cs typeface="Arial"/>
              </a:rPr>
              <a:t>on  </a:t>
            </a:r>
            <a:r>
              <a:rPr dirty="0" sz="1100" spc="-5">
                <a:latin typeface="Arial"/>
                <a:cs typeface="Arial"/>
              </a:rPr>
              <a:t>the value </a:t>
            </a:r>
            <a:r>
              <a:rPr dirty="0" sz="1100" spc="-10">
                <a:latin typeface="Arial"/>
                <a:cs typeface="Arial"/>
              </a:rPr>
              <a:t>of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other </a:t>
            </a:r>
            <a:r>
              <a:rPr dirty="0" sz="1100" spc="-5"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537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qualitative </a:t>
            </a:r>
            <a:r>
              <a:rPr dirty="0" spc="5"/>
              <a:t>variables:</a:t>
            </a:r>
            <a:r>
              <a:rPr dirty="0" spc="155"/>
              <a:t> </a:t>
            </a:r>
            <a:r>
              <a:rPr dirty="0" spc="5"/>
              <a:t>Crosstabs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35290"/>
            <a:ext cx="3819525" cy="2306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Example: Are charter-school </a:t>
            </a:r>
            <a:r>
              <a:rPr dirty="0" sz="1200" spc="-10">
                <a:latin typeface="Arial"/>
                <a:cs typeface="Arial"/>
              </a:rPr>
              <a:t>districts </a:t>
            </a:r>
            <a:r>
              <a:rPr dirty="0" sz="1200" spc="-5">
                <a:latin typeface="Arial"/>
                <a:cs typeface="Arial"/>
              </a:rPr>
              <a:t>more </a:t>
            </a:r>
            <a:r>
              <a:rPr dirty="0" sz="1200" spc="-10">
                <a:latin typeface="Arial"/>
                <a:cs typeface="Arial"/>
              </a:rPr>
              <a:t>likely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have  only </a:t>
            </a:r>
            <a:r>
              <a:rPr dirty="0" sz="1200" spc="-5">
                <a:latin typeface="Arial"/>
                <a:cs typeface="Arial"/>
              </a:rPr>
              <a:t>1 school?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 spc="-105">
                <a:latin typeface="Courier New"/>
                <a:cs typeface="Courier New"/>
              </a:rPr>
              <a:t>. tab oneschooldist charter,</a:t>
            </a:r>
            <a:r>
              <a:rPr dirty="0" sz="1200" spc="-12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col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Courier New"/>
                <a:cs typeface="Courier New"/>
              </a:rPr>
              <a:t>+-------------------+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76070" algn="l"/>
              </a:tabLst>
            </a:pPr>
            <a:r>
              <a:rPr dirty="0" sz="1200" spc="-105">
                <a:latin typeface="Courier New"/>
                <a:cs typeface="Courier New"/>
              </a:rPr>
              <a:t>| Key	|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|-------------------|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81330" algn="l"/>
                <a:tab pos="1576070" algn="l"/>
              </a:tabLst>
            </a:pPr>
            <a:r>
              <a:rPr dirty="0" sz="1200" spc="-105">
                <a:latin typeface="Courier New"/>
                <a:cs typeface="Courier New"/>
              </a:rPr>
              <a:t>|	frequency	|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| column percentage</a:t>
            </a:r>
            <a:r>
              <a:rPr dirty="0" sz="1200" spc="-19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+-------------------+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Courier New"/>
                <a:cs typeface="Courier New"/>
              </a:rPr>
              <a:t>Single-Sch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5015" y="2801553"/>
            <a:ext cx="416559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latin typeface="Courier New"/>
                <a:cs typeface="Courier New"/>
              </a:rPr>
              <a:t>Total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618089"/>
            <a:ext cx="2762250" cy="65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8910" marR="5080" indent="390525">
              <a:lnSpc>
                <a:spcPct val="100000"/>
              </a:lnSpc>
              <a:spcBef>
                <a:spcPts val="95"/>
              </a:spcBef>
              <a:tabLst>
                <a:tab pos="1341755" algn="l"/>
                <a:tab pos="1889125" algn="l"/>
              </a:tabLst>
            </a:pPr>
            <a:r>
              <a:rPr dirty="0" sz="1200" spc="-105">
                <a:latin typeface="Courier New"/>
                <a:cs typeface="Courier New"/>
              </a:rPr>
              <a:t>ool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	District Type  District</a:t>
            </a:r>
            <a:r>
              <a:rPr dirty="0" sz="1200" spc="-10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r>
              <a:rPr dirty="0" sz="1200" spc="-10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Tradition	Charter S</a:t>
            </a:r>
            <a:r>
              <a:rPr dirty="0" sz="1200" spc="-20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200" spc="-5">
                <a:latin typeface="Arial"/>
                <a:cs typeface="Arial"/>
              </a:rPr>
              <a:t>(continued on </a:t>
            </a:r>
            <a:r>
              <a:rPr dirty="0" sz="1200" spc="-10">
                <a:latin typeface="Arial"/>
                <a:cs typeface="Arial"/>
              </a:rPr>
              <a:t>next </a:t>
            </a:r>
            <a:r>
              <a:rPr dirty="0" sz="1200" spc="-5">
                <a:latin typeface="Arial"/>
                <a:cs typeface="Arial"/>
              </a:rPr>
              <a:t>slide)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537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qualitative </a:t>
            </a:r>
            <a:r>
              <a:rPr dirty="0" spc="5"/>
              <a:t>variables:</a:t>
            </a:r>
            <a:r>
              <a:rPr dirty="0" spc="155"/>
              <a:t> </a:t>
            </a:r>
            <a:r>
              <a:rPr dirty="0" spc="5"/>
              <a:t>Crosstabs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1989" y="1617315"/>
          <a:ext cx="2878455" cy="38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820419"/>
                <a:gridCol w="976630"/>
                <a:gridCol w="617855"/>
              </a:tblGrid>
              <a:tr h="192693">
                <a:tc>
                  <a:txBody>
                    <a:bodyPr/>
                    <a:lstStyle/>
                    <a:p>
                      <a:pPr algn="r" marR="187960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 spc="-105"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200" spc="-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5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819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 spc="-105">
                          <a:latin typeface="Courier New"/>
                          <a:cs typeface="Courier New"/>
                        </a:rPr>
                        <a:t>109</a:t>
                      </a:r>
                      <a:r>
                        <a:rPr dirty="0" sz="1200" spc="-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5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928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</a:tr>
              <a:tr h="192693">
                <a:tc>
                  <a:txBody>
                    <a:bodyPr/>
                    <a:lstStyle/>
                    <a:p>
                      <a:pPr algn="r" marR="187325">
                        <a:lnSpc>
                          <a:spcPts val="1385"/>
                        </a:lnSpc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ts val="1385"/>
                        </a:lnSpc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80.06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ts val="1385"/>
                        </a:lnSpc>
                      </a:pPr>
                      <a:r>
                        <a:rPr dirty="0" sz="1200" spc="-105">
                          <a:latin typeface="Courier New"/>
                          <a:cs typeface="Courier New"/>
                        </a:rPr>
                        <a:t>61.58</a:t>
                      </a:r>
                      <a:r>
                        <a:rPr dirty="0" sz="1200" spc="-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5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85"/>
                        </a:lnSpc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77.33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1989" y="2167695"/>
          <a:ext cx="2878455" cy="38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820419"/>
                <a:gridCol w="976630"/>
                <a:gridCol w="617855"/>
              </a:tblGrid>
              <a:tr h="192699">
                <a:tc>
                  <a:txBody>
                    <a:bodyPr/>
                    <a:lstStyle/>
                    <a:p>
                      <a:pPr algn="r" marR="187960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 spc="-105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200" spc="-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5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204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 spc="-105">
                          <a:latin typeface="Courier New"/>
                          <a:cs typeface="Courier New"/>
                        </a:rPr>
                        <a:t>68</a:t>
                      </a:r>
                      <a:r>
                        <a:rPr dirty="0" sz="1200" spc="-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5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272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</a:tr>
              <a:tr h="192699">
                <a:tc>
                  <a:txBody>
                    <a:bodyPr/>
                    <a:lstStyle/>
                    <a:p>
                      <a:pPr algn="r" marR="187325">
                        <a:lnSpc>
                          <a:spcPts val="1385"/>
                        </a:lnSpc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ts val="1385"/>
                        </a:lnSpc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19.94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ts val="1385"/>
                        </a:lnSpc>
                      </a:pPr>
                      <a:r>
                        <a:rPr dirty="0" sz="1200" spc="-105">
                          <a:latin typeface="Courier New"/>
                          <a:cs typeface="Courier New"/>
                        </a:rPr>
                        <a:t>38.42</a:t>
                      </a:r>
                      <a:r>
                        <a:rPr dirty="0" sz="1200" spc="-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5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85"/>
                        </a:lnSpc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22.67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294" y="380197"/>
            <a:ext cx="3819525" cy="2352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Example: Are charter-school </a:t>
            </a:r>
            <a:r>
              <a:rPr dirty="0" sz="1200" spc="-10">
                <a:latin typeface="Arial"/>
                <a:cs typeface="Arial"/>
              </a:rPr>
              <a:t>districts </a:t>
            </a:r>
            <a:r>
              <a:rPr dirty="0" sz="1200" spc="-5">
                <a:latin typeface="Arial"/>
                <a:cs typeface="Arial"/>
              </a:rPr>
              <a:t>more </a:t>
            </a:r>
            <a:r>
              <a:rPr dirty="0" sz="1200" spc="-10">
                <a:latin typeface="Arial"/>
                <a:cs typeface="Arial"/>
              </a:rPr>
              <a:t>likely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have  only </a:t>
            </a:r>
            <a:r>
              <a:rPr dirty="0" sz="1200" spc="-5">
                <a:latin typeface="Arial"/>
                <a:cs typeface="Arial"/>
              </a:rPr>
              <a:t>1 school?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200" spc="-105">
                <a:latin typeface="Courier New"/>
                <a:cs typeface="Courier New"/>
              </a:rPr>
              <a:t>Single-Sch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559435">
              <a:lnSpc>
                <a:spcPct val="100000"/>
              </a:lnSpc>
              <a:spcBef>
                <a:spcPts val="5"/>
              </a:spcBef>
              <a:tabLst>
                <a:tab pos="1341755" algn="l"/>
              </a:tabLst>
            </a:pPr>
            <a:r>
              <a:rPr dirty="0" sz="1200" spc="-105">
                <a:latin typeface="Courier New"/>
                <a:cs typeface="Courier New"/>
              </a:rPr>
              <a:t>ool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	District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Type</a:t>
            </a:r>
            <a:endParaRPr sz="1200">
              <a:latin typeface="Courier New"/>
              <a:cs typeface="Courier New"/>
            </a:endParaRPr>
          </a:p>
          <a:p>
            <a:pPr algn="r" marR="280035">
              <a:lnSpc>
                <a:spcPct val="100000"/>
              </a:lnSpc>
              <a:spcBef>
                <a:spcPts val="5"/>
              </a:spcBef>
              <a:tabLst>
                <a:tab pos="1719580" algn="l"/>
                <a:tab pos="2971165" algn="l"/>
              </a:tabLst>
            </a:pPr>
            <a:r>
              <a:rPr dirty="0" sz="1200" spc="-105">
                <a:latin typeface="Courier New"/>
                <a:cs typeface="Courier New"/>
              </a:rPr>
              <a:t>District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Tradition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 spc="-105">
                <a:latin typeface="Courier New"/>
                <a:cs typeface="Courier New"/>
              </a:rPr>
              <a:t>Charter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S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 spc="-105">
                <a:latin typeface="Courier New"/>
                <a:cs typeface="Courier New"/>
              </a:rPr>
              <a:t>Total</a:t>
            </a:r>
            <a:endParaRPr sz="1200">
              <a:latin typeface="Courier New"/>
              <a:cs typeface="Courier New"/>
            </a:endParaRPr>
          </a:p>
          <a:p>
            <a:pPr algn="r" marR="280035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-----------+----------------------+----------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algn="r" marR="280035">
              <a:lnSpc>
                <a:spcPct val="100000"/>
              </a:lnSpc>
              <a:spcBef>
                <a:spcPts val="1080"/>
              </a:spcBef>
            </a:pPr>
            <a:r>
              <a:rPr dirty="0" sz="1200" spc="-105">
                <a:latin typeface="Courier New"/>
                <a:cs typeface="Courier New"/>
              </a:rPr>
              <a:t>-----------+----------------------+----------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algn="r" marR="280035">
              <a:lnSpc>
                <a:spcPct val="100000"/>
              </a:lnSpc>
              <a:spcBef>
                <a:spcPts val="1080"/>
              </a:spcBef>
            </a:pPr>
            <a:r>
              <a:rPr dirty="0" sz="1200" spc="-105">
                <a:latin typeface="Courier New"/>
                <a:cs typeface="Courier New"/>
              </a:rPr>
              <a:t>-----------+----------------------+----------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9213" y="2718087"/>
          <a:ext cx="3191510" cy="38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/>
                <a:gridCol w="821055"/>
                <a:gridCol w="977264"/>
                <a:gridCol w="657225"/>
              </a:tblGrid>
              <a:tr h="192693">
                <a:tc>
                  <a:txBody>
                    <a:bodyPr/>
                    <a:lstStyle/>
                    <a:p>
                      <a:pPr algn="r" marR="148590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 spc="-105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dirty="0" sz="1200" spc="-204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5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1,023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 spc="-105">
                          <a:latin typeface="Courier New"/>
                          <a:cs typeface="Courier New"/>
                        </a:rPr>
                        <a:t>177</a:t>
                      </a:r>
                      <a:r>
                        <a:rPr dirty="0" sz="1200" spc="-2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5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00"/>
                        </a:lnSpc>
                        <a:spcBef>
                          <a:spcPts val="15"/>
                        </a:spcBef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1,200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</a:tr>
              <a:tr h="192693">
                <a:tc>
                  <a:txBody>
                    <a:bodyPr/>
                    <a:lstStyle/>
                    <a:p>
                      <a:pPr algn="r" marR="148590">
                        <a:lnSpc>
                          <a:spcPts val="1385"/>
                        </a:lnSpc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ts val="1385"/>
                        </a:lnSpc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100.00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8590">
                        <a:lnSpc>
                          <a:spcPts val="1385"/>
                        </a:lnSpc>
                      </a:pPr>
                      <a:r>
                        <a:rPr dirty="0" sz="1200" spc="-105">
                          <a:latin typeface="Courier New"/>
                          <a:cs typeface="Courier New"/>
                        </a:rPr>
                        <a:t>100.00</a:t>
                      </a:r>
                      <a:r>
                        <a:rPr dirty="0" sz="1200" spc="-204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5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85"/>
                        </a:lnSpc>
                      </a:pPr>
                      <a:r>
                        <a:rPr dirty="0" sz="1200">
                          <a:latin typeface="Courier New"/>
                          <a:cs typeface="Courier New"/>
                        </a:rPr>
                        <a:t>100.00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25374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qualitative </a:t>
            </a:r>
            <a:r>
              <a:rPr dirty="0" spc="5"/>
              <a:t>variables:</a:t>
            </a:r>
            <a:r>
              <a:rPr dirty="0" spc="155"/>
              <a:t> </a:t>
            </a:r>
            <a:r>
              <a:rPr dirty="0" spc="5"/>
              <a:t>Crosstabs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94" y="431914"/>
            <a:ext cx="4078604" cy="260032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Example: Who </a:t>
            </a:r>
            <a:r>
              <a:rPr dirty="0" sz="1200" spc="-10">
                <a:latin typeface="Arial"/>
                <a:cs typeface="Arial"/>
              </a:rPr>
              <a:t>lives </a:t>
            </a:r>
            <a:r>
              <a:rPr dirty="0" sz="1200" spc="-5">
                <a:latin typeface="Arial"/>
                <a:cs typeface="Arial"/>
              </a:rPr>
              <a:t>on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campus?</a:t>
            </a:r>
            <a:endParaRPr sz="1200">
              <a:latin typeface="Arial"/>
              <a:cs typeface="Arial"/>
            </a:endParaRPr>
          </a:p>
          <a:p>
            <a:pPr marL="417830" marR="16637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Again, focus on the </a:t>
            </a:r>
            <a:r>
              <a:rPr dirty="0" sz="1200" spc="-10">
                <a:latin typeface="Arial"/>
                <a:cs typeface="Arial"/>
              </a:rPr>
              <a:t>percentages listed, and </a:t>
            </a:r>
            <a:r>
              <a:rPr dirty="0" sz="1200" spc="-5">
                <a:latin typeface="Arial"/>
                <a:cs typeface="Arial"/>
              </a:rPr>
              <a:t>the task  is </a:t>
            </a:r>
            <a:r>
              <a:rPr dirty="0" sz="1200" spc="-10">
                <a:latin typeface="Arial"/>
                <a:cs typeface="Arial"/>
              </a:rPr>
              <a:t>actually </a:t>
            </a:r>
            <a:r>
              <a:rPr dirty="0" sz="1200" spc="-5">
                <a:latin typeface="Arial"/>
                <a:cs typeface="Arial"/>
              </a:rPr>
              <a:t>similar to comparing means</a:t>
            </a:r>
            <a:endParaRPr sz="1200">
              <a:latin typeface="Arial"/>
              <a:cs typeface="Arial"/>
            </a:endParaRPr>
          </a:p>
          <a:p>
            <a:pPr marL="417830" marR="685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Based on the table in the </a:t>
            </a:r>
            <a:r>
              <a:rPr dirty="0" sz="1200" spc="-10">
                <a:latin typeface="Arial"/>
                <a:cs typeface="Arial"/>
              </a:rPr>
              <a:t>prior </a:t>
            </a:r>
            <a:r>
              <a:rPr dirty="0" sz="1200" spc="-5">
                <a:latin typeface="Arial"/>
                <a:cs typeface="Arial"/>
              </a:rPr>
              <a:t>slide, </a:t>
            </a:r>
            <a:r>
              <a:rPr dirty="0" sz="1200" spc="-10">
                <a:latin typeface="Arial"/>
                <a:cs typeface="Arial"/>
              </a:rPr>
              <a:t>19.9% of  </a:t>
            </a:r>
            <a:r>
              <a:rPr dirty="0" sz="1200" spc="-5">
                <a:latin typeface="Arial"/>
                <a:cs typeface="Arial"/>
              </a:rPr>
              <a:t>traditional </a:t>
            </a:r>
            <a:r>
              <a:rPr dirty="0" sz="1200" spc="-10">
                <a:latin typeface="Arial"/>
                <a:cs typeface="Arial"/>
              </a:rPr>
              <a:t>districts have only </a:t>
            </a:r>
            <a:r>
              <a:rPr dirty="0" sz="1200" spc="-5">
                <a:latin typeface="Arial"/>
                <a:cs typeface="Arial"/>
              </a:rPr>
              <a:t>1 school, </a:t>
            </a:r>
            <a:r>
              <a:rPr dirty="0" sz="1200" spc="-10">
                <a:latin typeface="Arial"/>
                <a:cs typeface="Arial"/>
              </a:rPr>
              <a:t>while 38.4% of  </a:t>
            </a:r>
            <a:r>
              <a:rPr dirty="0" sz="1200" spc="-5">
                <a:latin typeface="Arial"/>
                <a:cs typeface="Arial"/>
              </a:rPr>
              <a:t>charter </a:t>
            </a:r>
            <a:r>
              <a:rPr dirty="0" sz="1200" spc="-10">
                <a:latin typeface="Arial"/>
                <a:cs typeface="Arial"/>
              </a:rPr>
              <a:t>districts are </a:t>
            </a:r>
            <a:r>
              <a:rPr dirty="0" sz="1200" spc="-5">
                <a:latin typeface="Arial"/>
                <a:cs typeface="Arial"/>
              </a:rPr>
              <a:t>single-school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districts</a:t>
            </a:r>
            <a:endParaRPr sz="1200">
              <a:latin typeface="Arial"/>
              <a:cs typeface="Arial"/>
            </a:endParaRPr>
          </a:p>
          <a:p>
            <a:pPr algn="just" marL="417830" marR="28575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conclude that there is an </a:t>
            </a:r>
            <a:r>
              <a:rPr dirty="0" sz="1200" spc="-10">
                <a:latin typeface="Arial"/>
                <a:cs typeface="Arial"/>
              </a:rPr>
              <a:t>association between  district </a:t>
            </a:r>
            <a:r>
              <a:rPr dirty="0" sz="1200" spc="-5">
                <a:latin typeface="Arial"/>
                <a:cs typeface="Arial"/>
              </a:rPr>
              <a:t>type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 single-school </a:t>
            </a:r>
            <a:r>
              <a:rPr dirty="0" sz="1200" spc="-10">
                <a:latin typeface="Arial"/>
                <a:cs typeface="Arial"/>
              </a:rPr>
              <a:t>district </a:t>
            </a:r>
            <a:r>
              <a:rPr dirty="0" sz="1200" spc="-5">
                <a:latin typeface="Arial"/>
                <a:cs typeface="Arial"/>
              </a:rPr>
              <a:t>variable:  charter </a:t>
            </a:r>
            <a:r>
              <a:rPr dirty="0" sz="1200" spc="-10">
                <a:latin typeface="Arial"/>
                <a:cs typeface="Arial"/>
              </a:rPr>
              <a:t>districts are </a:t>
            </a:r>
            <a:r>
              <a:rPr dirty="0" sz="1200" spc="-5">
                <a:latin typeface="Arial"/>
                <a:cs typeface="Arial"/>
              </a:rPr>
              <a:t>more </a:t>
            </a:r>
            <a:r>
              <a:rPr dirty="0" sz="1200" spc="-10">
                <a:latin typeface="Arial"/>
                <a:cs typeface="Arial"/>
              </a:rPr>
              <a:t>likely </a:t>
            </a:r>
            <a:r>
              <a:rPr dirty="0" sz="1200" spc="-5">
                <a:latin typeface="Arial"/>
                <a:cs typeface="Arial"/>
              </a:rPr>
              <a:t>to be single-school  </a:t>
            </a:r>
            <a:r>
              <a:rPr dirty="0" sz="1200" spc="-10">
                <a:latin typeface="Arial"/>
                <a:cs typeface="Arial"/>
              </a:rPr>
              <a:t>districts</a:t>
            </a:r>
            <a:endParaRPr sz="1200">
              <a:latin typeface="Arial"/>
              <a:cs typeface="Arial"/>
            </a:endParaRPr>
          </a:p>
          <a:p>
            <a:pPr marL="417830" marR="146050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More </a:t>
            </a:r>
            <a:r>
              <a:rPr dirty="0" sz="1200" spc="-10">
                <a:latin typeface="Arial"/>
                <a:cs typeface="Arial"/>
              </a:rPr>
              <a:t>specifically, </a:t>
            </a:r>
            <a:r>
              <a:rPr dirty="0" sz="1200" spc="-5">
                <a:latin typeface="Arial"/>
                <a:cs typeface="Arial"/>
              </a:rPr>
              <a:t>charter </a:t>
            </a:r>
            <a:r>
              <a:rPr dirty="0" sz="1200" spc="-10">
                <a:latin typeface="Arial"/>
                <a:cs typeface="Arial"/>
              </a:rPr>
              <a:t>districts are around 18  percentage points </a:t>
            </a:r>
            <a:r>
              <a:rPr dirty="0" sz="1200" spc="-5">
                <a:latin typeface="Arial"/>
                <a:cs typeface="Arial"/>
              </a:rPr>
              <a:t>(38% - </a:t>
            </a:r>
            <a:r>
              <a:rPr dirty="0" sz="1200" spc="-10">
                <a:latin typeface="Arial"/>
                <a:cs typeface="Arial"/>
              </a:rPr>
              <a:t>20% </a:t>
            </a:r>
            <a:r>
              <a:rPr dirty="0" sz="1200" spc="-5">
                <a:latin typeface="Arial"/>
                <a:cs typeface="Arial"/>
              </a:rPr>
              <a:t>= </a:t>
            </a:r>
            <a:r>
              <a:rPr dirty="0" sz="1200" spc="-10">
                <a:latin typeface="Arial"/>
                <a:cs typeface="Arial"/>
              </a:rPr>
              <a:t>18%) </a:t>
            </a:r>
            <a:r>
              <a:rPr dirty="0" sz="1200" spc="-5">
                <a:latin typeface="Arial"/>
                <a:cs typeface="Arial"/>
              </a:rPr>
              <a:t>more </a:t>
            </a:r>
            <a:r>
              <a:rPr dirty="0" sz="1200" spc="-10">
                <a:latin typeface="Arial"/>
                <a:cs typeface="Arial"/>
              </a:rPr>
              <a:t>likely </a:t>
            </a:r>
            <a:r>
              <a:rPr dirty="0" sz="1200" spc="-5">
                <a:latin typeface="Arial"/>
                <a:cs typeface="Arial"/>
              </a:rPr>
              <a:t>to  be single-school</a:t>
            </a:r>
            <a:r>
              <a:rPr dirty="0" sz="1200" spc="-10">
                <a:latin typeface="Arial"/>
                <a:cs typeface="Arial"/>
              </a:rPr>
              <a:t> districts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47217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quantitative </a:t>
            </a:r>
            <a:r>
              <a:rPr dirty="0" spc="5"/>
              <a:t>variables:</a:t>
            </a:r>
            <a:r>
              <a:rPr dirty="0" spc="200"/>
              <a:t> </a:t>
            </a:r>
            <a:r>
              <a:rPr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1126551"/>
            <a:ext cx="3738245" cy="979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9865" marR="304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10">
                <a:latin typeface="Arial"/>
                <a:cs typeface="Arial"/>
              </a:rPr>
              <a:t>Correlation </a:t>
            </a:r>
            <a:r>
              <a:rPr dirty="0" sz="1200" spc="-5">
                <a:latin typeface="Arial"/>
                <a:cs typeface="Arial"/>
              </a:rPr>
              <a:t>is a statistic </a:t>
            </a:r>
            <a:r>
              <a:rPr dirty="0" sz="1200" spc="-10">
                <a:latin typeface="Arial"/>
                <a:cs typeface="Arial"/>
              </a:rPr>
              <a:t>we often use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describe </a:t>
            </a:r>
            <a:r>
              <a:rPr dirty="0" sz="1200" spc="-5">
                <a:latin typeface="Arial"/>
                <a:cs typeface="Arial"/>
              </a:rPr>
              <a:t>the  relationship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two </a:t>
            </a:r>
            <a:r>
              <a:rPr dirty="0" sz="1200" spc="-10">
                <a:latin typeface="Arial"/>
                <a:cs typeface="Arial"/>
              </a:rPr>
              <a:t>quantitative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 marL="189865" marR="2984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10">
                <a:latin typeface="Arial"/>
                <a:cs typeface="Arial"/>
              </a:rPr>
              <a:t>Correlation will </a:t>
            </a:r>
            <a:r>
              <a:rPr dirty="0" sz="1200" spc="-5">
                <a:latin typeface="Arial"/>
                <a:cs typeface="Arial"/>
              </a:rPr>
              <a:t>tell us </a:t>
            </a:r>
            <a:r>
              <a:rPr dirty="0" sz="1200" spc="-10">
                <a:latin typeface="Arial"/>
                <a:cs typeface="Arial"/>
              </a:rPr>
              <a:t>whether higher </a:t>
            </a:r>
            <a:r>
              <a:rPr dirty="0" sz="1200" spc="-5">
                <a:latin typeface="Arial"/>
                <a:cs typeface="Arial"/>
              </a:rPr>
              <a:t>values in </a:t>
            </a:r>
            <a:r>
              <a:rPr dirty="0" sz="1200" spc="-10">
                <a:latin typeface="Arial"/>
                <a:cs typeface="Arial"/>
              </a:rPr>
              <a:t>one  </a:t>
            </a:r>
            <a:r>
              <a:rPr dirty="0" sz="1200" spc="-5">
                <a:latin typeface="Arial"/>
                <a:cs typeface="Arial"/>
              </a:rPr>
              <a:t>variable (X) </a:t>
            </a:r>
            <a:r>
              <a:rPr dirty="0" sz="1200" spc="-10">
                <a:latin typeface="Arial"/>
                <a:cs typeface="Arial"/>
              </a:rPr>
              <a:t>predict higher </a:t>
            </a:r>
            <a:r>
              <a:rPr dirty="0" sz="1200" spc="-5">
                <a:latin typeface="Arial"/>
                <a:cs typeface="Arial"/>
              </a:rPr>
              <a:t>values in </a:t>
            </a:r>
            <a:r>
              <a:rPr dirty="0" sz="1200" spc="-10">
                <a:latin typeface="Arial"/>
                <a:cs typeface="Arial"/>
              </a:rPr>
              <a:t>another </a:t>
            </a:r>
            <a:r>
              <a:rPr dirty="0" sz="1200" spc="-5">
                <a:latin typeface="Arial"/>
                <a:cs typeface="Arial"/>
              </a:rPr>
              <a:t>variable  (Y)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47217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quantitativ</a:t>
            </a:r>
            <a:r>
              <a:rPr dirty="0"/>
              <a:t>e </a:t>
            </a:r>
            <a:r>
              <a:rPr dirty="0" spc="5"/>
              <a:t>variables:</a:t>
            </a:r>
            <a:r>
              <a:rPr dirty="0" spc="200"/>
              <a:t> </a:t>
            </a:r>
            <a:r>
              <a:rPr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387233"/>
            <a:ext cx="355282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Graphs can </a:t>
            </a:r>
            <a:r>
              <a:rPr dirty="0" sz="1200" spc="-10">
                <a:latin typeface="Arial"/>
                <a:cs typeface="Arial"/>
              </a:rPr>
              <a:t>help </a:t>
            </a:r>
            <a:r>
              <a:rPr dirty="0" sz="1200" spc="-5">
                <a:latin typeface="Arial"/>
                <a:cs typeface="Arial"/>
              </a:rPr>
              <a:t>us </a:t>
            </a:r>
            <a:r>
              <a:rPr dirty="0" sz="1200" spc="-10">
                <a:latin typeface="Arial"/>
                <a:cs typeface="Arial"/>
              </a:rPr>
              <a:t>explain </a:t>
            </a:r>
            <a:r>
              <a:rPr dirty="0" sz="1200" spc="-5">
                <a:latin typeface="Arial"/>
                <a:cs typeface="Arial"/>
              </a:rPr>
              <a:t>correlation (for a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963" y="570697"/>
            <a:ext cx="28276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technical </a:t>
            </a:r>
            <a:r>
              <a:rPr dirty="0" sz="1200" spc="-10">
                <a:latin typeface="Arial"/>
                <a:cs typeface="Arial"/>
              </a:rPr>
              <a:t>explanation </a:t>
            </a:r>
            <a:r>
              <a:rPr dirty="0" sz="1200" spc="-5">
                <a:latin typeface="Arial"/>
                <a:cs typeface="Arial"/>
              </a:rPr>
              <a:t>of the math, see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8107" y="634006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358761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358761" y="101221"/>
                </a:lnTo>
                <a:lnTo>
                  <a:pt x="378412" y="97228"/>
                </a:lnTo>
                <a:lnTo>
                  <a:pt x="394505" y="86354"/>
                </a:lnTo>
                <a:lnTo>
                  <a:pt x="405378" y="70262"/>
                </a:lnTo>
                <a:lnTo>
                  <a:pt x="409372" y="50610"/>
                </a:lnTo>
                <a:lnTo>
                  <a:pt x="405378" y="30959"/>
                </a:lnTo>
                <a:lnTo>
                  <a:pt x="394505" y="14866"/>
                </a:lnTo>
                <a:lnTo>
                  <a:pt x="378412" y="3993"/>
                </a:lnTo>
                <a:lnTo>
                  <a:pt x="358761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08107" y="634006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358761" y="0"/>
                </a:lnTo>
                <a:lnTo>
                  <a:pt x="378412" y="3993"/>
                </a:lnTo>
                <a:lnTo>
                  <a:pt x="394505" y="14866"/>
                </a:lnTo>
                <a:lnTo>
                  <a:pt x="405378" y="30959"/>
                </a:lnTo>
                <a:lnTo>
                  <a:pt x="409372" y="50610"/>
                </a:lnTo>
                <a:lnTo>
                  <a:pt x="405378" y="70262"/>
                </a:lnTo>
                <a:lnTo>
                  <a:pt x="394505" y="86354"/>
                </a:lnTo>
                <a:lnTo>
                  <a:pt x="378412" y="97228"/>
                </a:lnTo>
                <a:lnTo>
                  <a:pt x="358761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20617" y="545399"/>
            <a:ext cx="4857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appendix</a:t>
            </a:r>
            <a:r>
              <a:rPr dirty="0" sz="6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9259" sz="1800" spc="-7">
                <a:latin typeface="Arial"/>
                <a:cs typeface="Arial"/>
              </a:rPr>
              <a:t>)</a:t>
            </a:r>
            <a:endParaRPr baseline="-9259"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35" y="792121"/>
            <a:ext cx="3491229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often graph </a:t>
            </a:r>
            <a:r>
              <a:rPr dirty="0" sz="1200" spc="-5">
                <a:latin typeface="Arial"/>
                <a:cs typeface="Arial"/>
              </a:rPr>
              <a:t>two </a:t>
            </a:r>
            <a:r>
              <a:rPr dirty="0" sz="1200" spc="-10">
                <a:latin typeface="Arial"/>
                <a:cs typeface="Arial"/>
              </a:rPr>
              <a:t>quantitative </a:t>
            </a:r>
            <a:r>
              <a:rPr dirty="0" sz="1200" spc="-5">
                <a:latin typeface="Arial"/>
                <a:cs typeface="Arial"/>
              </a:rPr>
              <a:t>variables </a:t>
            </a:r>
            <a:r>
              <a:rPr dirty="0" sz="1200" spc="-1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a  scatter </a:t>
            </a:r>
            <a:r>
              <a:rPr dirty="0" sz="1200" spc="-10">
                <a:latin typeface="Arial"/>
                <a:cs typeface="Arial"/>
              </a:rPr>
              <a:t>plot </a:t>
            </a:r>
            <a:r>
              <a:rPr dirty="0" sz="1200" spc="-5">
                <a:latin typeface="Arial"/>
                <a:cs typeface="Arial"/>
              </a:rPr>
              <a:t>(each </a:t>
            </a:r>
            <a:r>
              <a:rPr dirty="0" sz="1200" spc="-10">
                <a:latin typeface="Arial"/>
                <a:cs typeface="Arial"/>
              </a:rPr>
              <a:t>axis </a:t>
            </a:r>
            <a:r>
              <a:rPr dirty="0" sz="1200" spc="-5">
                <a:latin typeface="Arial"/>
                <a:cs typeface="Arial"/>
              </a:rPr>
              <a:t>corresponds to </a:t>
            </a:r>
            <a:r>
              <a:rPr dirty="0" sz="1200" spc="-1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of the  variables)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003" y="1406138"/>
            <a:ext cx="2520006" cy="1835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47217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quantitativ</a:t>
            </a:r>
            <a:r>
              <a:rPr dirty="0"/>
              <a:t>e </a:t>
            </a:r>
            <a:r>
              <a:rPr dirty="0" spc="5"/>
              <a:t>variables:</a:t>
            </a:r>
            <a:r>
              <a:rPr dirty="0" spc="200"/>
              <a:t> </a:t>
            </a:r>
            <a:r>
              <a:rPr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135" y="336575"/>
            <a:ext cx="3857625" cy="273050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291465" indent="-152400">
              <a:lnSpc>
                <a:spcPct val="100000"/>
              </a:lnSpc>
              <a:spcBef>
                <a:spcPts val="284"/>
              </a:spcBef>
              <a:buClr>
                <a:srgbClr val="EC1A3A"/>
              </a:buClr>
              <a:buFont typeface="Times New Roman"/>
              <a:buChar char="•"/>
              <a:tabLst>
                <a:tab pos="292100" algn="l"/>
              </a:tabLst>
            </a:pPr>
            <a:r>
              <a:rPr dirty="0" sz="1200" spc="-10">
                <a:latin typeface="Arial"/>
                <a:cs typeface="Arial"/>
              </a:rPr>
              <a:t>Correlations always </a:t>
            </a:r>
            <a:r>
              <a:rPr dirty="0" sz="1200" spc="-5">
                <a:latin typeface="Arial"/>
                <a:cs typeface="Arial"/>
              </a:rPr>
              <a:t>fall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-1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just" marL="291465" marR="132080" indent="-152400">
              <a:lnSpc>
                <a:spcPct val="100000"/>
              </a:lnSpc>
              <a:spcBef>
                <a:spcPts val="180"/>
              </a:spcBef>
              <a:buClr>
                <a:srgbClr val="EC1A3A"/>
              </a:buClr>
              <a:buFont typeface="Times New Roman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One </a:t>
            </a:r>
            <a:r>
              <a:rPr dirty="0" sz="1200" spc="-10">
                <a:latin typeface="Arial"/>
                <a:cs typeface="Arial"/>
              </a:rPr>
              <a:t>way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understand </a:t>
            </a:r>
            <a:r>
              <a:rPr dirty="0" sz="1200" spc="-5">
                <a:latin typeface="Arial"/>
                <a:cs typeface="Arial"/>
              </a:rPr>
              <a:t>correlation is to think </a:t>
            </a:r>
            <a:r>
              <a:rPr dirty="0" sz="1200" spc="-10">
                <a:latin typeface="Arial"/>
                <a:cs typeface="Arial"/>
              </a:rPr>
              <a:t>about  drawing </a:t>
            </a:r>
            <a:r>
              <a:rPr dirty="0" sz="1200" spc="-5">
                <a:latin typeface="Arial"/>
                <a:cs typeface="Arial"/>
              </a:rPr>
              <a:t>a straight </a:t>
            </a:r>
            <a:r>
              <a:rPr dirty="0" sz="1200" spc="-10">
                <a:latin typeface="Arial"/>
                <a:cs typeface="Arial"/>
              </a:rPr>
              <a:t>line </a:t>
            </a:r>
            <a:r>
              <a:rPr dirty="0" sz="1200" spc="-5">
                <a:latin typeface="Arial"/>
                <a:cs typeface="Arial"/>
              </a:rPr>
              <a:t>through the </a:t>
            </a:r>
            <a:r>
              <a:rPr dirty="0" sz="1200" spc="-10">
                <a:latin typeface="Arial"/>
                <a:cs typeface="Arial"/>
              </a:rPr>
              <a:t>data and </a:t>
            </a:r>
            <a:r>
              <a:rPr dirty="0" sz="1200" spc="-5">
                <a:latin typeface="Arial"/>
                <a:cs typeface="Arial"/>
              </a:rPr>
              <a:t>seeing 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closely the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map to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line</a:t>
            </a:r>
            <a:endParaRPr sz="1200">
              <a:latin typeface="Arial"/>
              <a:cs typeface="Arial"/>
            </a:endParaRPr>
          </a:p>
          <a:p>
            <a:pPr marL="291465" marR="300355" indent="-152400">
              <a:lnSpc>
                <a:spcPct val="100000"/>
              </a:lnSpc>
              <a:spcBef>
                <a:spcPts val="195"/>
              </a:spcBef>
              <a:buClr>
                <a:srgbClr val="EC1A3A"/>
              </a:buClr>
              <a:buFont typeface="Times New Roman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If the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falls </a:t>
            </a:r>
            <a:r>
              <a:rPr dirty="0" sz="1200" spc="-10">
                <a:latin typeface="Arial"/>
                <a:cs typeface="Arial"/>
              </a:rPr>
              <a:t>perfectly along </a:t>
            </a:r>
            <a:r>
              <a:rPr dirty="0" sz="1200" spc="-5">
                <a:latin typeface="Arial"/>
                <a:cs typeface="Arial"/>
              </a:rPr>
              <a:t>a straight </a:t>
            </a:r>
            <a:r>
              <a:rPr dirty="0" sz="1200" spc="-10">
                <a:latin typeface="Arial"/>
                <a:cs typeface="Arial"/>
              </a:rPr>
              <a:t>line </a:t>
            </a:r>
            <a:r>
              <a:rPr dirty="0" sz="1200" spc="-5">
                <a:latin typeface="Arial"/>
                <a:cs typeface="Arial"/>
              </a:rPr>
              <a:t>that  </a:t>
            </a:r>
            <a:r>
              <a:rPr dirty="0" sz="1200" spc="-10">
                <a:latin typeface="Arial"/>
                <a:cs typeface="Arial"/>
              </a:rPr>
              <a:t>points upward </a:t>
            </a:r>
            <a:r>
              <a:rPr dirty="0" sz="1200" spc="-5">
                <a:latin typeface="Arial"/>
                <a:cs typeface="Arial"/>
              </a:rPr>
              <a:t>(going from </a:t>
            </a:r>
            <a:r>
              <a:rPr dirty="0" sz="1200" spc="-10">
                <a:latin typeface="Arial"/>
                <a:cs typeface="Arial"/>
              </a:rPr>
              <a:t>left </a:t>
            </a:r>
            <a:r>
              <a:rPr dirty="0" sz="1200" spc="-5">
                <a:latin typeface="Arial"/>
                <a:cs typeface="Arial"/>
              </a:rPr>
              <a:t>to right), the  correlation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 1</a:t>
            </a:r>
            <a:endParaRPr sz="1200">
              <a:latin typeface="Arial"/>
              <a:cs typeface="Arial"/>
            </a:endParaRPr>
          </a:p>
          <a:p>
            <a:pPr marL="291465" marR="300355" indent="-152400">
              <a:lnSpc>
                <a:spcPct val="100000"/>
              </a:lnSpc>
              <a:spcBef>
                <a:spcPts val="190"/>
              </a:spcBef>
              <a:buClr>
                <a:srgbClr val="EC1A3A"/>
              </a:buClr>
              <a:buFont typeface="Times New Roman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If the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falls </a:t>
            </a:r>
            <a:r>
              <a:rPr dirty="0" sz="1200" spc="-10">
                <a:latin typeface="Arial"/>
                <a:cs typeface="Arial"/>
              </a:rPr>
              <a:t>perfectly along </a:t>
            </a:r>
            <a:r>
              <a:rPr dirty="0" sz="1200" spc="-5">
                <a:latin typeface="Arial"/>
                <a:cs typeface="Arial"/>
              </a:rPr>
              <a:t>a straight </a:t>
            </a:r>
            <a:r>
              <a:rPr dirty="0" sz="1200" spc="-10">
                <a:latin typeface="Arial"/>
                <a:cs typeface="Arial"/>
              </a:rPr>
              <a:t>line </a:t>
            </a:r>
            <a:r>
              <a:rPr dirty="0" sz="1200" spc="-5">
                <a:latin typeface="Arial"/>
                <a:cs typeface="Arial"/>
              </a:rPr>
              <a:t>that  </a:t>
            </a:r>
            <a:r>
              <a:rPr dirty="0" sz="1200" spc="-10">
                <a:latin typeface="Arial"/>
                <a:cs typeface="Arial"/>
              </a:rPr>
              <a:t>points downward </a:t>
            </a:r>
            <a:r>
              <a:rPr dirty="0" sz="1200" spc="-5">
                <a:latin typeface="Arial"/>
                <a:cs typeface="Arial"/>
              </a:rPr>
              <a:t>(going from </a:t>
            </a:r>
            <a:r>
              <a:rPr dirty="0" sz="1200" spc="-10">
                <a:latin typeface="Arial"/>
                <a:cs typeface="Arial"/>
              </a:rPr>
              <a:t>left </a:t>
            </a:r>
            <a:r>
              <a:rPr dirty="0" sz="1200" spc="-5">
                <a:latin typeface="Arial"/>
                <a:cs typeface="Arial"/>
              </a:rPr>
              <a:t>to right), the  correlation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 -1</a:t>
            </a:r>
            <a:endParaRPr sz="1200">
              <a:latin typeface="Arial"/>
              <a:cs typeface="Arial"/>
            </a:endParaRPr>
          </a:p>
          <a:p>
            <a:pPr marL="291465" marR="452120" indent="-152400">
              <a:lnSpc>
                <a:spcPct val="100000"/>
              </a:lnSpc>
              <a:spcBef>
                <a:spcPts val="195"/>
              </a:spcBef>
              <a:buClr>
                <a:srgbClr val="EC1A3A"/>
              </a:buClr>
              <a:buFont typeface="Times New Roman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If the two variables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totally </a:t>
            </a:r>
            <a:r>
              <a:rPr dirty="0" sz="1200" spc="-10">
                <a:latin typeface="Arial"/>
                <a:cs typeface="Arial"/>
              </a:rPr>
              <a:t>unrelated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one  </a:t>
            </a:r>
            <a:r>
              <a:rPr dirty="0" sz="1200" spc="-15">
                <a:latin typeface="Arial"/>
                <a:cs typeface="Arial"/>
              </a:rPr>
              <a:t>another, </a:t>
            </a:r>
            <a:r>
              <a:rPr dirty="0" sz="1200" spc="-5">
                <a:latin typeface="Arial"/>
                <a:cs typeface="Arial"/>
              </a:rPr>
              <a:t>the correlation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91465" marR="73025" indent="-152400">
              <a:lnSpc>
                <a:spcPct val="100000"/>
              </a:lnSpc>
              <a:spcBef>
                <a:spcPts val="190"/>
              </a:spcBef>
              <a:buClr>
                <a:srgbClr val="EC1A3A"/>
              </a:buClr>
              <a:buFont typeface="Times New Roman"/>
              <a:buChar char="•"/>
              <a:tabLst>
                <a:tab pos="292100" algn="l"/>
              </a:tabLst>
            </a:pPr>
            <a:r>
              <a:rPr dirty="0" sz="1200" spc="-5">
                <a:latin typeface="Arial"/>
                <a:cs typeface="Arial"/>
              </a:rPr>
              <a:t>Many real-world correlations </a:t>
            </a:r>
            <a:r>
              <a:rPr dirty="0" sz="1200" spc="-10">
                <a:latin typeface="Arial"/>
                <a:cs typeface="Arial"/>
              </a:rPr>
              <a:t>are non-zero but also  don’t </a:t>
            </a:r>
            <a:r>
              <a:rPr dirty="0" sz="1200" spc="-5">
                <a:latin typeface="Arial"/>
                <a:cs typeface="Arial"/>
              </a:rPr>
              <a:t>fall </a:t>
            </a:r>
            <a:r>
              <a:rPr dirty="0" sz="1200" spc="-10">
                <a:latin typeface="Arial"/>
                <a:cs typeface="Arial"/>
              </a:rPr>
              <a:t>perfectly along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line; we’ll look </a:t>
            </a:r>
            <a:r>
              <a:rPr dirty="0" sz="1200" spc="-5">
                <a:latin typeface="Arial"/>
                <a:cs typeface="Arial"/>
              </a:rPr>
              <a:t>at a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couple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3638" y="3106061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358761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358761" y="101221"/>
                </a:lnTo>
                <a:lnTo>
                  <a:pt x="378412" y="97228"/>
                </a:lnTo>
                <a:lnTo>
                  <a:pt x="394505" y="86354"/>
                </a:lnTo>
                <a:lnTo>
                  <a:pt x="405378" y="70262"/>
                </a:lnTo>
                <a:lnTo>
                  <a:pt x="409372" y="50610"/>
                </a:lnTo>
                <a:lnTo>
                  <a:pt x="405378" y="30959"/>
                </a:lnTo>
                <a:lnTo>
                  <a:pt x="394505" y="14866"/>
                </a:lnTo>
                <a:lnTo>
                  <a:pt x="378412" y="3993"/>
                </a:lnTo>
                <a:lnTo>
                  <a:pt x="358761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03638" y="3106061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358761" y="0"/>
                </a:lnTo>
                <a:lnTo>
                  <a:pt x="378412" y="3993"/>
                </a:lnTo>
                <a:lnTo>
                  <a:pt x="394505" y="14866"/>
                </a:lnTo>
                <a:lnTo>
                  <a:pt x="405378" y="30959"/>
                </a:lnTo>
                <a:lnTo>
                  <a:pt x="409372" y="50610"/>
                </a:lnTo>
                <a:lnTo>
                  <a:pt x="405378" y="70262"/>
                </a:lnTo>
                <a:lnTo>
                  <a:pt x="394505" y="86354"/>
                </a:lnTo>
                <a:lnTo>
                  <a:pt x="378412" y="97228"/>
                </a:lnTo>
                <a:lnTo>
                  <a:pt x="358761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41549" y="3093369"/>
            <a:ext cx="3340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appendix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963" y="3042752"/>
            <a:ext cx="33635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3780" algn="l"/>
              </a:tabLst>
            </a:pPr>
            <a:r>
              <a:rPr dirty="0" sz="1200" spc="-10">
                <a:latin typeface="Arial"/>
                <a:cs typeface="Arial"/>
              </a:rPr>
              <a:t>examples </a:t>
            </a:r>
            <a:r>
              <a:rPr dirty="0" sz="1200" spc="-25">
                <a:latin typeface="Arial"/>
                <a:cs typeface="Arial"/>
              </a:rPr>
              <a:t>now, </a:t>
            </a:r>
            <a:r>
              <a:rPr dirty="0" sz="1200" spc="-10">
                <a:latin typeface="Arial"/>
                <a:cs typeface="Arial"/>
              </a:rPr>
              <a:t>but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	for more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details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47217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quantitative </a:t>
            </a:r>
            <a:r>
              <a:rPr dirty="0" spc="5"/>
              <a:t>variables:</a:t>
            </a:r>
            <a:r>
              <a:rPr dirty="0" spc="200"/>
              <a:t> </a:t>
            </a:r>
            <a:r>
              <a:rPr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838756"/>
            <a:ext cx="1062990" cy="185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Positive values  of correlation  </a:t>
            </a:r>
            <a:r>
              <a:rPr dirty="0" sz="1200" spc="-10">
                <a:latin typeface="Arial"/>
                <a:cs typeface="Arial"/>
              </a:rPr>
              <a:t>indicate </a:t>
            </a:r>
            <a:r>
              <a:rPr dirty="0" sz="1200" spc="-5">
                <a:latin typeface="Arial"/>
                <a:cs typeface="Arial"/>
              </a:rPr>
              <a:t>a  “positive  relationship”  (higher values  of x </a:t>
            </a:r>
            <a:r>
              <a:rPr dirty="0" sz="1200" spc="-10">
                <a:latin typeface="Arial"/>
                <a:cs typeface="Arial"/>
              </a:rPr>
              <a:t>are  associated with  higher </a:t>
            </a:r>
            <a:r>
              <a:rPr dirty="0" sz="1200" spc="-5">
                <a:latin typeface="Arial"/>
                <a:cs typeface="Arial"/>
              </a:rPr>
              <a:t>values  of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47217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quantitative </a:t>
            </a:r>
            <a:r>
              <a:rPr dirty="0" spc="5"/>
              <a:t>variables:</a:t>
            </a:r>
            <a:r>
              <a:rPr dirty="0" spc="200"/>
              <a:t> </a:t>
            </a:r>
            <a:r>
              <a:rPr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747024"/>
            <a:ext cx="1062990" cy="2042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Arial"/>
                <a:cs typeface="Arial"/>
              </a:rPr>
              <a:t>Negative  </a:t>
            </a:r>
            <a:r>
              <a:rPr dirty="0" sz="1200" spc="-5">
                <a:latin typeface="Arial"/>
                <a:cs typeface="Arial"/>
              </a:rPr>
              <a:t>values </a:t>
            </a:r>
            <a:r>
              <a:rPr dirty="0" sz="1200" spc="-10">
                <a:latin typeface="Arial"/>
                <a:cs typeface="Arial"/>
              </a:rPr>
              <a:t>of  </a:t>
            </a:r>
            <a:r>
              <a:rPr dirty="0" sz="1200" spc="-5">
                <a:latin typeface="Arial"/>
                <a:cs typeface="Arial"/>
              </a:rPr>
              <a:t>correlation  </a:t>
            </a:r>
            <a:r>
              <a:rPr dirty="0" sz="1200" spc="-10">
                <a:latin typeface="Arial"/>
                <a:cs typeface="Arial"/>
              </a:rPr>
              <a:t>indicate </a:t>
            </a:r>
            <a:r>
              <a:rPr dirty="0" sz="1200" spc="-5">
                <a:latin typeface="Arial"/>
                <a:cs typeface="Arial"/>
              </a:rPr>
              <a:t>a  “negative  relationship”  (higher values  of x </a:t>
            </a:r>
            <a:r>
              <a:rPr dirty="0" sz="1200" spc="-10">
                <a:latin typeface="Arial"/>
                <a:cs typeface="Arial"/>
              </a:rPr>
              <a:t>are  associated with  lower </a:t>
            </a:r>
            <a:r>
              <a:rPr dirty="0" sz="1200" spc="-5">
                <a:latin typeface="Arial"/>
                <a:cs typeface="Arial"/>
              </a:rPr>
              <a:t>values </a:t>
            </a:r>
            <a:r>
              <a:rPr dirty="0" sz="1200" spc="-10">
                <a:latin typeface="Arial"/>
                <a:cs typeface="Arial"/>
              </a:rPr>
              <a:t>of  </a:t>
            </a:r>
            <a:r>
              <a:rPr dirty="0" sz="1200" spc="-5">
                <a:latin typeface="Arial"/>
                <a:cs typeface="Arial"/>
              </a:rPr>
              <a:t>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19 /</a:t>
            </a:r>
            <a:r>
              <a:rPr dirty="0" sz="6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9178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Associations </a:t>
            </a:r>
            <a:r>
              <a:rPr dirty="0" spc="5"/>
              <a:t>among</a:t>
            </a:r>
            <a:r>
              <a:rPr dirty="0" spc="-40"/>
              <a:t> </a:t>
            </a:r>
            <a:r>
              <a:rPr dirty="0" spc="5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803361"/>
            <a:ext cx="3908425" cy="1789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812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 spc="-20">
                <a:latin typeface="Arial"/>
                <a:cs typeface="Arial"/>
              </a:rPr>
              <a:t>far, </a:t>
            </a:r>
            <a:r>
              <a:rPr dirty="0" sz="1200" spc="-10">
                <a:latin typeface="Arial"/>
                <a:cs typeface="Arial"/>
              </a:rPr>
              <a:t>we’ve </a:t>
            </a:r>
            <a:r>
              <a:rPr dirty="0" sz="1200" spc="-5">
                <a:latin typeface="Arial"/>
                <a:cs typeface="Arial"/>
              </a:rPr>
              <a:t>mostly focused on </a:t>
            </a:r>
            <a:r>
              <a:rPr dirty="0" sz="1200" spc="-10">
                <a:latin typeface="Arial"/>
                <a:cs typeface="Arial"/>
              </a:rPr>
              <a:t>learning </a:t>
            </a:r>
            <a:r>
              <a:rPr dirty="0" sz="1200" spc="-5">
                <a:latin typeface="Arial"/>
                <a:cs typeface="Arial"/>
              </a:rPr>
              <a:t>tools to </a:t>
            </a:r>
            <a:r>
              <a:rPr dirty="0" sz="1200" spc="-10">
                <a:latin typeface="Arial"/>
                <a:cs typeface="Arial"/>
              </a:rPr>
              <a:t>help  </a:t>
            </a:r>
            <a:r>
              <a:rPr dirty="0" sz="1200" spc="-5">
                <a:latin typeface="Arial"/>
                <a:cs typeface="Arial"/>
              </a:rPr>
              <a:t>us </a:t>
            </a:r>
            <a:r>
              <a:rPr dirty="0" sz="1200" spc="-10">
                <a:latin typeface="Arial"/>
                <a:cs typeface="Arial"/>
              </a:rPr>
              <a:t>describe </a:t>
            </a:r>
            <a:r>
              <a:rPr dirty="0" sz="1200" spc="-5">
                <a:latin typeface="Arial"/>
                <a:cs typeface="Arial"/>
              </a:rPr>
              <a:t>a single variable</a:t>
            </a:r>
            <a:endParaRPr sz="1200">
              <a:latin typeface="Arial"/>
              <a:cs typeface="Arial"/>
            </a:endParaRPr>
          </a:p>
          <a:p>
            <a:pPr marL="240665" marR="21653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25">
                <a:latin typeface="Arial"/>
                <a:cs typeface="Arial"/>
              </a:rPr>
              <a:t>Now, </a:t>
            </a:r>
            <a:r>
              <a:rPr dirty="0" sz="1200" spc="-10">
                <a:latin typeface="Arial"/>
                <a:cs typeface="Arial"/>
              </a:rPr>
              <a:t>we want </a:t>
            </a:r>
            <a:r>
              <a:rPr dirty="0" sz="1200" spc="-5">
                <a:latin typeface="Arial"/>
                <a:cs typeface="Arial"/>
              </a:rPr>
              <a:t>to start thinking </a:t>
            </a:r>
            <a:r>
              <a:rPr dirty="0" sz="1200" spc="-10">
                <a:latin typeface="Arial"/>
                <a:cs typeface="Arial"/>
              </a:rPr>
              <a:t>about describing </a:t>
            </a:r>
            <a:r>
              <a:rPr dirty="0" sz="1200" spc="-5">
                <a:latin typeface="Arial"/>
                <a:cs typeface="Arial"/>
              </a:rPr>
              <a:t>two  variables</a:t>
            </a:r>
            <a:r>
              <a:rPr dirty="0" sz="1200" spc="-10">
                <a:latin typeface="Arial"/>
                <a:cs typeface="Arial"/>
              </a:rPr>
              <a:t> jointly</a:t>
            </a:r>
            <a:endParaRPr sz="1200">
              <a:latin typeface="Arial"/>
              <a:cs typeface="Arial"/>
            </a:endParaRPr>
          </a:p>
          <a:p>
            <a:pPr marL="240665" marR="27876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often use words like </a:t>
            </a:r>
            <a:r>
              <a:rPr dirty="0" sz="1200" spc="-5">
                <a:latin typeface="Arial"/>
                <a:cs typeface="Arial"/>
              </a:rPr>
              <a:t>“association,” “related,” </a:t>
            </a:r>
            <a:r>
              <a:rPr dirty="0" sz="1200" spc="-10">
                <a:latin typeface="Arial"/>
                <a:cs typeface="Arial"/>
              </a:rPr>
              <a:t>or  </a:t>
            </a:r>
            <a:r>
              <a:rPr dirty="0" sz="1200" spc="-5">
                <a:latin typeface="Arial"/>
                <a:cs typeface="Arial"/>
              </a:rPr>
              <a:t>“correlated” </a:t>
            </a:r>
            <a:r>
              <a:rPr dirty="0" sz="1200" spc="-10">
                <a:latin typeface="Arial"/>
                <a:cs typeface="Arial"/>
              </a:rPr>
              <a:t>when describing </a:t>
            </a:r>
            <a:r>
              <a:rPr dirty="0" sz="1200" spc="-5">
                <a:latin typeface="Arial"/>
                <a:cs typeface="Arial"/>
              </a:rPr>
              <a:t>two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 marL="240665" marR="225425" indent="-152400">
              <a:lnSpc>
                <a:spcPct val="100000"/>
              </a:lnSpc>
              <a:spcBef>
                <a:spcPts val="309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The statistical tools </a:t>
            </a:r>
            <a:r>
              <a:rPr dirty="0" sz="1200" spc="-10">
                <a:latin typeface="Arial"/>
                <a:cs typeface="Arial"/>
              </a:rPr>
              <a:t>we’ll use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describe </a:t>
            </a:r>
            <a:r>
              <a:rPr dirty="0" sz="1200" spc="-5">
                <a:latin typeface="Arial"/>
                <a:cs typeface="Arial"/>
              </a:rPr>
              <a:t>the  relationship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two variables </a:t>
            </a:r>
            <a:r>
              <a:rPr dirty="0" sz="1200" spc="-10">
                <a:latin typeface="Arial"/>
                <a:cs typeface="Arial"/>
              </a:rPr>
              <a:t>will depend on  whether our </a:t>
            </a:r>
            <a:r>
              <a:rPr dirty="0" sz="1200" spc="-5">
                <a:latin typeface="Arial"/>
                <a:cs typeface="Arial"/>
              </a:rPr>
              <a:t>variables </a:t>
            </a:r>
            <a:r>
              <a:rPr dirty="0" sz="1200" spc="-10">
                <a:latin typeface="Arial"/>
                <a:cs typeface="Arial"/>
              </a:rPr>
              <a:t>are quantitative </a:t>
            </a:r>
            <a:r>
              <a:rPr dirty="0" sz="1200" spc="-5">
                <a:latin typeface="Arial"/>
                <a:cs typeface="Arial"/>
              </a:rPr>
              <a:t>or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qualitative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97993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793239" algn="l"/>
              </a:tabLst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	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47217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2 </a:t>
            </a:r>
            <a:r>
              <a:rPr dirty="0"/>
              <a:t>quantitativ</a:t>
            </a:r>
            <a:r>
              <a:rPr dirty="0"/>
              <a:t>e </a:t>
            </a:r>
            <a:r>
              <a:rPr dirty="0" spc="5"/>
              <a:t>variables:</a:t>
            </a:r>
            <a:r>
              <a:rPr dirty="0" spc="200"/>
              <a:t> </a:t>
            </a:r>
            <a:r>
              <a:rPr dirty="0"/>
              <a:t>Correlation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0003" y="2737609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358761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358761" y="101221"/>
                </a:lnTo>
                <a:lnTo>
                  <a:pt x="378412" y="97228"/>
                </a:lnTo>
                <a:lnTo>
                  <a:pt x="394505" y="86354"/>
                </a:lnTo>
                <a:lnTo>
                  <a:pt x="405378" y="70262"/>
                </a:lnTo>
                <a:lnTo>
                  <a:pt x="409372" y="50610"/>
                </a:lnTo>
                <a:lnTo>
                  <a:pt x="405378" y="30959"/>
                </a:lnTo>
                <a:lnTo>
                  <a:pt x="394505" y="14866"/>
                </a:lnTo>
                <a:lnTo>
                  <a:pt x="378412" y="3993"/>
                </a:lnTo>
                <a:lnTo>
                  <a:pt x="358761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0003" y="2737609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358761" y="0"/>
                </a:lnTo>
                <a:lnTo>
                  <a:pt x="378412" y="3993"/>
                </a:lnTo>
                <a:lnTo>
                  <a:pt x="394505" y="14866"/>
                </a:lnTo>
                <a:lnTo>
                  <a:pt x="405378" y="30959"/>
                </a:lnTo>
                <a:lnTo>
                  <a:pt x="409372" y="50610"/>
                </a:lnTo>
                <a:lnTo>
                  <a:pt x="405378" y="70262"/>
                </a:lnTo>
                <a:lnTo>
                  <a:pt x="394505" y="86354"/>
                </a:lnTo>
                <a:lnTo>
                  <a:pt x="378412" y="97228"/>
                </a:lnTo>
                <a:lnTo>
                  <a:pt x="358761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1904" y="656219"/>
            <a:ext cx="1106170" cy="2200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A correlation </a:t>
            </a:r>
            <a:r>
              <a:rPr dirty="0" sz="1200" spc="-10">
                <a:latin typeface="Arial"/>
                <a:cs typeface="Arial"/>
              </a:rPr>
              <a:t>of  </a:t>
            </a:r>
            <a:r>
              <a:rPr dirty="0" sz="1200" spc="-5">
                <a:latin typeface="Arial"/>
                <a:cs typeface="Arial"/>
              </a:rPr>
              <a:t>zero (-0.02 </a:t>
            </a:r>
            <a:r>
              <a:rPr dirty="0" sz="1200" spc="-10">
                <a:latin typeface="Arial"/>
                <a:cs typeface="Arial"/>
              </a:rPr>
              <a:t>is  </a:t>
            </a:r>
            <a:r>
              <a:rPr dirty="0" sz="1200" spc="-5">
                <a:latin typeface="Arial"/>
                <a:cs typeface="Arial"/>
              </a:rPr>
              <a:t>very close to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0)  indicates no  </a:t>
            </a:r>
            <a:r>
              <a:rPr dirty="0" sz="1200" spc="-5">
                <a:latin typeface="Arial"/>
                <a:cs typeface="Arial"/>
              </a:rPr>
              <a:t>“linear”  relationship 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and  </a:t>
            </a:r>
            <a:r>
              <a:rPr dirty="0" sz="1200" spc="-5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38100" marR="114300">
              <a:lnSpc>
                <a:spcPct val="957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(More  </a:t>
            </a:r>
            <a:r>
              <a:rPr dirty="0" sz="1200" spc="-10">
                <a:latin typeface="Arial"/>
                <a:cs typeface="Arial"/>
              </a:rPr>
              <a:t>explanation of  </a:t>
            </a:r>
            <a:r>
              <a:rPr dirty="0" sz="1200" spc="-5">
                <a:latin typeface="Arial"/>
                <a:cs typeface="Arial"/>
              </a:rPr>
              <a:t>“linear” in the 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appendix</a:t>
            </a:r>
            <a:r>
              <a:rPr dirty="0" sz="6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-9259" sz="1800" spc="-7">
                <a:latin typeface="Arial"/>
                <a:cs typeface="Arial"/>
              </a:rPr>
              <a:t>)</a:t>
            </a:r>
            <a:endParaRPr baseline="-9259"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45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Linear</a:t>
            </a:r>
            <a:r>
              <a:rPr dirty="0" spc="-7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802650"/>
            <a:ext cx="3857625" cy="1789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9842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For regression, it is </a:t>
            </a:r>
            <a:r>
              <a:rPr dirty="0" sz="1200" spc="-10">
                <a:latin typeface="Arial"/>
                <a:cs typeface="Arial"/>
              </a:rPr>
              <a:t>important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distinguish between  independent and dependent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 marL="240665" marR="473709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Independent variable: a variable that </a:t>
            </a:r>
            <a:r>
              <a:rPr dirty="0" sz="1200" spc="-10">
                <a:latin typeface="Arial"/>
                <a:cs typeface="Arial"/>
              </a:rPr>
              <a:t>affects or  explains another</a:t>
            </a:r>
            <a:r>
              <a:rPr dirty="0" sz="1200" spc="-5">
                <a:latin typeface="Arial"/>
                <a:cs typeface="Arial"/>
              </a:rPr>
              <a:t> variable</a:t>
            </a:r>
            <a:endParaRPr sz="1200">
              <a:latin typeface="Arial"/>
              <a:cs typeface="Arial"/>
            </a:endParaRPr>
          </a:p>
          <a:p>
            <a:pPr marL="240665" marR="33083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Dependent </a:t>
            </a:r>
            <a:r>
              <a:rPr dirty="0" sz="1200" spc="-5">
                <a:latin typeface="Arial"/>
                <a:cs typeface="Arial"/>
              </a:rPr>
              <a:t>variable: a variable that is </a:t>
            </a:r>
            <a:r>
              <a:rPr dirty="0" sz="1200" spc="-10">
                <a:latin typeface="Arial"/>
                <a:cs typeface="Arial"/>
              </a:rPr>
              <a:t>affected or  explained </a:t>
            </a:r>
            <a:r>
              <a:rPr dirty="0" sz="1200" spc="-5">
                <a:latin typeface="Arial"/>
                <a:cs typeface="Arial"/>
              </a:rPr>
              <a:t>by </a:t>
            </a:r>
            <a:r>
              <a:rPr dirty="0" sz="1200" spc="-10">
                <a:latin typeface="Arial"/>
                <a:cs typeface="Arial"/>
              </a:rPr>
              <a:t>another</a:t>
            </a:r>
            <a:r>
              <a:rPr dirty="0" sz="1200" spc="-5">
                <a:latin typeface="Arial"/>
                <a:cs typeface="Arial"/>
              </a:rPr>
              <a:t> variable</a:t>
            </a:r>
            <a:endParaRPr sz="1200">
              <a:latin typeface="Arial"/>
              <a:cs typeface="Arial"/>
            </a:endParaRPr>
          </a:p>
          <a:p>
            <a:pPr marL="240665" marR="30480" indent="-152400">
              <a:lnSpc>
                <a:spcPct val="100000"/>
              </a:lnSpc>
              <a:spcBef>
                <a:spcPts val="309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Whenever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create </a:t>
            </a:r>
            <a:r>
              <a:rPr dirty="0" sz="1200" spc="-10">
                <a:latin typeface="Arial"/>
                <a:cs typeface="Arial"/>
              </a:rPr>
              <a:t>graphs, </a:t>
            </a:r>
            <a:r>
              <a:rPr dirty="0" sz="1200" spc="-5">
                <a:latin typeface="Arial"/>
                <a:cs typeface="Arial"/>
              </a:rPr>
              <a:t>the convention is to </a:t>
            </a:r>
            <a:r>
              <a:rPr dirty="0" sz="1200" spc="-10">
                <a:latin typeface="Arial"/>
                <a:cs typeface="Arial"/>
              </a:rPr>
              <a:t>plot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independent </a:t>
            </a:r>
            <a:r>
              <a:rPr dirty="0" sz="1200" spc="-5">
                <a:latin typeface="Arial"/>
                <a:cs typeface="Arial"/>
              </a:rPr>
              <a:t>variable (x) on the </a:t>
            </a:r>
            <a:r>
              <a:rPr dirty="0" sz="1200" spc="-10">
                <a:latin typeface="Arial"/>
                <a:cs typeface="Arial"/>
              </a:rPr>
              <a:t>horizontal axis  and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dependent </a:t>
            </a:r>
            <a:r>
              <a:rPr dirty="0" sz="1200" spc="-5">
                <a:latin typeface="Arial"/>
                <a:cs typeface="Arial"/>
              </a:rPr>
              <a:t>variable (y) on the vertical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axis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0"/>
            <a:ext cx="4148454" cy="67246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dirty="0" sz="1700" spc="5">
                <a:latin typeface="Arial"/>
                <a:cs typeface="Arial"/>
              </a:rPr>
              <a:t>Linear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regression</a:t>
            </a:r>
            <a:endParaRPr sz="1700">
              <a:latin typeface="Arial"/>
              <a:cs typeface="Arial"/>
            </a:endParaRPr>
          </a:p>
          <a:p>
            <a:pPr marL="593725" indent="-153035">
              <a:lnSpc>
                <a:spcPct val="100000"/>
              </a:lnSpc>
              <a:spcBef>
                <a:spcPts val="650"/>
              </a:spcBef>
              <a:buClr>
                <a:srgbClr val="EC1A3A"/>
              </a:buClr>
              <a:buFont typeface="Times New Roman"/>
              <a:buChar char="•"/>
              <a:tabLst>
                <a:tab pos="594360" algn="l"/>
              </a:tabLst>
            </a:pPr>
            <a:r>
              <a:rPr dirty="0" sz="1200" spc="-10">
                <a:latin typeface="Arial"/>
                <a:cs typeface="Arial"/>
              </a:rPr>
              <a:t>Linear </a:t>
            </a:r>
            <a:r>
              <a:rPr dirty="0" sz="1200" spc="-5">
                <a:latin typeface="Arial"/>
                <a:cs typeface="Arial"/>
              </a:rPr>
              <a:t>regression: </a:t>
            </a:r>
            <a:r>
              <a:rPr dirty="0" sz="1200" spc="-10">
                <a:latin typeface="Arial"/>
                <a:cs typeface="Arial"/>
              </a:rPr>
              <a:t>drawing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line </a:t>
            </a:r>
            <a:r>
              <a:rPr dirty="0" sz="1200" spc="-5">
                <a:latin typeface="Arial"/>
                <a:cs typeface="Arial"/>
              </a:rPr>
              <a:t>through some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8960" y="764301"/>
            <a:ext cx="2330092" cy="2300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0"/>
            <a:ext cx="4148454" cy="67246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dirty="0" sz="1700" spc="5">
                <a:latin typeface="Arial"/>
                <a:cs typeface="Arial"/>
              </a:rPr>
              <a:t>Linear</a:t>
            </a:r>
            <a:r>
              <a:rPr dirty="0" sz="1700" spc="-5">
                <a:latin typeface="Arial"/>
                <a:cs typeface="Arial"/>
              </a:rPr>
              <a:t> </a:t>
            </a:r>
            <a:r>
              <a:rPr dirty="0" sz="1700" spc="10">
                <a:latin typeface="Arial"/>
                <a:cs typeface="Arial"/>
              </a:rPr>
              <a:t>regression</a:t>
            </a:r>
            <a:endParaRPr sz="1700">
              <a:latin typeface="Arial"/>
              <a:cs typeface="Arial"/>
            </a:endParaRPr>
          </a:p>
          <a:p>
            <a:pPr marL="593725" indent="-153035">
              <a:lnSpc>
                <a:spcPct val="100000"/>
              </a:lnSpc>
              <a:spcBef>
                <a:spcPts val="650"/>
              </a:spcBef>
              <a:buClr>
                <a:srgbClr val="EC1A3A"/>
              </a:buClr>
              <a:buFont typeface="Times New Roman"/>
              <a:buChar char="•"/>
              <a:tabLst>
                <a:tab pos="594360" algn="l"/>
              </a:tabLst>
            </a:pPr>
            <a:r>
              <a:rPr dirty="0" sz="1200" spc="-10">
                <a:latin typeface="Arial"/>
                <a:cs typeface="Arial"/>
              </a:rPr>
              <a:t>Linear </a:t>
            </a:r>
            <a:r>
              <a:rPr dirty="0" sz="1200" spc="-5">
                <a:latin typeface="Arial"/>
                <a:cs typeface="Arial"/>
              </a:rPr>
              <a:t>regression: </a:t>
            </a:r>
            <a:r>
              <a:rPr dirty="0" sz="1200" spc="-10">
                <a:latin typeface="Arial"/>
                <a:cs typeface="Arial"/>
              </a:rPr>
              <a:t>drawing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line </a:t>
            </a:r>
            <a:r>
              <a:rPr dirty="0" sz="1200" spc="-5">
                <a:latin typeface="Arial"/>
                <a:cs typeface="Arial"/>
              </a:rPr>
              <a:t>through some</a:t>
            </a:r>
            <a:r>
              <a:rPr dirty="0" sz="1200" spc="-1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8960" y="764301"/>
            <a:ext cx="2330092" cy="2300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690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Linear</a:t>
            </a:r>
            <a:r>
              <a:rPr dirty="0" spc="-45"/>
              <a:t> </a:t>
            </a:r>
            <a:r>
              <a:rPr dirty="0" spc="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352828"/>
            <a:ext cx="356997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7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write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equation </a:t>
            </a:r>
            <a:r>
              <a:rPr dirty="0" sz="1200" spc="-5">
                <a:latin typeface="Arial"/>
                <a:cs typeface="Arial"/>
              </a:rPr>
              <a:t>for a straight </a:t>
            </a:r>
            <a:r>
              <a:rPr dirty="0" sz="1200" spc="-10">
                <a:latin typeface="Arial"/>
                <a:cs typeface="Arial"/>
              </a:rPr>
              <a:t>line, we need </a:t>
            </a:r>
            <a:r>
              <a:rPr dirty="0" sz="1200" spc="-5">
                <a:latin typeface="Arial"/>
                <a:cs typeface="Arial"/>
              </a:rPr>
              <a:t>to  know the y-intercept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 slope: </a:t>
            </a:r>
            <a:r>
              <a:rPr dirty="0" sz="1200" spc="-5" i="1">
                <a:latin typeface="Arial"/>
                <a:cs typeface="Arial"/>
              </a:rPr>
              <a:t>y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-5" i="1">
                <a:latin typeface="Arial"/>
                <a:cs typeface="Arial"/>
              </a:rPr>
              <a:t>mx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65">
                <a:latin typeface="Garamond"/>
                <a:cs typeface="Garamond"/>
              </a:rPr>
              <a:t> </a:t>
            </a:r>
            <a:r>
              <a:rPr dirty="0" sz="1200" spc="-5" i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01" y="762899"/>
            <a:ext cx="3060007" cy="232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69694" y="3096887"/>
            <a:ext cx="16687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Public </a:t>
            </a:r>
            <a:r>
              <a:rPr dirty="0" sz="1000" spc="-10">
                <a:latin typeface="Arial"/>
                <a:cs typeface="Arial"/>
              </a:rPr>
              <a:t>domain,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Dino)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56908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Linear</a:t>
            </a:r>
            <a:r>
              <a:rPr dirty="0" spc="-45"/>
              <a:t> </a:t>
            </a:r>
            <a:r>
              <a:rPr dirty="0" spc="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639633"/>
            <a:ext cx="3899535" cy="2172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 marR="939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In math class you might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seen </a:t>
            </a:r>
            <a:r>
              <a:rPr dirty="0" sz="1200" spc="-10">
                <a:latin typeface="Arial"/>
                <a:cs typeface="Arial"/>
              </a:rPr>
              <a:t>lines </a:t>
            </a:r>
            <a:r>
              <a:rPr dirty="0" sz="1200" spc="-5">
                <a:latin typeface="Arial"/>
                <a:cs typeface="Arial"/>
              </a:rPr>
              <a:t>represented  </a:t>
            </a:r>
            <a:r>
              <a:rPr dirty="0" sz="1200" spc="-10">
                <a:latin typeface="Arial"/>
                <a:cs typeface="Arial"/>
              </a:rPr>
              <a:t>as:</a:t>
            </a:r>
            <a:endParaRPr sz="1200">
              <a:latin typeface="Arial"/>
              <a:cs typeface="Arial"/>
            </a:endParaRPr>
          </a:p>
          <a:p>
            <a:pPr algn="ctr" marL="191770">
              <a:lnSpc>
                <a:spcPct val="100000"/>
              </a:lnSpc>
              <a:spcBef>
                <a:spcPts val="10"/>
              </a:spcBef>
            </a:pPr>
            <a:r>
              <a:rPr dirty="0" sz="1200" spc="-5" i="1">
                <a:latin typeface="Arial"/>
                <a:cs typeface="Arial"/>
              </a:rPr>
              <a:t>y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-5" i="1">
                <a:latin typeface="Arial"/>
                <a:cs typeface="Arial"/>
              </a:rPr>
              <a:t>mx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190">
                <a:latin typeface="Garamond"/>
                <a:cs typeface="Garamond"/>
              </a:rPr>
              <a:t> </a:t>
            </a:r>
            <a:r>
              <a:rPr dirty="0" sz="1200" spc="-5" i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253365" indent="-152400">
              <a:lnSpc>
                <a:spcPct val="100000"/>
              </a:lnSpc>
              <a:spcBef>
                <a:spcPts val="1170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For regression </a:t>
            </a:r>
            <a:r>
              <a:rPr dirty="0" sz="1200" spc="-10">
                <a:latin typeface="Arial"/>
                <a:cs typeface="Arial"/>
              </a:rPr>
              <a:t>we’ll use </a:t>
            </a:r>
            <a:r>
              <a:rPr dirty="0" sz="1200" spc="-5">
                <a:latin typeface="Arial"/>
                <a:cs typeface="Arial"/>
              </a:rPr>
              <a:t>the following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notation:</a:t>
            </a:r>
            <a:endParaRPr sz="1200">
              <a:latin typeface="Arial"/>
              <a:cs typeface="Arial"/>
            </a:endParaRPr>
          </a:p>
          <a:p>
            <a:pPr lvl="1" marL="556895" marR="149225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5" i="1">
                <a:latin typeface="Arial"/>
                <a:cs typeface="Arial"/>
              </a:rPr>
              <a:t>a</a:t>
            </a:r>
            <a:r>
              <a:rPr dirty="0" sz="1100" spc="-5">
                <a:latin typeface="Arial"/>
                <a:cs typeface="Arial"/>
              </a:rPr>
              <a:t>: the </a:t>
            </a:r>
            <a:r>
              <a:rPr dirty="0" sz="1100" spc="-10">
                <a:latin typeface="Arial"/>
                <a:cs typeface="Arial"/>
              </a:rPr>
              <a:t>intercept </a:t>
            </a:r>
            <a:r>
              <a:rPr dirty="0" sz="1100" spc="-5">
                <a:latin typeface="Arial"/>
                <a:cs typeface="Arial"/>
              </a:rPr>
              <a:t>(or constant, sometimes </a:t>
            </a:r>
            <a:r>
              <a:rPr dirty="0" sz="1100" spc="-10">
                <a:latin typeface="Arial"/>
                <a:cs typeface="Arial"/>
              </a:rPr>
              <a:t>also written  as </a:t>
            </a:r>
            <a:r>
              <a:rPr dirty="0" sz="1100" spc="65" i="1">
                <a:latin typeface="Arial"/>
                <a:cs typeface="Arial"/>
              </a:rPr>
              <a:t>α </a:t>
            </a:r>
            <a:r>
              <a:rPr dirty="0" sz="1100" spc="-10">
                <a:latin typeface="Arial"/>
                <a:cs typeface="Arial"/>
              </a:rPr>
              <a:t>or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5" i="1">
                <a:latin typeface="Arial"/>
                <a:cs typeface="Arial"/>
              </a:rPr>
              <a:t>β</a:t>
            </a:r>
            <a:r>
              <a:rPr dirty="0" baseline="-13888" sz="1200" spc="7">
                <a:latin typeface="Arial"/>
                <a:cs typeface="Arial"/>
              </a:rPr>
              <a:t>0</a:t>
            </a:r>
            <a:r>
              <a:rPr dirty="0" sz="1100" spc="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lvl="1" marL="556895" marR="141605" indent="-145415">
              <a:lnSpc>
                <a:spcPct val="102699"/>
              </a:lnSpc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5" i="1">
                <a:latin typeface="Arial"/>
                <a:cs typeface="Arial"/>
              </a:rPr>
              <a:t>b</a:t>
            </a:r>
            <a:r>
              <a:rPr dirty="0" sz="1100" spc="-5">
                <a:latin typeface="Arial"/>
                <a:cs typeface="Arial"/>
              </a:rPr>
              <a:t>: the slope (calculated </a:t>
            </a:r>
            <a:r>
              <a:rPr dirty="0" sz="1100" spc="-10">
                <a:latin typeface="Arial"/>
                <a:cs typeface="Arial"/>
              </a:rPr>
              <a:t>as </a:t>
            </a:r>
            <a:r>
              <a:rPr dirty="0" sz="1100" spc="-5">
                <a:latin typeface="Arial"/>
                <a:cs typeface="Arial"/>
              </a:rPr>
              <a:t>rise-over-run, sometimes  </a:t>
            </a:r>
            <a:r>
              <a:rPr dirty="0" sz="1100" spc="-10">
                <a:latin typeface="Arial"/>
                <a:cs typeface="Arial"/>
              </a:rPr>
              <a:t>also written as </a:t>
            </a:r>
            <a:r>
              <a:rPr dirty="0" sz="1100" spc="-15" i="1">
                <a:latin typeface="Arial"/>
                <a:cs typeface="Arial"/>
              </a:rPr>
              <a:t>β </a:t>
            </a:r>
            <a:r>
              <a:rPr dirty="0" sz="1100" spc="-10">
                <a:latin typeface="Arial"/>
                <a:cs typeface="Arial"/>
              </a:rPr>
              <a:t>or</a:t>
            </a:r>
            <a:r>
              <a:rPr dirty="0" sz="1100" spc="80">
                <a:latin typeface="Arial"/>
                <a:cs typeface="Arial"/>
              </a:rPr>
              <a:t> </a:t>
            </a:r>
            <a:r>
              <a:rPr dirty="0" sz="1100" spc="5" i="1">
                <a:latin typeface="Arial"/>
                <a:cs typeface="Arial"/>
              </a:rPr>
              <a:t>β</a:t>
            </a:r>
            <a:r>
              <a:rPr dirty="0" baseline="-13888" sz="1200" spc="7">
                <a:latin typeface="Arial"/>
                <a:cs typeface="Arial"/>
              </a:rPr>
              <a:t>1</a:t>
            </a:r>
            <a:r>
              <a:rPr dirty="0" sz="1100" spc="5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lvl="1" marL="5568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10">
                <a:latin typeface="Arial"/>
                <a:cs typeface="Arial"/>
              </a:rPr>
              <a:t>is assumed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 i="1">
                <a:latin typeface="Arial"/>
                <a:cs typeface="Arial"/>
              </a:rPr>
              <a:t>Y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dependent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0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55689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independent</a:t>
            </a:r>
            <a:r>
              <a:rPr dirty="0" sz="1100" spc="-5">
                <a:latin typeface="Arial"/>
                <a:cs typeface="Arial"/>
              </a:rPr>
              <a:t> variable</a:t>
            </a:r>
            <a:endParaRPr sz="1100">
              <a:latin typeface="Arial"/>
              <a:cs typeface="Arial"/>
            </a:endParaRPr>
          </a:p>
          <a:p>
            <a:pPr algn="ctr" marL="191135">
              <a:lnSpc>
                <a:spcPct val="100000"/>
              </a:lnSpc>
              <a:spcBef>
                <a:spcPts val="225"/>
              </a:spcBef>
            </a:pPr>
            <a:r>
              <a:rPr dirty="0" sz="1200" spc="-260" i="1">
                <a:latin typeface="Arial"/>
                <a:cs typeface="Arial"/>
              </a:rPr>
              <a:t>Y</a:t>
            </a:r>
            <a:r>
              <a:rPr dirty="0" baseline="13888" sz="1800" spc="-390">
                <a:latin typeface="Garamond"/>
                <a:cs typeface="Garamond"/>
              </a:rPr>
              <a:t>ˆ         </a:t>
            </a:r>
            <a:r>
              <a:rPr dirty="0" baseline="13888" sz="1800" spc="-33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-5" i="1">
                <a:latin typeface="Arial"/>
                <a:cs typeface="Arial"/>
              </a:rPr>
              <a:t>a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195">
                <a:latin typeface="Garamond"/>
                <a:cs typeface="Garamond"/>
              </a:rPr>
              <a:t> </a:t>
            </a:r>
            <a:r>
              <a:rPr dirty="0" sz="1200" spc="-10" i="1">
                <a:latin typeface="Arial"/>
                <a:cs typeface="Arial"/>
              </a:rPr>
              <a:t>bX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45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Linear</a:t>
            </a:r>
            <a:r>
              <a:rPr dirty="0" spc="-7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35" y="1050046"/>
            <a:ext cx="3805554" cy="1201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965" marR="431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28600" algn="l"/>
              </a:tabLst>
            </a:pPr>
            <a:r>
              <a:rPr dirty="0" sz="1200" spc="-5">
                <a:latin typeface="Arial"/>
                <a:cs typeface="Arial"/>
              </a:rPr>
              <a:t>Once </a:t>
            </a:r>
            <a:r>
              <a:rPr dirty="0" sz="1200" spc="-10">
                <a:latin typeface="Arial"/>
                <a:cs typeface="Arial"/>
              </a:rPr>
              <a:t>we’ve estimated our line, what we usually </a:t>
            </a:r>
            <a:r>
              <a:rPr dirty="0" sz="1200" spc="-5">
                <a:latin typeface="Arial"/>
                <a:cs typeface="Arial"/>
              </a:rPr>
              <a:t>care 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most is the values of </a:t>
            </a:r>
            <a:r>
              <a:rPr dirty="0" sz="1200" spc="-5" i="1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 i="1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  <a:p>
            <a:pPr marL="2279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286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call </a:t>
            </a:r>
            <a:r>
              <a:rPr dirty="0" sz="1200" spc="-5" i="1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 i="1">
                <a:latin typeface="Arial"/>
                <a:cs typeface="Arial"/>
              </a:rPr>
              <a:t>b </a:t>
            </a:r>
            <a:r>
              <a:rPr dirty="0" sz="1200" spc="-5">
                <a:latin typeface="Arial"/>
                <a:cs typeface="Arial"/>
              </a:rPr>
              <a:t>“regression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coefficients”</a:t>
            </a:r>
            <a:endParaRPr sz="1200">
              <a:latin typeface="Arial"/>
              <a:cs typeface="Arial"/>
            </a:endParaRPr>
          </a:p>
          <a:p>
            <a:pPr algn="just" marL="227965" marR="16827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286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typically care more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 i="1">
                <a:latin typeface="Arial"/>
                <a:cs typeface="Arial"/>
              </a:rPr>
              <a:t>b </a:t>
            </a:r>
            <a:r>
              <a:rPr dirty="0" sz="1200" spc="-5">
                <a:latin typeface="Arial"/>
                <a:cs typeface="Arial"/>
              </a:rPr>
              <a:t>(the slope) since </a:t>
            </a:r>
            <a:r>
              <a:rPr dirty="0" sz="1200" spc="-10">
                <a:latin typeface="Arial"/>
                <a:cs typeface="Arial"/>
              </a:rPr>
              <a:t>it  </a:t>
            </a:r>
            <a:r>
              <a:rPr dirty="0" sz="1200" spc="-5">
                <a:latin typeface="Arial"/>
                <a:cs typeface="Arial"/>
              </a:rPr>
              <a:t>tells us something </a:t>
            </a:r>
            <a:r>
              <a:rPr dirty="0" sz="1200" spc="-10">
                <a:latin typeface="Arial"/>
                <a:cs typeface="Arial"/>
              </a:rPr>
              <a:t>about how </a:t>
            </a:r>
            <a:r>
              <a:rPr dirty="0" sz="1200" spc="-5">
                <a:latin typeface="Arial"/>
                <a:cs typeface="Arial"/>
              </a:rPr>
              <a:t>the two variables </a:t>
            </a:r>
            <a:r>
              <a:rPr dirty="0" sz="1200" spc="-10">
                <a:latin typeface="Arial"/>
                <a:cs typeface="Arial"/>
              </a:rPr>
              <a:t>are  </a:t>
            </a:r>
            <a:r>
              <a:rPr dirty="0" sz="1200" spc="-5">
                <a:latin typeface="Arial"/>
                <a:cs typeface="Arial"/>
              </a:rPr>
              <a:t>related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4126229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Cheatsheet: Interpreting </a:t>
            </a:r>
            <a:r>
              <a:rPr dirty="0" spc="10"/>
              <a:t>slope</a:t>
            </a:r>
            <a:r>
              <a:rPr dirty="0" spc="140"/>
              <a:t> </a:t>
            </a:r>
            <a:r>
              <a:rPr dirty="0" spc="5"/>
              <a:t>coefficients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735" y="330235"/>
            <a:ext cx="3967479" cy="29584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316865" marR="32893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317500" algn="l"/>
              </a:tabLst>
            </a:pPr>
            <a:r>
              <a:rPr dirty="0" sz="1200" spc="-5" b="1">
                <a:latin typeface="Arial"/>
                <a:cs typeface="Arial"/>
              </a:rPr>
              <a:t>Significance</a:t>
            </a:r>
            <a:r>
              <a:rPr dirty="0" sz="1200" spc="-5">
                <a:latin typeface="Arial"/>
                <a:cs typeface="Arial"/>
              </a:rPr>
              <a:t>: is relationship strong </a:t>
            </a:r>
            <a:r>
              <a:rPr dirty="0" sz="1200" spc="-10">
                <a:latin typeface="Arial"/>
                <a:cs typeface="Arial"/>
              </a:rPr>
              <a:t>enough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be  </a:t>
            </a:r>
            <a:r>
              <a:rPr dirty="0" sz="1200" spc="-5">
                <a:latin typeface="Arial"/>
                <a:cs typeface="Arial"/>
              </a:rPr>
              <a:t>considered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reliable?</a:t>
            </a:r>
            <a:endParaRPr sz="1200">
              <a:latin typeface="Arial"/>
              <a:cs typeface="Arial"/>
            </a:endParaRPr>
          </a:p>
          <a:p>
            <a:pPr lvl="1" marL="620395" marR="157480" indent="-145415">
              <a:lnSpc>
                <a:spcPts val="1360"/>
              </a:lnSpc>
              <a:buClr>
                <a:srgbClr val="3333B2"/>
              </a:buClr>
              <a:buFont typeface="Times New Roman"/>
              <a:buChar char="•"/>
              <a:tabLst>
                <a:tab pos="6210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p &lt; </a:t>
            </a:r>
            <a:r>
              <a:rPr dirty="0" sz="1100" spc="-5">
                <a:latin typeface="Arial"/>
                <a:cs typeface="Arial"/>
              </a:rPr>
              <a:t>.05: relationship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significant; </a:t>
            </a:r>
            <a:r>
              <a:rPr dirty="0" sz="1100" spc="-10">
                <a:latin typeface="Arial"/>
                <a:cs typeface="Arial"/>
              </a:rPr>
              <a:t>look at </a:t>
            </a:r>
            <a:r>
              <a:rPr dirty="0" sz="1100" spc="-5">
                <a:latin typeface="Arial"/>
                <a:cs typeface="Arial"/>
              </a:rPr>
              <a:t>sign </a:t>
            </a:r>
            <a:r>
              <a:rPr dirty="0" sz="1100" spc="-15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size</a:t>
            </a:r>
            <a:endParaRPr sz="1100">
              <a:latin typeface="Arial"/>
              <a:cs typeface="Arial"/>
            </a:endParaRPr>
          </a:p>
          <a:p>
            <a:pPr lvl="1" marL="620395" indent="-146050">
              <a:lnSpc>
                <a:spcPts val="1300"/>
              </a:lnSpc>
              <a:buClr>
                <a:srgbClr val="3333B2"/>
              </a:buClr>
              <a:buFont typeface="Times New Roman"/>
              <a:buChar char="•"/>
              <a:tabLst>
                <a:tab pos="6210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p &gt; </a:t>
            </a:r>
            <a:r>
              <a:rPr dirty="0" sz="1100" spc="-5">
                <a:latin typeface="Arial"/>
                <a:cs typeface="Arial"/>
              </a:rPr>
              <a:t>.05: results </a:t>
            </a:r>
            <a:r>
              <a:rPr dirty="0" sz="1100" spc="-10">
                <a:latin typeface="Arial"/>
                <a:cs typeface="Arial"/>
              </a:rPr>
              <a:t>somewhat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indeterminate;</a:t>
            </a:r>
            <a:endParaRPr sz="1100">
              <a:latin typeface="Arial"/>
              <a:cs typeface="Arial"/>
            </a:endParaRPr>
          </a:p>
          <a:p>
            <a:pPr marL="620395" marR="281305">
              <a:lnSpc>
                <a:spcPct val="102600"/>
              </a:lnSpc>
            </a:pPr>
            <a:r>
              <a:rPr dirty="0" sz="1100" spc="-5">
                <a:latin typeface="Arial"/>
                <a:cs typeface="Arial"/>
              </a:rPr>
              <a:t>relationship could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caused </a:t>
            </a:r>
            <a:r>
              <a:rPr dirty="0" sz="1100" spc="-1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coincidence </a:t>
            </a:r>
            <a:r>
              <a:rPr dirty="0" sz="1100" spc="-10">
                <a:latin typeface="Arial"/>
                <a:cs typeface="Arial"/>
              </a:rPr>
              <a:t>or by  </a:t>
            </a:r>
            <a:r>
              <a:rPr dirty="0" sz="1100" spc="-5">
                <a:latin typeface="Arial"/>
                <a:cs typeface="Arial"/>
              </a:rPr>
              <a:t>“chance.”</a:t>
            </a:r>
            <a:endParaRPr sz="1100">
              <a:latin typeface="Arial"/>
              <a:cs typeface="Arial"/>
            </a:endParaRPr>
          </a:p>
          <a:p>
            <a:pPr marL="316865" indent="-153035">
              <a:lnSpc>
                <a:spcPts val="1375"/>
              </a:lnSpc>
              <a:buClr>
                <a:srgbClr val="EC1A3A"/>
              </a:buClr>
              <a:buFont typeface="Times New Roman"/>
              <a:buChar char="•"/>
              <a:tabLst>
                <a:tab pos="317500" algn="l"/>
              </a:tabLst>
            </a:pPr>
            <a:r>
              <a:rPr dirty="0" sz="1200" spc="-5" b="1">
                <a:latin typeface="Arial"/>
                <a:cs typeface="Arial"/>
              </a:rPr>
              <a:t>Sign</a:t>
            </a:r>
            <a:r>
              <a:rPr dirty="0" sz="1200" spc="-5">
                <a:latin typeface="Arial"/>
                <a:cs typeface="Arial"/>
              </a:rPr>
              <a:t>: is relationship </a:t>
            </a:r>
            <a:r>
              <a:rPr dirty="0" sz="1200" spc="-10">
                <a:latin typeface="Arial"/>
                <a:cs typeface="Arial"/>
              </a:rPr>
              <a:t>positive </a:t>
            </a:r>
            <a:r>
              <a:rPr dirty="0" sz="1200" spc="-5">
                <a:latin typeface="Arial"/>
                <a:cs typeface="Arial"/>
              </a:rPr>
              <a:t>or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negative?</a:t>
            </a:r>
            <a:endParaRPr sz="1200">
              <a:latin typeface="Arial"/>
              <a:cs typeface="Arial"/>
            </a:endParaRPr>
          </a:p>
          <a:p>
            <a:pPr lvl="1" marL="620395" marR="309880" indent="-145415">
              <a:lnSpc>
                <a:spcPts val="135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621030" algn="l"/>
              </a:tabLst>
            </a:pPr>
            <a:r>
              <a:rPr dirty="0" sz="1100" spc="-5">
                <a:latin typeface="Arial"/>
                <a:cs typeface="Arial"/>
              </a:rPr>
              <a:t>Positive </a:t>
            </a:r>
            <a:r>
              <a:rPr dirty="0" sz="1100" spc="-10">
                <a:latin typeface="Arial"/>
                <a:cs typeface="Arial"/>
              </a:rPr>
              <a:t>coefficient: when independent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10">
                <a:latin typeface="Arial"/>
                <a:cs typeface="Arial"/>
              </a:rPr>
              <a:t>is  </a:t>
            </a:r>
            <a:r>
              <a:rPr dirty="0" sz="1100" spc="-20">
                <a:latin typeface="Arial"/>
                <a:cs typeface="Arial"/>
              </a:rPr>
              <a:t>bigger, </a:t>
            </a:r>
            <a:r>
              <a:rPr dirty="0" sz="1100" spc="-10">
                <a:latin typeface="Arial"/>
                <a:cs typeface="Arial"/>
              </a:rPr>
              <a:t>dependent </a:t>
            </a:r>
            <a:r>
              <a:rPr dirty="0" sz="1100" spc="-5">
                <a:latin typeface="Arial"/>
                <a:cs typeface="Arial"/>
              </a:rPr>
              <a:t>variable tends to </a:t>
            </a:r>
            <a:r>
              <a:rPr dirty="0" sz="1100" spc="-10">
                <a:latin typeface="Arial"/>
                <a:cs typeface="Arial"/>
              </a:rPr>
              <a:t>be bigger</a:t>
            </a:r>
            <a:endParaRPr sz="1100">
              <a:latin typeface="Arial"/>
              <a:cs typeface="Arial"/>
            </a:endParaRPr>
          </a:p>
          <a:p>
            <a:pPr lvl="1" marL="620395" marR="248285" indent="-145415">
              <a:lnSpc>
                <a:spcPts val="1350"/>
              </a:lnSpc>
              <a:spcBef>
                <a:spcPts val="10"/>
              </a:spcBef>
              <a:buClr>
                <a:srgbClr val="3333B2"/>
              </a:buClr>
              <a:buFont typeface="Times New Roman"/>
              <a:buChar char="•"/>
              <a:tabLst>
                <a:tab pos="621030" algn="l"/>
              </a:tabLst>
            </a:pPr>
            <a:r>
              <a:rPr dirty="0" sz="1100" spc="-10">
                <a:latin typeface="Arial"/>
                <a:cs typeface="Arial"/>
              </a:rPr>
              <a:t>Negative coefficient: when independent </a:t>
            </a:r>
            <a:r>
              <a:rPr dirty="0" sz="1100" spc="-5">
                <a:latin typeface="Arial"/>
                <a:cs typeface="Arial"/>
              </a:rPr>
              <a:t>variable </a:t>
            </a:r>
            <a:r>
              <a:rPr dirty="0" sz="1100" spc="-10">
                <a:latin typeface="Arial"/>
                <a:cs typeface="Arial"/>
              </a:rPr>
              <a:t>is  </a:t>
            </a:r>
            <a:r>
              <a:rPr dirty="0" sz="1100" spc="-20">
                <a:latin typeface="Arial"/>
                <a:cs typeface="Arial"/>
              </a:rPr>
              <a:t>bigger, </a:t>
            </a:r>
            <a:r>
              <a:rPr dirty="0" sz="1100" spc="-10">
                <a:latin typeface="Arial"/>
                <a:cs typeface="Arial"/>
              </a:rPr>
              <a:t>dependent </a:t>
            </a:r>
            <a:r>
              <a:rPr dirty="0" sz="1100" spc="-5">
                <a:latin typeface="Arial"/>
                <a:cs typeface="Arial"/>
              </a:rPr>
              <a:t>variable tends 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smaller</a:t>
            </a:r>
            <a:endParaRPr sz="1100">
              <a:latin typeface="Arial"/>
              <a:cs typeface="Arial"/>
            </a:endParaRPr>
          </a:p>
          <a:p>
            <a:pPr marL="316865" indent="-153035">
              <a:lnSpc>
                <a:spcPts val="1330"/>
              </a:lnSpc>
              <a:buClr>
                <a:srgbClr val="EC1A3A"/>
              </a:buClr>
              <a:buFont typeface="Times New Roman"/>
              <a:buChar char="•"/>
              <a:tabLst>
                <a:tab pos="317500" algn="l"/>
              </a:tabLst>
            </a:pPr>
            <a:r>
              <a:rPr dirty="0" sz="1200" spc="-5" b="1">
                <a:latin typeface="Arial"/>
                <a:cs typeface="Arial"/>
              </a:rPr>
              <a:t>Size</a:t>
            </a:r>
            <a:r>
              <a:rPr dirty="0" sz="1200" spc="-5">
                <a:latin typeface="Arial"/>
                <a:cs typeface="Arial"/>
              </a:rPr>
              <a:t>: </a:t>
            </a:r>
            <a:r>
              <a:rPr dirty="0" sz="1200" spc="-10">
                <a:latin typeface="Arial"/>
                <a:cs typeface="Arial"/>
              </a:rPr>
              <a:t>how big </a:t>
            </a:r>
            <a:r>
              <a:rPr dirty="0" sz="1200" spc="-5">
                <a:latin typeface="Arial"/>
                <a:cs typeface="Arial"/>
              </a:rPr>
              <a:t>is the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effect?</a:t>
            </a:r>
            <a:endParaRPr sz="1200">
              <a:latin typeface="Arial"/>
              <a:cs typeface="Arial"/>
            </a:endParaRPr>
          </a:p>
          <a:p>
            <a:pPr algn="just" lvl="1" marL="620395" marR="92075" indent="-145415">
              <a:lnSpc>
                <a:spcPts val="135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6210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 i="1">
                <a:latin typeface="Arial"/>
                <a:cs typeface="Arial"/>
              </a:rPr>
              <a:t>b </a:t>
            </a:r>
            <a:r>
              <a:rPr dirty="0" sz="1100" spc="-10">
                <a:latin typeface="Arial"/>
                <a:cs typeface="Arial"/>
              </a:rPr>
              <a:t>is a positive coefficient, a one-unit increase in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independent </a:t>
            </a:r>
            <a:r>
              <a:rPr dirty="0" sz="1100" spc="-5">
                <a:latin typeface="Arial"/>
                <a:cs typeface="Arial"/>
              </a:rPr>
              <a:t>variable (e.g., </a:t>
            </a:r>
            <a:r>
              <a:rPr dirty="0" sz="1100" spc="-10">
                <a:latin typeface="Arial"/>
                <a:cs typeface="Arial"/>
              </a:rPr>
              <a:t>a 1-year increase in age)  predicts a </a:t>
            </a:r>
            <a:r>
              <a:rPr dirty="0" sz="1100" spc="-10" i="1">
                <a:latin typeface="Arial"/>
                <a:cs typeface="Arial"/>
              </a:rPr>
              <a:t>b </a:t>
            </a:r>
            <a:r>
              <a:rPr dirty="0" sz="1100" spc="-5">
                <a:latin typeface="Arial"/>
                <a:cs typeface="Arial"/>
              </a:rPr>
              <a:t>-unit </a:t>
            </a:r>
            <a:r>
              <a:rPr dirty="0" sz="1100" spc="-10">
                <a:latin typeface="Arial"/>
                <a:cs typeface="Arial"/>
              </a:rPr>
              <a:t>increase in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dependent </a:t>
            </a:r>
            <a:r>
              <a:rPr dirty="0" sz="1100" spc="-5"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  <a:p>
            <a:pPr lvl="1" marL="620395" indent="-146050">
              <a:lnSpc>
                <a:spcPts val="1315"/>
              </a:lnSpc>
              <a:buClr>
                <a:srgbClr val="3333B2"/>
              </a:buClr>
              <a:buFont typeface="Times New Roman"/>
              <a:buChar char="•"/>
              <a:tabLst>
                <a:tab pos="6210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 i="1">
                <a:latin typeface="Arial"/>
                <a:cs typeface="Arial"/>
              </a:rPr>
              <a:t>b </a:t>
            </a:r>
            <a:r>
              <a:rPr dirty="0" sz="1100" spc="-10">
                <a:latin typeface="Arial"/>
                <a:cs typeface="Arial"/>
              </a:rPr>
              <a:t>is negative, predicts a </a:t>
            </a:r>
            <a:r>
              <a:rPr dirty="0" sz="1100" spc="-10" i="1">
                <a:latin typeface="Arial"/>
                <a:cs typeface="Arial"/>
              </a:rPr>
              <a:t>b </a:t>
            </a:r>
            <a:r>
              <a:rPr dirty="0" sz="1100" spc="-5">
                <a:latin typeface="Arial"/>
                <a:cs typeface="Arial"/>
              </a:rPr>
              <a:t>-unit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decrease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45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Linear</a:t>
            </a:r>
            <a:r>
              <a:rPr dirty="0" spc="-7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853259"/>
            <a:ext cx="3947795" cy="1605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Example: Predicting </a:t>
            </a:r>
            <a:r>
              <a:rPr dirty="0" sz="1200" spc="-10">
                <a:latin typeface="Arial"/>
                <a:cs typeface="Arial"/>
              </a:rPr>
              <a:t>university grades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(</a:t>
            </a:r>
            <a:r>
              <a:rPr dirty="0" sz="1200" spc="-90">
                <a:latin typeface="Courier New"/>
                <a:cs typeface="Courier New"/>
                <a:hlinkClick r:id="rId2"/>
              </a:rPr>
              <a:t>https:</a:t>
            </a:r>
            <a:endParaRPr sz="12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  <a:hlinkClick r:id="rId2"/>
              </a:rPr>
              <a:t>//onlinestatbook.com/2/regression/intro.html</a:t>
            </a:r>
            <a:r>
              <a:rPr dirty="0" sz="1200" spc="-10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67030" marR="79375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20">
                <a:latin typeface="Arial"/>
                <a:cs typeface="Arial"/>
              </a:rPr>
              <a:t>DV: </a:t>
            </a:r>
            <a:r>
              <a:rPr dirty="0" sz="1200" spc="-10">
                <a:latin typeface="Arial"/>
                <a:cs typeface="Arial"/>
              </a:rPr>
              <a:t>University grade point average </a:t>
            </a:r>
            <a:r>
              <a:rPr dirty="0" sz="1200" spc="-25">
                <a:latin typeface="Arial"/>
                <a:cs typeface="Arial"/>
              </a:rPr>
              <a:t>(GPA; </a:t>
            </a:r>
            <a:r>
              <a:rPr dirty="0" sz="1200" spc="-10">
                <a:latin typeface="Arial"/>
                <a:cs typeface="Arial"/>
              </a:rPr>
              <a:t>how good  </a:t>
            </a:r>
            <a:r>
              <a:rPr dirty="0" sz="1200" spc="-5">
                <a:latin typeface="Arial"/>
                <a:cs typeface="Arial"/>
              </a:rPr>
              <a:t>their </a:t>
            </a:r>
            <a:r>
              <a:rPr dirty="0" sz="1200" spc="-10">
                <a:latin typeface="Arial"/>
                <a:cs typeface="Arial"/>
              </a:rPr>
              <a:t>grades are)</a:t>
            </a:r>
            <a:endParaRPr sz="1200">
              <a:latin typeface="Arial"/>
              <a:cs typeface="Arial"/>
            </a:endParaRPr>
          </a:p>
          <a:p>
            <a:pPr marL="36703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20">
                <a:latin typeface="Arial"/>
                <a:cs typeface="Arial"/>
              </a:rPr>
              <a:t>IV: </a:t>
            </a:r>
            <a:r>
              <a:rPr dirty="0" sz="1200" spc="-10">
                <a:latin typeface="Arial"/>
                <a:cs typeface="Arial"/>
              </a:rPr>
              <a:t>High </a:t>
            </a:r>
            <a:r>
              <a:rPr dirty="0" sz="1200" spc="-5">
                <a:latin typeface="Arial"/>
                <a:cs typeface="Arial"/>
              </a:rPr>
              <a:t>school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GPA</a:t>
            </a:r>
            <a:endParaRPr sz="1200">
              <a:latin typeface="Arial"/>
              <a:cs typeface="Arial"/>
            </a:endParaRPr>
          </a:p>
          <a:p>
            <a:pPr marL="367030" marR="177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much </a:t>
            </a:r>
            <a:r>
              <a:rPr dirty="0" sz="1200" spc="-10">
                <a:latin typeface="Arial"/>
                <a:cs typeface="Arial"/>
              </a:rPr>
              <a:t>better </a:t>
            </a:r>
            <a:r>
              <a:rPr dirty="0" sz="1200" spc="-5">
                <a:latin typeface="Arial"/>
                <a:cs typeface="Arial"/>
              </a:rPr>
              <a:t>do I </a:t>
            </a:r>
            <a:r>
              <a:rPr dirty="0" sz="1200" spc="-10">
                <a:latin typeface="Arial"/>
                <a:cs typeface="Arial"/>
              </a:rPr>
              <a:t>expect </a:t>
            </a:r>
            <a:r>
              <a:rPr dirty="0" sz="1200" spc="-5">
                <a:latin typeface="Arial"/>
                <a:cs typeface="Arial"/>
              </a:rPr>
              <a:t>a student to do </a:t>
            </a:r>
            <a:r>
              <a:rPr dirty="0" sz="1200" spc="-10">
                <a:latin typeface="Arial"/>
                <a:cs typeface="Arial"/>
              </a:rPr>
              <a:t>at  university </a:t>
            </a:r>
            <a:r>
              <a:rPr dirty="0" sz="1200" spc="-5">
                <a:latin typeface="Arial"/>
                <a:cs typeface="Arial"/>
              </a:rPr>
              <a:t>(in terms of </a:t>
            </a:r>
            <a:r>
              <a:rPr dirty="0" sz="1200" spc="-30">
                <a:latin typeface="Arial"/>
                <a:cs typeface="Arial"/>
              </a:rPr>
              <a:t>GPA) </a:t>
            </a:r>
            <a:r>
              <a:rPr dirty="0" sz="1200" spc="-5">
                <a:latin typeface="Arial"/>
                <a:cs typeface="Arial"/>
              </a:rPr>
              <a:t>if they </a:t>
            </a:r>
            <a:r>
              <a:rPr dirty="0" sz="1200" spc="-10">
                <a:latin typeface="Arial"/>
                <a:cs typeface="Arial"/>
              </a:rPr>
              <a:t>had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high </a:t>
            </a:r>
            <a:r>
              <a:rPr dirty="0" sz="1200" spc="-35">
                <a:latin typeface="Arial"/>
                <a:cs typeface="Arial"/>
              </a:rPr>
              <a:t>GPA </a:t>
            </a:r>
            <a:r>
              <a:rPr dirty="0" sz="1200" spc="-10">
                <a:latin typeface="Arial"/>
                <a:cs typeface="Arial"/>
              </a:rPr>
              <a:t>in  high </a:t>
            </a:r>
            <a:r>
              <a:rPr dirty="0" sz="1200" spc="-5">
                <a:latin typeface="Arial"/>
                <a:cs typeface="Arial"/>
              </a:rPr>
              <a:t>school?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45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Linear</a:t>
            </a:r>
            <a:r>
              <a:rPr dirty="0" spc="-7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94" y="571640"/>
            <a:ext cx="4184015" cy="225107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Example: Predicting </a:t>
            </a:r>
            <a:r>
              <a:rPr dirty="0" sz="1200" spc="-10">
                <a:latin typeface="Arial"/>
                <a:cs typeface="Arial"/>
              </a:rPr>
              <a:t>university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grades</a:t>
            </a:r>
            <a:endParaRPr sz="1200">
              <a:latin typeface="Arial"/>
              <a:cs typeface="Arial"/>
            </a:endParaRPr>
          </a:p>
          <a:p>
            <a:pPr marL="37973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1200" spc="-20">
                <a:latin typeface="Arial"/>
                <a:cs typeface="Arial"/>
              </a:rPr>
              <a:t>Type </a:t>
            </a:r>
            <a:r>
              <a:rPr dirty="0" sz="1200" spc="-10">
                <a:latin typeface="Arial"/>
                <a:cs typeface="Arial"/>
              </a:rPr>
              <a:t>into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Stata:</a:t>
            </a:r>
            <a:endParaRPr sz="12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905"/>
              </a:spcBef>
            </a:pPr>
            <a:r>
              <a:rPr dirty="0" sz="800" spc="-60">
                <a:latin typeface="Courier New"/>
                <a:cs typeface="Courier New"/>
              </a:rPr>
              <a:t>insheet using "https://onlinestatbook.com/2/case_studies/data/sat.txt",</a:t>
            </a:r>
            <a:r>
              <a:rPr dirty="0" sz="800" spc="20">
                <a:latin typeface="Courier New"/>
                <a:cs typeface="Courier New"/>
              </a:rPr>
              <a:t> </a:t>
            </a:r>
            <a:r>
              <a:rPr dirty="0" sz="800" spc="-60">
                <a:latin typeface="Courier New"/>
                <a:cs typeface="Courier New"/>
              </a:rPr>
              <a:t>///</a:t>
            </a:r>
            <a:endParaRPr sz="800">
              <a:latin typeface="Courier New"/>
              <a:cs typeface="Courier New"/>
            </a:endParaRPr>
          </a:p>
          <a:p>
            <a:pPr marL="76200" marR="1597025">
              <a:lnSpc>
                <a:spcPct val="100000"/>
              </a:lnSpc>
              <a:spcBef>
                <a:spcPts val="470"/>
              </a:spcBef>
            </a:pPr>
            <a:r>
              <a:rPr dirty="0" sz="1200" spc="-270">
                <a:latin typeface="Courier New"/>
                <a:cs typeface="Courier New"/>
              </a:rPr>
              <a:t>two</a:t>
            </a:r>
            <a:r>
              <a:rPr dirty="0" baseline="62500" sz="1200" spc="-405">
                <a:latin typeface="Courier New"/>
                <a:cs typeface="Courier New"/>
              </a:rPr>
              <a:t>de</a:t>
            </a:r>
            <a:r>
              <a:rPr dirty="0" sz="1200" spc="-270">
                <a:latin typeface="Courier New"/>
                <a:cs typeface="Courier New"/>
              </a:rPr>
              <a:t>w</a:t>
            </a:r>
            <a:r>
              <a:rPr dirty="0" baseline="62500" sz="1200" spc="-405">
                <a:latin typeface="Courier New"/>
                <a:cs typeface="Courier New"/>
              </a:rPr>
              <a:t>l</a:t>
            </a:r>
            <a:r>
              <a:rPr dirty="0" sz="1200" spc="-270">
                <a:latin typeface="Courier New"/>
                <a:cs typeface="Courier New"/>
              </a:rPr>
              <a:t>a</a:t>
            </a:r>
            <a:r>
              <a:rPr dirty="0" baseline="62500" sz="1200" spc="-405">
                <a:latin typeface="Courier New"/>
                <a:cs typeface="Courier New"/>
              </a:rPr>
              <a:t>im</a:t>
            </a:r>
            <a:r>
              <a:rPr dirty="0" sz="1200" spc="-270">
                <a:latin typeface="Courier New"/>
                <a:cs typeface="Courier New"/>
              </a:rPr>
              <a:t>y</a:t>
            </a:r>
            <a:r>
              <a:rPr dirty="0" baseline="62500" sz="1200" spc="-405">
                <a:latin typeface="Courier New"/>
                <a:cs typeface="Courier New"/>
              </a:rPr>
              <a:t>ite</a:t>
            </a:r>
            <a:r>
              <a:rPr dirty="0" sz="1200" spc="-270">
                <a:latin typeface="Courier New"/>
                <a:cs typeface="Courier New"/>
              </a:rPr>
              <a:t>s</a:t>
            </a:r>
            <a:r>
              <a:rPr dirty="0" baseline="62500" sz="1200" spc="-405">
                <a:latin typeface="Courier New"/>
                <a:cs typeface="Courier New"/>
              </a:rPr>
              <a:t>r</a:t>
            </a:r>
            <a:r>
              <a:rPr dirty="0" sz="1200" spc="-270">
                <a:latin typeface="Courier New"/>
                <a:cs typeface="Courier New"/>
              </a:rPr>
              <a:t>c</a:t>
            </a:r>
            <a:r>
              <a:rPr dirty="0" baseline="62500" sz="1200" spc="-405">
                <a:latin typeface="Courier New"/>
                <a:cs typeface="Courier New"/>
              </a:rPr>
              <a:t>("</a:t>
            </a:r>
            <a:r>
              <a:rPr dirty="0" sz="1200" spc="-270">
                <a:latin typeface="Courier New"/>
                <a:cs typeface="Courier New"/>
              </a:rPr>
              <a:t>at</a:t>
            </a:r>
            <a:r>
              <a:rPr dirty="0" baseline="62500" sz="1200" spc="-405">
                <a:latin typeface="Courier New"/>
                <a:cs typeface="Courier New"/>
              </a:rPr>
              <a:t>")</a:t>
            </a:r>
            <a:r>
              <a:rPr dirty="0" sz="1200" spc="-270">
                <a:latin typeface="Courier New"/>
                <a:cs typeface="Courier New"/>
              </a:rPr>
              <a:t>ter </a:t>
            </a:r>
            <a:r>
              <a:rPr dirty="0" sz="1200" spc="-105">
                <a:latin typeface="Courier New"/>
                <a:cs typeface="Courier New"/>
              </a:rPr>
              <a:t>univ_gpa high_gpa  corr univ_gpa</a:t>
            </a:r>
            <a:r>
              <a:rPr dirty="0" sz="1200" spc="-12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high_gpa</a:t>
            </a:r>
            <a:endParaRPr sz="1200">
              <a:latin typeface="Courier New"/>
              <a:cs typeface="Courier New"/>
            </a:endParaRPr>
          </a:p>
          <a:p>
            <a:pPr marL="379730" marR="212090" indent="-152400">
              <a:lnSpc>
                <a:spcPct val="100000"/>
              </a:lnSpc>
              <a:spcBef>
                <a:spcPts val="1305"/>
              </a:spcBef>
              <a:buClr>
                <a:srgbClr val="EC1A3A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see </a:t>
            </a:r>
            <a:r>
              <a:rPr dirty="0" sz="1200" spc="-10">
                <a:latin typeface="Arial"/>
                <a:cs typeface="Arial"/>
              </a:rPr>
              <a:t>there’s </a:t>
            </a:r>
            <a:r>
              <a:rPr dirty="0" sz="1200" spc="-5">
                <a:latin typeface="Arial"/>
                <a:cs typeface="Arial"/>
              </a:rPr>
              <a:t>a strong correlation (r=0.78), </a:t>
            </a:r>
            <a:r>
              <a:rPr dirty="0" sz="1200" spc="-10">
                <a:latin typeface="Arial"/>
                <a:cs typeface="Arial"/>
              </a:rPr>
              <a:t>but  </a:t>
            </a:r>
            <a:r>
              <a:rPr dirty="0" sz="1200" spc="-5">
                <a:latin typeface="Arial"/>
                <a:cs typeface="Arial"/>
              </a:rPr>
              <a:t>this still </a:t>
            </a:r>
            <a:r>
              <a:rPr dirty="0" sz="1200" spc="-10">
                <a:latin typeface="Arial"/>
                <a:cs typeface="Arial"/>
              </a:rPr>
              <a:t>doesn’t </a:t>
            </a:r>
            <a:r>
              <a:rPr dirty="0" sz="1200" spc="-5">
                <a:latin typeface="Arial"/>
                <a:cs typeface="Arial"/>
              </a:rPr>
              <a:t>tell us </a:t>
            </a: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much </a:t>
            </a:r>
            <a:r>
              <a:rPr dirty="0" sz="1200" spc="-10">
                <a:latin typeface="Arial"/>
                <a:cs typeface="Arial"/>
              </a:rPr>
              <a:t>higher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university  </a:t>
            </a:r>
            <a:r>
              <a:rPr dirty="0" sz="1200" spc="-35">
                <a:latin typeface="Arial"/>
                <a:cs typeface="Arial"/>
              </a:rPr>
              <a:t>GPA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expected </a:t>
            </a:r>
            <a:r>
              <a:rPr dirty="0" sz="1200" spc="-5">
                <a:latin typeface="Arial"/>
                <a:cs typeface="Arial"/>
              </a:rPr>
              <a:t>to be if </a:t>
            </a:r>
            <a:r>
              <a:rPr dirty="0" sz="1200" spc="-10">
                <a:latin typeface="Arial"/>
                <a:cs typeface="Arial"/>
              </a:rPr>
              <a:t>high </a:t>
            </a:r>
            <a:r>
              <a:rPr dirty="0" sz="1200" spc="-5">
                <a:latin typeface="Arial"/>
                <a:cs typeface="Arial"/>
              </a:rPr>
              <a:t>school </a:t>
            </a:r>
            <a:r>
              <a:rPr dirty="0" sz="1200" spc="-35">
                <a:latin typeface="Arial"/>
                <a:cs typeface="Arial"/>
              </a:rPr>
              <a:t>GPA </a:t>
            </a:r>
            <a:r>
              <a:rPr dirty="0" sz="1200" spc="-10">
                <a:latin typeface="Arial"/>
                <a:cs typeface="Arial"/>
              </a:rPr>
              <a:t>goes </a:t>
            </a:r>
            <a:r>
              <a:rPr dirty="0" sz="1200" spc="-5">
                <a:latin typeface="Arial"/>
                <a:cs typeface="Arial"/>
              </a:rPr>
              <a:t>up </a:t>
            </a:r>
            <a:r>
              <a:rPr dirty="0" sz="1200" spc="-10">
                <a:latin typeface="Arial"/>
                <a:cs typeface="Arial"/>
              </a:rPr>
              <a:t>by 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 point</a:t>
            </a:r>
            <a:endParaRPr sz="1200">
              <a:latin typeface="Arial"/>
              <a:cs typeface="Arial"/>
            </a:endParaRPr>
          </a:p>
          <a:p>
            <a:pPr marL="379730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still </a:t>
            </a:r>
            <a:r>
              <a:rPr dirty="0" sz="1200" spc="-10">
                <a:latin typeface="Arial"/>
                <a:cs typeface="Arial"/>
              </a:rPr>
              <a:t>need </a:t>
            </a:r>
            <a:r>
              <a:rPr dirty="0" sz="1200" spc="-5">
                <a:latin typeface="Arial"/>
                <a:cs typeface="Arial"/>
              </a:rPr>
              <a:t>to run 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regression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432308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Cheatsheet: </a:t>
            </a:r>
            <a:r>
              <a:rPr dirty="0" spc="10"/>
              <a:t>Which measure </a:t>
            </a:r>
            <a:r>
              <a:rPr dirty="0" spc="5"/>
              <a:t>of</a:t>
            </a:r>
            <a:r>
              <a:rPr dirty="0" spc="85"/>
              <a:t> </a:t>
            </a:r>
            <a:r>
              <a:rPr dirty="0" spc="5"/>
              <a:t>association?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35" y="398879"/>
            <a:ext cx="3844925" cy="2799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 marR="24447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1 </a:t>
            </a:r>
            <a:r>
              <a:rPr dirty="0" sz="1200" spc="-10">
                <a:latin typeface="Arial"/>
                <a:cs typeface="Arial"/>
              </a:rPr>
              <a:t>quantitative and </a:t>
            </a:r>
            <a:r>
              <a:rPr dirty="0" sz="1200" spc="-5">
                <a:latin typeface="Arial"/>
                <a:cs typeface="Arial"/>
              </a:rPr>
              <a:t>1 </a:t>
            </a:r>
            <a:r>
              <a:rPr dirty="0" sz="1200" spc="-10">
                <a:latin typeface="Arial"/>
                <a:cs typeface="Arial"/>
              </a:rPr>
              <a:t>qualitative </a:t>
            </a:r>
            <a:r>
              <a:rPr dirty="0" sz="1200" spc="-5">
                <a:latin typeface="Arial"/>
                <a:cs typeface="Arial"/>
              </a:rPr>
              <a:t>variable: compare  means/medians </a:t>
            </a:r>
            <a:r>
              <a:rPr dirty="0" sz="1200" spc="-10">
                <a:latin typeface="Arial"/>
                <a:cs typeface="Arial"/>
              </a:rPr>
              <a:t>across groups</a:t>
            </a:r>
            <a:endParaRPr sz="1200">
              <a:latin typeface="Arial"/>
              <a:cs typeface="Arial"/>
            </a:endParaRPr>
          </a:p>
          <a:p>
            <a:pPr marL="278765" marR="40449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2 </a:t>
            </a:r>
            <a:r>
              <a:rPr dirty="0" sz="1200" spc="-10">
                <a:latin typeface="Arial"/>
                <a:cs typeface="Arial"/>
              </a:rPr>
              <a:t>qualitative </a:t>
            </a:r>
            <a:r>
              <a:rPr dirty="0" sz="1200" spc="-5">
                <a:latin typeface="Arial"/>
                <a:cs typeface="Arial"/>
              </a:rPr>
              <a:t>variables: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a contingency table  (crosstabs) to compare rates </a:t>
            </a:r>
            <a:r>
              <a:rPr dirty="0" sz="1200" spc="-10">
                <a:latin typeface="Arial"/>
                <a:cs typeface="Arial"/>
              </a:rPr>
              <a:t>across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groups</a:t>
            </a:r>
            <a:endParaRPr sz="1200">
              <a:latin typeface="Arial"/>
              <a:cs typeface="Arial"/>
            </a:endParaRPr>
          </a:p>
          <a:p>
            <a:pPr marL="27876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2 </a:t>
            </a:r>
            <a:r>
              <a:rPr dirty="0" sz="1200" spc="-10">
                <a:latin typeface="Arial"/>
                <a:cs typeface="Arial"/>
              </a:rPr>
              <a:t>quantitative </a:t>
            </a:r>
            <a:r>
              <a:rPr dirty="0" sz="1200" spc="-5">
                <a:latin typeface="Arial"/>
                <a:cs typeface="Arial"/>
              </a:rPr>
              <a:t>variables: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correlation/regression</a:t>
            </a:r>
            <a:endParaRPr sz="1200">
              <a:latin typeface="Arial"/>
              <a:cs typeface="Arial"/>
            </a:endParaRPr>
          </a:p>
          <a:p>
            <a:pPr marL="278765" marR="207645" indent="-152400">
              <a:lnSpc>
                <a:spcPts val="1350"/>
              </a:lnSpc>
              <a:spcBef>
                <a:spcPts val="335"/>
              </a:spcBef>
              <a:buClr>
                <a:srgbClr val="EC1A3A"/>
              </a:buClr>
              <a:buFont typeface="Times New Roman"/>
              <a:buChar char="•"/>
              <a:tabLst>
                <a:tab pos="279400" algn="l"/>
              </a:tabLst>
            </a:pPr>
            <a:r>
              <a:rPr dirty="0" sz="1200" spc="-5">
                <a:latin typeface="Arial"/>
                <a:cs typeface="Arial"/>
              </a:rPr>
              <a:t>Ordinal variables can be treated as </a:t>
            </a:r>
            <a:r>
              <a:rPr dirty="0" sz="1200" spc="-10">
                <a:latin typeface="Arial"/>
                <a:cs typeface="Arial"/>
              </a:rPr>
              <a:t>quantitative or  qualitative</a:t>
            </a:r>
            <a:endParaRPr sz="1200">
              <a:latin typeface="Arial"/>
              <a:cs typeface="Arial"/>
            </a:endParaRPr>
          </a:p>
          <a:p>
            <a:pPr lvl="1" marL="582295" marR="43180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10">
                <a:latin typeface="Arial"/>
                <a:cs typeface="Arial"/>
              </a:rPr>
              <a:t>Calculating a mean or a </a:t>
            </a:r>
            <a:r>
              <a:rPr dirty="0" sz="1100" spc="-5">
                <a:latin typeface="Arial"/>
                <a:cs typeface="Arial"/>
              </a:rPr>
              <a:t>correlation </a:t>
            </a:r>
            <a:r>
              <a:rPr dirty="0" sz="1100" spc="-10">
                <a:latin typeface="Arial"/>
                <a:cs typeface="Arial"/>
              </a:rPr>
              <a:t>with an ordinal  </a:t>
            </a:r>
            <a:r>
              <a:rPr dirty="0" sz="1100" spc="-5">
                <a:latin typeface="Arial"/>
                <a:cs typeface="Arial"/>
              </a:rPr>
              <a:t>variable requires you to </a:t>
            </a:r>
            <a:r>
              <a:rPr dirty="0" sz="1100" spc="-10">
                <a:latin typeface="Arial"/>
                <a:cs typeface="Arial"/>
              </a:rPr>
              <a:t>assign </a:t>
            </a:r>
            <a:r>
              <a:rPr dirty="0" sz="1100" spc="-5">
                <a:latin typeface="Arial"/>
                <a:cs typeface="Arial"/>
              </a:rPr>
              <a:t>specific </a:t>
            </a:r>
            <a:r>
              <a:rPr dirty="0" sz="1100" spc="-10">
                <a:latin typeface="Arial"/>
                <a:cs typeface="Arial"/>
              </a:rPr>
              <a:t>numerical  </a:t>
            </a:r>
            <a:r>
              <a:rPr dirty="0" sz="1100" spc="-5">
                <a:latin typeface="Arial"/>
                <a:cs typeface="Arial"/>
              </a:rPr>
              <a:t>values to the </a:t>
            </a:r>
            <a:r>
              <a:rPr dirty="0" sz="1100" spc="-10">
                <a:latin typeface="Arial"/>
                <a:cs typeface="Arial"/>
              </a:rPr>
              <a:t>ordered </a:t>
            </a:r>
            <a:r>
              <a:rPr dirty="0" sz="1100" spc="-5">
                <a:latin typeface="Arial"/>
                <a:cs typeface="Arial"/>
              </a:rPr>
              <a:t>response </a:t>
            </a:r>
            <a:r>
              <a:rPr dirty="0" sz="1100" spc="-10">
                <a:latin typeface="Arial"/>
                <a:cs typeface="Arial"/>
              </a:rPr>
              <a:t>options and </a:t>
            </a:r>
            <a:r>
              <a:rPr dirty="0" sz="1100" spc="-5">
                <a:latin typeface="Arial"/>
                <a:cs typeface="Arial"/>
              </a:rPr>
              <a:t>treat the  variable </a:t>
            </a:r>
            <a:r>
              <a:rPr dirty="0" sz="1100" spc="-10">
                <a:latin typeface="Arial"/>
                <a:cs typeface="Arial"/>
              </a:rPr>
              <a:t>as </a:t>
            </a:r>
            <a:r>
              <a:rPr dirty="0" sz="1100" spc="-5">
                <a:latin typeface="Arial"/>
                <a:cs typeface="Arial"/>
              </a:rPr>
              <a:t>though it </a:t>
            </a:r>
            <a:r>
              <a:rPr dirty="0" sz="1100" spc="-10">
                <a:latin typeface="Arial"/>
                <a:cs typeface="Arial"/>
              </a:rPr>
              <a:t>is discrete/continuous; </a:t>
            </a: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is  often a </a:t>
            </a:r>
            <a:r>
              <a:rPr dirty="0" sz="1100" spc="-5">
                <a:latin typeface="Arial"/>
                <a:cs typeface="Arial"/>
              </a:rPr>
              <a:t>fine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approximation</a:t>
            </a:r>
            <a:endParaRPr sz="1100">
              <a:latin typeface="Arial"/>
              <a:cs typeface="Arial"/>
            </a:endParaRPr>
          </a:p>
          <a:p>
            <a:pPr algn="just" lvl="1" marL="582295" marR="81915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82930" algn="l"/>
              </a:tabLst>
            </a:pPr>
            <a:r>
              <a:rPr dirty="0" sz="1100" spc="-10">
                <a:latin typeface="Arial"/>
                <a:cs typeface="Arial"/>
              </a:rPr>
              <a:t>Alternatively, </a:t>
            </a:r>
            <a:r>
              <a:rPr dirty="0" sz="1100" spc="-5">
                <a:latin typeface="Arial"/>
                <a:cs typeface="Arial"/>
              </a:rPr>
              <a:t>you can </a:t>
            </a:r>
            <a:r>
              <a:rPr dirty="0" sz="1100" spc="-10">
                <a:latin typeface="Arial"/>
                <a:cs typeface="Arial"/>
              </a:rPr>
              <a:t>always </a:t>
            </a:r>
            <a:r>
              <a:rPr dirty="0" sz="1100" spc="-5">
                <a:latin typeface="Arial"/>
                <a:cs typeface="Arial"/>
              </a:rPr>
              <a:t>treat </a:t>
            </a:r>
            <a:r>
              <a:rPr dirty="0" sz="1100" spc="-10">
                <a:latin typeface="Arial"/>
                <a:cs typeface="Arial"/>
              </a:rPr>
              <a:t>ordinal </a:t>
            </a:r>
            <a:r>
              <a:rPr dirty="0" sz="1100" spc="-5">
                <a:latin typeface="Arial"/>
                <a:cs typeface="Arial"/>
              </a:rPr>
              <a:t>variables  </a:t>
            </a:r>
            <a:r>
              <a:rPr dirty="0" sz="1100" spc="-10">
                <a:latin typeface="Arial"/>
                <a:cs typeface="Arial"/>
              </a:rPr>
              <a:t>like qualitative </a:t>
            </a:r>
            <a:r>
              <a:rPr dirty="0" sz="1100" spc="-5">
                <a:latin typeface="Arial"/>
                <a:cs typeface="Arial"/>
              </a:rPr>
              <a:t>variables, though this </a:t>
            </a:r>
            <a:r>
              <a:rPr dirty="0" sz="1100" spc="-10">
                <a:latin typeface="Arial"/>
                <a:cs typeface="Arial"/>
              </a:rPr>
              <a:t>will often make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analysis </a:t>
            </a:r>
            <a:r>
              <a:rPr dirty="0" sz="1100" spc="-5">
                <a:latin typeface="Arial"/>
                <a:cs typeface="Arial"/>
              </a:rPr>
              <a:t>slightly </a:t>
            </a: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5">
                <a:latin typeface="Arial"/>
                <a:cs typeface="Arial"/>
              </a:rPr>
              <a:t>complex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97993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793239" algn="l"/>
              </a:tabLst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	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45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Linear</a:t>
            </a:r>
            <a:r>
              <a:rPr dirty="0" spc="-7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394" y="305562"/>
            <a:ext cx="3971925" cy="294005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330"/>
              </a:spcBef>
            </a:pPr>
            <a:r>
              <a:rPr dirty="0" sz="1200" spc="-5">
                <a:latin typeface="Arial"/>
                <a:cs typeface="Arial"/>
              </a:rPr>
              <a:t>Example: Predicting </a:t>
            </a:r>
            <a:r>
              <a:rPr dirty="0" sz="1200" spc="-10">
                <a:latin typeface="Arial"/>
                <a:cs typeface="Arial"/>
              </a:rPr>
              <a:t>university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grades</a:t>
            </a:r>
            <a:endParaRPr sz="1200">
              <a:latin typeface="Arial"/>
              <a:cs typeface="Arial"/>
            </a:endParaRPr>
          </a:p>
          <a:p>
            <a:pPr marL="405130" indent="-152400">
              <a:lnSpc>
                <a:spcPct val="100000"/>
              </a:lnSpc>
              <a:spcBef>
                <a:spcPts val="225"/>
              </a:spcBef>
              <a:buClr>
                <a:srgbClr val="EC1A3A"/>
              </a:buClr>
              <a:buFont typeface="Times New Roman"/>
              <a:buChar char="•"/>
              <a:tabLst>
                <a:tab pos="405765" algn="l"/>
              </a:tabLst>
            </a:pPr>
            <a:r>
              <a:rPr dirty="0" sz="1200" spc="-20">
                <a:latin typeface="Arial"/>
                <a:cs typeface="Arial"/>
              </a:rPr>
              <a:t>Type </a:t>
            </a:r>
            <a:r>
              <a:rPr dirty="0" sz="1200" spc="-10">
                <a:latin typeface="Arial"/>
                <a:cs typeface="Arial"/>
              </a:rPr>
              <a:t>into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Stata:</a:t>
            </a:r>
            <a:endParaRPr sz="1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825"/>
              </a:spcBef>
            </a:pPr>
            <a:r>
              <a:rPr dirty="0" sz="1200" spc="-105">
                <a:latin typeface="Courier New"/>
                <a:cs typeface="Courier New"/>
              </a:rPr>
              <a:t>reg univ_gpa</a:t>
            </a:r>
            <a:r>
              <a:rPr dirty="0" sz="1200" spc="-114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high_gpa</a:t>
            </a:r>
            <a:endParaRPr sz="1200">
              <a:latin typeface="Courier New"/>
              <a:cs typeface="Courier New"/>
            </a:endParaRPr>
          </a:p>
          <a:p>
            <a:pPr marL="335915" marR="890905" indent="-23495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twoway (scatter univ_gpa high_gpa)</a:t>
            </a:r>
            <a:r>
              <a:rPr dirty="0" sz="1200" spc="-18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///  (lfit univ_gpa</a:t>
            </a:r>
            <a:r>
              <a:rPr dirty="0" sz="1200" spc="-12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high_gpa)</a:t>
            </a:r>
            <a:endParaRPr sz="1200">
              <a:latin typeface="Courier New"/>
              <a:cs typeface="Courier New"/>
            </a:endParaRPr>
          </a:p>
          <a:p>
            <a:pPr marL="405130" marR="163830" indent="-152400">
              <a:lnSpc>
                <a:spcPct val="100000"/>
              </a:lnSpc>
              <a:spcBef>
                <a:spcPts val="1050"/>
              </a:spcBef>
              <a:buClr>
                <a:srgbClr val="EC1A3A"/>
              </a:buClr>
              <a:buFont typeface="Times New Roman"/>
              <a:buChar char="•"/>
              <a:tabLst>
                <a:tab pos="405765" algn="l"/>
              </a:tabLst>
            </a:pPr>
            <a:r>
              <a:rPr dirty="0" sz="1200" spc="-5" b="1">
                <a:latin typeface="Arial"/>
                <a:cs typeface="Arial"/>
              </a:rPr>
              <a:t>Significance</a:t>
            </a:r>
            <a:r>
              <a:rPr dirty="0" sz="1200" spc="-5">
                <a:latin typeface="Arial"/>
                <a:cs typeface="Arial"/>
              </a:rPr>
              <a:t>: </a:t>
            </a:r>
            <a:r>
              <a:rPr dirty="0" sz="1200" spc="-10">
                <a:latin typeface="Arial"/>
                <a:cs typeface="Arial"/>
              </a:rPr>
              <a:t>p=0.000, which </a:t>
            </a:r>
            <a:r>
              <a:rPr dirty="0" sz="1200" spc="-5">
                <a:latin typeface="Arial"/>
                <a:cs typeface="Arial"/>
              </a:rPr>
              <a:t>is &lt; .05, so </a:t>
            </a:r>
            <a:r>
              <a:rPr dirty="0" sz="1200" spc="-10">
                <a:latin typeface="Arial"/>
                <a:cs typeface="Arial"/>
              </a:rPr>
              <a:t>we  </a:t>
            </a:r>
            <a:r>
              <a:rPr dirty="0" sz="1200" spc="-5">
                <a:latin typeface="Arial"/>
                <a:cs typeface="Arial"/>
              </a:rPr>
              <a:t>conclude </a:t>
            </a:r>
            <a:r>
              <a:rPr dirty="0" sz="1200" spc="-10" b="1">
                <a:latin typeface="Arial"/>
                <a:cs typeface="Arial"/>
              </a:rPr>
              <a:t>there’s </a:t>
            </a:r>
            <a:r>
              <a:rPr dirty="0" sz="1200" spc="-5" b="1">
                <a:latin typeface="Arial"/>
                <a:cs typeface="Arial"/>
              </a:rPr>
              <a:t>a </a:t>
            </a:r>
            <a:r>
              <a:rPr dirty="0" sz="1200" spc="-10" b="1">
                <a:latin typeface="Arial"/>
                <a:cs typeface="Arial"/>
              </a:rPr>
              <a:t>reliable relationship </a:t>
            </a:r>
            <a:r>
              <a:rPr dirty="0" sz="1200" spc="-5" b="1">
                <a:latin typeface="Arial"/>
                <a:cs typeface="Arial"/>
              </a:rPr>
              <a:t>between  high </a:t>
            </a:r>
            <a:r>
              <a:rPr dirty="0" sz="1200" spc="-10" b="1">
                <a:latin typeface="Arial"/>
                <a:cs typeface="Arial"/>
              </a:rPr>
              <a:t>school </a:t>
            </a:r>
            <a:r>
              <a:rPr dirty="0" sz="1200" spc="-35" b="1">
                <a:latin typeface="Arial"/>
                <a:cs typeface="Arial"/>
              </a:rPr>
              <a:t>GPA </a:t>
            </a:r>
            <a:r>
              <a:rPr dirty="0" sz="1200" spc="-10" b="1">
                <a:latin typeface="Arial"/>
                <a:cs typeface="Arial"/>
              </a:rPr>
              <a:t>and </a:t>
            </a:r>
            <a:r>
              <a:rPr dirty="0" sz="1200" spc="-5" b="1">
                <a:latin typeface="Arial"/>
                <a:cs typeface="Arial"/>
              </a:rPr>
              <a:t>university</a:t>
            </a:r>
            <a:r>
              <a:rPr dirty="0" sz="1200" spc="30" b="1">
                <a:latin typeface="Arial"/>
                <a:cs typeface="Arial"/>
              </a:rPr>
              <a:t> </a:t>
            </a:r>
            <a:r>
              <a:rPr dirty="0" sz="1200" spc="-35" b="1">
                <a:latin typeface="Arial"/>
                <a:cs typeface="Arial"/>
              </a:rPr>
              <a:t>GPA</a:t>
            </a:r>
            <a:endParaRPr sz="1200">
              <a:latin typeface="Arial"/>
              <a:cs typeface="Arial"/>
            </a:endParaRPr>
          </a:p>
          <a:p>
            <a:pPr algn="just" marL="405130" marR="87630" indent="-152400">
              <a:lnSpc>
                <a:spcPct val="100000"/>
              </a:lnSpc>
              <a:spcBef>
                <a:spcPts val="220"/>
              </a:spcBef>
              <a:buClr>
                <a:srgbClr val="EC1A3A"/>
              </a:buClr>
              <a:buFont typeface="Times New Roman"/>
              <a:buChar char="•"/>
              <a:tabLst>
                <a:tab pos="405765" algn="l"/>
              </a:tabLst>
            </a:pPr>
            <a:r>
              <a:rPr dirty="0" sz="1200" spc="-5" b="1">
                <a:latin typeface="Arial"/>
                <a:cs typeface="Arial"/>
              </a:rPr>
              <a:t>Sign</a:t>
            </a:r>
            <a:r>
              <a:rPr dirty="0" sz="1200" spc="-5">
                <a:latin typeface="Arial"/>
                <a:cs typeface="Arial"/>
              </a:rPr>
              <a:t>: The coefficient (.67) for </a:t>
            </a:r>
            <a:r>
              <a:rPr dirty="0" sz="1200" spc="-5" i="1">
                <a:latin typeface="Arial"/>
                <a:cs typeface="Arial"/>
              </a:rPr>
              <a:t>high</a:t>
            </a:r>
            <a:r>
              <a:rPr dirty="0" sz="1200" spc="-5">
                <a:latin typeface="Arial"/>
                <a:cs typeface="Arial"/>
              </a:rPr>
              <a:t>_</a:t>
            </a:r>
            <a:r>
              <a:rPr dirty="0" sz="1200" spc="-5" i="1">
                <a:latin typeface="Arial"/>
                <a:cs typeface="Arial"/>
              </a:rPr>
              <a:t>GPA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positive,  </a:t>
            </a: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 spc="-5" b="1">
                <a:latin typeface="Arial"/>
                <a:cs typeface="Arial"/>
              </a:rPr>
              <a:t>doing well in high </a:t>
            </a:r>
            <a:r>
              <a:rPr dirty="0" sz="1200" spc="-10" b="1">
                <a:latin typeface="Arial"/>
                <a:cs typeface="Arial"/>
              </a:rPr>
              <a:t>school </a:t>
            </a:r>
            <a:r>
              <a:rPr dirty="0" sz="1200" spc="-5" b="1">
                <a:latin typeface="Arial"/>
                <a:cs typeface="Arial"/>
              </a:rPr>
              <a:t>predicts doing well  at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  <a:p>
            <a:pPr marL="405130" indent="-152400">
              <a:lnSpc>
                <a:spcPct val="100000"/>
              </a:lnSpc>
              <a:spcBef>
                <a:spcPts val="225"/>
              </a:spcBef>
              <a:buClr>
                <a:srgbClr val="EC1A3A"/>
              </a:buClr>
              <a:buFont typeface="Times New Roman"/>
              <a:buChar char="•"/>
              <a:tabLst>
                <a:tab pos="405765" algn="l"/>
              </a:tabLst>
            </a:pPr>
            <a:r>
              <a:rPr dirty="0" sz="1200" spc="-5" b="1">
                <a:latin typeface="Arial"/>
                <a:cs typeface="Arial"/>
              </a:rPr>
              <a:t>Size</a:t>
            </a:r>
            <a:r>
              <a:rPr dirty="0" sz="1200" spc="-5">
                <a:latin typeface="Arial"/>
                <a:cs typeface="Arial"/>
              </a:rPr>
              <a:t>: The coefficient for </a:t>
            </a:r>
            <a:r>
              <a:rPr dirty="0" sz="1200" spc="-5" i="1">
                <a:latin typeface="Arial"/>
                <a:cs typeface="Arial"/>
              </a:rPr>
              <a:t>high</a:t>
            </a:r>
            <a:r>
              <a:rPr dirty="0" sz="1200" spc="-5">
                <a:latin typeface="Arial"/>
                <a:cs typeface="Arial"/>
              </a:rPr>
              <a:t>_</a:t>
            </a:r>
            <a:r>
              <a:rPr dirty="0" sz="1200" spc="-5" i="1">
                <a:latin typeface="Arial"/>
                <a:cs typeface="Arial"/>
              </a:rPr>
              <a:t>GPA </a:t>
            </a:r>
            <a:r>
              <a:rPr dirty="0" sz="1200" spc="-5">
                <a:latin typeface="Arial"/>
                <a:cs typeface="Arial"/>
              </a:rPr>
              <a:t>is .67, so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405130" marR="1778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Arial"/>
                <a:cs typeface="Arial"/>
              </a:rPr>
              <a:t>one-point increase in high </a:t>
            </a:r>
            <a:r>
              <a:rPr dirty="0" sz="1200" spc="-10" b="1">
                <a:latin typeface="Arial"/>
                <a:cs typeface="Arial"/>
              </a:rPr>
              <a:t>school </a:t>
            </a:r>
            <a:r>
              <a:rPr dirty="0" sz="1200" spc="-35" b="1">
                <a:latin typeface="Arial"/>
                <a:cs typeface="Arial"/>
              </a:rPr>
              <a:t>GPA </a:t>
            </a:r>
            <a:r>
              <a:rPr dirty="0" sz="1200" spc="-5" b="1">
                <a:latin typeface="Arial"/>
                <a:cs typeface="Arial"/>
              </a:rPr>
              <a:t>predicts a  </a:t>
            </a:r>
            <a:r>
              <a:rPr dirty="0" sz="1200" spc="-10" b="1">
                <a:latin typeface="Arial"/>
                <a:cs typeface="Arial"/>
              </a:rPr>
              <a:t>0.67-point </a:t>
            </a:r>
            <a:r>
              <a:rPr dirty="0" sz="1200" spc="-5" b="1">
                <a:latin typeface="Arial"/>
                <a:cs typeface="Arial"/>
              </a:rPr>
              <a:t>increase in university </a:t>
            </a:r>
            <a:r>
              <a:rPr dirty="0" sz="1200" spc="-35" b="1">
                <a:latin typeface="Arial"/>
                <a:cs typeface="Arial"/>
              </a:rPr>
              <a:t>GPA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17145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Linear</a:t>
            </a:r>
            <a:r>
              <a:rPr dirty="0" spc="-7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891918"/>
            <a:ext cx="371284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10">
                <a:latin typeface="Arial"/>
                <a:cs typeface="Arial"/>
              </a:rPr>
              <a:t>Linea</a:t>
            </a:r>
            <a:r>
              <a:rPr dirty="0" sz="1200" spc="-10">
                <a:latin typeface="Arial"/>
                <a:cs typeface="Arial"/>
              </a:rPr>
              <a:t>r </a:t>
            </a:r>
            <a:r>
              <a:rPr dirty="0" sz="1200" spc="-5">
                <a:latin typeface="Arial"/>
                <a:cs typeface="Arial"/>
              </a:rPr>
              <a:t>regression is a very </a:t>
            </a:r>
            <a:r>
              <a:rPr dirty="0" sz="1200" spc="-10">
                <a:latin typeface="Arial"/>
                <a:cs typeface="Arial"/>
              </a:rPr>
              <a:t>powerful </a:t>
            </a:r>
            <a:r>
              <a:rPr dirty="0" sz="1200" spc="-5">
                <a:latin typeface="Arial"/>
                <a:cs typeface="Arial"/>
              </a:rPr>
              <a:t>tool, so </a:t>
            </a:r>
            <a:r>
              <a:rPr dirty="0" sz="1200" spc="-10">
                <a:latin typeface="Arial"/>
                <a:cs typeface="Arial"/>
              </a:rPr>
              <a:t>we have  only </a:t>
            </a:r>
            <a:r>
              <a:rPr dirty="0" sz="1200" spc="-5">
                <a:latin typeface="Arial"/>
                <a:cs typeface="Arial"/>
              </a:rPr>
              <a:t>scratched the surface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brief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explanation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5092" y="1360116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358761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358761" y="101221"/>
                </a:lnTo>
                <a:lnTo>
                  <a:pt x="378412" y="97228"/>
                </a:lnTo>
                <a:lnTo>
                  <a:pt x="394505" y="86354"/>
                </a:lnTo>
                <a:lnTo>
                  <a:pt x="405378" y="70262"/>
                </a:lnTo>
                <a:lnTo>
                  <a:pt x="409372" y="50610"/>
                </a:lnTo>
                <a:lnTo>
                  <a:pt x="405378" y="30959"/>
                </a:lnTo>
                <a:lnTo>
                  <a:pt x="394505" y="14866"/>
                </a:lnTo>
                <a:lnTo>
                  <a:pt x="378412" y="3993"/>
                </a:lnTo>
                <a:lnTo>
                  <a:pt x="358761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5092" y="1360116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358761" y="0"/>
                </a:lnTo>
                <a:lnTo>
                  <a:pt x="378412" y="3993"/>
                </a:lnTo>
                <a:lnTo>
                  <a:pt x="394505" y="14866"/>
                </a:lnTo>
                <a:lnTo>
                  <a:pt x="405378" y="30959"/>
                </a:lnTo>
                <a:lnTo>
                  <a:pt x="409372" y="50610"/>
                </a:lnTo>
                <a:lnTo>
                  <a:pt x="405378" y="70262"/>
                </a:lnTo>
                <a:lnTo>
                  <a:pt x="394505" y="86354"/>
                </a:lnTo>
                <a:lnTo>
                  <a:pt x="378412" y="97228"/>
                </a:lnTo>
                <a:lnTo>
                  <a:pt x="358761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83003" y="1347411"/>
            <a:ext cx="3340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appendix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135" y="1296807"/>
            <a:ext cx="33718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  <a:tab pos="1797050" algn="l"/>
              </a:tabLst>
            </a:pPr>
            <a:r>
              <a:rPr dirty="0" sz="1200" spc="-5">
                <a:latin typeface="Arial"/>
                <a:cs typeface="Arial"/>
              </a:rPr>
              <a:t>For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example,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	shows </a:t>
            </a:r>
            <a:r>
              <a:rPr dirty="0" sz="1200" spc="-10">
                <a:latin typeface="Arial"/>
                <a:cs typeface="Arial"/>
              </a:rPr>
              <a:t>how we </a:t>
            </a:r>
            <a:r>
              <a:rPr dirty="0" sz="1200" spc="-5">
                <a:latin typeface="Arial"/>
                <a:cs typeface="Arial"/>
              </a:rPr>
              <a:t>can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735" y="1441056"/>
            <a:ext cx="3537585" cy="8356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405"/>
              </a:spcBef>
            </a:pPr>
            <a:r>
              <a:rPr dirty="0" sz="1200" spc="-10">
                <a:latin typeface="Arial"/>
                <a:cs typeface="Arial"/>
              </a:rPr>
              <a:t>linear </a:t>
            </a:r>
            <a:r>
              <a:rPr dirty="0" sz="1200" spc="-5">
                <a:latin typeface="Arial"/>
                <a:cs typeface="Arial"/>
              </a:rPr>
              <a:t>regression to make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predictions</a:t>
            </a:r>
            <a:endParaRPr sz="1200">
              <a:latin typeface="Arial"/>
              <a:cs typeface="Arial"/>
            </a:endParaRPr>
          </a:p>
          <a:p>
            <a:pPr marL="189865" marR="177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also have </a:t>
            </a:r>
            <a:r>
              <a:rPr dirty="0" sz="1200" spc="-5">
                <a:latin typeface="Arial"/>
                <a:cs typeface="Arial"/>
              </a:rPr>
              <a:t>a regression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multiple  </a:t>
            </a:r>
            <a:r>
              <a:rPr dirty="0" sz="1200" spc="-10">
                <a:latin typeface="Arial"/>
                <a:cs typeface="Arial"/>
              </a:rPr>
              <a:t>independent </a:t>
            </a:r>
            <a:r>
              <a:rPr dirty="0" sz="1200" spc="-5">
                <a:latin typeface="Arial"/>
                <a:cs typeface="Arial"/>
              </a:rPr>
              <a:t>variables; the </a:t>
            </a:r>
            <a:r>
              <a:rPr dirty="0" sz="1200" spc="-10">
                <a:latin typeface="Arial"/>
                <a:cs typeface="Arial"/>
              </a:rPr>
              <a:t>interpretation of  </a:t>
            </a:r>
            <a:r>
              <a:rPr dirty="0" sz="1200" spc="-5">
                <a:latin typeface="Arial"/>
                <a:cs typeface="Arial"/>
              </a:rPr>
              <a:t>coefficients remains similar to </a:t>
            </a:r>
            <a:r>
              <a:rPr dirty="0" sz="1200" spc="-10">
                <a:latin typeface="Arial"/>
                <a:cs typeface="Arial"/>
              </a:rPr>
              <a:t>what we’ve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already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963" y="2252075"/>
            <a:ext cx="28105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seen, </a:t>
            </a:r>
            <a:r>
              <a:rPr dirty="0" sz="1200" spc="-10">
                <a:latin typeface="Arial"/>
                <a:cs typeface="Arial"/>
              </a:rPr>
              <a:t>but </a:t>
            </a:r>
            <a:r>
              <a:rPr dirty="0" sz="1200" spc="-5">
                <a:latin typeface="Arial"/>
                <a:cs typeface="Arial"/>
              </a:rPr>
              <a:t>there is more </a:t>
            </a:r>
            <a:r>
              <a:rPr dirty="0" sz="1200" spc="-10">
                <a:latin typeface="Arial"/>
                <a:cs typeface="Arial"/>
              </a:rPr>
              <a:t>explanation </a:t>
            </a:r>
            <a:r>
              <a:rPr dirty="0" sz="1200" spc="-5">
                <a:latin typeface="Arial"/>
                <a:cs typeface="Arial"/>
              </a:rPr>
              <a:t>in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1140" y="2315385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358761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358761" y="101221"/>
                </a:lnTo>
                <a:lnTo>
                  <a:pt x="378412" y="97228"/>
                </a:lnTo>
                <a:lnTo>
                  <a:pt x="394505" y="86354"/>
                </a:lnTo>
                <a:lnTo>
                  <a:pt x="405378" y="70262"/>
                </a:lnTo>
                <a:lnTo>
                  <a:pt x="409372" y="50610"/>
                </a:lnTo>
                <a:lnTo>
                  <a:pt x="405378" y="30959"/>
                </a:lnTo>
                <a:lnTo>
                  <a:pt x="394505" y="14866"/>
                </a:lnTo>
                <a:lnTo>
                  <a:pt x="378412" y="3993"/>
                </a:lnTo>
                <a:lnTo>
                  <a:pt x="358761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91140" y="2315385"/>
            <a:ext cx="409575" cy="101600"/>
          </a:xfrm>
          <a:custGeom>
            <a:avLst/>
            <a:gdLst/>
            <a:ahLst/>
            <a:cxnLst/>
            <a:rect l="l" t="t" r="r" b="b"/>
            <a:pathLst>
              <a:path w="40957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358761" y="0"/>
                </a:lnTo>
                <a:lnTo>
                  <a:pt x="378412" y="3993"/>
                </a:lnTo>
                <a:lnTo>
                  <a:pt x="394505" y="14866"/>
                </a:lnTo>
                <a:lnTo>
                  <a:pt x="405378" y="30959"/>
                </a:lnTo>
                <a:lnTo>
                  <a:pt x="409372" y="50610"/>
                </a:lnTo>
                <a:lnTo>
                  <a:pt x="405378" y="70262"/>
                </a:lnTo>
                <a:lnTo>
                  <a:pt x="394505" y="86354"/>
                </a:lnTo>
                <a:lnTo>
                  <a:pt x="378412" y="97228"/>
                </a:lnTo>
                <a:lnTo>
                  <a:pt x="358761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29050" y="2302680"/>
            <a:ext cx="3340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appendix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5368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Correlation vs.</a:t>
            </a:r>
            <a:r>
              <a:rPr dirty="0" spc="80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435" y="370926"/>
            <a:ext cx="3933825" cy="2867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165" marR="18923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304800" algn="l"/>
              </a:tabLst>
            </a:pPr>
            <a:r>
              <a:rPr dirty="0" sz="1200" spc="-10">
                <a:latin typeface="Arial"/>
                <a:cs typeface="Arial"/>
              </a:rPr>
              <a:t>Like </a:t>
            </a:r>
            <a:r>
              <a:rPr dirty="0" sz="1200" spc="-5">
                <a:latin typeface="Arial"/>
                <a:cs typeface="Arial"/>
              </a:rPr>
              <a:t>the correlation coefficient, regression  coefficients tell us something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the relationship 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two variables</a:t>
            </a:r>
            <a:endParaRPr sz="1200">
              <a:latin typeface="Arial"/>
              <a:cs typeface="Arial"/>
            </a:endParaRPr>
          </a:p>
          <a:p>
            <a:pPr marL="304165" marR="535305" indent="-152400">
              <a:lnSpc>
                <a:spcPts val="136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04800" algn="l"/>
              </a:tabLst>
            </a:pPr>
            <a:r>
              <a:rPr dirty="0" sz="1200" spc="-5">
                <a:latin typeface="Arial"/>
                <a:cs typeface="Arial"/>
              </a:rPr>
              <a:t>But correlation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regression coefficients </a:t>
            </a:r>
            <a:r>
              <a:rPr dirty="0" sz="1200" spc="-10">
                <a:latin typeface="Arial"/>
                <a:cs typeface="Arial"/>
              </a:rPr>
              <a:t>are  interpreted </a:t>
            </a:r>
            <a:r>
              <a:rPr dirty="0" sz="1200" spc="-5">
                <a:latin typeface="Arial"/>
                <a:cs typeface="Arial"/>
              </a:rPr>
              <a:t>differently</a:t>
            </a:r>
            <a:endParaRPr sz="1200">
              <a:latin typeface="Arial"/>
              <a:cs typeface="Arial"/>
            </a:endParaRPr>
          </a:p>
          <a:p>
            <a:pPr lvl="1" marL="607695" marR="165735" indent="-145415">
              <a:lnSpc>
                <a:spcPct val="102600"/>
              </a:lnSpc>
              <a:spcBef>
                <a:spcPts val="130"/>
              </a:spcBef>
              <a:buClr>
                <a:srgbClr val="3333B2"/>
              </a:buClr>
              <a:buFont typeface="Times New Roman"/>
              <a:buChar char="•"/>
              <a:tabLst>
                <a:tab pos="608330" algn="l"/>
              </a:tabLst>
            </a:pPr>
            <a:r>
              <a:rPr dirty="0" sz="1100" spc="-10">
                <a:latin typeface="Arial"/>
                <a:cs typeface="Arial"/>
              </a:rPr>
              <a:t>Correlation coefficient: </a:t>
            </a:r>
            <a:r>
              <a:rPr dirty="0" sz="1100" spc="-5">
                <a:latin typeface="Arial"/>
                <a:cs typeface="Arial"/>
              </a:rPr>
              <a:t>tells </a:t>
            </a:r>
            <a:r>
              <a:rPr dirty="0" sz="1100" spc="-10">
                <a:latin typeface="Arial"/>
                <a:cs typeface="Arial"/>
              </a:rPr>
              <a:t>us how </a:t>
            </a:r>
            <a:r>
              <a:rPr dirty="0" sz="1100" spc="-5">
                <a:latin typeface="Arial"/>
                <a:cs typeface="Arial"/>
              </a:rPr>
              <a:t>closely the </a:t>
            </a:r>
            <a:r>
              <a:rPr dirty="0" sz="1100" spc="-10">
                <a:latin typeface="Arial"/>
                <a:cs typeface="Arial"/>
              </a:rPr>
              <a:t>data  </a:t>
            </a:r>
            <a:r>
              <a:rPr dirty="0" sz="1100" spc="-5">
                <a:latin typeface="Arial"/>
                <a:cs typeface="Arial"/>
              </a:rPr>
              <a:t>fall </a:t>
            </a:r>
            <a:r>
              <a:rPr dirty="0" sz="1100" spc="-10">
                <a:latin typeface="Arial"/>
                <a:cs typeface="Arial"/>
              </a:rPr>
              <a:t>along a </a:t>
            </a:r>
            <a:r>
              <a:rPr dirty="0" sz="1100" spc="-5">
                <a:latin typeface="Arial"/>
                <a:cs typeface="Arial"/>
              </a:rPr>
              <a:t>straight </a:t>
            </a:r>
            <a:r>
              <a:rPr dirty="0" sz="1100" spc="-10">
                <a:latin typeface="Arial"/>
                <a:cs typeface="Arial"/>
              </a:rPr>
              <a:t>line</a:t>
            </a:r>
            <a:endParaRPr sz="1100">
              <a:latin typeface="Arial"/>
              <a:cs typeface="Arial"/>
            </a:endParaRPr>
          </a:p>
          <a:p>
            <a:pPr lvl="1" marL="607695" marR="25781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608330" algn="l"/>
              </a:tabLst>
            </a:pPr>
            <a:r>
              <a:rPr dirty="0" sz="1100" spc="-10">
                <a:latin typeface="Arial"/>
                <a:cs typeface="Arial"/>
              </a:rPr>
              <a:t>Regression coefficients: </a:t>
            </a:r>
            <a:r>
              <a:rPr dirty="0" sz="1100" spc="-5">
                <a:latin typeface="Arial"/>
                <a:cs typeface="Arial"/>
              </a:rPr>
              <a:t>tell </a:t>
            </a:r>
            <a:r>
              <a:rPr dirty="0" sz="1100" spc="-10">
                <a:latin typeface="Arial"/>
                <a:cs typeface="Arial"/>
              </a:rPr>
              <a:t>us what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line looks  like </a:t>
            </a:r>
            <a:r>
              <a:rPr dirty="0" sz="1100" spc="-5">
                <a:latin typeface="Arial"/>
                <a:cs typeface="Arial"/>
              </a:rPr>
              <a:t>(</a:t>
            </a:r>
            <a:r>
              <a:rPr dirty="0" sz="1100" spc="-5" i="1">
                <a:latin typeface="Arial"/>
                <a:cs typeface="Arial"/>
              </a:rPr>
              <a:t>b </a:t>
            </a:r>
            <a:r>
              <a:rPr dirty="0" sz="1100" spc="-5">
                <a:latin typeface="Arial"/>
                <a:cs typeface="Arial"/>
              </a:rPr>
              <a:t>tells </a:t>
            </a:r>
            <a:r>
              <a:rPr dirty="0" sz="1100" spc="-10">
                <a:latin typeface="Arial"/>
                <a:cs typeface="Arial"/>
              </a:rPr>
              <a:t>us how </a:t>
            </a:r>
            <a:r>
              <a:rPr dirty="0" sz="1100" spc="-5">
                <a:latin typeface="Arial"/>
                <a:cs typeface="Arial"/>
              </a:rPr>
              <a:t>steep it </a:t>
            </a:r>
            <a:r>
              <a:rPr dirty="0" sz="1100" spc="-10">
                <a:latin typeface="Arial"/>
                <a:cs typeface="Arial"/>
              </a:rPr>
              <a:t>is)</a:t>
            </a:r>
            <a:endParaRPr sz="1100">
              <a:latin typeface="Arial"/>
              <a:cs typeface="Arial"/>
            </a:endParaRPr>
          </a:p>
          <a:p>
            <a:pPr lvl="1" marL="607695" marR="6858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608330" algn="l"/>
              </a:tabLst>
            </a:pPr>
            <a:r>
              <a:rPr dirty="0" sz="1100" spc="-5">
                <a:latin typeface="Arial"/>
                <a:cs typeface="Arial"/>
              </a:rPr>
              <a:t>Both </a:t>
            </a:r>
            <a:r>
              <a:rPr dirty="0" sz="1100" spc="-10">
                <a:latin typeface="Arial"/>
                <a:cs typeface="Arial"/>
              </a:rPr>
              <a:t>allow us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draw </a:t>
            </a:r>
            <a:r>
              <a:rPr dirty="0" sz="1100" spc="-5">
                <a:latin typeface="Arial"/>
                <a:cs typeface="Arial"/>
              </a:rPr>
              <a:t>conclusions </a:t>
            </a:r>
            <a:r>
              <a:rPr dirty="0" sz="1100" spc="-10">
                <a:latin typeface="Arial"/>
                <a:cs typeface="Arial"/>
              </a:rPr>
              <a:t>about whether </a:t>
            </a:r>
            <a:r>
              <a:rPr dirty="0" sz="1100" spc="-5">
                <a:latin typeface="Arial"/>
                <a:cs typeface="Arial"/>
              </a:rPr>
              <a:t>two  (continuous) variables </a:t>
            </a:r>
            <a:r>
              <a:rPr dirty="0" sz="1100" spc="-10">
                <a:latin typeface="Arial"/>
                <a:cs typeface="Arial"/>
              </a:rPr>
              <a:t>are </a:t>
            </a:r>
            <a:r>
              <a:rPr dirty="0" sz="1100" spc="-5">
                <a:latin typeface="Arial"/>
                <a:cs typeface="Arial"/>
              </a:rPr>
              <a:t>(linearly) </a:t>
            </a:r>
            <a:r>
              <a:rPr dirty="0" sz="1100" spc="-10">
                <a:latin typeface="Arial"/>
                <a:cs typeface="Arial"/>
              </a:rPr>
              <a:t>associated with  one another</a:t>
            </a:r>
            <a:endParaRPr sz="1100">
              <a:latin typeface="Arial"/>
              <a:cs typeface="Arial"/>
            </a:endParaRPr>
          </a:p>
          <a:p>
            <a:pPr lvl="1" marL="607695" marR="47625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60833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correlation </a:t>
            </a:r>
            <a:r>
              <a:rPr dirty="0" sz="1100" spc="-10">
                <a:latin typeface="Arial"/>
                <a:cs typeface="Arial"/>
              </a:rPr>
              <a:t>coefficient and </a:t>
            </a:r>
            <a:r>
              <a:rPr dirty="0" sz="1100" spc="-5">
                <a:latin typeface="Arial"/>
                <a:cs typeface="Arial"/>
              </a:rPr>
              <a:t>the regression slope  </a:t>
            </a:r>
            <a:r>
              <a:rPr dirty="0" sz="1100" spc="-10">
                <a:latin typeface="Arial"/>
                <a:cs typeface="Arial"/>
              </a:rPr>
              <a:t>coefficient will always have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same </a:t>
            </a:r>
            <a:r>
              <a:rPr dirty="0" sz="1100" spc="-5">
                <a:latin typeface="Arial"/>
                <a:cs typeface="Arial"/>
              </a:rPr>
              <a:t>sign (positive </a:t>
            </a:r>
            <a:r>
              <a:rPr dirty="0" sz="1100" spc="-10">
                <a:latin typeface="Arial"/>
                <a:cs typeface="Arial"/>
              </a:rPr>
              <a:t>or  negative), but </a:t>
            </a:r>
            <a:r>
              <a:rPr dirty="0" sz="1100" spc="-5">
                <a:latin typeface="Arial"/>
                <a:cs typeface="Arial"/>
              </a:rPr>
              <a:t>their magnitudes </a:t>
            </a:r>
            <a:r>
              <a:rPr dirty="0" sz="1100" spc="-10">
                <a:latin typeface="Arial"/>
                <a:cs typeface="Arial"/>
              </a:rPr>
              <a:t>are usually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different</a:t>
            </a:r>
            <a:endParaRPr sz="1100">
              <a:latin typeface="Arial"/>
              <a:cs typeface="Arial"/>
            </a:endParaRPr>
          </a:p>
          <a:p>
            <a:pPr lvl="1" marL="6076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608330" algn="l"/>
              </a:tabLst>
            </a:pPr>
            <a:r>
              <a:rPr dirty="0" sz="1100" spc="-10">
                <a:latin typeface="Arial"/>
                <a:cs typeface="Arial"/>
              </a:rPr>
              <a:t>Regression coefficients </a:t>
            </a:r>
            <a:r>
              <a:rPr dirty="0" sz="1100" spc="-10" i="1">
                <a:latin typeface="Arial"/>
                <a:cs typeface="Arial"/>
              </a:rPr>
              <a:t>aren’t </a:t>
            </a:r>
            <a:r>
              <a:rPr dirty="0" sz="1100" spc="-10">
                <a:latin typeface="Arial"/>
                <a:cs typeface="Arial"/>
              </a:rPr>
              <a:t>bounded by </a:t>
            </a:r>
            <a:r>
              <a:rPr dirty="0" sz="1100" spc="-5">
                <a:latin typeface="Arial"/>
                <a:cs typeface="Arial"/>
              </a:rPr>
              <a:t>-1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005" y="398599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0005" y="398599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0"/>
            <a:ext cx="3679825" cy="560070"/>
          </a:xfrm>
          <a:prstGeom prst="rect"/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Quadrants </a:t>
            </a:r>
            <a:r>
              <a:rPr dirty="0" spc="5"/>
              <a:t>for</a:t>
            </a:r>
            <a:r>
              <a:rPr dirty="0" spc="125"/>
              <a:t> </a:t>
            </a:r>
            <a:r>
              <a:rPr dirty="0" spc="5"/>
              <a:t>correlation</a:t>
            </a:r>
          </a:p>
          <a:p>
            <a:pPr marL="314960">
              <a:lnSpc>
                <a:spcPct val="100000"/>
              </a:lnSpc>
              <a:spcBef>
                <a:spcPts val="370"/>
              </a:spcBef>
            </a:pPr>
            <a:r>
              <a:rPr dirty="0" sz="600" spc="-10">
                <a:solidFill>
                  <a:srgbClr val="FFFFFF"/>
                </a:solidFill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hlinkClick r:id="rId2" action="ppaction://hlinksldjump"/>
              </a:rPr>
              <a:t>to main slides</a:t>
            </a:r>
            <a:endParaRPr sz="600"/>
          </a:p>
        </p:txBody>
      </p:sp>
      <p:sp>
        <p:nvSpPr>
          <p:cNvPr id="5" name="object 5"/>
          <p:cNvSpPr txBox="1"/>
          <p:nvPr/>
        </p:nvSpPr>
        <p:spPr>
          <a:xfrm>
            <a:off x="227304" y="741525"/>
            <a:ext cx="1021715" cy="2409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Arial"/>
                <a:cs typeface="Arial"/>
              </a:rPr>
              <a:t>Using lines </a:t>
            </a:r>
            <a:r>
              <a:rPr dirty="0" sz="1200" spc="-5">
                <a:latin typeface="Arial"/>
                <a:cs typeface="Arial"/>
              </a:rPr>
              <a:t>for  the means of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x 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0">
                <a:latin typeface="Arial"/>
                <a:cs typeface="Arial"/>
              </a:rPr>
              <a:t>y,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 </a:t>
            </a:r>
            <a:r>
              <a:rPr dirty="0" sz="1200" spc="-10">
                <a:latin typeface="Arial"/>
                <a:cs typeface="Arial"/>
              </a:rPr>
              <a:t>divide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plot  into </a:t>
            </a:r>
            <a:r>
              <a:rPr dirty="0" sz="1200" spc="-5">
                <a:latin typeface="Arial"/>
                <a:cs typeface="Arial"/>
              </a:rPr>
              <a:t>4  </a:t>
            </a:r>
            <a:r>
              <a:rPr dirty="0" sz="1200" spc="-10">
                <a:latin typeface="Arial"/>
                <a:cs typeface="Arial"/>
              </a:rPr>
              <a:t>quadrants  indicating  whether each  data point  positively or  negatively  </a:t>
            </a:r>
            <a:r>
              <a:rPr dirty="0" sz="1200" spc="-5">
                <a:latin typeface="Arial"/>
                <a:cs typeface="Arial"/>
              </a:rPr>
              <a:t>contributes to  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correlation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4794" y="614282"/>
            <a:ext cx="2653125" cy="2639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798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Quadrants </a:t>
            </a:r>
            <a:r>
              <a:rPr dirty="0" spc="5"/>
              <a:t>for</a:t>
            </a:r>
            <a:r>
              <a:rPr dirty="0" spc="125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1115768"/>
            <a:ext cx="1012825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If most </a:t>
            </a:r>
            <a:r>
              <a:rPr dirty="0" sz="1200" spc="-10">
                <a:latin typeface="Arial"/>
                <a:cs typeface="Arial"/>
              </a:rPr>
              <a:t>data  points are in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upper-right  and lower-left  quadrants, </a:t>
            </a:r>
            <a:r>
              <a:rPr dirty="0" sz="1200" spc="-5">
                <a:latin typeface="Arial"/>
                <a:cs typeface="Arial"/>
              </a:rPr>
              <a:t>the  correlation </a:t>
            </a:r>
            <a:r>
              <a:rPr dirty="0" sz="1200" spc="-10">
                <a:latin typeface="Arial"/>
                <a:cs typeface="Arial"/>
              </a:rPr>
              <a:t>will  </a:t>
            </a:r>
            <a:r>
              <a:rPr dirty="0" sz="1200" spc="-5">
                <a:latin typeface="Arial"/>
                <a:cs typeface="Arial"/>
              </a:rPr>
              <a:t>be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positive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798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Quadrants </a:t>
            </a:r>
            <a:r>
              <a:rPr dirty="0" spc="5"/>
              <a:t>for</a:t>
            </a:r>
            <a:r>
              <a:rPr dirty="0" spc="125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1114879"/>
            <a:ext cx="1029335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If most </a:t>
            </a:r>
            <a:r>
              <a:rPr dirty="0" sz="1200" spc="-10">
                <a:latin typeface="Arial"/>
                <a:cs typeface="Arial"/>
              </a:rPr>
              <a:t>data  points are in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upper-left  and lower-right  quadrants, </a:t>
            </a:r>
            <a:r>
              <a:rPr dirty="0" sz="1200" spc="-5">
                <a:latin typeface="Arial"/>
                <a:cs typeface="Arial"/>
              </a:rPr>
              <a:t>the  correlation </a:t>
            </a:r>
            <a:r>
              <a:rPr dirty="0" sz="1200" spc="-10">
                <a:latin typeface="Arial"/>
                <a:cs typeface="Arial"/>
              </a:rPr>
              <a:t>will  </a:t>
            </a:r>
            <a:r>
              <a:rPr dirty="0" sz="1200" spc="-5">
                <a:latin typeface="Arial"/>
                <a:cs typeface="Arial"/>
              </a:rPr>
              <a:t>be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negative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798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Quadrants </a:t>
            </a:r>
            <a:r>
              <a:rPr dirty="0" spc="5"/>
              <a:t>for</a:t>
            </a:r>
            <a:r>
              <a:rPr dirty="0" spc="125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1129967"/>
            <a:ext cx="1012825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If the </a:t>
            </a:r>
            <a:r>
              <a:rPr dirty="0" sz="1200" spc="-10">
                <a:latin typeface="Arial"/>
                <a:cs typeface="Arial"/>
              </a:rPr>
              <a:t>data is  </a:t>
            </a:r>
            <a:r>
              <a:rPr dirty="0" sz="1200" spc="-5">
                <a:latin typeface="Arial"/>
                <a:cs typeface="Arial"/>
              </a:rPr>
              <a:t>spread fairly  </a:t>
            </a:r>
            <a:r>
              <a:rPr dirty="0" sz="1200" spc="-10">
                <a:latin typeface="Arial"/>
                <a:cs typeface="Arial"/>
              </a:rPr>
              <a:t>evenly among  </a:t>
            </a: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 spc="-10">
                <a:latin typeface="Arial"/>
                <a:cs typeface="Arial"/>
              </a:rPr>
              <a:t>quadrants,  </a:t>
            </a:r>
            <a:r>
              <a:rPr dirty="0" sz="1200" spc="-5">
                <a:latin typeface="Arial"/>
                <a:cs typeface="Arial"/>
              </a:rPr>
              <a:t>the correlation 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 close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to  zero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798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Quadrants </a:t>
            </a:r>
            <a:r>
              <a:rPr dirty="0" spc="5"/>
              <a:t>for</a:t>
            </a:r>
            <a:r>
              <a:rPr dirty="0" spc="125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1114841"/>
            <a:ext cx="1071880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15">
                <a:latin typeface="Arial"/>
                <a:cs typeface="Arial"/>
              </a:rPr>
              <a:t>Weaker  </a:t>
            </a:r>
            <a:r>
              <a:rPr dirty="0" sz="1200" spc="-5">
                <a:latin typeface="Arial"/>
                <a:cs typeface="Arial"/>
              </a:rPr>
              <a:t>correlations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are  harder </a:t>
            </a:r>
            <a:r>
              <a:rPr dirty="0" sz="1200" spc="-5">
                <a:latin typeface="Arial"/>
                <a:cs typeface="Arial"/>
              </a:rPr>
              <a:t>to  visually </a:t>
            </a:r>
            <a:r>
              <a:rPr dirty="0" sz="1200" spc="-10">
                <a:latin typeface="Arial"/>
                <a:cs typeface="Arial"/>
              </a:rPr>
              <a:t>detect,  but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 spc="-10">
                <a:latin typeface="Arial"/>
                <a:cs typeface="Arial"/>
              </a:rPr>
              <a:t>quadrants </a:t>
            </a:r>
            <a:r>
              <a:rPr dirty="0" sz="1200" spc="-5">
                <a:latin typeface="Arial"/>
                <a:cs typeface="Arial"/>
              </a:rPr>
              <a:t>can  </a:t>
            </a:r>
            <a:r>
              <a:rPr dirty="0" sz="1200" spc="-10">
                <a:latin typeface="Arial"/>
                <a:cs typeface="Arial"/>
              </a:rPr>
              <a:t>help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798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Quadrants </a:t>
            </a:r>
            <a:r>
              <a:rPr dirty="0" spc="5"/>
              <a:t>for</a:t>
            </a:r>
            <a:r>
              <a:rPr dirty="0" spc="125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839645"/>
            <a:ext cx="1021715" cy="185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steepness  of the </a:t>
            </a:r>
            <a:r>
              <a:rPr dirty="0" sz="1200" spc="-10">
                <a:latin typeface="Arial"/>
                <a:cs typeface="Arial"/>
              </a:rPr>
              <a:t>line  doesn’t </a:t>
            </a:r>
            <a:r>
              <a:rPr dirty="0" sz="1200" spc="-5">
                <a:latin typeface="Arial"/>
                <a:cs typeface="Arial"/>
              </a:rPr>
              <a:t>matter  for correlation.  Instead, focus  on </a:t>
            </a:r>
            <a:r>
              <a:rPr dirty="0" sz="1200" spc="-10">
                <a:latin typeface="Arial"/>
                <a:cs typeface="Arial"/>
              </a:rPr>
              <a:t>how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closely  the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fall  </a:t>
            </a:r>
            <a:r>
              <a:rPr dirty="0" sz="1200" spc="-10">
                <a:latin typeface="Arial"/>
                <a:cs typeface="Arial"/>
              </a:rPr>
              <a:t>along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line, or  </a:t>
            </a:r>
            <a:r>
              <a:rPr dirty="0" sz="1200" spc="-5">
                <a:latin typeface="Arial"/>
                <a:cs typeface="Arial"/>
              </a:rPr>
              <a:t>focus on the  </a:t>
            </a:r>
            <a:r>
              <a:rPr dirty="0" sz="1200" spc="-10">
                <a:latin typeface="Arial"/>
                <a:cs typeface="Arial"/>
              </a:rPr>
              <a:t>quadrants.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798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Quadrants </a:t>
            </a:r>
            <a:r>
              <a:rPr dirty="0" spc="5"/>
              <a:t>for</a:t>
            </a:r>
            <a:r>
              <a:rPr dirty="0" spc="125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1312491"/>
            <a:ext cx="1055370" cy="94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Arial"/>
                <a:cs typeface="Arial"/>
              </a:rPr>
              <a:t>Notice </a:t>
            </a:r>
            <a:r>
              <a:rPr dirty="0" sz="1200" spc="-5">
                <a:latin typeface="Arial"/>
                <a:cs typeface="Arial"/>
              </a:rPr>
              <a:t>the  correlation  </a:t>
            </a:r>
            <a:r>
              <a:rPr dirty="0" sz="1200" spc="-10">
                <a:latin typeface="Arial"/>
                <a:cs typeface="Arial"/>
              </a:rPr>
              <a:t>hasn’t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changed  though the </a:t>
            </a:r>
            <a:r>
              <a:rPr dirty="0" sz="1200" spc="-10">
                <a:latin typeface="Arial"/>
                <a:cs typeface="Arial"/>
              </a:rPr>
              <a:t>line 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now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flatter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5858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1 </a:t>
            </a:r>
            <a:r>
              <a:rPr dirty="0"/>
              <a:t>quantitative </a:t>
            </a:r>
            <a:r>
              <a:rPr dirty="0" spc="10"/>
              <a:t>&amp; 1 </a:t>
            </a:r>
            <a:r>
              <a:rPr dirty="0"/>
              <a:t>qualitative</a:t>
            </a:r>
            <a:r>
              <a:rPr dirty="0" spc="30"/>
              <a:t> </a:t>
            </a:r>
            <a:r>
              <a:rPr dirty="0" spc="5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94" y="652069"/>
            <a:ext cx="4091940" cy="205041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Charter </a:t>
            </a:r>
            <a:r>
              <a:rPr dirty="0" sz="1200" spc="-5">
                <a:latin typeface="Arial"/>
                <a:cs typeface="Arial"/>
              </a:rPr>
              <a:t>vs traditional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  <a:p>
            <a:pPr marL="41783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pass </a:t>
            </a:r>
            <a:r>
              <a:rPr dirty="0" sz="1200" spc="-5">
                <a:latin typeface="Arial"/>
                <a:cs typeface="Arial"/>
              </a:rPr>
              <a:t>rate is a </a:t>
            </a:r>
            <a:r>
              <a:rPr dirty="0" sz="1200" spc="-10">
                <a:latin typeface="Arial"/>
                <a:cs typeface="Arial"/>
              </a:rPr>
              <a:t>quantitative </a:t>
            </a:r>
            <a:r>
              <a:rPr dirty="0" sz="1200" spc="-5">
                <a:latin typeface="Arial"/>
                <a:cs typeface="Arial"/>
              </a:rPr>
              <a:t>(continuous)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</a:t>
            </a:r>
            <a:endParaRPr sz="1200">
              <a:latin typeface="Arial"/>
              <a:cs typeface="Arial"/>
            </a:endParaRPr>
          </a:p>
          <a:p>
            <a:pPr algn="just" marL="417830" marR="812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The school type (charter vs traditional) is a </a:t>
            </a:r>
            <a:r>
              <a:rPr dirty="0" sz="1200" spc="-10">
                <a:latin typeface="Arial"/>
                <a:cs typeface="Arial"/>
              </a:rPr>
              <a:t>qualitative  </a:t>
            </a:r>
            <a:r>
              <a:rPr dirty="0" sz="1200" spc="-5">
                <a:latin typeface="Arial"/>
                <a:cs typeface="Arial"/>
              </a:rPr>
              <a:t>variable</a:t>
            </a:r>
            <a:endParaRPr sz="1200">
              <a:latin typeface="Arial"/>
              <a:cs typeface="Arial"/>
            </a:endParaRPr>
          </a:p>
          <a:p>
            <a:pPr algn="just" marL="417830" marR="239395" indent="-152400">
              <a:lnSpc>
                <a:spcPct val="100000"/>
              </a:lnSpc>
              <a:spcBef>
                <a:spcPts val="309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calculate a median (or mean) </a:t>
            </a:r>
            <a:r>
              <a:rPr dirty="0" sz="1200" spc="-10">
                <a:latin typeface="Arial"/>
                <a:cs typeface="Arial"/>
              </a:rPr>
              <a:t>pass </a:t>
            </a:r>
            <a:r>
              <a:rPr dirty="0" sz="1200" spc="-5">
                <a:latin typeface="Arial"/>
                <a:cs typeface="Arial"/>
              </a:rPr>
              <a:t>rate for  </a:t>
            </a:r>
            <a:r>
              <a:rPr dirty="0" sz="1200" spc="-10">
                <a:latin typeface="Arial"/>
                <a:cs typeface="Arial"/>
              </a:rPr>
              <a:t>each </a:t>
            </a:r>
            <a:r>
              <a:rPr dirty="0" sz="1200" spc="-5">
                <a:latin typeface="Arial"/>
                <a:cs typeface="Arial"/>
              </a:rPr>
              <a:t>category (a median for charter schools,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a  median for traditional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schools)</a:t>
            </a:r>
            <a:endParaRPr sz="1200">
              <a:latin typeface="Arial"/>
              <a:cs typeface="Arial"/>
            </a:endParaRPr>
          </a:p>
          <a:p>
            <a:pPr marL="417830" marR="812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Then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compare the medians (means) to see  </a:t>
            </a:r>
            <a:r>
              <a:rPr dirty="0" sz="1200" spc="-10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of the two </a:t>
            </a:r>
            <a:r>
              <a:rPr dirty="0" sz="1200" spc="-10">
                <a:latin typeface="Arial"/>
                <a:cs typeface="Arial"/>
              </a:rPr>
              <a:t>groups </a:t>
            </a:r>
            <a:r>
              <a:rPr dirty="0" sz="1200" spc="-5">
                <a:latin typeface="Arial"/>
                <a:cs typeface="Arial"/>
              </a:rPr>
              <a:t>(charters vs traditional) </a:t>
            </a:r>
            <a:r>
              <a:rPr dirty="0" sz="1200" spc="-10">
                <a:latin typeface="Arial"/>
                <a:cs typeface="Arial"/>
              </a:rPr>
              <a:t>has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10">
                <a:latin typeface="Arial"/>
                <a:cs typeface="Arial"/>
              </a:rPr>
              <a:t>higher </a:t>
            </a:r>
            <a:r>
              <a:rPr dirty="0" sz="1200" spc="-5">
                <a:latin typeface="Arial"/>
                <a:cs typeface="Arial"/>
              </a:rPr>
              <a:t>typical </a:t>
            </a:r>
            <a:r>
              <a:rPr dirty="0" sz="1200" spc="-10">
                <a:latin typeface="Arial"/>
                <a:cs typeface="Arial"/>
              </a:rPr>
              <a:t>pass </a:t>
            </a:r>
            <a:r>
              <a:rPr dirty="0" sz="1200" spc="-5">
                <a:latin typeface="Arial"/>
                <a:cs typeface="Arial"/>
              </a:rPr>
              <a:t>rate </a:t>
            </a:r>
            <a:r>
              <a:rPr dirty="0" sz="1200" spc="-10">
                <a:latin typeface="Arial"/>
                <a:cs typeface="Arial"/>
              </a:rPr>
              <a:t>and how big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difference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97993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793239" algn="l"/>
              </a:tabLst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	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798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Quadrants </a:t>
            </a:r>
            <a:r>
              <a:rPr dirty="0" spc="5"/>
              <a:t>for</a:t>
            </a:r>
            <a:r>
              <a:rPr dirty="0" spc="125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0003" y="2753585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0003" y="2753585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7304" y="672195"/>
            <a:ext cx="1021080" cy="2185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In fact, </a:t>
            </a:r>
            <a:r>
              <a:rPr dirty="0" sz="1200" spc="-10">
                <a:latin typeface="Arial"/>
                <a:cs typeface="Arial"/>
              </a:rPr>
              <a:t>how  </a:t>
            </a:r>
            <a:r>
              <a:rPr dirty="0" sz="1200" spc="-5">
                <a:latin typeface="Arial"/>
                <a:cs typeface="Arial"/>
              </a:rPr>
              <a:t>steep the </a:t>
            </a:r>
            <a:r>
              <a:rPr dirty="0" sz="1200" spc="-10">
                <a:latin typeface="Arial"/>
                <a:cs typeface="Arial"/>
              </a:rPr>
              <a:t>line  appears  depends on  how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axes  are drawn;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this  is the </a:t>
            </a:r>
            <a:r>
              <a:rPr dirty="0" sz="1200" spc="-10">
                <a:latin typeface="Arial"/>
                <a:cs typeface="Arial"/>
              </a:rPr>
              <a:t>exact  </a:t>
            </a:r>
            <a:r>
              <a:rPr dirty="0" sz="1200" spc="-5">
                <a:latin typeface="Arial"/>
                <a:cs typeface="Arial"/>
              </a:rPr>
              <a:t>same </a:t>
            </a:r>
            <a:r>
              <a:rPr dirty="0" sz="1200" spc="-10">
                <a:latin typeface="Arial"/>
                <a:cs typeface="Arial"/>
              </a:rPr>
              <a:t>data  </a:t>
            </a:r>
            <a:r>
              <a:rPr dirty="0" sz="1200" spc="-5">
                <a:latin typeface="Arial"/>
                <a:cs typeface="Arial"/>
              </a:rPr>
              <a:t>from the </a:t>
            </a:r>
            <a:r>
              <a:rPr dirty="0" sz="1200" spc="-10">
                <a:latin typeface="Arial"/>
                <a:cs typeface="Arial"/>
              </a:rPr>
              <a:t>prior  </a:t>
            </a:r>
            <a:r>
              <a:rPr dirty="0" sz="1200" spc="-5">
                <a:latin typeface="Arial"/>
                <a:cs typeface="Arial"/>
              </a:rPr>
              <a:t>slide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10">
                <a:latin typeface="Arial"/>
                <a:cs typeface="Arial"/>
              </a:rPr>
              <a:t>different </a:t>
            </a:r>
            <a:r>
              <a:rPr dirty="0" sz="1200" spc="-5">
                <a:latin typeface="Arial"/>
                <a:cs typeface="Arial"/>
              </a:rPr>
              <a:t>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axis</a:t>
            </a:r>
            <a:endParaRPr sz="12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45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 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9778" y="350466"/>
            <a:ext cx="2880006" cy="2880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40271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2: </a:t>
            </a:r>
            <a:r>
              <a:rPr dirty="0"/>
              <a:t>Correlation, </a:t>
            </a:r>
            <a:r>
              <a:rPr dirty="0" spc="-10"/>
              <a:t>nonlinearity,</a:t>
            </a:r>
            <a:r>
              <a:rPr dirty="0" spc="-285"/>
              <a:t> </a:t>
            </a:r>
            <a:r>
              <a:rPr dirty="0"/>
              <a:t>etc.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414944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414944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7916" y="402239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335" y="573046"/>
            <a:ext cx="3841750" cy="2668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marR="6540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multiple versions of the correlation formula  </a:t>
            </a:r>
            <a:r>
              <a:rPr dirty="0" sz="1200" spc="-10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yield </a:t>
            </a:r>
            <a:r>
              <a:rPr dirty="0" sz="1200" spc="-10">
                <a:latin typeface="Arial"/>
                <a:cs typeface="Arial"/>
              </a:rPr>
              <a:t>equivalent </a:t>
            </a:r>
            <a:r>
              <a:rPr dirty="0" sz="1200" spc="-5">
                <a:latin typeface="Arial"/>
                <a:cs typeface="Arial"/>
              </a:rPr>
              <a:t>results (except that a  </a:t>
            </a:r>
            <a:r>
              <a:rPr dirty="0" sz="1200" spc="-10">
                <a:latin typeface="Arial"/>
                <a:cs typeface="Arial"/>
              </a:rPr>
              <a:t>population </a:t>
            </a:r>
            <a:r>
              <a:rPr dirty="0" sz="1200" spc="-5">
                <a:latin typeface="Arial"/>
                <a:cs typeface="Arial"/>
              </a:rPr>
              <a:t>correlation </a:t>
            </a:r>
            <a:r>
              <a:rPr dirty="0" sz="1200" spc="-10">
                <a:latin typeface="Arial"/>
                <a:cs typeface="Arial"/>
              </a:rPr>
              <a:t>differs </a:t>
            </a:r>
            <a:r>
              <a:rPr dirty="0" sz="1200" spc="-5">
                <a:latin typeface="Arial"/>
                <a:cs typeface="Arial"/>
              </a:rPr>
              <a:t>from a sample  correlation, </a:t>
            </a:r>
            <a:r>
              <a:rPr dirty="0" sz="1200" spc="-10">
                <a:latin typeface="Arial"/>
                <a:cs typeface="Arial"/>
              </a:rPr>
              <a:t>but don’t worry about </a:t>
            </a:r>
            <a:r>
              <a:rPr dirty="0" sz="1200" spc="-5">
                <a:latin typeface="Arial"/>
                <a:cs typeface="Arial"/>
              </a:rPr>
              <a:t>that for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now)</a:t>
            </a:r>
            <a:endParaRPr sz="1200">
              <a:latin typeface="Arial"/>
              <a:cs typeface="Arial"/>
            </a:endParaRPr>
          </a:p>
          <a:p>
            <a:pPr marL="215265" marR="6858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The textbook version of the formula can be found </a:t>
            </a:r>
            <a:r>
              <a:rPr dirty="0" sz="1200" spc="-10">
                <a:latin typeface="Arial"/>
                <a:cs typeface="Arial"/>
              </a:rPr>
              <a:t>by  </a:t>
            </a:r>
            <a:r>
              <a:rPr dirty="0" sz="1200" spc="-5">
                <a:latin typeface="Arial"/>
                <a:cs typeface="Arial"/>
              </a:rPr>
              <a:t>rearranging the version I </a:t>
            </a:r>
            <a:r>
              <a:rPr dirty="0" sz="1200" spc="-10">
                <a:latin typeface="Arial"/>
                <a:cs typeface="Arial"/>
              </a:rPr>
              <a:t>just </a:t>
            </a:r>
            <a:r>
              <a:rPr dirty="0" sz="1200" spc="-5">
                <a:latin typeface="Arial"/>
                <a:cs typeface="Arial"/>
              </a:rPr>
              <a:t>showed you (although  the textbook </a:t>
            </a:r>
            <a:r>
              <a:rPr dirty="0" sz="1200" spc="-10">
                <a:latin typeface="Arial"/>
                <a:cs typeface="Arial"/>
              </a:rPr>
              <a:t>notation </a:t>
            </a:r>
            <a:r>
              <a:rPr dirty="0" sz="1200" spc="-5">
                <a:latin typeface="Arial"/>
                <a:cs typeface="Arial"/>
              </a:rPr>
              <a:t>is still a bit </a:t>
            </a:r>
            <a:r>
              <a:rPr dirty="0" sz="1200" spc="-10">
                <a:latin typeface="Arial"/>
                <a:cs typeface="Arial"/>
              </a:rPr>
              <a:t>different; </a:t>
            </a:r>
            <a:r>
              <a:rPr dirty="0" sz="1200" spc="-5">
                <a:latin typeface="Arial"/>
                <a:cs typeface="Arial"/>
              </a:rPr>
              <a:t>it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show  </a:t>
            </a:r>
            <a:r>
              <a:rPr dirty="0" sz="1200" spc="-5" i="1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instead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10" i="1">
                <a:latin typeface="Arial"/>
                <a:cs typeface="Arial"/>
              </a:rPr>
              <a:t>x</a:t>
            </a:r>
            <a:r>
              <a:rPr dirty="0" baseline="-13888" sz="1200" spc="15" i="1">
                <a:latin typeface="Arial"/>
                <a:cs typeface="Arial"/>
              </a:rPr>
              <a:t>i</a:t>
            </a:r>
            <a:r>
              <a:rPr dirty="0" sz="1200" spc="1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15265" marR="34290" indent="-152400">
              <a:lnSpc>
                <a:spcPct val="100000"/>
              </a:lnSpc>
              <a:spcBef>
                <a:spcPts val="32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Important </a:t>
            </a:r>
            <a:r>
              <a:rPr dirty="0" sz="1200" spc="-10">
                <a:latin typeface="Arial"/>
                <a:cs typeface="Arial"/>
              </a:rPr>
              <a:t>note: </a:t>
            </a:r>
            <a:r>
              <a:rPr dirty="0" sz="1200" spc="-5">
                <a:latin typeface="Arial"/>
                <a:cs typeface="Arial"/>
              </a:rPr>
              <a:t>If the </a:t>
            </a:r>
            <a:r>
              <a:rPr dirty="0" sz="1200" spc="-10">
                <a:latin typeface="Arial"/>
                <a:cs typeface="Arial"/>
              </a:rPr>
              <a:t>data appears </a:t>
            </a:r>
            <a:r>
              <a:rPr dirty="0" sz="1200" spc="-5">
                <a:latin typeface="Arial"/>
                <a:cs typeface="Arial"/>
              </a:rPr>
              <a:t>to follow a </a:t>
            </a:r>
            <a:r>
              <a:rPr dirty="0" sz="1200" spc="-10">
                <a:latin typeface="Arial"/>
                <a:cs typeface="Arial"/>
              </a:rPr>
              <a:t>pattern  but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pattern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in the form of a straight </a:t>
            </a:r>
            <a:r>
              <a:rPr dirty="0" sz="1200" spc="-10">
                <a:latin typeface="Arial"/>
                <a:cs typeface="Arial"/>
              </a:rPr>
              <a:t>line,  </a:t>
            </a:r>
            <a:r>
              <a:rPr dirty="0" sz="1200" spc="-5">
                <a:latin typeface="Arial"/>
                <a:cs typeface="Arial"/>
              </a:rPr>
              <a:t>there is a </a:t>
            </a:r>
            <a:r>
              <a:rPr dirty="0" sz="1200" spc="-10" i="1">
                <a:latin typeface="Arial"/>
                <a:cs typeface="Arial"/>
              </a:rPr>
              <a:t>nonlinear </a:t>
            </a:r>
            <a:r>
              <a:rPr dirty="0" sz="1200" spc="-5">
                <a:latin typeface="Arial"/>
                <a:cs typeface="Arial"/>
              </a:rPr>
              <a:t>relationship; </a:t>
            </a:r>
            <a:r>
              <a:rPr dirty="0" sz="1200" spc="-10">
                <a:latin typeface="Arial"/>
                <a:cs typeface="Arial"/>
              </a:rPr>
              <a:t>nonlinear  </a:t>
            </a:r>
            <a:r>
              <a:rPr dirty="0" sz="1200" spc="-5">
                <a:latin typeface="Arial"/>
                <a:cs typeface="Arial"/>
              </a:rPr>
              <a:t>relationships may </a:t>
            </a:r>
            <a:r>
              <a:rPr dirty="0" sz="1200" spc="-10">
                <a:latin typeface="Arial"/>
                <a:cs typeface="Arial"/>
              </a:rPr>
              <a:t>produce </a:t>
            </a:r>
            <a:r>
              <a:rPr dirty="0" sz="1200" spc="-5">
                <a:latin typeface="Arial"/>
                <a:cs typeface="Arial"/>
              </a:rPr>
              <a:t>correlations of zero (or  close to zero) </a:t>
            </a:r>
            <a:r>
              <a:rPr dirty="0" sz="1200" spc="-10">
                <a:latin typeface="Arial"/>
                <a:cs typeface="Arial"/>
              </a:rPr>
              <a:t>even </a:t>
            </a:r>
            <a:r>
              <a:rPr dirty="0" sz="1200" spc="-5">
                <a:latin typeface="Arial"/>
                <a:cs typeface="Arial"/>
              </a:rPr>
              <a:t>if the two variables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strongly  related to </a:t>
            </a:r>
            <a:r>
              <a:rPr dirty="0" sz="1200" spc="-10">
                <a:latin typeface="Arial"/>
                <a:cs typeface="Arial"/>
              </a:rPr>
              <a:t>one another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402717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Appendix </a:t>
            </a:r>
            <a:r>
              <a:rPr dirty="0" sz="1700" spc="5">
                <a:latin typeface="Arial"/>
                <a:cs typeface="Arial"/>
              </a:rPr>
              <a:t>2: </a:t>
            </a:r>
            <a:r>
              <a:rPr dirty="0" sz="1700">
                <a:latin typeface="Arial"/>
                <a:cs typeface="Arial"/>
              </a:rPr>
              <a:t>Correlation, </a:t>
            </a:r>
            <a:r>
              <a:rPr dirty="0" sz="1700" spc="-10">
                <a:latin typeface="Arial"/>
                <a:cs typeface="Arial"/>
              </a:rPr>
              <a:t>nonlinearity,</a:t>
            </a:r>
            <a:r>
              <a:rPr dirty="0" sz="1700" spc="-2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etc.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68500"/>
            <a:ext cx="15443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Some more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examples: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744" y="962370"/>
            <a:ext cx="3791708" cy="1648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91869" y="2747078"/>
            <a:ext cx="2224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Public </a:t>
            </a:r>
            <a:r>
              <a:rPr dirty="0" sz="1000" spc="-10">
                <a:latin typeface="Arial"/>
                <a:cs typeface="Arial"/>
              </a:rPr>
              <a:t>domain, Denis</a:t>
            </a:r>
            <a:r>
              <a:rPr dirty="0" sz="1000" spc="-1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Boigelot)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402717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2: </a:t>
            </a:r>
            <a:r>
              <a:rPr dirty="0"/>
              <a:t>Correlation, </a:t>
            </a:r>
            <a:r>
              <a:rPr dirty="0" spc="-10"/>
              <a:t>nonlinearity,</a:t>
            </a:r>
            <a:r>
              <a:rPr dirty="0" spc="-285"/>
              <a:t> </a:t>
            </a:r>
            <a:r>
              <a:rPr dirty="0"/>
              <a:t>etc.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448498"/>
            <a:ext cx="3914140" cy="2523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0665" marR="812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some </a:t>
            </a:r>
            <a:r>
              <a:rPr dirty="0" sz="1200" spc="-10">
                <a:latin typeface="Arial"/>
                <a:cs typeface="Arial"/>
              </a:rPr>
              <a:t>other </a:t>
            </a:r>
            <a:r>
              <a:rPr dirty="0" sz="1200" spc="-5">
                <a:latin typeface="Arial"/>
                <a:cs typeface="Arial"/>
              </a:rPr>
              <a:t>types of correlation coefficients  that </a:t>
            </a:r>
            <a:r>
              <a:rPr dirty="0" sz="1200" spc="-10">
                <a:latin typeface="Arial"/>
                <a:cs typeface="Arial"/>
              </a:rPr>
              <a:t>are designed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handle limitations </a:t>
            </a:r>
            <a:r>
              <a:rPr dirty="0" sz="1200" spc="-5">
                <a:latin typeface="Arial"/>
                <a:cs typeface="Arial"/>
              </a:rPr>
              <a:t>of the Pearson  correlation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coefficient</a:t>
            </a:r>
            <a:endParaRPr sz="1200">
              <a:latin typeface="Arial"/>
              <a:cs typeface="Arial"/>
            </a:endParaRPr>
          </a:p>
          <a:p>
            <a:pPr marL="240665" marR="11239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Some </a:t>
            </a:r>
            <a:r>
              <a:rPr dirty="0" sz="1200" spc="-10">
                <a:latin typeface="Arial"/>
                <a:cs typeface="Arial"/>
              </a:rPr>
              <a:t>are designed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handle data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isn’t  </a:t>
            </a:r>
            <a:r>
              <a:rPr dirty="0" sz="1200" spc="-5">
                <a:latin typeface="Arial"/>
                <a:cs typeface="Arial"/>
              </a:rPr>
              <a:t>measured continuously (e.g., </a:t>
            </a:r>
            <a:r>
              <a:rPr dirty="0" sz="1200" spc="-10">
                <a:latin typeface="Arial"/>
                <a:cs typeface="Arial"/>
              </a:rPr>
              <a:t>ordered </a:t>
            </a:r>
            <a:r>
              <a:rPr dirty="0" sz="1200" spc="-5">
                <a:latin typeface="Arial"/>
                <a:cs typeface="Arial"/>
              </a:rPr>
              <a:t>responses to a  </a:t>
            </a:r>
            <a:r>
              <a:rPr dirty="0" sz="1200" spc="-10">
                <a:latin typeface="Arial"/>
                <a:cs typeface="Arial"/>
              </a:rPr>
              <a:t>question—“strongly disagree,” </a:t>
            </a:r>
            <a:r>
              <a:rPr dirty="0" sz="1200" spc="-5">
                <a:latin typeface="Arial"/>
                <a:cs typeface="Arial"/>
              </a:rPr>
              <a:t>“disagree,” “agree,”  “strongly </a:t>
            </a:r>
            <a:r>
              <a:rPr dirty="0" sz="1200" spc="-10">
                <a:latin typeface="Arial"/>
                <a:cs typeface="Arial"/>
              </a:rPr>
              <a:t>agree”—where we don’t want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assume  equal distance between each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option)</a:t>
            </a:r>
            <a:endParaRPr sz="1200">
              <a:latin typeface="Arial"/>
              <a:cs typeface="Arial"/>
            </a:endParaRPr>
          </a:p>
          <a:p>
            <a:pPr marL="240665" marR="314960" indent="-152400">
              <a:lnSpc>
                <a:spcPct val="100000"/>
              </a:lnSpc>
              <a:spcBef>
                <a:spcPts val="32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Some </a:t>
            </a:r>
            <a:r>
              <a:rPr dirty="0" sz="1200" spc="-10">
                <a:latin typeface="Arial"/>
                <a:cs typeface="Arial"/>
              </a:rPr>
              <a:t>are able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detect </a:t>
            </a:r>
            <a:r>
              <a:rPr dirty="0" sz="1200" spc="-5">
                <a:latin typeface="Arial"/>
                <a:cs typeface="Arial"/>
              </a:rPr>
              <a:t>certain types of </a:t>
            </a:r>
            <a:r>
              <a:rPr dirty="0" sz="1200" spc="-10">
                <a:latin typeface="Arial"/>
                <a:cs typeface="Arial"/>
              </a:rPr>
              <a:t>nonlinear  </a:t>
            </a:r>
            <a:r>
              <a:rPr dirty="0" sz="1200" spc="-5">
                <a:latin typeface="Arial"/>
                <a:cs typeface="Arial"/>
              </a:rPr>
              <a:t>relationships</a:t>
            </a:r>
            <a:endParaRPr sz="1200">
              <a:latin typeface="Arial"/>
              <a:cs typeface="Arial"/>
            </a:endParaRPr>
          </a:p>
          <a:p>
            <a:pPr marL="240665" marR="8445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If someone </a:t>
            </a:r>
            <a:r>
              <a:rPr dirty="0" sz="1200" spc="-10">
                <a:latin typeface="Arial"/>
                <a:cs typeface="Arial"/>
              </a:rPr>
              <a:t>doesn’t </a:t>
            </a:r>
            <a:r>
              <a:rPr dirty="0" sz="1200" spc="-5">
                <a:latin typeface="Arial"/>
                <a:cs typeface="Arial"/>
              </a:rPr>
              <a:t>specify </a:t>
            </a:r>
            <a:r>
              <a:rPr dirty="0" sz="1200" spc="-10">
                <a:latin typeface="Arial"/>
                <a:cs typeface="Arial"/>
              </a:rPr>
              <a:t>which </a:t>
            </a:r>
            <a:r>
              <a:rPr dirty="0" sz="1200" spc="-5">
                <a:latin typeface="Arial"/>
                <a:cs typeface="Arial"/>
              </a:rPr>
              <a:t>correlation  coefficient they’re </a:t>
            </a:r>
            <a:r>
              <a:rPr dirty="0" sz="1200" spc="-10">
                <a:latin typeface="Arial"/>
                <a:cs typeface="Arial"/>
              </a:rPr>
              <a:t>using, </a:t>
            </a:r>
            <a:r>
              <a:rPr dirty="0" sz="1200" spc="-15">
                <a:latin typeface="Arial"/>
                <a:cs typeface="Arial"/>
              </a:rPr>
              <a:t>it’s </a:t>
            </a:r>
            <a:r>
              <a:rPr dirty="0" sz="1200" spc="-10">
                <a:latin typeface="Arial"/>
                <a:cs typeface="Arial"/>
              </a:rPr>
              <a:t>generally </a:t>
            </a:r>
            <a:r>
              <a:rPr dirty="0" sz="1200" spc="-5">
                <a:latin typeface="Arial"/>
                <a:cs typeface="Arial"/>
              </a:rPr>
              <a:t>safe to </a:t>
            </a:r>
            <a:r>
              <a:rPr dirty="0" sz="1200" spc="-10">
                <a:latin typeface="Arial"/>
                <a:cs typeface="Arial"/>
              </a:rPr>
              <a:t>assume  </a:t>
            </a:r>
            <a:r>
              <a:rPr dirty="0" sz="1200" spc="-5">
                <a:latin typeface="Arial"/>
                <a:cs typeface="Arial"/>
              </a:rPr>
              <a:t>they’re referring to the Pearson correlation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coefficient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005" y="3048645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5" y="3048645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7916" y="3035952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402003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402003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7916" y="389298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35" y="560118"/>
            <a:ext cx="375539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Before </a:t>
            </a:r>
            <a:r>
              <a:rPr dirty="0" sz="1200" spc="-10">
                <a:latin typeface="Arial"/>
                <a:cs typeface="Arial"/>
              </a:rPr>
              <a:t>examining </a:t>
            </a:r>
            <a:r>
              <a:rPr dirty="0" sz="1200" spc="-5">
                <a:latin typeface="Arial"/>
                <a:cs typeface="Arial"/>
              </a:rPr>
              <a:t>correlation, </a:t>
            </a:r>
            <a:r>
              <a:rPr dirty="0" sz="1200" spc="-10">
                <a:latin typeface="Arial"/>
                <a:cs typeface="Arial"/>
              </a:rPr>
              <a:t>we’ll look </a:t>
            </a:r>
            <a:r>
              <a:rPr dirty="0" sz="1200" spc="-5">
                <a:latin typeface="Arial"/>
                <a:cs typeface="Arial"/>
              </a:rPr>
              <a:t>at covariance  since the formula is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simpler: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6013" y="1228774"/>
            <a:ext cx="127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xy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7470" y="1155392"/>
            <a:ext cx="11798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0290" algn="l"/>
              </a:tabLst>
            </a:pPr>
            <a:r>
              <a:rPr dirty="0" sz="1200" spc="-10" i="1">
                <a:latin typeface="Arial"/>
                <a:cs typeface="Arial"/>
              </a:rPr>
              <a:t>Co</a:t>
            </a:r>
            <a:r>
              <a:rPr dirty="0" sz="1200" spc="-5" i="1">
                <a:latin typeface="Arial"/>
                <a:cs typeface="Arial"/>
              </a:rPr>
              <a:t>v</a:t>
            </a:r>
            <a:r>
              <a:rPr dirty="0" sz="1200" spc="100">
                <a:latin typeface="Garamond"/>
                <a:cs typeface="Garamond"/>
              </a:rPr>
              <a:t>(</a:t>
            </a:r>
            <a:r>
              <a:rPr dirty="0" sz="1200" spc="-10" i="1">
                <a:latin typeface="Arial"/>
                <a:cs typeface="Arial"/>
              </a:rPr>
              <a:t>x</a:t>
            </a:r>
            <a:r>
              <a:rPr dirty="0" sz="1200" spc="-40" b="0" i="1">
                <a:latin typeface="Bookman Old Style"/>
                <a:cs typeface="Bookman Old Style"/>
              </a:rPr>
              <a:t>,</a:t>
            </a:r>
            <a:r>
              <a:rPr dirty="0" sz="1200" spc="-160" b="0" i="1">
                <a:latin typeface="Bookman Old Style"/>
                <a:cs typeface="Bookman Old Style"/>
              </a:rPr>
              <a:t> 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100">
                <a:latin typeface="Garamond"/>
                <a:cs typeface="Garamond"/>
              </a:rPr>
              <a:t>)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5" b="0" i="1">
                <a:latin typeface="Bookman Old Style"/>
                <a:cs typeface="Bookman Old Style"/>
              </a:rPr>
              <a:t>σ</a:t>
            </a:r>
            <a:r>
              <a:rPr dirty="0" sz="1200" b="0" i="1">
                <a:latin typeface="Bookman Old Style"/>
                <a:cs typeface="Bookman Old Style"/>
              </a:rPr>
              <a:t>	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8720" y="938235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3581" y="1052103"/>
            <a:ext cx="11811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40" b="0" i="1">
                <a:latin typeface="Bookman Old Style"/>
                <a:cs typeface="Bookman Old Style"/>
              </a:rPr>
              <a:t>µ</a:t>
            </a:r>
            <a:r>
              <a:rPr dirty="0" baseline="-13888" sz="1200" spc="60" i="1">
                <a:latin typeface="Arial"/>
                <a:cs typeface="Arial"/>
              </a:rPr>
              <a:t>x</a:t>
            </a:r>
            <a:r>
              <a:rPr dirty="0" sz="1200" spc="40">
                <a:latin typeface="Garamond"/>
                <a:cs typeface="Garamond"/>
              </a:rPr>
              <a:t>)(</a:t>
            </a:r>
            <a:r>
              <a:rPr dirty="0" sz="1200" spc="40" i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50" b="0" i="1">
                <a:latin typeface="Bookman Old Style"/>
                <a:cs typeface="Bookman Old Style"/>
              </a:rPr>
              <a:t>µ</a:t>
            </a:r>
            <a:r>
              <a:rPr dirty="0" baseline="-13888" sz="1200" spc="75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21420" y="1281963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81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86341" y="1259545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635" y="1640100"/>
            <a:ext cx="3772535" cy="979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9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28600" algn="l"/>
              </a:tabLst>
            </a:pP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 i="1">
                <a:latin typeface="Arial"/>
                <a:cs typeface="Arial"/>
              </a:rPr>
              <a:t>x </a:t>
            </a:r>
            <a:r>
              <a:rPr dirty="0" sz="1200" spc="-5">
                <a:latin typeface="Arial"/>
                <a:cs typeface="Arial"/>
              </a:rPr>
              <a:t>represents the mean (average) of </a:t>
            </a:r>
            <a:r>
              <a:rPr dirty="0" sz="1200" spc="-5" i="1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while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5" b="0" i="1">
                <a:latin typeface="Bookman Old Style"/>
                <a:cs typeface="Bookman Old Style"/>
              </a:rPr>
              <a:t>µ</a:t>
            </a:r>
            <a:r>
              <a:rPr dirty="0" baseline="-13888" sz="1200" spc="7" i="1">
                <a:latin typeface="Arial"/>
                <a:cs typeface="Arial"/>
              </a:rPr>
              <a:t>y</a:t>
            </a:r>
            <a:endParaRPr baseline="-13888" sz="12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represents the mean of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  <a:p>
            <a:pPr marL="227965" marR="177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228600" algn="l"/>
              </a:tabLst>
            </a:pPr>
            <a:r>
              <a:rPr dirty="0" sz="1200" spc="-10">
                <a:latin typeface="Arial"/>
                <a:cs typeface="Arial"/>
              </a:rPr>
              <a:t>Notice </a:t>
            </a:r>
            <a:r>
              <a:rPr dirty="0" sz="1200" spc="-5">
                <a:latin typeface="Arial"/>
                <a:cs typeface="Arial"/>
              </a:rPr>
              <a:t>the similarity to the variance formula. In fact,  the covariance of x </a:t>
            </a:r>
            <a:r>
              <a:rPr dirty="0" sz="1200" spc="-10">
                <a:latin typeface="Arial"/>
                <a:cs typeface="Arial"/>
              </a:rPr>
              <a:t>with itself </a:t>
            </a:r>
            <a:r>
              <a:rPr dirty="0" sz="1200" spc="-5">
                <a:latin typeface="Arial"/>
                <a:cs typeface="Arial"/>
              </a:rPr>
              <a:t>(covariance of x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x)  is </a:t>
            </a:r>
            <a:r>
              <a:rPr dirty="0" sz="1200" spc="-10">
                <a:latin typeface="Arial"/>
                <a:cs typeface="Arial"/>
              </a:rPr>
              <a:t>equal </a:t>
            </a:r>
            <a:r>
              <a:rPr dirty="0" sz="1200" spc="-5">
                <a:latin typeface="Arial"/>
                <a:cs typeface="Arial"/>
              </a:rPr>
              <a:t>to the variance of x: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438" y="2837139"/>
            <a:ext cx="7874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i="1">
                <a:latin typeface="Arial"/>
                <a:cs typeface="Arial"/>
              </a:rPr>
              <a:t>Cov</a:t>
            </a:r>
            <a:r>
              <a:rPr dirty="0" sz="1200" spc="5">
                <a:latin typeface="Garamond"/>
                <a:cs typeface="Garamond"/>
              </a:rPr>
              <a:t>(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sz="1200" spc="5" b="0" i="1">
                <a:latin typeface="Bookman Old Style"/>
                <a:cs typeface="Bookman Old Style"/>
              </a:rPr>
              <a:t>, </a:t>
            </a:r>
            <a:r>
              <a:rPr dirty="0" sz="1200" spc="50" i="1">
                <a:latin typeface="Arial"/>
                <a:cs typeface="Arial"/>
              </a:rPr>
              <a:t>x</a:t>
            </a:r>
            <a:r>
              <a:rPr dirty="0" sz="1200" spc="50">
                <a:latin typeface="Garamond"/>
                <a:cs typeface="Garamond"/>
              </a:rPr>
              <a:t>)</a:t>
            </a:r>
            <a:r>
              <a:rPr dirty="0" sz="1200" spc="-204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7657" y="2807803"/>
            <a:ext cx="482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46364" y="2963710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94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33664" y="2620541"/>
            <a:ext cx="16808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7490" algn="l"/>
              </a:tabLst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r>
              <a:rPr dirty="0" sz="1200" spc="405">
                <a:latin typeface="Times New Roman"/>
                <a:cs typeface="Times New Roman"/>
              </a:rPr>
              <a:t>	</a:t>
            </a: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1491" y="2807803"/>
            <a:ext cx="12395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985" algn="l"/>
                <a:tab pos="564515" algn="l"/>
                <a:tab pos="1203960" algn="l"/>
              </a:tabLst>
            </a:pPr>
            <a:r>
              <a:rPr dirty="0" sz="800" spc="-5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i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x</a:t>
            </a:r>
            <a:r>
              <a:rPr dirty="0" sz="800" spc="-5" i="1">
                <a:latin typeface="Arial"/>
                <a:cs typeface="Arial"/>
              </a:rPr>
              <a:t>	</a:t>
            </a:r>
            <a:r>
              <a:rPr dirty="0" sz="800" spc="-5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6726" y="2807803"/>
            <a:ext cx="76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93926" y="2734421"/>
            <a:ext cx="20732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07490" algn="l"/>
              </a:tabLst>
            </a:pPr>
            <a:r>
              <a:rPr dirty="0" sz="1200" spc="50">
                <a:latin typeface="Garamond"/>
                <a:cs typeface="Garamond"/>
              </a:rPr>
              <a:t>(</a:t>
            </a:r>
            <a:r>
              <a:rPr dirty="0" sz="1200" spc="50" i="1">
                <a:latin typeface="Arial"/>
                <a:cs typeface="Arial"/>
              </a:rPr>
              <a:t>x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10" b="0" i="1">
                <a:latin typeface="Bookman Old Style"/>
                <a:cs typeface="Bookman Old Style"/>
              </a:rPr>
              <a:t>µ </a:t>
            </a:r>
            <a:r>
              <a:rPr dirty="0" sz="1200" spc="65">
                <a:latin typeface="Garamond"/>
                <a:cs typeface="Garamond"/>
              </a:rPr>
              <a:t>)(</a:t>
            </a:r>
            <a:r>
              <a:rPr dirty="0" sz="1200" spc="65" i="1">
                <a:latin typeface="Arial"/>
                <a:cs typeface="Arial"/>
              </a:rPr>
              <a:t>x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105" i="1">
                <a:latin typeface="Times New Roman"/>
                <a:cs typeface="Times New Roman"/>
              </a:rPr>
              <a:t> </a:t>
            </a:r>
            <a:r>
              <a:rPr dirty="0" sz="1200" spc="10" b="0" i="1">
                <a:latin typeface="Bookman Old Style"/>
                <a:cs typeface="Bookman Old Style"/>
              </a:rPr>
              <a:t>µ</a:t>
            </a:r>
            <a:r>
              <a:rPr dirty="0" sz="1200" spc="85" b="0" i="1">
                <a:latin typeface="Bookman Old Style"/>
                <a:cs typeface="Bookman Old Style"/>
              </a:rPr>
              <a:t> </a:t>
            </a:r>
            <a:r>
              <a:rPr dirty="0" sz="1200" spc="100">
                <a:latin typeface="Garamond"/>
                <a:cs typeface="Garamond"/>
              </a:rPr>
              <a:t>)	</a:t>
            </a:r>
            <a:r>
              <a:rPr dirty="0" sz="1200" spc="50">
                <a:latin typeface="Garamond"/>
                <a:cs typeface="Garamond"/>
              </a:rPr>
              <a:t>(</a:t>
            </a:r>
            <a:r>
              <a:rPr dirty="0" sz="1200" spc="50" i="1">
                <a:latin typeface="Arial"/>
                <a:cs typeface="Arial"/>
              </a:rPr>
              <a:t>x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10" b="0" i="1">
                <a:latin typeface="Bookman Old Style"/>
                <a:cs typeface="Bookman Old Style"/>
              </a:rPr>
              <a:t>µ</a:t>
            </a:r>
            <a:r>
              <a:rPr dirty="0" sz="1200" spc="-35" b="0" i="1">
                <a:latin typeface="Bookman Old Style"/>
                <a:cs typeface="Bookman Old Style"/>
              </a:rPr>
              <a:t> </a:t>
            </a:r>
            <a:r>
              <a:rPr dirty="0" sz="1200" spc="10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1470" y="2729927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1599" y="2963710"/>
            <a:ext cx="775335" cy="0"/>
          </a:xfrm>
          <a:custGeom>
            <a:avLst/>
            <a:gdLst/>
            <a:ahLst/>
            <a:cxnLst/>
            <a:rect l="l" t="t" r="r" b="b"/>
            <a:pathLst>
              <a:path w="775335" h="0">
                <a:moveTo>
                  <a:pt x="0" y="0"/>
                </a:moveTo>
                <a:lnTo>
                  <a:pt x="775195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11286" y="2941279"/>
            <a:ext cx="138557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3015" algn="l"/>
              </a:tabLst>
            </a:pP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 i="1">
                <a:latin typeface="Arial"/>
                <a:cs typeface="Arial"/>
              </a:rPr>
              <a:t>	</a:t>
            </a: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9199" y="2825050"/>
            <a:ext cx="819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30512" y="2837139"/>
            <a:ext cx="13874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43305" algn="l"/>
              </a:tabLst>
            </a:pPr>
            <a:r>
              <a:rPr dirty="0" sz="1200" spc="110">
                <a:latin typeface="Garamond"/>
                <a:cs typeface="Garamond"/>
              </a:rPr>
              <a:t>=	=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5" b="0" i="1">
                <a:latin typeface="Bookman Old Style"/>
                <a:cs typeface="Bookman Old Style"/>
              </a:rPr>
              <a:t>σ</a:t>
            </a:r>
            <a:r>
              <a:rPr dirty="0" baseline="-20833" sz="1200" spc="7" i="1">
                <a:latin typeface="Arial"/>
                <a:cs typeface="Arial"/>
              </a:rPr>
              <a:t>x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891207"/>
            <a:ext cx="3823335" cy="1567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marR="14859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Positive values of covariance </a:t>
            </a:r>
            <a:r>
              <a:rPr dirty="0" sz="1200" spc="-10">
                <a:latin typeface="Arial"/>
                <a:cs typeface="Arial"/>
              </a:rPr>
              <a:t>indicate </a:t>
            </a:r>
            <a:r>
              <a:rPr dirty="0" sz="1200" spc="-5">
                <a:latin typeface="Arial"/>
                <a:cs typeface="Arial"/>
              </a:rPr>
              <a:t>a “positive  relationship” (higher values of x </a:t>
            </a:r>
            <a:r>
              <a:rPr dirty="0" sz="1200" spc="-10">
                <a:latin typeface="Arial"/>
                <a:cs typeface="Arial"/>
              </a:rPr>
              <a:t>are associated with  higher </a:t>
            </a:r>
            <a:r>
              <a:rPr dirty="0" sz="1200" spc="-5">
                <a:latin typeface="Arial"/>
                <a:cs typeface="Arial"/>
              </a:rPr>
              <a:t>values of y)</a:t>
            </a:r>
            <a:endParaRPr sz="1200">
              <a:latin typeface="Arial"/>
              <a:cs typeface="Arial"/>
            </a:endParaRPr>
          </a:p>
          <a:p>
            <a:pPr marL="215265" marR="14859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10">
                <a:latin typeface="Arial"/>
                <a:cs typeface="Arial"/>
              </a:rPr>
              <a:t>Negative </a:t>
            </a:r>
            <a:r>
              <a:rPr dirty="0" sz="1200" spc="-5">
                <a:latin typeface="Arial"/>
                <a:cs typeface="Arial"/>
              </a:rPr>
              <a:t>values of covariance </a:t>
            </a:r>
            <a:r>
              <a:rPr dirty="0" sz="1200" spc="-10">
                <a:latin typeface="Arial"/>
                <a:cs typeface="Arial"/>
              </a:rPr>
              <a:t>indicate </a:t>
            </a:r>
            <a:r>
              <a:rPr dirty="0" sz="1200" spc="-5">
                <a:latin typeface="Arial"/>
                <a:cs typeface="Arial"/>
              </a:rPr>
              <a:t>a “negative  relationship” (higher values of x </a:t>
            </a:r>
            <a:r>
              <a:rPr dirty="0" sz="1200" spc="-10">
                <a:latin typeface="Arial"/>
                <a:cs typeface="Arial"/>
              </a:rPr>
              <a:t>are associated with  lower </a:t>
            </a:r>
            <a:r>
              <a:rPr dirty="0" sz="1200" spc="-5">
                <a:latin typeface="Arial"/>
                <a:cs typeface="Arial"/>
              </a:rPr>
              <a:t>values of y)</a:t>
            </a:r>
            <a:endParaRPr sz="1200">
              <a:latin typeface="Arial"/>
              <a:cs typeface="Arial"/>
            </a:endParaRPr>
          </a:p>
          <a:p>
            <a:pPr marL="215265" marR="3048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A covariance of zero </a:t>
            </a:r>
            <a:r>
              <a:rPr dirty="0" sz="1200" spc="-10">
                <a:latin typeface="Arial"/>
                <a:cs typeface="Arial"/>
              </a:rPr>
              <a:t>indicates </a:t>
            </a:r>
            <a:r>
              <a:rPr dirty="0" sz="1200" spc="-5">
                <a:latin typeface="Arial"/>
                <a:cs typeface="Arial"/>
              </a:rPr>
              <a:t>no “linear” relationship 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x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y (we’ll </a:t>
            </a:r>
            <a:r>
              <a:rPr dirty="0" sz="1200" spc="-10">
                <a:latin typeface="Arial"/>
                <a:cs typeface="Arial"/>
              </a:rPr>
              <a:t>define </a:t>
            </a:r>
            <a:r>
              <a:rPr dirty="0" sz="1200" spc="-5">
                <a:latin typeface="Arial"/>
                <a:cs typeface="Arial"/>
              </a:rPr>
              <a:t>“linear”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later)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13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4184" y="1127441"/>
            <a:ext cx="127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xy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641" y="1054059"/>
            <a:ext cx="11798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0290" algn="l"/>
              </a:tabLst>
            </a:pPr>
            <a:r>
              <a:rPr dirty="0" sz="1200" spc="-10" i="1">
                <a:latin typeface="Arial"/>
                <a:cs typeface="Arial"/>
              </a:rPr>
              <a:t>Co</a:t>
            </a:r>
            <a:r>
              <a:rPr dirty="0" sz="1200" spc="-5" i="1">
                <a:latin typeface="Arial"/>
                <a:cs typeface="Arial"/>
              </a:rPr>
              <a:t>v</a:t>
            </a:r>
            <a:r>
              <a:rPr dirty="0" sz="1200" spc="100">
                <a:latin typeface="Garamond"/>
                <a:cs typeface="Garamond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40" b="0" i="1">
                <a:latin typeface="Bookman Old Style"/>
                <a:cs typeface="Bookman Old Style"/>
              </a:rPr>
              <a:t>,</a:t>
            </a:r>
            <a:r>
              <a:rPr dirty="0" sz="1200" spc="-160" b="0" i="1">
                <a:latin typeface="Bookman Old Style"/>
                <a:cs typeface="Bookman Old Style"/>
              </a:rPr>
              <a:t> 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100">
                <a:latin typeface="Garamond"/>
                <a:cs typeface="Garamond"/>
              </a:rPr>
              <a:t>)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5" b="0" i="1">
                <a:latin typeface="Bookman Old Style"/>
                <a:cs typeface="Bookman Old Style"/>
              </a:rPr>
              <a:t>σ</a:t>
            </a:r>
            <a:r>
              <a:rPr dirty="0" sz="1200" b="0" i="1">
                <a:latin typeface="Bookman Old Style"/>
                <a:cs typeface="Bookman Old Style"/>
              </a:rPr>
              <a:t>	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891" y="836889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752" y="950770"/>
            <a:ext cx="11811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40" b="0" i="1">
                <a:latin typeface="Bookman Old Style"/>
                <a:cs typeface="Bookman Old Style"/>
              </a:rPr>
              <a:t>µ</a:t>
            </a:r>
            <a:r>
              <a:rPr dirty="0" baseline="-13888" sz="1200" spc="60" i="1">
                <a:latin typeface="Arial"/>
                <a:cs typeface="Arial"/>
              </a:rPr>
              <a:t>x</a:t>
            </a:r>
            <a:r>
              <a:rPr dirty="0" sz="1200" spc="40">
                <a:latin typeface="Garamond"/>
                <a:cs typeface="Garamond"/>
              </a:rPr>
              <a:t>)(</a:t>
            </a:r>
            <a:r>
              <a:rPr dirty="0" sz="1200" spc="40" i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50" b="0" i="1">
                <a:latin typeface="Bookman Old Style"/>
                <a:cs typeface="Bookman Old Style"/>
              </a:rPr>
              <a:t>µ</a:t>
            </a:r>
            <a:r>
              <a:rPr dirty="0" baseline="-13888" sz="1200" spc="75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9591" y="1180630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81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34513" y="1158212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35" y="1469184"/>
            <a:ext cx="8102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7407" y="171450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73972" y="171450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81136" y="1900491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 h="0">
                <a:moveTo>
                  <a:pt x="0" y="0"/>
                </a:moveTo>
                <a:lnTo>
                  <a:pt x="74938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144356" y="1678391"/>
            <a:ext cx="109855" cy="39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17407" y="190301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73972" y="190301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42527" y="1678391"/>
            <a:ext cx="456565" cy="39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06705" algn="l"/>
              </a:tabLst>
            </a:pP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	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</a:t>
            </a:r>
            <a:endParaRPr baseline="-13888" sz="12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5"/>
              </a:spcBef>
              <a:tabLst>
                <a:tab pos="316865" algn="l"/>
              </a:tabLst>
            </a:pPr>
            <a:r>
              <a:rPr dirty="0" sz="1200" spc="-5">
                <a:latin typeface="Arial"/>
                <a:cs typeface="Arial"/>
              </a:rPr>
              <a:t>5	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17407" y="208648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3972" y="208648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17407" y="226994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73972" y="226994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144344" y="2050374"/>
            <a:ext cx="61341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8445" algn="l"/>
                <a:tab pos="515620" algn="l"/>
              </a:tabLst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58445" algn="l"/>
                <a:tab pos="515620" algn="l"/>
              </a:tabLst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983354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Appendix </a:t>
            </a:r>
            <a:r>
              <a:rPr dirty="0" sz="1700" spc="5">
                <a:latin typeface="Arial"/>
                <a:cs typeface="Arial"/>
              </a:rPr>
              <a:t>3: </a:t>
            </a:r>
            <a:r>
              <a:rPr dirty="0" sz="1700" spc="10">
                <a:latin typeface="Arial"/>
                <a:cs typeface="Arial"/>
              </a:rPr>
              <a:t>The math </a:t>
            </a:r>
            <a:r>
              <a:rPr dirty="0" sz="1700" spc="5">
                <a:latin typeface="Arial"/>
                <a:cs typeface="Arial"/>
              </a:rPr>
              <a:t>behind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correlation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4184" y="1127441"/>
            <a:ext cx="127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xy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641" y="1054059"/>
            <a:ext cx="11798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0290" algn="l"/>
              </a:tabLst>
            </a:pPr>
            <a:r>
              <a:rPr dirty="0" sz="1200" spc="-10" i="1">
                <a:latin typeface="Arial"/>
                <a:cs typeface="Arial"/>
              </a:rPr>
              <a:t>Co</a:t>
            </a:r>
            <a:r>
              <a:rPr dirty="0" sz="1200" spc="-5" i="1">
                <a:latin typeface="Arial"/>
                <a:cs typeface="Arial"/>
              </a:rPr>
              <a:t>v</a:t>
            </a:r>
            <a:r>
              <a:rPr dirty="0" sz="1200" spc="100">
                <a:latin typeface="Garamond"/>
                <a:cs typeface="Garamond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40" b="0" i="1">
                <a:latin typeface="Bookman Old Style"/>
                <a:cs typeface="Bookman Old Style"/>
              </a:rPr>
              <a:t>,</a:t>
            </a:r>
            <a:r>
              <a:rPr dirty="0" sz="1200" spc="-160" b="0" i="1">
                <a:latin typeface="Bookman Old Style"/>
                <a:cs typeface="Bookman Old Style"/>
              </a:rPr>
              <a:t> 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100">
                <a:latin typeface="Garamond"/>
                <a:cs typeface="Garamond"/>
              </a:rPr>
              <a:t>)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5" b="0" i="1">
                <a:latin typeface="Bookman Old Style"/>
                <a:cs typeface="Bookman Old Style"/>
              </a:rPr>
              <a:t>σ</a:t>
            </a:r>
            <a:r>
              <a:rPr dirty="0" sz="1200" b="0" i="1">
                <a:latin typeface="Bookman Old Style"/>
                <a:cs typeface="Bookman Old Style"/>
              </a:rPr>
              <a:t>	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891" y="836889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752" y="950770"/>
            <a:ext cx="11811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40" b="0" i="1">
                <a:latin typeface="Bookman Old Style"/>
                <a:cs typeface="Bookman Old Style"/>
              </a:rPr>
              <a:t>µ</a:t>
            </a:r>
            <a:r>
              <a:rPr dirty="0" baseline="-13888" sz="1200" spc="60" i="1">
                <a:latin typeface="Arial"/>
                <a:cs typeface="Arial"/>
              </a:rPr>
              <a:t>x</a:t>
            </a:r>
            <a:r>
              <a:rPr dirty="0" sz="1200" spc="40">
                <a:latin typeface="Garamond"/>
                <a:cs typeface="Garamond"/>
              </a:rPr>
              <a:t>)(</a:t>
            </a:r>
            <a:r>
              <a:rPr dirty="0" sz="1200" spc="40" i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50" b="0" i="1">
                <a:latin typeface="Bookman Old Style"/>
                <a:cs typeface="Bookman Old Style"/>
              </a:rPr>
              <a:t>µ</a:t>
            </a:r>
            <a:r>
              <a:rPr dirty="0" baseline="-13888" sz="1200" spc="75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9591" y="1180630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81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34513" y="1158212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35" y="1469184"/>
            <a:ext cx="8102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44865" y="1705473"/>
          <a:ext cx="1222375" cy="74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"/>
                <a:gridCol w="256539"/>
                <a:gridCol w="256540"/>
                <a:gridCol w="236219"/>
                <a:gridCol w="236219"/>
              </a:tblGrid>
              <a:tr h="188518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200" i="1"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320"/>
                        </a:lnSpc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-13888" sz="1200" spc="-7" i="1">
                          <a:latin typeface="Arial"/>
                          <a:cs typeface="Arial"/>
                        </a:rPr>
                        <a:t>i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200" spc="-5" i="1">
                          <a:latin typeface="Arial"/>
                          <a:cs typeface="Arial"/>
                        </a:rPr>
                        <a:t>y</a:t>
                      </a:r>
                      <a:r>
                        <a:rPr dirty="0" baseline="-13888" sz="1200" spc="-7" i="1">
                          <a:latin typeface="Arial"/>
                          <a:cs typeface="Arial"/>
                        </a:rPr>
                        <a:t>i</a:t>
                      </a:r>
                      <a:endParaRPr baseline="-13888"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200" spc="-310" i="1">
                          <a:latin typeface="Arial"/>
                          <a:cs typeface="Arial"/>
                        </a:rPr>
                        <a:t>x</a:t>
                      </a:r>
                      <a:r>
                        <a:rPr dirty="0" baseline="4629" sz="1800" spc="-465">
                          <a:latin typeface="Garamond"/>
                          <a:cs typeface="Garamond"/>
                        </a:rPr>
                        <a:t>¯</a:t>
                      </a:r>
                      <a:endParaRPr baseline="4629" sz="18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</a:pPr>
                      <a:r>
                        <a:rPr dirty="0" sz="1200" spc="-310" i="1">
                          <a:latin typeface="Arial"/>
                          <a:cs typeface="Arial"/>
                        </a:rPr>
                        <a:t>y</a:t>
                      </a:r>
                      <a:r>
                        <a:rPr dirty="0" baseline="4629" sz="1800" spc="-465">
                          <a:latin typeface="Garamond"/>
                          <a:cs typeface="Garamond"/>
                        </a:rPr>
                        <a:t>¯</a:t>
                      </a:r>
                      <a:endParaRPr baseline="4629" sz="1800">
                        <a:latin typeface="Garamond"/>
                        <a:cs typeface="Garamon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543"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24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40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3464"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4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99397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4184" y="1127441"/>
            <a:ext cx="127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xy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641" y="1054059"/>
            <a:ext cx="11798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0290" algn="l"/>
              </a:tabLst>
            </a:pPr>
            <a:r>
              <a:rPr dirty="0" sz="1200" spc="-10" i="1">
                <a:latin typeface="Arial"/>
                <a:cs typeface="Arial"/>
              </a:rPr>
              <a:t>Co</a:t>
            </a:r>
            <a:r>
              <a:rPr dirty="0" sz="1200" spc="-5" i="1">
                <a:latin typeface="Arial"/>
                <a:cs typeface="Arial"/>
              </a:rPr>
              <a:t>v</a:t>
            </a:r>
            <a:r>
              <a:rPr dirty="0" sz="1200" spc="100">
                <a:latin typeface="Garamond"/>
                <a:cs typeface="Garamond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40" b="0" i="1">
                <a:latin typeface="Bookman Old Style"/>
                <a:cs typeface="Bookman Old Style"/>
              </a:rPr>
              <a:t>,</a:t>
            </a:r>
            <a:r>
              <a:rPr dirty="0" sz="1200" spc="-160" b="0" i="1">
                <a:latin typeface="Bookman Old Style"/>
                <a:cs typeface="Bookman Old Style"/>
              </a:rPr>
              <a:t> 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100">
                <a:latin typeface="Garamond"/>
                <a:cs typeface="Garamond"/>
              </a:rPr>
              <a:t>)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5" b="0" i="1">
                <a:latin typeface="Bookman Old Style"/>
                <a:cs typeface="Bookman Old Style"/>
              </a:rPr>
              <a:t>σ</a:t>
            </a:r>
            <a:r>
              <a:rPr dirty="0" sz="1200" b="0" i="1">
                <a:latin typeface="Bookman Old Style"/>
                <a:cs typeface="Bookman Old Style"/>
              </a:rPr>
              <a:t>	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891" y="836889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752" y="950770"/>
            <a:ext cx="11811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40" b="0" i="1">
                <a:latin typeface="Bookman Old Style"/>
                <a:cs typeface="Bookman Old Style"/>
              </a:rPr>
              <a:t>µ</a:t>
            </a:r>
            <a:r>
              <a:rPr dirty="0" baseline="-13888" sz="1200" spc="60" i="1">
                <a:latin typeface="Arial"/>
                <a:cs typeface="Arial"/>
              </a:rPr>
              <a:t>x</a:t>
            </a:r>
            <a:r>
              <a:rPr dirty="0" sz="1200" spc="40">
                <a:latin typeface="Garamond"/>
                <a:cs typeface="Garamond"/>
              </a:rPr>
              <a:t>)(</a:t>
            </a:r>
            <a:r>
              <a:rPr dirty="0" sz="1200" spc="40" i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50" b="0" i="1">
                <a:latin typeface="Bookman Old Style"/>
                <a:cs typeface="Bookman Old Style"/>
              </a:rPr>
              <a:t>µ</a:t>
            </a:r>
            <a:r>
              <a:rPr dirty="0" baseline="-13888" sz="1200" spc="75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9591" y="1180630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81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34513" y="1158212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35" y="1469184"/>
            <a:ext cx="8102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3090" y="171450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19655" y="171450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76208" y="171450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12479" y="171450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48750" y="171450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66795" y="171450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26819" y="1900491"/>
            <a:ext cx="2258060" cy="0"/>
          </a:xfrm>
          <a:custGeom>
            <a:avLst/>
            <a:gdLst/>
            <a:ahLst/>
            <a:cxnLst/>
            <a:rect l="l" t="t" r="r" b="b"/>
            <a:pathLst>
              <a:path w="2258060" h="0">
                <a:moveTo>
                  <a:pt x="0" y="0"/>
                </a:moveTo>
                <a:lnTo>
                  <a:pt x="225802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63090" y="190301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19655" y="190301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76208" y="190301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12479" y="190301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48750" y="190301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66795" y="190301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63090" y="208648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19655" y="208648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76208" y="208648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12479" y="208648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48750" y="208648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66795" y="2086483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63090" y="226994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19655" y="226994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76208" y="226994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12479" y="226994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48750" y="226994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51927" y="1678391"/>
            <a:ext cx="2283460" cy="763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95"/>
              </a:spcBef>
              <a:tabLst>
                <a:tab pos="286385" algn="l"/>
                <a:tab pos="543560" algn="l"/>
                <a:tab pos="803910" algn="l"/>
                <a:tab pos="1040130" algn="l"/>
                <a:tab pos="1272540" algn="l"/>
                <a:tab pos="1790700" algn="l"/>
              </a:tabLst>
            </a:pPr>
            <a:r>
              <a:rPr dirty="0" sz="1200" spc="-5" i="1">
                <a:latin typeface="Arial"/>
                <a:cs typeface="Arial"/>
              </a:rPr>
              <a:t>i	x</a:t>
            </a:r>
            <a:r>
              <a:rPr dirty="0" baseline="-13888" sz="1200" spc="-7" i="1">
                <a:latin typeface="Arial"/>
                <a:cs typeface="Arial"/>
              </a:rPr>
              <a:t>i	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	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	</a:t>
            </a:r>
            <a:r>
              <a:rPr dirty="0" sz="1200" spc="-310" i="1">
                <a:latin typeface="Arial"/>
                <a:cs typeface="Arial"/>
              </a:rPr>
              <a:t>y</a:t>
            </a:r>
            <a:r>
              <a:rPr dirty="0" baseline="4629" sz="1800" spc="-465">
                <a:latin typeface="Garamond"/>
                <a:cs typeface="Garamond"/>
              </a:rPr>
              <a:t>¯	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</a:t>
            </a:r>
            <a:r>
              <a:rPr dirty="0" baseline="-13888" sz="1200" spc="135" i="1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	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90" i="1">
                <a:latin typeface="Times New Roman"/>
                <a:cs typeface="Times New Roman"/>
              </a:rPr>
              <a:t> </a:t>
            </a:r>
            <a:r>
              <a:rPr dirty="0" sz="1200" spc="-310" i="1">
                <a:latin typeface="Arial"/>
                <a:cs typeface="Arial"/>
              </a:rPr>
              <a:t>y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endParaRPr baseline="4629" sz="1800">
              <a:latin typeface="Garamond"/>
              <a:cs typeface="Garamond"/>
            </a:endParaRPr>
          </a:p>
          <a:p>
            <a:pPr marL="50800">
              <a:lnSpc>
                <a:spcPct val="100000"/>
              </a:lnSpc>
              <a:spcBef>
                <a:spcPts val="45"/>
              </a:spcBef>
              <a:tabLst>
                <a:tab pos="296545" algn="l"/>
                <a:tab pos="553720" algn="l"/>
                <a:tab pos="800100" algn="l"/>
                <a:tab pos="1036319" algn="l"/>
                <a:tab pos="1413510" algn="l"/>
              </a:tabLst>
            </a:pPr>
            <a:r>
              <a:rPr dirty="0" sz="1200" spc="-5">
                <a:latin typeface="Arial"/>
                <a:cs typeface="Arial"/>
              </a:rPr>
              <a:t>1	5	5	3	3	2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296545" algn="l"/>
                <a:tab pos="553720" algn="l"/>
                <a:tab pos="800100" algn="l"/>
                <a:tab pos="1036319" algn="l"/>
                <a:tab pos="1388110" algn="l"/>
              </a:tabLst>
            </a:pPr>
            <a:r>
              <a:rPr dirty="0" sz="1200" spc="-5">
                <a:latin typeface="Arial"/>
                <a:cs typeface="Arial"/>
              </a:rPr>
              <a:t>2	2	4	3	3	-1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296545" algn="l"/>
                <a:tab pos="553720" algn="l"/>
                <a:tab pos="800100" algn="l"/>
                <a:tab pos="1036319" algn="l"/>
                <a:tab pos="1388110" algn="l"/>
              </a:tabLst>
            </a:pPr>
            <a:r>
              <a:rPr dirty="0" sz="1200" spc="-5">
                <a:latin typeface="Arial"/>
                <a:cs typeface="Arial"/>
              </a:rPr>
              <a:t>3	2	0	3	3	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66795" y="226994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245624" y="1866910"/>
            <a:ext cx="16065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-3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16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4184" y="977505"/>
            <a:ext cx="1270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 i="1">
                <a:latin typeface="Arial"/>
                <a:cs typeface="Arial"/>
              </a:rPr>
              <a:t>xy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5641" y="904110"/>
            <a:ext cx="11798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0290" algn="l"/>
              </a:tabLst>
            </a:pPr>
            <a:r>
              <a:rPr dirty="0" sz="1200" spc="-10" i="1">
                <a:latin typeface="Arial"/>
                <a:cs typeface="Arial"/>
              </a:rPr>
              <a:t>Co</a:t>
            </a:r>
            <a:r>
              <a:rPr dirty="0" sz="1200" spc="-5" i="1">
                <a:latin typeface="Arial"/>
                <a:cs typeface="Arial"/>
              </a:rPr>
              <a:t>v</a:t>
            </a:r>
            <a:r>
              <a:rPr dirty="0" sz="1200" spc="100">
                <a:latin typeface="Garamond"/>
                <a:cs typeface="Garamond"/>
              </a:rPr>
              <a:t>(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sz="1200" spc="-40" b="0" i="1">
                <a:latin typeface="Bookman Old Style"/>
                <a:cs typeface="Bookman Old Style"/>
              </a:rPr>
              <a:t>,</a:t>
            </a:r>
            <a:r>
              <a:rPr dirty="0" sz="1200" spc="-160" b="0" i="1">
                <a:latin typeface="Bookman Old Style"/>
                <a:cs typeface="Bookman Old Style"/>
              </a:rPr>
              <a:t> 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100">
                <a:latin typeface="Garamond"/>
                <a:cs typeface="Garamond"/>
              </a:rPr>
              <a:t>)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15" b="0" i="1">
                <a:latin typeface="Bookman Old Style"/>
                <a:cs typeface="Bookman Old Style"/>
              </a:rPr>
              <a:t>σ</a:t>
            </a:r>
            <a:r>
              <a:rPr dirty="0" sz="1200" b="0" i="1">
                <a:latin typeface="Bookman Old Style"/>
                <a:cs typeface="Bookman Old Style"/>
              </a:rPr>
              <a:t>	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6891" y="686953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752" y="800821"/>
            <a:ext cx="11811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40" b="0" i="1">
                <a:latin typeface="Bookman Old Style"/>
                <a:cs typeface="Bookman Old Style"/>
              </a:rPr>
              <a:t>µ</a:t>
            </a:r>
            <a:r>
              <a:rPr dirty="0" baseline="-13888" sz="1200" spc="60" i="1">
                <a:latin typeface="Arial"/>
                <a:cs typeface="Arial"/>
              </a:rPr>
              <a:t>x</a:t>
            </a:r>
            <a:r>
              <a:rPr dirty="0" sz="1200" spc="40">
                <a:latin typeface="Garamond"/>
                <a:cs typeface="Garamond"/>
              </a:rPr>
              <a:t>)(</a:t>
            </a:r>
            <a:r>
              <a:rPr dirty="0" sz="1200" spc="40" i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50" b="0" i="1">
                <a:latin typeface="Bookman Old Style"/>
                <a:cs typeface="Bookman Old Style"/>
              </a:rPr>
              <a:t>µ</a:t>
            </a:r>
            <a:r>
              <a:rPr dirty="0" baseline="-13888" sz="1200" spc="75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9591" y="1030693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81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834513" y="1008263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35" y="1319235"/>
            <a:ext cx="81026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5332" y="1564551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261884" y="1564551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18450" y="1564551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54720" y="1564551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90991" y="1564551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09037" y="1564551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27083" y="1564551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64903" y="1528442"/>
            <a:ext cx="104013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-70" i="1">
                <a:latin typeface="Arial"/>
                <a:cs typeface="Arial"/>
              </a:rPr>
              <a:t>x</a:t>
            </a:r>
            <a:r>
              <a:rPr dirty="0" baseline="4629" sz="1800" spc="-104">
                <a:latin typeface="Garamond"/>
                <a:cs typeface="Garamond"/>
              </a:rPr>
              <a:t>¯</a:t>
            </a:r>
            <a:r>
              <a:rPr dirty="0" sz="1200" spc="-70">
                <a:latin typeface="Garamond"/>
                <a:cs typeface="Garamond"/>
              </a:rPr>
              <a:t>)(</a:t>
            </a:r>
            <a:r>
              <a:rPr dirty="0" sz="1200" spc="-70" i="1">
                <a:latin typeface="Arial"/>
                <a:cs typeface="Arial"/>
              </a:rPr>
              <a:t>y</a:t>
            </a:r>
            <a:r>
              <a:rPr dirty="0" baseline="-13888" sz="1200" spc="-10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65" i="1">
                <a:latin typeface="Times New Roman"/>
                <a:cs typeface="Times New Roman"/>
              </a:rPr>
              <a:t> </a:t>
            </a:r>
            <a:r>
              <a:rPr dirty="0" sz="1200" spc="-170" i="1">
                <a:latin typeface="Arial"/>
                <a:cs typeface="Arial"/>
              </a:rPr>
              <a:t>y</a:t>
            </a:r>
            <a:r>
              <a:rPr dirty="0" baseline="4629" sz="1800" spc="-254">
                <a:latin typeface="Garamond"/>
                <a:cs typeface="Garamond"/>
              </a:rPr>
              <a:t>¯</a:t>
            </a:r>
            <a:r>
              <a:rPr dirty="0" sz="1200" spc="-1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9061" y="1750542"/>
            <a:ext cx="3373754" cy="0"/>
          </a:xfrm>
          <a:custGeom>
            <a:avLst/>
            <a:gdLst/>
            <a:ahLst/>
            <a:cxnLst/>
            <a:rect l="l" t="t" r="r" b="b"/>
            <a:pathLst>
              <a:path w="3373754" h="0">
                <a:moveTo>
                  <a:pt x="0" y="0"/>
                </a:moveTo>
                <a:lnTo>
                  <a:pt x="3373539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5332" y="175308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61884" y="175308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18450" y="175308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54720" y="175308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90991" y="175308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09037" y="175308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27083" y="175308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05332" y="193653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61884" y="193653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18450" y="193653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54720" y="193653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90991" y="193653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09037" y="193653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27083" y="193653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005332" y="211999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261884" y="211999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18450" y="211999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54720" y="211999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90991" y="211999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81469" y="1528442"/>
            <a:ext cx="2296160" cy="763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556260" algn="l"/>
                <a:tab pos="816610" algn="l"/>
                <a:tab pos="1052830" algn="l"/>
                <a:tab pos="1285240" algn="l"/>
                <a:tab pos="1803400" algn="l"/>
              </a:tabLst>
            </a:pPr>
            <a:r>
              <a:rPr dirty="0" sz="1200" spc="-5" i="1">
                <a:latin typeface="Arial"/>
                <a:cs typeface="Arial"/>
              </a:rPr>
              <a:t>i	x</a:t>
            </a:r>
            <a:r>
              <a:rPr dirty="0" baseline="-13888" sz="1200" spc="-7" i="1">
                <a:latin typeface="Arial"/>
                <a:cs typeface="Arial"/>
              </a:rPr>
              <a:t>i	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	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	</a:t>
            </a:r>
            <a:r>
              <a:rPr dirty="0" sz="1200" spc="-310" i="1">
                <a:latin typeface="Arial"/>
                <a:cs typeface="Arial"/>
              </a:rPr>
              <a:t>y</a:t>
            </a:r>
            <a:r>
              <a:rPr dirty="0" baseline="4629" sz="1800" spc="-465">
                <a:latin typeface="Garamond"/>
                <a:cs typeface="Garamond"/>
              </a:rPr>
              <a:t>¯	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</a:t>
            </a:r>
            <a:r>
              <a:rPr dirty="0" baseline="-13888" sz="1200" spc="135" i="1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	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90" i="1">
                <a:latin typeface="Times New Roman"/>
                <a:cs typeface="Times New Roman"/>
              </a:rPr>
              <a:t> </a:t>
            </a:r>
            <a:r>
              <a:rPr dirty="0" sz="1200" spc="-310" i="1">
                <a:latin typeface="Arial"/>
                <a:cs typeface="Arial"/>
              </a:rPr>
              <a:t>y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endParaRPr baseline="4629" sz="1800">
              <a:latin typeface="Garamond"/>
              <a:cs typeface="Garamond"/>
            </a:endParaRPr>
          </a:p>
          <a:p>
            <a:pPr marL="63500">
              <a:lnSpc>
                <a:spcPct val="100000"/>
              </a:lnSpc>
              <a:spcBef>
                <a:spcPts val="45"/>
              </a:spcBef>
              <a:tabLst>
                <a:tab pos="309245" algn="l"/>
                <a:tab pos="566420" algn="l"/>
                <a:tab pos="812800" algn="l"/>
                <a:tab pos="1049020" algn="l"/>
                <a:tab pos="1426210" algn="l"/>
              </a:tabLst>
            </a:pPr>
            <a:r>
              <a:rPr dirty="0" sz="1200" spc="-5">
                <a:latin typeface="Arial"/>
                <a:cs typeface="Arial"/>
              </a:rPr>
              <a:t>1	5	5	3	3	2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309245" algn="l"/>
                <a:tab pos="566420" algn="l"/>
                <a:tab pos="812800" algn="l"/>
                <a:tab pos="1049020" algn="l"/>
                <a:tab pos="1400810" algn="l"/>
              </a:tabLst>
            </a:pPr>
            <a:r>
              <a:rPr dirty="0" sz="1200" spc="-5">
                <a:latin typeface="Arial"/>
                <a:cs typeface="Arial"/>
              </a:rPr>
              <a:t>2	2	4	3	3	-1</a:t>
            </a:r>
            <a:endParaRPr sz="12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5"/>
              </a:spcBef>
              <a:tabLst>
                <a:tab pos="309245" algn="l"/>
                <a:tab pos="566420" algn="l"/>
                <a:tab pos="812800" algn="l"/>
                <a:tab pos="1049020" algn="l"/>
                <a:tab pos="1400810" algn="l"/>
              </a:tabLst>
            </a:pPr>
            <a:r>
              <a:rPr dirty="0" sz="1200" spc="-5">
                <a:latin typeface="Arial"/>
                <a:cs typeface="Arial"/>
              </a:rPr>
              <a:t>3	2	0	3	3	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09037" y="211999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87866" y="1716974"/>
            <a:ext cx="16065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-3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27083" y="211999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504641" y="1716974"/>
            <a:ext cx="16065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99600" y="2527960"/>
            <a:ext cx="84455" cy="0"/>
          </a:xfrm>
          <a:custGeom>
            <a:avLst/>
            <a:gdLst/>
            <a:ahLst/>
            <a:cxnLst/>
            <a:rect l="l" t="t" r="r" b="b"/>
            <a:pathLst>
              <a:path w="84455" h="0">
                <a:moveTo>
                  <a:pt x="0" y="0"/>
                </a:moveTo>
                <a:lnTo>
                  <a:pt x="84429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377226" y="2401389"/>
            <a:ext cx="2157730" cy="311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ts val="1130"/>
              </a:lnSpc>
              <a:spcBef>
                <a:spcPts val="95"/>
              </a:spcBef>
            </a:pPr>
            <a:r>
              <a:rPr dirty="0" sz="1200" spc="5" i="1">
                <a:latin typeface="Arial"/>
                <a:cs typeface="Arial"/>
              </a:rPr>
              <a:t>Cov</a:t>
            </a:r>
            <a:r>
              <a:rPr dirty="0" sz="1200" spc="5">
                <a:latin typeface="Garamond"/>
                <a:cs typeface="Garamond"/>
              </a:rPr>
              <a:t>(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sz="1200" spc="5" b="0" i="1">
                <a:latin typeface="Bookman Old Style"/>
                <a:cs typeface="Bookman Old Style"/>
              </a:rPr>
              <a:t>,</a:t>
            </a:r>
            <a:r>
              <a:rPr dirty="0" sz="1200" spc="-165" b="0" i="1">
                <a:latin typeface="Bookman Old Style"/>
                <a:cs typeface="Bookman Old Style"/>
              </a:rPr>
              <a:t> </a:t>
            </a:r>
            <a:r>
              <a:rPr dirty="0" sz="1200" spc="50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r>
              <a:rPr dirty="0" sz="1200" spc="25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145">
                <a:latin typeface="Garamond"/>
                <a:cs typeface="Garamond"/>
              </a:rPr>
              <a:t> </a:t>
            </a:r>
            <a:r>
              <a:rPr dirty="0" u="sng" baseline="37037" sz="1800" spc="-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</a:t>
            </a:r>
            <a:r>
              <a:rPr dirty="0" u="sng" baseline="37037" sz="1800" spc="-11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37037" sz="1800" spc="17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baseline="37037" sz="1800" spc="-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1800" spc="-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sng" baseline="37037" sz="1800" spc="-11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37037" sz="1800" spc="16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+</a:t>
            </a:r>
            <a:r>
              <a:rPr dirty="0" u="sng" baseline="37037" sz="1800" spc="-6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baseline="37037" sz="1800" spc="-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dirty="0" baseline="37037" sz="1800" spc="165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145">
                <a:latin typeface="Garamond"/>
                <a:cs typeface="Garamond"/>
              </a:rPr>
              <a:t> </a:t>
            </a:r>
            <a:r>
              <a:rPr dirty="0" baseline="37037" sz="1800" spc="-7">
                <a:latin typeface="Arial"/>
                <a:cs typeface="Arial"/>
              </a:rPr>
              <a:t>6</a:t>
            </a:r>
            <a:r>
              <a:rPr dirty="0" baseline="37037" sz="1800" spc="157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25">
                <a:latin typeface="Garamond"/>
                <a:cs typeface="Garamond"/>
              </a:rPr>
              <a:t> </a:t>
            </a: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138555">
              <a:lnSpc>
                <a:spcPts val="1130"/>
              </a:lnSpc>
              <a:tabLst>
                <a:tab pos="1722120" algn="l"/>
              </a:tabLst>
            </a:pPr>
            <a:r>
              <a:rPr dirty="0" sz="1200" spc="-5">
                <a:latin typeface="Arial"/>
                <a:cs typeface="Arial"/>
              </a:rPr>
              <a:t>3	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17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5858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1 </a:t>
            </a:r>
            <a:r>
              <a:rPr dirty="0"/>
              <a:t>quantitative </a:t>
            </a:r>
            <a:r>
              <a:rPr dirty="0" spc="10"/>
              <a:t>&amp; 1 </a:t>
            </a:r>
            <a:r>
              <a:rPr dirty="0"/>
              <a:t>qualitative</a:t>
            </a:r>
            <a:r>
              <a:rPr dirty="0" spc="30"/>
              <a:t> </a:t>
            </a:r>
            <a:r>
              <a:rPr dirty="0" spc="5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18525"/>
            <a:ext cx="4248150" cy="2352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Charter </a:t>
            </a:r>
            <a:r>
              <a:rPr dirty="0" sz="1200" spc="-5">
                <a:latin typeface="Arial"/>
                <a:cs typeface="Arial"/>
              </a:rPr>
              <a:t>vs traditional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 spc="-105">
                <a:latin typeface="Courier New"/>
                <a:cs typeface="Courier New"/>
              </a:rPr>
              <a:t>. sum passrate if</a:t>
            </a:r>
            <a:r>
              <a:rPr dirty="0" sz="1200" spc="-12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charter==0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1407160" algn="l"/>
                <a:tab pos="2266950" algn="l"/>
                <a:tab pos="2893060" algn="l"/>
              </a:tabLst>
            </a:pPr>
            <a:r>
              <a:rPr dirty="0" sz="1200" spc="-105">
                <a:latin typeface="Courier New"/>
                <a:cs typeface="Courier New"/>
              </a:rPr>
              <a:t>Variable |	Obs	Mean	Std.</a:t>
            </a:r>
            <a:r>
              <a:rPr dirty="0" sz="1200" spc="-12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Dev.</a:t>
            </a:r>
            <a:endParaRPr sz="1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-------------+----------------------------------------</a:t>
            </a:r>
            <a:endParaRPr sz="1200">
              <a:latin typeface="Courier New"/>
              <a:cs typeface="Courier New"/>
            </a:endParaRPr>
          </a:p>
          <a:p>
            <a:pPr algn="ctr" marR="71120">
              <a:lnSpc>
                <a:spcPct val="100000"/>
              </a:lnSpc>
              <a:tabLst>
                <a:tab pos="1250950" algn="l"/>
                <a:tab pos="1954530" algn="l"/>
                <a:tab pos="2970530" algn="l"/>
              </a:tabLst>
            </a:pPr>
            <a:r>
              <a:rPr dirty="0" sz="1200" spc="-105">
                <a:latin typeface="Courier New"/>
                <a:cs typeface="Courier New"/>
              </a:rPr>
              <a:t>passrate |	1,021	45.01175	11.4699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Courier New"/>
                <a:cs typeface="Courier New"/>
              </a:rPr>
              <a:t>. sum passrate if</a:t>
            </a:r>
            <a:r>
              <a:rPr dirty="0" sz="1200" spc="-12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charter==1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tabLst>
                <a:tab pos="1407160" algn="l"/>
                <a:tab pos="2266950" algn="l"/>
                <a:tab pos="2893060" algn="l"/>
              </a:tabLst>
            </a:pPr>
            <a:r>
              <a:rPr dirty="0" sz="1200" spc="-105">
                <a:latin typeface="Courier New"/>
                <a:cs typeface="Courier New"/>
              </a:rPr>
              <a:t>Variable |	Obs	Mean	Std.</a:t>
            </a:r>
            <a:r>
              <a:rPr dirty="0" sz="1200" spc="-12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Dev.</a:t>
            </a:r>
            <a:endParaRPr sz="1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-------------+----------------------------------------</a:t>
            </a:r>
            <a:endParaRPr sz="1200">
              <a:latin typeface="Courier New"/>
              <a:cs typeface="Courier New"/>
            </a:endParaRPr>
          </a:p>
          <a:p>
            <a:pPr algn="ctr" marR="71120">
              <a:lnSpc>
                <a:spcPct val="100000"/>
              </a:lnSpc>
              <a:spcBef>
                <a:spcPts val="5"/>
              </a:spcBef>
              <a:tabLst>
                <a:tab pos="1407160" algn="l"/>
                <a:tab pos="1953895" algn="l"/>
                <a:tab pos="2892425" algn="l"/>
              </a:tabLst>
            </a:pPr>
            <a:r>
              <a:rPr dirty="0" sz="1200" spc="-105">
                <a:latin typeface="Courier New"/>
                <a:cs typeface="Courier New"/>
              </a:rPr>
              <a:t>passrate |	</a:t>
            </a:r>
            <a:r>
              <a:rPr dirty="0" sz="1200" spc="-110">
                <a:latin typeface="Courier New"/>
                <a:cs typeface="Courier New"/>
              </a:rPr>
              <a:t>166	</a:t>
            </a:r>
            <a:r>
              <a:rPr dirty="0" sz="1200" spc="-105">
                <a:latin typeface="Courier New"/>
                <a:cs typeface="Courier New"/>
              </a:rPr>
              <a:t>40.86747	16.44257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197993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1793239" algn="l"/>
              </a:tabLst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</a:t>
            </a:r>
            <a:r>
              <a:rPr dirty="0" sz="600" spc="-1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</a:t>
            </a:r>
            <a:r>
              <a:rPr dirty="0" sz="600" spc="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983354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Appendix </a:t>
            </a:r>
            <a:r>
              <a:rPr dirty="0" sz="1700" spc="5">
                <a:latin typeface="Arial"/>
                <a:cs typeface="Arial"/>
              </a:rPr>
              <a:t>3: </a:t>
            </a:r>
            <a:r>
              <a:rPr dirty="0" sz="1700" spc="10">
                <a:latin typeface="Arial"/>
                <a:cs typeface="Arial"/>
              </a:rPr>
              <a:t>The math </a:t>
            </a:r>
            <a:r>
              <a:rPr dirty="0" sz="1700" spc="5">
                <a:latin typeface="Arial"/>
                <a:cs typeface="Arial"/>
              </a:rPr>
              <a:t>behind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correlation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259" y="988324"/>
            <a:ext cx="7874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i="1">
                <a:latin typeface="Arial"/>
                <a:cs typeface="Arial"/>
              </a:rPr>
              <a:t>Cov</a:t>
            </a:r>
            <a:r>
              <a:rPr dirty="0" sz="1200" spc="5">
                <a:latin typeface="Garamond"/>
                <a:cs typeface="Garamond"/>
              </a:rPr>
              <a:t>(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sz="1200" spc="5" b="0" i="1">
                <a:latin typeface="Bookman Old Style"/>
                <a:cs typeface="Bookman Old Style"/>
              </a:rPr>
              <a:t>, </a:t>
            </a:r>
            <a:r>
              <a:rPr dirty="0" sz="1200" spc="45" i="1">
                <a:latin typeface="Arial"/>
                <a:cs typeface="Arial"/>
              </a:rPr>
              <a:t>y</a:t>
            </a:r>
            <a:r>
              <a:rPr dirty="0" sz="1200" spc="45">
                <a:latin typeface="Garamond"/>
                <a:cs typeface="Garamond"/>
              </a:rPr>
              <a:t>)</a:t>
            </a:r>
            <a:r>
              <a:rPr dirty="0" sz="1200" spc="-20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481" y="1190762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181" y="1534502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94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4655" y="1279411"/>
            <a:ext cx="1206500" cy="4406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40" b="0" i="1">
                <a:latin typeface="Bookman Old Style"/>
                <a:cs typeface="Bookman Old Style"/>
              </a:rPr>
              <a:t>µ</a:t>
            </a:r>
            <a:r>
              <a:rPr dirty="0" baseline="-13888" sz="1200" spc="60" i="1">
                <a:latin typeface="Arial"/>
                <a:cs typeface="Arial"/>
              </a:rPr>
              <a:t>x</a:t>
            </a:r>
            <a:r>
              <a:rPr dirty="0" sz="1200" spc="40">
                <a:latin typeface="Garamond"/>
                <a:cs typeface="Garamond"/>
              </a:rPr>
              <a:t>)(</a:t>
            </a:r>
            <a:r>
              <a:rPr dirty="0" sz="1200" spc="40" i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50" b="0" i="1">
                <a:latin typeface="Bookman Old Style"/>
                <a:cs typeface="Bookman Old Style"/>
              </a:rPr>
              <a:t>µ</a:t>
            </a:r>
            <a:r>
              <a:rPr dirty="0" baseline="-13888" sz="1200" spc="75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  <a:p>
            <a:pPr algn="ctr" marR="152400">
              <a:lnSpc>
                <a:spcPct val="100000"/>
              </a:lnSpc>
              <a:spcBef>
                <a:spcPts val="190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6465" y="189802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3018" y="189802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0194" y="2084019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 h="0">
                <a:moveTo>
                  <a:pt x="0" y="0"/>
                </a:moveTo>
                <a:lnTo>
                  <a:pt x="74938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53402" y="1861919"/>
            <a:ext cx="109855" cy="39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6465" y="2086546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3018" y="2086546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1573" y="1861919"/>
            <a:ext cx="457200" cy="39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06705" algn="l"/>
              </a:tabLst>
            </a:pP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 i="1">
                <a:latin typeface="Arial"/>
                <a:cs typeface="Arial"/>
              </a:rPr>
              <a:t>i	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baseline="-13888" sz="1200" spc="-7" i="1">
                <a:latin typeface="Arial"/>
                <a:cs typeface="Arial"/>
              </a:rPr>
              <a:t>i</a:t>
            </a:r>
            <a:endParaRPr baseline="-13888" sz="12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5"/>
              </a:spcBef>
              <a:tabLst>
                <a:tab pos="316865" algn="l"/>
              </a:tabLst>
            </a:pPr>
            <a:r>
              <a:rPr dirty="0" sz="1200" spc="-5">
                <a:latin typeface="Arial"/>
                <a:cs typeface="Arial"/>
              </a:rPr>
              <a:t>5	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6465" y="227001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3018" y="2270010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6465" y="2453475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83018" y="2453475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3402" y="2233902"/>
            <a:ext cx="61341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8445" algn="l"/>
                <a:tab pos="515620" algn="l"/>
              </a:tabLst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58445" algn="l"/>
                <a:tab pos="515620" algn="l"/>
              </a:tabLst>
            </a:pPr>
            <a:r>
              <a:rPr dirty="0" sz="1200" spc="-5">
                <a:latin typeface="Arial"/>
                <a:cs typeface="Arial"/>
              </a:rPr>
              <a:t>3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	</a:t>
            </a:r>
            <a:r>
              <a:rPr dirty="0" sz="1200" spc="-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29778" y="350517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18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579587"/>
            <a:ext cx="987425" cy="2409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Arial"/>
                <a:cs typeface="Arial"/>
              </a:rPr>
              <a:t>Using lines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310" i="1">
                <a:latin typeface="Arial"/>
                <a:cs typeface="Arial"/>
              </a:rPr>
              <a:t>x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37">
                <a:latin typeface="Garamond"/>
                <a:cs typeface="Garamond"/>
              </a:rPr>
              <a:t>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310" i="1">
                <a:latin typeface="Arial"/>
                <a:cs typeface="Arial"/>
              </a:rPr>
              <a:t>y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endParaRPr baseline="4629" sz="1800">
              <a:latin typeface="Garamond"/>
              <a:cs typeface="Garamond"/>
            </a:endParaRPr>
          </a:p>
          <a:p>
            <a:pPr marL="12700" marR="36195">
              <a:lnSpc>
                <a:spcPct val="100000"/>
              </a:lnSpc>
              <a:spcBef>
                <a:spcPts val="5"/>
              </a:spcBef>
            </a:pPr>
            <a:r>
              <a:rPr dirty="0" sz="1200" spc="-204">
                <a:latin typeface="Arial"/>
                <a:cs typeface="Arial"/>
              </a:rPr>
              <a:t>(</a:t>
            </a:r>
            <a:r>
              <a:rPr dirty="0" sz="1200" spc="-204" i="1">
                <a:latin typeface="Arial"/>
                <a:cs typeface="Arial"/>
              </a:rPr>
              <a:t>x</a:t>
            </a:r>
            <a:r>
              <a:rPr dirty="0" baseline="4629" sz="1800" spc="-307">
                <a:latin typeface="Garamond"/>
                <a:cs typeface="Garamond"/>
              </a:rPr>
              <a:t>¯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25">
                <a:latin typeface="Arial"/>
                <a:cs typeface="Arial"/>
              </a:rPr>
              <a:t>3</a:t>
            </a:r>
            <a:r>
              <a:rPr dirty="0" sz="1200" spc="25">
                <a:latin typeface="Garamond"/>
                <a:cs typeface="Garamond"/>
              </a:rPr>
              <a:t>; </a:t>
            </a:r>
            <a:r>
              <a:rPr dirty="0" sz="1200" spc="-310" i="1">
                <a:latin typeface="Arial"/>
                <a:cs typeface="Arial"/>
              </a:rPr>
              <a:t>y</a:t>
            </a:r>
            <a:r>
              <a:rPr dirty="0" baseline="4629" sz="1800" spc="-465">
                <a:latin typeface="Garamond"/>
                <a:cs typeface="Garamond"/>
              </a:rPr>
              <a:t>¯</a:t>
            </a:r>
            <a:r>
              <a:rPr dirty="0" baseline="4629" sz="1800" spc="22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-180">
                <a:latin typeface="Garamond"/>
                <a:cs typeface="Garamond"/>
              </a:rPr>
              <a:t> </a:t>
            </a:r>
            <a:r>
              <a:rPr dirty="0" sz="1200" spc="-10">
                <a:latin typeface="Arial"/>
                <a:cs typeface="Arial"/>
              </a:rPr>
              <a:t>3),  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divide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plot into </a:t>
            </a:r>
            <a:r>
              <a:rPr dirty="0" sz="1200" spc="-5">
                <a:latin typeface="Arial"/>
                <a:cs typeface="Arial"/>
              </a:rPr>
              <a:t>4  </a:t>
            </a:r>
            <a:r>
              <a:rPr dirty="0" sz="1200" spc="-10">
                <a:latin typeface="Arial"/>
                <a:cs typeface="Arial"/>
              </a:rPr>
              <a:t>quadrants  indicating  whether data  points  positively or  negatively  </a:t>
            </a:r>
            <a:r>
              <a:rPr dirty="0" sz="1200" spc="-5">
                <a:latin typeface="Arial"/>
                <a:cs typeface="Arial"/>
              </a:rPr>
              <a:t>contribute to  covariance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517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19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259" y="948662"/>
            <a:ext cx="7874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i="1">
                <a:latin typeface="Arial"/>
                <a:cs typeface="Arial"/>
              </a:rPr>
              <a:t>Cov</a:t>
            </a:r>
            <a:r>
              <a:rPr dirty="0" sz="1200" spc="5">
                <a:latin typeface="Garamond"/>
                <a:cs typeface="Garamond"/>
              </a:rPr>
              <a:t>(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sz="1200" spc="5" b="0" i="1">
                <a:latin typeface="Bookman Old Style"/>
                <a:cs typeface="Bookman Old Style"/>
              </a:rPr>
              <a:t>, </a:t>
            </a:r>
            <a:r>
              <a:rPr dirty="0" sz="1200" spc="45" i="1">
                <a:latin typeface="Arial"/>
                <a:cs typeface="Arial"/>
              </a:rPr>
              <a:t>y</a:t>
            </a:r>
            <a:r>
              <a:rPr dirty="0" sz="1200" spc="45">
                <a:latin typeface="Garamond"/>
                <a:cs typeface="Garamond"/>
              </a:rPr>
              <a:t>)</a:t>
            </a:r>
            <a:r>
              <a:rPr dirty="0" sz="1200" spc="-20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481" y="1151100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355" y="1264980"/>
            <a:ext cx="11811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40" b="0" i="1">
                <a:latin typeface="Bookman Old Style"/>
                <a:cs typeface="Bookman Old Style"/>
              </a:rPr>
              <a:t>µ</a:t>
            </a:r>
            <a:r>
              <a:rPr dirty="0" baseline="-13888" sz="1200" spc="60" i="1">
                <a:latin typeface="Arial"/>
                <a:cs typeface="Arial"/>
              </a:rPr>
              <a:t>x</a:t>
            </a:r>
            <a:r>
              <a:rPr dirty="0" sz="1200" spc="40">
                <a:latin typeface="Garamond"/>
                <a:cs typeface="Garamond"/>
              </a:rPr>
              <a:t>)(</a:t>
            </a:r>
            <a:r>
              <a:rPr dirty="0" sz="1200" spc="40" i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50" b="0" i="1">
                <a:latin typeface="Bookman Old Style"/>
                <a:cs typeface="Bookman Old Style"/>
              </a:rPr>
              <a:t>µ</a:t>
            </a:r>
            <a:r>
              <a:rPr dirty="0" baseline="-13888" sz="1200" spc="75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181" y="1494840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94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0102" y="1472422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275" y="193767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0004" y="2123668"/>
            <a:ext cx="1351915" cy="0"/>
          </a:xfrm>
          <a:custGeom>
            <a:avLst/>
            <a:gdLst/>
            <a:ahLst/>
            <a:cxnLst/>
            <a:rect l="l" t="t" r="r" b="b"/>
            <a:pathLst>
              <a:path w="1351915" h="0">
                <a:moveTo>
                  <a:pt x="0" y="0"/>
                </a:moveTo>
                <a:lnTo>
                  <a:pt x="135178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7812" y="1901568"/>
            <a:ext cx="1289050" cy="39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dirty="0" sz="1200" spc="-5" i="1">
                <a:latin typeface="Arial"/>
                <a:cs typeface="Arial"/>
              </a:rPr>
              <a:t>i	</a:t>
            </a: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-70" i="1">
                <a:latin typeface="Arial"/>
                <a:cs typeface="Arial"/>
              </a:rPr>
              <a:t>x</a:t>
            </a:r>
            <a:r>
              <a:rPr dirty="0" baseline="4629" sz="1800" spc="-104">
                <a:latin typeface="Garamond"/>
                <a:cs typeface="Garamond"/>
              </a:rPr>
              <a:t>¯</a:t>
            </a:r>
            <a:r>
              <a:rPr dirty="0" sz="1200" spc="-70">
                <a:latin typeface="Garamond"/>
                <a:cs typeface="Garamond"/>
              </a:rPr>
              <a:t>)(</a:t>
            </a:r>
            <a:r>
              <a:rPr dirty="0" sz="1200" spc="-70" i="1">
                <a:latin typeface="Arial"/>
                <a:cs typeface="Arial"/>
              </a:rPr>
              <a:t>y</a:t>
            </a:r>
            <a:r>
              <a:rPr dirty="0" baseline="-13888" sz="1200" spc="-10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65" i="1">
                <a:latin typeface="Times New Roman"/>
                <a:cs typeface="Times New Roman"/>
              </a:rPr>
              <a:t> </a:t>
            </a:r>
            <a:r>
              <a:rPr dirty="0" sz="1200" spc="-170" i="1">
                <a:latin typeface="Arial"/>
                <a:cs typeface="Arial"/>
              </a:rPr>
              <a:t>y</a:t>
            </a:r>
            <a:r>
              <a:rPr dirty="0" baseline="4629" sz="1800" spc="-254">
                <a:latin typeface="Garamond"/>
                <a:cs typeface="Garamond"/>
              </a:rPr>
              <a:t>¯</a:t>
            </a:r>
            <a:r>
              <a:rPr dirty="0" sz="1200" spc="-1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275" y="212620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6275" y="230967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3212" y="2273564"/>
            <a:ext cx="10985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275" y="249312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53833" y="2090100"/>
            <a:ext cx="16065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9778" y="350517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259" y="948662"/>
            <a:ext cx="7874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i="1">
                <a:latin typeface="Arial"/>
                <a:cs typeface="Arial"/>
              </a:rPr>
              <a:t>Cov</a:t>
            </a:r>
            <a:r>
              <a:rPr dirty="0" sz="1200" spc="5">
                <a:latin typeface="Garamond"/>
                <a:cs typeface="Garamond"/>
              </a:rPr>
              <a:t>(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sz="1200" spc="5" b="0" i="1">
                <a:latin typeface="Bookman Old Style"/>
                <a:cs typeface="Bookman Old Style"/>
              </a:rPr>
              <a:t>, </a:t>
            </a:r>
            <a:r>
              <a:rPr dirty="0" sz="1200" spc="45" i="1">
                <a:latin typeface="Arial"/>
                <a:cs typeface="Arial"/>
              </a:rPr>
              <a:t>y</a:t>
            </a:r>
            <a:r>
              <a:rPr dirty="0" sz="1200" spc="45">
                <a:latin typeface="Garamond"/>
                <a:cs typeface="Garamond"/>
              </a:rPr>
              <a:t>)</a:t>
            </a:r>
            <a:r>
              <a:rPr dirty="0" sz="1200" spc="-20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481" y="1151100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355" y="1264980"/>
            <a:ext cx="11811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40" b="0" i="1">
                <a:latin typeface="Bookman Old Style"/>
                <a:cs typeface="Bookman Old Style"/>
              </a:rPr>
              <a:t>µ</a:t>
            </a:r>
            <a:r>
              <a:rPr dirty="0" baseline="-13888" sz="1200" spc="60" i="1">
                <a:latin typeface="Arial"/>
                <a:cs typeface="Arial"/>
              </a:rPr>
              <a:t>x</a:t>
            </a:r>
            <a:r>
              <a:rPr dirty="0" sz="1200" spc="40">
                <a:latin typeface="Garamond"/>
                <a:cs typeface="Garamond"/>
              </a:rPr>
              <a:t>)(</a:t>
            </a:r>
            <a:r>
              <a:rPr dirty="0" sz="1200" spc="40" i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50" b="0" i="1">
                <a:latin typeface="Bookman Old Style"/>
                <a:cs typeface="Bookman Old Style"/>
              </a:rPr>
              <a:t>µ</a:t>
            </a:r>
            <a:r>
              <a:rPr dirty="0" baseline="-13888" sz="1200" spc="75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181" y="1494840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94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0102" y="1472422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275" y="193767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0004" y="2123668"/>
            <a:ext cx="1351915" cy="0"/>
          </a:xfrm>
          <a:custGeom>
            <a:avLst/>
            <a:gdLst/>
            <a:ahLst/>
            <a:cxnLst/>
            <a:rect l="l" t="t" r="r" b="b"/>
            <a:pathLst>
              <a:path w="1351915" h="0">
                <a:moveTo>
                  <a:pt x="0" y="0"/>
                </a:moveTo>
                <a:lnTo>
                  <a:pt x="135178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7812" y="1901568"/>
            <a:ext cx="1289050" cy="39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dirty="0" sz="1200" spc="-5" i="1">
                <a:latin typeface="Arial"/>
                <a:cs typeface="Arial"/>
              </a:rPr>
              <a:t>i	</a:t>
            </a: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-70" i="1">
                <a:latin typeface="Arial"/>
                <a:cs typeface="Arial"/>
              </a:rPr>
              <a:t>x</a:t>
            </a:r>
            <a:r>
              <a:rPr dirty="0" baseline="4629" sz="1800" spc="-104">
                <a:latin typeface="Garamond"/>
                <a:cs typeface="Garamond"/>
              </a:rPr>
              <a:t>¯</a:t>
            </a:r>
            <a:r>
              <a:rPr dirty="0" sz="1200" spc="-70">
                <a:latin typeface="Garamond"/>
                <a:cs typeface="Garamond"/>
              </a:rPr>
              <a:t>)(</a:t>
            </a:r>
            <a:r>
              <a:rPr dirty="0" sz="1200" spc="-70" i="1">
                <a:latin typeface="Arial"/>
                <a:cs typeface="Arial"/>
              </a:rPr>
              <a:t>y</a:t>
            </a:r>
            <a:r>
              <a:rPr dirty="0" baseline="-13888" sz="1200" spc="-10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65" i="1">
                <a:latin typeface="Times New Roman"/>
                <a:cs typeface="Times New Roman"/>
              </a:rPr>
              <a:t> </a:t>
            </a:r>
            <a:r>
              <a:rPr dirty="0" sz="1200" spc="-170" i="1">
                <a:latin typeface="Arial"/>
                <a:cs typeface="Arial"/>
              </a:rPr>
              <a:t>y</a:t>
            </a:r>
            <a:r>
              <a:rPr dirty="0" baseline="4629" sz="1800" spc="-254">
                <a:latin typeface="Garamond"/>
                <a:cs typeface="Garamond"/>
              </a:rPr>
              <a:t>¯</a:t>
            </a:r>
            <a:r>
              <a:rPr dirty="0" sz="1200" spc="-1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275" y="212620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6275" y="230967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3212" y="2273564"/>
            <a:ext cx="10985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275" y="249312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53833" y="2090100"/>
            <a:ext cx="16065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9778" y="350517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0" y="3313353"/>
            <a:ext cx="2304415" cy="142875"/>
          </a:xfrm>
          <a:prstGeom prst="rect">
            <a:avLst/>
          </a:prstGeom>
          <a:solidFill>
            <a:srgbClr val="004FA2"/>
          </a:solidFill>
        </p:spPr>
        <p:txBody>
          <a:bodyPr wrap="square" lIns="0" tIns="22225" rIns="0" bIns="0" rtlCol="0" vert="horz">
            <a:spAutoFit/>
          </a:bodyPr>
          <a:lstStyle/>
          <a:p>
            <a:pPr marL="1170305">
              <a:lnSpc>
                <a:spcPct val="100000"/>
              </a:lnSpc>
              <a:spcBef>
                <a:spcPts val="17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Intro Stats with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Nathan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Favero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3995" y="3313353"/>
            <a:ext cx="2304415" cy="142875"/>
          </a:xfrm>
          <a:prstGeom prst="rect">
            <a:avLst/>
          </a:prstGeom>
          <a:solidFill>
            <a:srgbClr val="EC1A3A"/>
          </a:solidFill>
        </p:spPr>
        <p:txBody>
          <a:bodyPr wrap="square" lIns="0" tIns="222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7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21 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259" y="948662"/>
            <a:ext cx="7874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5" i="1">
                <a:latin typeface="Arial"/>
                <a:cs typeface="Arial"/>
              </a:rPr>
              <a:t>Cov</a:t>
            </a:r>
            <a:r>
              <a:rPr dirty="0" sz="1200" spc="5">
                <a:latin typeface="Garamond"/>
                <a:cs typeface="Garamond"/>
              </a:rPr>
              <a:t>(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sz="1200" spc="5" b="0" i="1">
                <a:latin typeface="Bookman Old Style"/>
                <a:cs typeface="Bookman Old Style"/>
              </a:rPr>
              <a:t>, </a:t>
            </a:r>
            <a:r>
              <a:rPr dirty="0" sz="1200" spc="45" i="1">
                <a:latin typeface="Arial"/>
                <a:cs typeface="Arial"/>
              </a:rPr>
              <a:t>y</a:t>
            </a:r>
            <a:r>
              <a:rPr dirty="0" sz="1200" spc="45">
                <a:latin typeface="Garamond"/>
                <a:cs typeface="Garamond"/>
              </a:rPr>
              <a:t>)</a:t>
            </a:r>
            <a:r>
              <a:rPr dirty="0" sz="1200" spc="-20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481" y="1151100"/>
            <a:ext cx="1860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405">
                <a:latin typeface="Times New Roman"/>
                <a:cs typeface="Times New Roman"/>
              </a:rPr>
              <a:t>∑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355" y="1264980"/>
            <a:ext cx="11811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40" b="0" i="1">
                <a:latin typeface="Bookman Old Style"/>
                <a:cs typeface="Bookman Old Style"/>
              </a:rPr>
              <a:t>µ</a:t>
            </a:r>
            <a:r>
              <a:rPr dirty="0" baseline="-13888" sz="1200" spc="60" i="1">
                <a:latin typeface="Arial"/>
                <a:cs typeface="Arial"/>
              </a:rPr>
              <a:t>x</a:t>
            </a:r>
            <a:r>
              <a:rPr dirty="0" sz="1200" spc="40">
                <a:latin typeface="Garamond"/>
                <a:cs typeface="Garamond"/>
              </a:rPr>
              <a:t>)(</a:t>
            </a:r>
            <a:r>
              <a:rPr dirty="0" sz="1200" spc="40" i="1">
                <a:latin typeface="Arial"/>
                <a:cs typeface="Arial"/>
              </a:rPr>
              <a:t>y</a:t>
            </a:r>
            <a:r>
              <a:rPr dirty="0" baseline="-13888" sz="1200" spc="60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50" b="0" i="1">
                <a:latin typeface="Bookman Old Style"/>
                <a:cs typeface="Bookman Old Style"/>
              </a:rPr>
              <a:t>µ</a:t>
            </a:r>
            <a:r>
              <a:rPr dirty="0" baseline="-13888" sz="1200" spc="75" i="1">
                <a:latin typeface="Arial"/>
                <a:cs typeface="Arial"/>
              </a:rPr>
              <a:t>y</a:t>
            </a:r>
            <a:r>
              <a:rPr dirty="0" sz="1200" spc="5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5181" y="1494840"/>
            <a:ext cx="1264920" cy="0"/>
          </a:xfrm>
          <a:custGeom>
            <a:avLst/>
            <a:gdLst/>
            <a:ahLst/>
            <a:cxnLst/>
            <a:rect l="l" t="t" r="r" b="b"/>
            <a:pathLst>
              <a:path w="1264920" h="0">
                <a:moveTo>
                  <a:pt x="0" y="0"/>
                </a:moveTo>
                <a:lnTo>
                  <a:pt x="1264894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0102" y="1472422"/>
            <a:ext cx="1352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275" y="1937677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0004" y="2123668"/>
            <a:ext cx="1351915" cy="0"/>
          </a:xfrm>
          <a:custGeom>
            <a:avLst/>
            <a:gdLst/>
            <a:ahLst/>
            <a:cxnLst/>
            <a:rect l="l" t="t" r="r" b="b"/>
            <a:pathLst>
              <a:path w="1351915" h="0">
                <a:moveTo>
                  <a:pt x="0" y="0"/>
                </a:moveTo>
                <a:lnTo>
                  <a:pt x="1351788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7812" y="1901568"/>
            <a:ext cx="1289050" cy="396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dirty="0" sz="1200" spc="-5" i="1">
                <a:latin typeface="Arial"/>
                <a:cs typeface="Arial"/>
              </a:rPr>
              <a:t>i	</a:t>
            </a: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 i="1">
                <a:latin typeface="Arial"/>
                <a:cs typeface="Arial"/>
              </a:rPr>
              <a:t>x</a:t>
            </a:r>
            <a:r>
              <a:rPr dirty="0" baseline="-13888" sz="1200" spc="4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 </a:t>
            </a:r>
            <a:r>
              <a:rPr dirty="0" sz="1200" spc="-70" i="1">
                <a:latin typeface="Arial"/>
                <a:cs typeface="Arial"/>
              </a:rPr>
              <a:t>x</a:t>
            </a:r>
            <a:r>
              <a:rPr dirty="0" baseline="4629" sz="1800" spc="-104">
                <a:latin typeface="Garamond"/>
                <a:cs typeface="Garamond"/>
              </a:rPr>
              <a:t>¯</a:t>
            </a:r>
            <a:r>
              <a:rPr dirty="0" sz="1200" spc="-70">
                <a:latin typeface="Garamond"/>
                <a:cs typeface="Garamond"/>
              </a:rPr>
              <a:t>)(</a:t>
            </a:r>
            <a:r>
              <a:rPr dirty="0" sz="1200" spc="-70" i="1">
                <a:latin typeface="Arial"/>
                <a:cs typeface="Arial"/>
              </a:rPr>
              <a:t>y</a:t>
            </a:r>
            <a:r>
              <a:rPr dirty="0" baseline="-13888" sz="1200" spc="-104" i="1">
                <a:latin typeface="Arial"/>
                <a:cs typeface="Arial"/>
              </a:rPr>
              <a:t>i </a:t>
            </a:r>
            <a:r>
              <a:rPr dirty="0" sz="1200" spc="114" i="1">
                <a:latin typeface="Times New Roman"/>
                <a:cs typeface="Times New Roman"/>
              </a:rPr>
              <a:t>−</a:t>
            </a:r>
            <a:r>
              <a:rPr dirty="0" sz="1200" spc="-165" i="1">
                <a:latin typeface="Times New Roman"/>
                <a:cs typeface="Times New Roman"/>
              </a:rPr>
              <a:t> </a:t>
            </a:r>
            <a:r>
              <a:rPr dirty="0" sz="1200" spc="-170" i="1">
                <a:latin typeface="Arial"/>
                <a:cs typeface="Arial"/>
              </a:rPr>
              <a:t>y</a:t>
            </a:r>
            <a:r>
              <a:rPr dirty="0" baseline="4629" sz="1800" spc="-254">
                <a:latin typeface="Garamond"/>
                <a:cs typeface="Garamond"/>
              </a:rPr>
              <a:t>¯</a:t>
            </a:r>
            <a:r>
              <a:rPr dirty="0" sz="1200" spc="-1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275" y="2126208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6275" y="2309672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51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3212" y="2273564"/>
            <a:ext cx="10985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275" y="2493124"/>
            <a:ext cx="0" cy="183515"/>
          </a:xfrm>
          <a:custGeom>
            <a:avLst/>
            <a:gdLst/>
            <a:ahLst/>
            <a:cxnLst/>
            <a:rect l="l" t="t" r="r" b="b"/>
            <a:pathLst>
              <a:path w="0"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53833" y="2090100"/>
            <a:ext cx="160655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-1</a:t>
            </a:r>
            <a:endParaRPr sz="12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9778" y="350517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932317"/>
            <a:ext cx="1038225" cy="16757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If most </a:t>
            </a:r>
            <a:r>
              <a:rPr dirty="0" sz="1200" spc="-10">
                <a:latin typeface="Arial"/>
                <a:cs typeface="Arial"/>
              </a:rPr>
              <a:t>data  points are in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upper-right  and lower-left  quadrants, </a:t>
            </a:r>
            <a:r>
              <a:rPr dirty="0" sz="1200" spc="-5">
                <a:latin typeface="Arial"/>
                <a:cs typeface="Arial"/>
              </a:rPr>
              <a:t>the  covariance  (and  correlation)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will  </a:t>
            </a:r>
            <a:r>
              <a:rPr dirty="0" sz="1200" spc="-5">
                <a:latin typeface="Arial"/>
                <a:cs typeface="Arial"/>
              </a:rPr>
              <a:t>be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positive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517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23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931428"/>
            <a:ext cx="1038225" cy="16757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If most </a:t>
            </a:r>
            <a:r>
              <a:rPr dirty="0" sz="1200" spc="-10">
                <a:latin typeface="Arial"/>
                <a:cs typeface="Arial"/>
              </a:rPr>
              <a:t>data  points are in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upper-left  and lower-right  quadrants, </a:t>
            </a:r>
            <a:r>
              <a:rPr dirty="0" sz="1200" spc="-5">
                <a:latin typeface="Arial"/>
                <a:cs typeface="Arial"/>
              </a:rPr>
              <a:t>the  covariance  (and  correlation)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will  </a:t>
            </a:r>
            <a:r>
              <a:rPr dirty="0" sz="1200" spc="-5">
                <a:latin typeface="Arial"/>
                <a:cs typeface="Arial"/>
              </a:rPr>
              <a:t>be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negative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778" y="350517"/>
            <a:ext cx="2880006" cy="2880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833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3: </a:t>
            </a:r>
            <a:r>
              <a:rPr dirty="0" spc="10"/>
              <a:t>The math </a:t>
            </a:r>
            <a:r>
              <a:rPr dirty="0" spc="5"/>
              <a:t>behind</a:t>
            </a:r>
            <a:r>
              <a:rPr dirty="0" spc="120"/>
              <a:t> </a:t>
            </a:r>
            <a:r>
              <a:rPr dirty="0" spc="5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35" y="579053"/>
            <a:ext cx="3836035" cy="1567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marR="29845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10">
                <a:latin typeface="Arial"/>
                <a:cs typeface="Arial"/>
              </a:rPr>
              <a:t>Correlation </a:t>
            </a:r>
            <a:r>
              <a:rPr dirty="0" sz="1200" spc="-5">
                <a:latin typeface="Arial"/>
                <a:cs typeface="Arial"/>
              </a:rPr>
              <a:t>(more </a:t>
            </a:r>
            <a:r>
              <a:rPr dirty="0" sz="1200" spc="-10">
                <a:latin typeface="Arial"/>
                <a:cs typeface="Arial"/>
              </a:rPr>
              <a:t>specifically, </a:t>
            </a:r>
            <a:r>
              <a:rPr dirty="0" sz="1200" spc="-5">
                <a:latin typeface="Arial"/>
                <a:cs typeface="Arial"/>
              </a:rPr>
              <a:t>the Pearson  correlation coefficient) is covariance scaled to the  variance of the two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 marL="215265" marR="431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10">
                <a:latin typeface="Arial"/>
                <a:cs typeface="Arial"/>
              </a:rPr>
              <a:t>Correlation </a:t>
            </a:r>
            <a:r>
              <a:rPr dirty="0" sz="1200" spc="-5">
                <a:latin typeface="Arial"/>
                <a:cs typeface="Arial"/>
              </a:rPr>
              <a:t>is reported much more frequently than  covariance since it can be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 spc="-5">
                <a:latin typeface="Arial"/>
                <a:cs typeface="Arial"/>
              </a:rPr>
              <a:t>to compare variables  measured in </a:t>
            </a:r>
            <a:r>
              <a:rPr dirty="0" sz="1200" spc="-10">
                <a:latin typeface="Arial"/>
                <a:cs typeface="Arial"/>
              </a:rPr>
              <a:t>different units</a:t>
            </a:r>
            <a:endParaRPr sz="1200">
              <a:latin typeface="Arial"/>
              <a:cs typeface="Arial"/>
            </a:endParaRPr>
          </a:p>
          <a:p>
            <a:pPr marL="215265" marR="35560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10">
                <a:latin typeface="Arial"/>
                <a:cs typeface="Arial"/>
              </a:rPr>
              <a:t>Correlations always </a:t>
            </a:r>
            <a:r>
              <a:rPr dirty="0" sz="1200" spc="-5">
                <a:latin typeface="Arial"/>
                <a:cs typeface="Arial"/>
              </a:rPr>
              <a:t>fall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-1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1,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0  </a:t>
            </a:r>
            <a:r>
              <a:rPr dirty="0" sz="1200" spc="-10">
                <a:latin typeface="Arial"/>
                <a:cs typeface="Arial"/>
              </a:rPr>
              <a:t>indicating </a:t>
            </a:r>
            <a:r>
              <a:rPr dirty="0" sz="1200" spc="-5">
                <a:latin typeface="Arial"/>
                <a:cs typeface="Arial"/>
              </a:rPr>
              <a:t>that the covariance is 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566" y="2352228"/>
            <a:ext cx="7620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3732" y="2249510"/>
            <a:ext cx="14077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65175" algn="l"/>
              </a:tabLst>
            </a:pPr>
            <a:r>
              <a:rPr dirty="0" u="sng" sz="12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σ</a:t>
            </a:r>
            <a:r>
              <a:rPr dirty="0" u="sng" baseline="-10416" sz="12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xy</a:t>
            </a:r>
            <a:r>
              <a:rPr dirty="0" baseline="-10416" sz="1200" i="1">
                <a:latin typeface="Arial"/>
                <a:cs typeface="Arial"/>
              </a:rPr>
              <a:t>	</a:t>
            </a:r>
            <a:r>
              <a:rPr dirty="0" sz="1200" spc="5" i="1">
                <a:latin typeface="Arial"/>
                <a:cs typeface="Arial"/>
              </a:rPr>
              <a:t>Cov</a:t>
            </a:r>
            <a:r>
              <a:rPr dirty="0" sz="1200" spc="5">
                <a:latin typeface="Garamond"/>
                <a:cs typeface="Garamond"/>
              </a:rPr>
              <a:t>(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sz="1200" spc="5" b="0" i="1">
                <a:latin typeface="Bookman Old Style"/>
                <a:cs typeface="Bookman Old Style"/>
              </a:rPr>
              <a:t>,</a:t>
            </a:r>
            <a:r>
              <a:rPr dirty="0" sz="1200" spc="-190" b="0" i="1">
                <a:latin typeface="Bookman Old Style"/>
                <a:cs typeface="Bookman Old Style"/>
              </a:rPr>
              <a:t> </a:t>
            </a:r>
            <a:r>
              <a:rPr dirty="0" sz="1200" spc="45" i="1">
                <a:latin typeface="Arial"/>
                <a:cs typeface="Arial"/>
              </a:rPr>
              <a:t>y</a:t>
            </a:r>
            <a:r>
              <a:rPr dirty="0" sz="1200" spc="45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87752" y="2478798"/>
            <a:ext cx="1007744" cy="0"/>
          </a:xfrm>
          <a:custGeom>
            <a:avLst/>
            <a:gdLst/>
            <a:ahLst/>
            <a:cxnLst/>
            <a:rect l="l" t="t" r="r" b="b"/>
            <a:pathLst>
              <a:path w="1007745" h="0">
                <a:moveTo>
                  <a:pt x="0" y="0"/>
                </a:moveTo>
                <a:lnTo>
                  <a:pt x="1007465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9580" y="2509164"/>
            <a:ext cx="855980" cy="0"/>
          </a:xfrm>
          <a:custGeom>
            <a:avLst/>
            <a:gdLst/>
            <a:ahLst/>
            <a:cxnLst/>
            <a:rect l="l" t="t" r="r" b="b"/>
            <a:pathLst>
              <a:path w="855979" h="0">
                <a:moveTo>
                  <a:pt x="0" y="0"/>
                </a:moveTo>
                <a:lnTo>
                  <a:pt x="855637" y="0"/>
                </a:lnTo>
              </a:path>
            </a:pathLst>
          </a:custGeom>
          <a:ln w="60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513725" y="2479151"/>
            <a:ext cx="19196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55555" sz="1200" spc="-7" i="1">
                <a:latin typeface="Arial"/>
                <a:cs typeface="Arial"/>
              </a:rPr>
              <a:t>xy </a:t>
            </a:r>
            <a:r>
              <a:rPr dirty="0" baseline="46296" sz="1800" spc="165">
                <a:latin typeface="Garamond"/>
                <a:cs typeface="Garamond"/>
              </a:rPr>
              <a:t>= </a:t>
            </a:r>
            <a:r>
              <a:rPr dirty="0" baseline="9259" sz="1800" spc="22" b="0" i="1">
                <a:latin typeface="Bookman Old Style"/>
                <a:cs typeface="Bookman Old Style"/>
              </a:rPr>
              <a:t>σ</a:t>
            </a:r>
            <a:r>
              <a:rPr dirty="0" sz="800" spc="15" i="1">
                <a:latin typeface="Arial"/>
                <a:cs typeface="Arial"/>
              </a:rPr>
              <a:t>x</a:t>
            </a:r>
            <a:r>
              <a:rPr dirty="0" baseline="9259" sz="1800" spc="22" b="0" i="1">
                <a:latin typeface="Bookman Old Style"/>
                <a:cs typeface="Bookman Old Style"/>
              </a:rPr>
              <a:t>σ</a:t>
            </a:r>
            <a:r>
              <a:rPr dirty="0" sz="800" spc="15" i="1">
                <a:latin typeface="Arial"/>
                <a:cs typeface="Arial"/>
              </a:rPr>
              <a:t>y </a:t>
            </a:r>
            <a:r>
              <a:rPr dirty="0" baseline="46296" sz="1800" spc="165">
                <a:latin typeface="Garamond"/>
                <a:cs typeface="Garamond"/>
              </a:rPr>
              <a:t>= </a:t>
            </a:r>
            <a:r>
              <a:rPr dirty="0" baseline="48611" sz="1800" spc="104">
                <a:latin typeface="Times New Roman"/>
                <a:cs typeface="Times New Roman"/>
              </a:rPr>
              <a:t>√</a:t>
            </a:r>
            <a:r>
              <a:rPr dirty="0" sz="1200" spc="70" i="1">
                <a:latin typeface="Arial"/>
                <a:cs typeface="Arial"/>
              </a:rPr>
              <a:t>Var</a:t>
            </a:r>
            <a:r>
              <a:rPr dirty="0" sz="1200" spc="70">
                <a:latin typeface="Garamond"/>
                <a:cs typeface="Garamond"/>
              </a:rPr>
              <a:t>(</a:t>
            </a:r>
            <a:r>
              <a:rPr dirty="0" sz="1200" spc="70" i="1">
                <a:latin typeface="Arial"/>
                <a:cs typeface="Arial"/>
              </a:rPr>
              <a:t>x</a:t>
            </a:r>
            <a:r>
              <a:rPr dirty="0" sz="1200" spc="70">
                <a:latin typeface="Garamond"/>
                <a:cs typeface="Garamond"/>
              </a:rPr>
              <a:t>)</a:t>
            </a:r>
            <a:r>
              <a:rPr dirty="0" sz="1200" spc="70" i="1">
                <a:latin typeface="Arial"/>
                <a:cs typeface="Arial"/>
              </a:rPr>
              <a:t>Var</a:t>
            </a:r>
            <a:r>
              <a:rPr dirty="0" sz="1200" spc="70">
                <a:latin typeface="Garamond"/>
                <a:cs typeface="Garamond"/>
              </a:rPr>
              <a:t>(</a:t>
            </a:r>
            <a:r>
              <a:rPr dirty="0" sz="1200" spc="70" i="1">
                <a:latin typeface="Arial"/>
                <a:cs typeface="Arial"/>
              </a:rPr>
              <a:t>y</a:t>
            </a:r>
            <a:r>
              <a:rPr dirty="0" sz="1200" spc="70">
                <a:latin typeface="Garamond"/>
                <a:cs typeface="Garamond"/>
              </a:rPr>
              <a:t>)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005" y="2852811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0005" y="2852811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7916" y="2840118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25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42259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4: Using </a:t>
            </a:r>
            <a:r>
              <a:rPr dirty="0" spc="10"/>
              <a:t>regression </a:t>
            </a:r>
            <a:r>
              <a:rPr dirty="0" spc="5"/>
              <a:t>for</a:t>
            </a:r>
            <a:r>
              <a:rPr dirty="0" spc="120"/>
              <a:t> </a:t>
            </a:r>
            <a:r>
              <a:rPr dirty="0"/>
              <a:t>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719363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719363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6494" y="685778"/>
            <a:ext cx="3907154" cy="202565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26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 slides</a:t>
            </a:r>
            <a:endParaRPr sz="6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Arial"/>
                <a:cs typeface="Arial"/>
              </a:rPr>
              <a:t>Example: Predicting </a:t>
            </a:r>
            <a:r>
              <a:rPr dirty="0" sz="1200" spc="-10">
                <a:latin typeface="Arial"/>
                <a:cs typeface="Arial"/>
              </a:rPr>
              <a:t>university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grades</a:t>
            </a:r>
            <a:endParaRPr sz="1200">
              <a:latin typeface="Arial"/>
              <a:cs typeface="Arial"/>
            </a:endParaRPr>
          </a:p>
          <a:p>
            <a:pPr marL="367030" marR="558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10">
                <a:latin typeface="Arial"/>
                <a:cs typeface="Arial"/>
              </a:rPr>
              <a:t>Continuing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 spc="-10">
                <a:latin typeface="Arial"/>
                <a:cs typeface="Arial"/>
              </a:rPr>
              <a:t>with our </a:t>
            </a:r>
            <a:r>
              <a:rPr dirty="0" sz="1200" spc="-5">
                <a:latin typeface="Arial"/>
                <a:cs typeface="Arial"/>
              </a:rPr>
              <a:t>regression </a:t>
            </a:r>
            <a:r>
              <a:rPr dirty="0" sz="1200" spc="-10">
                <a:latin typeface="Arial"/>
                <a:cs typeface="Arial"/>
              </a:rPr>
              <a:t>example </a:t>
            </a:r>
            <a:r>
              <a:rPr dirty="0" sz="1200" spc="-5">
                <a:latin typeface="Arial"/>
                <a:cs typeface="Arial"/>
              </a:rPr>
              <a:t>from the  main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slides...</a:t>
            </a:r>
            <a:endParaRPr sz="1200">
              <a:latin typeface="Arial"/>
              <a:cs typeface="Arial"/>
            </a:endParaRPr>
          </a:p>
          <a:p>
            <a:pPr marL="367030" marR="54737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write </a:t>
            </a:r>
            <a:r>
              <a:rPr dirty="0" sz="1200" spc="-5">
                <a:latin typeface="Arial"/>
                <a:cs typeface="Arial"/>
              </a:rPr>
              <a:t>the function for </a:t>
            </a:r>
            <a:r>
              <a:rPr dirty="0" sz="1200" spc="-10">
                <a:latin typeface="Arial"/>
                <a:cs typeface="Arial"/>
              </a:rPr>
              <a:t>our estimated  </a:t>
            </a:r>
            <a:r>
              <a:rPr dirty="0" sz="1200" spc="-5">
                <a:latin typeface="Arial"/>
                <a:cs typeface="Arial"/>
              </a:rPr>
              <a:t>regression </a:t>
            </a:r>
            <a:r>
              <a:rPr dirty="0" sz="1200" spc="-10">
                <a:latin typeface="Arial"/>
                <a:cs typeface="Arial"/>
              </a:rPr>
              <a:t>line </a:t>
            </a:r>
            <a:r>
              <a:rPr dirty="0" sz="1200" spc="-5">
                <a:latin typeface="Arial"/>
                <a:cs typeface="Arial"/>
              </a:rPr>
              <a:t>by substituting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coefficient  </a:t>
            </a:r>
            <a:r>
              <a:rPr dirty="0" sz="1200" spc="-10">
                <a:latin typeface="Arial"/>
                <a:cs typeface="Arial"/>
              </a:rPr>
              <a:t>estimates into </a:t>
            </a:r>
            <a:r>
              <a:rPr dirty="0" sz="1200" spc="-5">
                <a:latin typeface="Arial"/>
                <a:cs typeface="Arial"/>
              </a:rPr>
              <a:t>the regression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 algn="ctr" marL="411480">
              <a:lnSpc>
                <a:spcPct val="100000"/>
              </a:lnSpc>
              <a:spcBef>
                <a:spcPts val="5"/>
              </a:spcBef>
            </a:pPr>
            <a:r>
              <a:rPr dirty="0" sz="1200" spc="-260" i="1">
                <a:latin typeface="Arial"/>
                <a:cs typeface="Arial"/>
              </a:rPr>
              <a:t>Y</a:t>
            </a:r>
            <a:r>
              <a:rPr dirty="0" baseline="13888" sz="1800" spc="-390">
                <a:latin typeface="Garamond"/>
                <a:cs typeface="Garamond"/>
              </a:rPr>
              <a:t>ˆ         </a:t>
            </a:r>
            <a:r>
              <a:rPr dirty="0" baseline="13888" sz="1800" spc="-330">
                <a:latin typeface="Garamond"/>
                <a:cs typeface="Garamond"/>
              </a:rPr>
              <a:t>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-5" i="1">
                <a:latin typeface="Arial"/>
                <a:cs typeface="Arial"/>
              </a:rPr>
              <a:t>a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195">
                <a:latin typeface="Garamond"/>
                <a:cs typeface="Garamond"/>
              </a:rPr>
              <a:t> </a:t>
            </a:r>
            <a:r>
              <a:rPr dirty="0" sz="1200" spc="-10" i="1">
                <a:latin typeface="Arial"/>
                <a:cs typeface="Arial"/>
              </a:rPr>
              <a:t>bX</a:t>
            </a:r>
            <a:endParaRPr sz="1200">
              <a:latin typeface="Arial"/>
              <a:cs typeface="Arial"/>
            </a:endParaRPr>
          </a:p>
          <a:p>
            <a:pPr algn="ctr" marL="410845">
              <a:lnSpc>
                <a:spcPct val="100000"/>
              </a:lnSpc>
              <a:spcBef>
                <a:spcPts val="1200"/>
              </a:spcBef>
            </a:pPr>
            <a:r>
              <a:rPr dirty="0" sz="1200" spc="-40" i="1">
                <a:latin typeface="Arial"/>
                <a:cs typeface="Arial"/>
              </a:rPr>
              <a:t>colleg</a:t>
            </a:r>
            <a:r>
              <a:rPr dirty="0" baseline="13888" sz="1800" spc="-60">
                <a:latin typeface="Garamond"/>
                <a:cs typeface="Garamond"/>
              </a:rPr>
              <a:t>ˆ</a:t>
            </a:r>
            <a:r>
              <a:rPr dirty="0" sz="1200" spc="-40" i="1">
                <a:latin typeface="Arial"/>
                <a:cs typeface="Arial"/>
              </a:rPr>
              <a:t>e</a:t>
            </a:r>
            <a:r>
              <a:rPr dirty="0" sz="1200" spc="-40">
                <a:latin typeface="Arial"/>
                <a:cs typeface="Arial"/>
              </a:rPr>
              <a:t>_</a:t>
            </a:r>
            <a:r>
              <a:rPr dirty="0" sz="1200" spc="-40" i="1">
                <a:latin typeface="Arial"/>
                <a:cs typeface="Arial"/>
              </a:rPr>
              <a:t>gpa</a:t>
            </a:r>
            <a:r>
              <a:rPr dirty="0" sz="1200" spc="-5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2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1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10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67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Arial"/>
                <a:cs typeface="Arial"/>
              </a:rPr>
              <a:t>high</a:t>
            </a:r>
            <a:r>
              <a:rPr dirty="0" sz="1200" spc="-10">
                <a:latin typeface="Arial"/>
                <a:cs typeface="Arial"/>
              </a:rPr>
              <a:t>_</a:t>
            </a:r>
            <a:r>
              <a:rPr dirty="0" sz="1200" spc="-10" i="1">
                <a:latin typeface="Arial"/>
                <a:cs typeface="Arial"/>
              </a:rPr>
              <a:t>gpa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26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422592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4: Using </a:t>
            </a:r>
            <a:r>
              <a:rPr dirty="0" spc="10"/>
              <a:t>regression </a:t>
            </a:r>
            <a:r>
              <a:rPr dirty="0" spc="5"/>
              <a:t>for</a:t>
            </a:r>
            <a:r>
              <a:rPr dirty="0" spc="120"/>
              <a:t> </a:t>
            </a:r>
            <a:r>
              <a:rPr dirty="0"/>
              <a:t>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3161522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3161522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8394" y="257378"/>
            <a:ext cx="4052570" cy="300799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705"/>
              </a:spcBef>
            </a:pPr>
            <a:r>
              <a:rPr dirty="0" sz="1200" spc="-5">
                <a:latin typeface="Arial"/>
                <a:cs typeface="Arial"/>
              </a:rPr>
              <a:t>Example: Predicting </a:t>
            </a:r>
            <a:r>
              <a:rPr dirty="0" sz="1200" spc="-10">
                <a:latin typeface="Arial"/>
                <a:cs typeface="Arial"/>
              </a:rPr>
              <a:t>university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grades</a:t>
            </a:r>
            <a:endParaRPr sz="12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610"/>
              </a:spcBef>
            </a:pPr>
            <a:r>
              <a:rPr dirty="0" sz="1200" spc="-40" i="1">
                <a:latin typeface="Arial"/>
                <a:cs typeface="Arial"/>
              </a:rPr>
              <a:t>colleg</a:t>
            </a:r>
            <a:r>
              <a:rPr dirty="0" baseline="13888" sz="1800" spc="-60">
                <a:latin typeface="Garamond"/>
                <a:cs typeface="Garamond"/>
              </a:rPr>
              <a:t>ˆ</a:t>
            </a:r>
            <a:r>
              <a:rPr dirty="0" sz="1200" spc="-40" i="1">
                <a:latin typeface="Arial"/>
                <a:cs typeface="Arial"/>
              </a:rPr>
              <a:t>e</a:t>
            </a:r>
            <a:r>
              <a:rPr dirty="0" sz="1200" spc="-40">
                <a:latin typeface="Arial"/>
                <a:cs typeface="Arial"/>
              </a:rPr>
              <a:t>_</a:t>
            </a:r>
            <a:r>
              <a:rPr dirty="0" sz="1200" spc="-40" i="1">
                <a:latin typeface="Arial"/>
                <a:cs typeface="Arial"/>
              </a:rPr>
              <a:t>gpa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1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10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67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Arial"/>
                <a:cs typeface="Arial"/>
              </a:rPr>
              <a:t>high</a:t>
            </a:r>
            <a:r>
              <a:rPr dirty="0" sz="1200" spc="-10">
                <a:latin typeface="Arial"/>
                <a:cs typeface="Arial"/>
              </a:rPr>
              <a:t>_</a:t>
            </a:r>
            <a:r>
              <a:rPr dirty="0" sz="1200" spc="-10" i="1">
                <a:latin typeface="Arial"/>
                <a:cs typeface="Arial"/>
              </a:rPr>
              <a:t>gpa</a:t>
            </a:r>
            <a:endParaRPr sz="1200">
              <a:latin typeface="Arial"/>
              <a:cs typeface="Arial"/>
            </a:endParaRPr>
          </a:p>
          <a:p>
            <a:pPr marL="405130" marR="426720" indent="-152400">
              <a:lnSpc>
                <a:spcPct val="100000"/>
              </a:lnSpc>
              <a:spcBef>
                <a:spcPts val="1005"/>
              </a:spcBef>
              <a:buClr>
                <a:srgbClr val="EC1A3A"/>
              </a:buClr>
              <a:buFont typeface="Times New Roman"/>
              <a:buChar char="•"/>
              <a:tabLst>
                <a:tab pos="405765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substitute in values to see the </a:t>
            </a:r>
            <a:r>
              <a:rPr dirty="0" sz="1200" spc="-10">
                <a:latin typeface="Arial"/>
                <a:cs typeface="Arial"/>
              </a:rPr>
              <a:t>expected  university </a:t>
            </a:r>
            <a:r>
              <a:rPr dirty="0" sz="1200" spc="-35">
                <a:latin typeface="Arial"/>
                <a:cs typeface="Arial"/>
              </a:rPr>
              <a:t>GPA </a:t>
            </a: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different high </a:t>
            </a:r>
            <a:r>
              <a:rPr dirty="0" sz="1200" spc="-5">
                <a:latin typeface="Arial"/>
                <a:cs typeface="Arial"/>
              </a:rPr>
              <a:t>school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GPAs</a:t>
            </a:r>
            <a:endParaRPr sz="1200">
              <a:latin typeface="Arial"/>
              <a:cs typeface="Arial"/>
            </a:endParaRPr>
          </a:p>
          <a:p>
            <a:pPr marL="405130" marR="55880" indent="-152400">
              <a:lnSpc>
                <a:spcPct val="100000"/>
              </a:lnSpc>
              <a:spcBef>
                <a:spcPts val="55"/>
              </a:spcBef>
              <a:buClr>
                <a:srgbClr val="EC1A3A"/>
              </a:buClr>
              <a:buFont typeface="Times New Roman"/>
              <a:buChar char="•"/>
              <a:tabLst>
                <a:tab pos="405765" algn="l"/>
              </a:tabLst>
            </a:pPr>
            <a:r>
              <a:rPr dirty="0" sz="1200" spc="-5">
                <a:latin typeface="Arial"/>
                <a:cs typeface="Arial"/>
              </a:rPr>
              <a:t>For someone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high </a:t>
            </a:r>
            <a:r>
              <a:rPr dirty="0" sz="1200" spc="-5">
                <a:latin typeface="Arial"/>
                <a:cs typeface="Arial"/>
              </a:rPr>
              <a:t>school </a:t>
            </a:r>
            <a:r>
              <a:rPr dirty="0" sz="1200" spc="-35">
                <a:latin typeface="Arial"/>
                <a:cs typeface="Arial"/>
              </a:rPr>
              <a:t>GPA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2.5 </a:t>
            </a:r>
            <a:r>
              <a:rPr dirty="0" sz="1200" spc="-5">
                <a:latin typeface="Arial"/>
                <a:cs typeface="Arial"/>
              </a:rPr>
              <a:t>(between  a B </a:t>
            </a:r>
            <a:r>
              <a:rPr dirty="0" sz="1200" spc="-10">
                <a:latin typeface="Arial"/>
                <a:cs typeface="Arial"/>
              </a:rPr>
              <a:t>and C), we predict </a:t>
            </a:r>
            <a:r>
              <a:rPr dirty="0" sz="1200" spc="-5">
                <a:latin typeface="Arial"/>
                <a:cs typeface="Arial"/>
              </a:rPr>
              <a:t>they’ll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35">
                <a:latin typeface="Arial"/>
                <a:cs typeface="Arial"/>
              </a:rPr>
              <a:t>GPA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2.78 in  </a:t>
            </a:r>
            <a:r>
              <a:rPr dirty="0" sz="1200" spc="-5">
                <a:latin typeface="Arial"/>
                <a:cs typeface="Arial"/>
              </a:rPr>
              <a:t>college:</a:t>
            </a:r>
            <a:endParaRPr sz="1200">
              <a:latin typeface="Arial"/>
              <a:cs typeface="Arial"/>
            </a:endParaRPr>
          </a:p>
          <a:p>
            <a:pPr marL="798195">
              <a:lnSpc>
                <a:spcPct val="100000"/>
              </a:lnSpc>
              <a:spcBef>
                <a:spcPts val="620"/>
              </a:spcBef>
            </a:pPr>
            <a:r>
              <a:rPr dirty="0" sz="1200" spc="-40" i="1">
                <a:latin typeface="Arial"/>
                <a:cs typeface="Arial"/>
              </a:rPr>
              <a:t>colleg</a:t>
            </a:r>
            <a:r>
              <a:rPr dirty="0" baseline="13888" sz="1800" spc="-60">
                <a:latin typeface="Garamond"/>
                <a:cs typeface="Garamond"/>
              </a:rPr>
              <a:t>ˆ</a:t>
            </a:r>
            <a:r>
              <a:rPr dirty="0" sz="1200" spc="-40" i="1">
                <a:latin typeface="Arial"/>
                <a:cs typeface="Arial"/>
              </a:rPr>
              <a:t>e</a:t>
            </a:r>
            <a:r>
              <a:rPr dirty="0" sz="1200" spc="-40">
                <a:latin typeface="Arial"/>
                <a:cs typeface="Arial"/>
              </a:rPr>
              <a:t>_</a:t>
            </a:r>
            <a:r>
              <a:rPr dirty="0" sz="1200" spc="-40" i="1">
                <a:latin typeface="Arial"/>
                <a:cs typeface="Arial"/>
              </a:rPr>
              <a:t>gpa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1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10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67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>
                <a:latin typeface="Arial"/>
                <a:cs typeface="Arial"/>
              </a:rPr>
              <a:t>2</a:t>
            </a:r>
            <a:r>
              <a:rPr dirty="0" sz="1200" spc="30" b="0" i="1">
                <a:latin typeface="Bookman Old Style"/>
                <a:cs typeface="Bookman Old Style"/>
              </a:rPr>
              <a:t>.</a:t>
            </a:r>
            <a:r>
              <a:rPr dirty="0" sz="1200" spc="30">
                <a:latin typeface="Arial"/>
                <a:cs typeface="Arial"/>
              </a:rPr>
              <a:t>5</a:t>
            </a:r>
            <a:r>
              <a:rPr dirty="0" sz="1200" spc="30">
                <a:latin typeface="Garamond"/>
                <a:cs typeface="Garamond"/>
              </a:rPr>
              <a:t>)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2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78</a:t>
            </a:r>
            <a:endParaRPr sz="1200">
              <a:latin typeface="Arial"/>
              <a:cs typeface="Arial"/>
            </a:endParaRPr>
          </a:p>
          <a:p>
            <a:pPr marL="405130" marR="55880" indent="-152400">
              <a:lnSpc>
                <a:spcPct val="100000"/>
              </a:lnSpc>
              <a:spcBef>
                <a:spcPts val="960"/>
              </a:spcBef>
              <a:buClr>
                <a:srgbClr val="EC1A3A"/>
              </a:buClr>
              <a:buFont typeface="Times New Roman"/>
              <a:buChar char="•"/>
              <a:tabLst>
                <a:tab pos="405765" algn="l"/>
              </a:tabLst>
            </a:pPr>
            <a:r>
              <a:rPr dirty="0" sz="1200" spc="-5">
                <a:latin typeface="Arial"/>
                <a:cs typeface="Arial"/>
              </a:rPr>
              <a:t>For someone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high </a:t>
            </a:r>
            <a:r>
              <a:rPr dirty="0" sz="1200" spc="-5">
                <a:latin typeface="Arial"/>
                <a:cs typeface="Arial"/>
              </a:rPr>
              <a:t>school </a:t>
            </a:r>
            <a:r>
              <a:rPr dirty="0" sz="1200" spc="-35">
                <a:latin typeface="Arial"/>
                <a:cs typeface="Arial"/>
              </a:rPr>
              <a:t>GPA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3.5 </a:t>
            </a:r>
            <a:r>
              <a:rPr dirty="0" sz="1200" spc="-5">
                <a:latin typeface="Arial"/>
                <a:cs typeface="Arial"/>
              </a:rPr>
              <a:t>(between  an A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B), </a:t>
            </a:r>
            <a:r>
              <a:rPr dirty="0" sz="1200" spc="-10">
                <a:latin typeface="Arial"/>
                <a:cs typeface="Arial"/>
              </a:rPr>
              <a:t>we estimate </a:t>
            </a:r>
            <a:r>
              <a:rPr dirty="0" sz="1200" spc="-5">
                <a:latin typeface="Arial"/>
                <a:cs typeface="Arial"/>
              </a:rPr>
              <a:t>they’ll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35">
                <a:latin typeface="Arial"/>
                <a:cs typeface="Arial"/>
              </a:rPr>
              <a:t>GPA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3.45  </a:t>
            </a:r>
            <a:r>
              <a:rPr dirty="0" sz="1200" spc="-5">
                <a:latin typeface="Arial"/>
                <a:cs typeface="Arial"/>
              </a:rPr>
              <a:t>in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college:</a:t>
            </a:r>
            <a:endParaRPr sz="1200">
              <a:latin typeface="Arial"/>
              <a:cs typeface="Arial"/>
            </a:endParaRPr>
          </a:p>
          <a:p>
            <a:pPr marL="798195">
              <a:lnSpc>
                <a:spcPct val="100000"/>
              </a:lnSpc>
              <a:spcBef>
                <a:spcPts val="620"/>
              </a:spcBef>
            </a:pPr>
            <a:r>
              <a:rPr dirty="0" sz="1200" spc="-40" i="1">
                <a:latin typeface="Arial"/>
                <a:cs typeface="Arial"/>
              </a:rPr>
              <a:t>colleg</a:t>
            </a:r>
            <a:r>
              <a:rPr dirty="0" baseline="13888" sz="1800" spc="-60">
                <a:latin typeface="Garamond"/>
                <a:cs typeface="Garamond"/>
              </a:rPr>
              <a:t>ˆ</a:t>
            </a:r>
            <a:r>
              <a:rPr dirty="0" sz="1200" spc="-40" i="1">
                <a:latin typeface="Arial"/>
                <a:cs typeface="Arial"/>
              </a:rPr>
              <a:t>e</a:t>
            </a:r>
            <a:r>
              <a:rPr dirty="0" sz="1200" spc="-40">
                <a:latin typeface="Arial"/>
                <a:cs typeface="Arial"/>
              </a:rPr>
              <a:t>_</a:t>
            </a:r>
            <a:r>
              <a:rPr dirty="0" sz="1200" spc="-40" i="1">
                <a:latin typeface="Arial"/>
                <a:cs typeface="Arial"/>
              </a:rPr>
              <a:t>gpa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1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10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67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Garamond"/>
                <a:cs typeface="Garamond"/>
              </a:rPr>
              <a:t>(</a:t>
            </a:r>
            <a:r>
              <a:rPr dirty="0" sz="1200" spc="30">
                <a:latin typeface="Arial"/>
                <a:cs typeface="Arial"/>
              </a:rPr>
              <a:t>3</a:t>
            </a:r>
            <a:r>
              <a:rPr dirty="0" sz="1200" spc="30" b="0" i="1">
                <a:latin typeface="Bookman Old Style"/>
                <a:cs typeface="Bookman Old Style"/>
              </a:rPr>
              <a:t>.</a:t>
            </a:r>
            <a:r>
              <a:rPr dirty="0" sz="1200" spc="30">
                <a:latin typeface="Arial"/>
                <a:cs typeface="Arial"/>
              </a:rPr>
              <a:t>5</a:t>
            </a:r>
            <a:r>
              <a:rPr dirty="0" sz="1200" spc="30">
                <a:latin typeface="Garamond"/>
                <a:cs typeface="Garamond"/>
              </a:rPr>
              <a:t>)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3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101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 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5858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1 </a:t>
            </a:r>
            <a:r>
              <a:rPr dirty="0"/>
              <a:t>quantitative </a:t>
            </a:r>
            <a:r>
              <a:rPr dirty="0" spc="10"/>
              <a:t>&amp; 1 </a:t>
            </a:r>
            <a:r>
              <a:rPr dirty="0"/>
              <a:t>qualitative</a:t>
            </a:r>
            <a:r>
              <a:rPr dirty="0" spc="30"/>
              <a:t> </a:t>
            </a:r>
            <a:r>
              <a:rPr dirty="0" spc="5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694" y="505320"/>
            <a:ext cx="3980815" cy="24168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Charter </a:t>
            </a:r>
            <a:r>
              <a:rPr dirty="0" sz="1200" spc="-5">
                <a:latin typeface="Arial"/>
                <a:cs typeface="Arial"/>
              </a:rPr>
              <a:t>vs traditional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  <a:p>
            <a:pPr marL="417830" marR="120014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Based on this </a:t>
            </a:r>
            <a:r>
              <a:rPr dirty="0" sz="1200" spc="-10">
                <a:latin typeface="Arial"/>
                <a:cs typeface="Arial"/>
              </a:rPr>
              <a:t>output, we would </a:t>
            </a:r>
            <a:r>
              <a:rPr dirty="0" sz="1200" spc="-5">
                <a:latin typeface="Arial"/>
                <a:cs typeface="Arial"/>
              </a:rPr>
              <a:t>conclude that  traditional schools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higher average pass </a:t>
            </a:r>
            <a:r>
              <a:rPr dirty="0" sz="1200" spc="-5">
                <a:latin typeface="Arial"/>
                <a:cs typeface="Arial"/>
              </a:rPr>
              <a:t>rate  than charter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  <a:p>
            <a:pPr marL="417830" marR="8128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More </a:t>
            </a:r>
            <a:r>
              <a:rPr dirty="0" sz="1200" spc="-10">
                <a:latin typeface="Arial"/>
                <a:cs typeface="Arial"/>
              </a:rPr>
              <a:t>specifically, we would </a:t>
            </a:r>
            <a:r>
              <a:rPr dirty="0" sz="1200" spc="-5">
                <a:latin typeface="Arial"/>
                <a:cs typeface="Arial"/>
              </a:rPr>
              <a:t>say that the </a:t>
            </a:r>
            <a:r>
              <a:rPr dirty="0" sz="1200" spc="-10">
                <a:latin typeface="Arial"/>
                <a:cs typeface="Arial"/>
              </a:rPr>
              <a:t>pass </a:t>
            </a:r>
            <a:r>
              <a:rPr dirty="0" sz="1200" spc="-5">
                <a:latin typeface="Arial"/>
                <a:cs typeface="Arial"/>
              </a:rPr>
              <a:t>rate </a:t>
            </a:r>
            <a:r>
              <a:rPr dirty="0" sz="1200" spc="-10">
                <a:latin typeface="Arial"/>
                <a:cs typeface="Arial"/>
              </a:rPr>
              <a:t>is  about </a:t>
            </a:r>
            <a:r>
              <a:rPr dirty="0" sz="1200" spc="-5">
                <a:latin typeface="Arial"/>
                <a:cs typeface="Arial"/>
              </a:rPr>
              <a:t>four </a:t>
            </a:r>
            <a:r>
              <a:rPr dirty="0" sz="1200" spc="-10">
                <a:latin typeface="Arial"/>
                <a:cs typeface="Arial"/>
              </a:rPr>
              <a:t>percentage points higher </a:t>
            </a:r>
            <a:r>
              <a:rPr dirty="0" sz="1200" spc="-5">
                <a:latin typeface="Arial"/>
                <a:cs typeface="Arial"/>
              </a:rPr>
              <a:t>in traditional  schools</a:t>
            </a:r>
            <a:endParaRPr sz="1200">
              <a:latin typeface="Arial"/>
              <a:cs typeface="Arial"/>
            </a:endParaRPr>
          </a:p>
          <a:p>
            <a:pPr marL="417830" marR="120014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Thus, the two variables (pass rate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school type) 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related</a:t>
            </a:r>
            <a:endParaRPr sz="1200">
              <a:latin typeface="Arial"/>
              <a:cs typeface="Arial"/>
            </a:endParaRPr>
          </a:p>
          <a:p>
            <a:pPr marL="417830" marR="17081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1200" spc="-5">
                <a:latin typeface="Arial"/>
                <a:cs typeface="Arial"/>
              </a:rPr>
              <a:t>Based on the standard </a:t>
            </a:r>
            <a:r>
              <a:rPr dirty="0" sz="1200" spc="-10">
                <a:latin typeface="Arial"/>
                <a:cs typeface="Arial"/>
              </a:rPr>
              <a:t>deviations, 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also  </a:t>
            </a:r>
            <a:r>
              <a:rPr dirty="0" sz="1200" spc="-5">
                <a:latin typeface="Arial"/>
                <a:cs typeface="Arial"/>
              </a:rPr>
              <a:t>conclude that charter schools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wider </a:t>
            </a:r>
            <a:r>
              <a:rPr dirty="0" sz="1200" spc="-5">
                <a:latin typeface="Arial"/>
                <a:cs typeface="Arial"/>
              </a:rPr>
              <a:t>spread  (less consistency) than traditional schools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912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5: Multiple </a:t>
            </a:r>
            <a:r>
              <a:rPr dirty="0"/>
              <a:t>linear</a:t>
            </a:r>
            <a:r>
              <a:rPr dirty="0" spc="12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559165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559165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7916" y="546460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5125" marR="230504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365760" algn="l"/>
              </a:tabLst>
            </a:pPr>
            <a:r>
              <a:rPr dirty="0" sz="1200" spc="-5"/>
              <a:t>If </a:t>
            </a:r>
            <a:r>
              <a:rPr dirty="0" sz="1200" spc="-10"/>
              <a:t>we have </a:t>
            </a:r>
            <a:r>
              <a:rPr dirty="0" sz="1200" spc="-5"/>
              <a:t>a second </a:t>
            </a:r>
            <a:r>
              <a:rPr dirty="0" sz="1200" spc="-10"/>
              <a:t>independent </a:t>
            </a:r>
            <a:r>
              <a:rPr dirty="0" sz="1200" spc="-5"/>
              <a:t>variable that </a:t>
            </a:r>
            <a:r>
              <a:rPr dirty="0" sz="1200" spc="-10"/>
              <a:t>we  </a:t>
            </a:r>
            <a:r>
              <a:rPr dirty="0" sz="1200" spc="-5"/>
              <a:t>care </a:t>
            </a:r>
            <a:r>
              <a:rPr dirty="0" sz="1200" spc="-10"/>
              <a:t>about, we </a:t>
            </a:r>
            <a:r>
              <a:rPr dirty="0" sz="1200" spc="-5"/>
              <a:t>can rewrite the regression </a:t>
            </a:r>
            <a:r>
              <a:rPr dirty="0" sz="1200" spc="-10"/>
              <a:t>equation  </a:t>
            </a:r>
            <a:r>
              <a:rPr dirty="0" sz="1200" spc="-5"/>
              <a:t>as</a:t>
            </a:r>
            <a:r>
              <a:rPr dirty="0" sz="1200" spc="-10"/>
              <a:t> </a:t>
            </a:r>
            <a:r>
              <a:rPr dirty="0" sz="1200" spc="-5"/>
              <a:t>follows:</a:t>
            </a:r>
            <a:endParaRPr sz="1200"/>
          </a:p>
          <a:p>
            <a:pPr marL="1470025">
              <a:lnSpc>
                <a:spcPct val="100000"/>
              </a:lnSpc>
              <a:spcBef>
                <a:spcPts val="15"/>
              </a:spcBef>
            </a:pPr>
            <a:r>
              <a:rPr dirty="0" spc="-260" i="1">
                <a:latin typeface="Arial"/>
                <a:cs typeface="Arial"/>
              </a:rPr>
              <a:t>Y</a:t>
            </a:r>
            <a:r>
              <a:rPr dirty="0" baseline="13888" sz="1800" spc="-390">
                <a:latin typeface="Garamond"/>
                <a:cs typeface="Garamond"/>
              </a:rPr>
              <a:t>ˆ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-5" i="1">
                <a:latin typeface="Arial"/>
                <a:cs typeface="Arial"/>
              </a:rPr>
              <a:t>a </a:t>
            </a:r>
            <a:r>
              <a:rPr dirty="0" sz="1200" spc="110">
                <a:latin typeface="Garamond"/>
                <a:cs typeface="Garamond"/>
              </a:rPr>
              <a:t>+ </a:t>
            </a:r>
            <a:r>
              <a:rPr dirty="0" sz="1200" spc="5" i="1">
                <a:latin typeface="Arial"/>
                <a:cs typeface="Arial"/>
              </a:rPr>
              <a:t>b</a:t>
            </a:r>
            <a:r>
              <a:rPr dirty="0" baseline="-13888" sz="1200" spc="7"/>
              <a:t>1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baseline="-13888" sz="1200" spc="7"/>
              <a:t>1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215">
                <a:latin typeface="Garamond"/>
                <a:cs typeface="Garamond"/>
              </a:rPr>
              <a:t> </a:t>
            </a:r>
            <a:r>
              <a:rPr dirty="0" sz="1200" spc="5" i="1">
                <a:latin typeface="Arial"/>
                <a:cs typeface="Arial"/>
              </a:rPr>
              <a:t>b</a:t>
            </a:r>
            <a:r>
              <a:rPr dirty="0" baseline="-13888" sz="1200" spc="7"/>
              <a:t>2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baseline="-13888" sz="1200" spc="7"/>
              <a:t>2</a:t>
            </a:r>
            <a:endParaRPr baseline="-13888" sz="1200">
              <a:latin typeface="Arial"/>
              <a:cs typeface="Arial"/>
            </a:endParaRPr>
          </a:p>
          <a:p>
            <a:pPr marL="365125" marR="290830" indent="-152400">
              <a:lnSpc>
                <a:spcPct val="100000"/>
              </a:lnSpc>
              <a:spcBef>
                <a:spcPts val="1260"/>
              </a:spcBef>
              <a:buClr>
                <a:srgbClr val="EC1A3A"/>
              </a:buClr>
              <a:buFont typeface="Times New Roman"/>
              <a:buChar char="•"/>
              <a:tabLst>
                <a:tab pos="365760" algn="l"/>
              </a:tabLst>
            </a:pPr>
            <a:r>
              <a:rPr dirty="0" sz="1200" spc="-25"/>
              <a:t>Now,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/>
              <a:t>1 </a:t>
            </a:r>
            <a:r>
              <a:rPr dirty="0" sz="1200" spc="-5"/>
              <a:t>is </a:t>
            </a:r>
            <a:r>
              <a:rPr dirty="0" sz="1200" spc="-10"/>
              <a:t>our </a:t>
            </a:r>
            <a:r>
              <a:rPr dirty="0" sz="1200" spc="-5"/>
              <a:t>first </a:t>
            </a:r>
            <a:r>
              <a:rPr dirty="0" sz="1200" spc="-10"/>
              <a:t>independent </a:t>
            </a:r>
            <a:r>
              <a:rPr dirty="0" sz="1200" spc="-5"/>
              <a:t>variable </a:t>
            </a:r>
            <a:r>
              <a:rPr dirty="0" sz="1200" spc="-10"/>
              <a:t>and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/>
              <a:t>2 </a:t>
            </a:r>
            <a:r>
              <a:rPr dirty="0" sz="1200" spc="-10"/>
              <a:t>is  our </a:t>
            </a:r>
            <a:r>
              <a:rPr dirty="0" sz="1200" spc="-5"/>
              <a:t>second </a:t>
            </a:r>
            <a:r>
              <a:rPr dirty="0" sz="1200" spc="-10"/>
              <a:t>independent</a:t>
            </a:r>
            <a:r>
              <a:rPr dirty="0" sz="1200" spc="-5"/>
              <a:t> variable</a:t>
            </a:r>
            <a:endParaRPr sz="1200">
              <a:latin typeface="Arial"/>
              <a:cs typeface="Arial"/>
            </a:endParaRPr>
          </a:p>
          <a:p>
            <a:pPr marL="365125" marR="501650" indent="-152400">
              <a:lnSpc>
                <a:spcPct val="100000"/>
              </a:lnSpc>
              <a:spcBef>
                <a:spcPts val="309"/>
              </a:spcBef>
              <a:buClr>
                <a:srgbClr val="EC1A3A"/>
              </a:buClr>
              <a:buFont typeface="Times New Roman"/>
              <a:buChar char="•"/>
              <a:tabLst>
                <a:tab pos="365760" algn="l"/>
              </a:tabLst>
            </a:pPr>
            <a:r>
              <a:rPr dirty="0" sz="1200" spc="-5"/>
              <a:t>Each variable </a:t>
            </a:r>
            <a:r>
              <a:rPr dirty="0" sz="1200" spc="-10"/>
              <a:t>has </a:t>
            </a:r>
            <a:r>
              <a:rPr dirty="0" sz="1200" spc="-15"/>
              <a:t>it’s </a:t>
            </a:r>
            <a:r>
              <a:rPr dirty="0" sz="1200" spc="-10"/>
              <a:t>own </a:t>
            </a:r>
            <a:r>
              <a:rPr dirty="0" sz="1200" spc="-5"/>
              <a:t>coefficient: </a:t>
            </a:r>
            <a:r>
              <a:rPr dirty="0" sz="1200" spc="-5" i="1">
                <a:latin typeface="Arial"/>
                <a:cs typeface="Arial"/>
              </a:rPr>
              <a:t>b</a:t>
            </a:r>
            <a:r>
              <a:rPr dirty="0" baseline="-13888" sz="1200" spc="-7"/>
              <a:t>1 </a:t>
            </a:r>
            <a:r>
              <a:rPr dirty="0" sz="1200" spc="-5"/>
              <a:t>is the  coefficient for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/>
              <a:t>1 </a:t>
            </a:r>
            <a:r>
              <a:rPr dirty="0" sz="1200" spc="-10"/>
              <a:t>and </a:t>
            </a:r>
            <a:r>
              <a:rPr dirty="0" sz="1200" spc="-5" i="1">
                <a:latin typeface="Arial"/>
                <a:cs typeface="Arial"/>
              </a:rPr>
              <a:t>b</a:t>
            </a:r>
            <a:r>
              <a:rPr dirty="0" baseline="-13888" sz="1200" spc="-7"/>
              <a:t>2 </a:t>
            </a:r>
            <a:r>
              <a:rPr dirty="0" sz="1200" spc="-5"/>
              <a:t>is the coefficient for</a:t>
            </a:r>
            <a:r>
              <a:rPr dirty="0" sz="1200" spc="-135"/>
              <a:t>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/>
              <a:t>2</a:t>
            </a:r>
            <a:endParaRPr baseline="-13888" sz="1200">
              <a:latin typeface="Arial"/>
              <a:cs typeface="Arial"/>
            </a:endParaRPr>
          </a:p>
          <a:p>
            <a:pPr marL="365125" marR="5588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365760" algn="l"/>
              </a:tabLst>
            </a:pPr>
            <a:r>
              <a:rPr dirty="0" sz="1200" spc="-5"/>
              <a:t>If </a:t>
            </a:r>
            <a:r>
              <a:rPr dirty="0" sz="1200" spc="-10"/>
              <a:t>we want </a:t>
            </a:r>
            <a:r>
              <a:rPr dirty="0" sz="1200" spc="-5"/>
              <a:t>to </a:t>
            </a:r>
            <a:r>
              <a:rPr dirty="0" sz="1200" spc="-10"/>
              <a:t>assume </a:t>
            </a:r>
            <a:r>
              <a:rPr dirty="0" sz="1200" spc="-5"/>
              <a:t>that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/>
              <a:t>1 </a:t>
            </a:r>
            <a:r>
              <a:rPr dirty="0" sz="1200" spc="-10"/>
              <a:t>and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/>
              <a:t>2 </a:t>
            </a:r>
            <a:r>
              <a:rPr dirty="0" sz="1200" spc="-5"/>
              <a:t>cause 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-5"/>
              <a:t>, </a:t>
            </a:r>
            <a:r>
              <a:rPr dirty="0" sz="1200" spc="-10"/>
              <a:t>we </a:t>
            </a:r>
            <a:r>
              <a:rPr dirty="0" sz="1200" spc="-5"/>
              <a:t>can  say that </a:t>
            </a:r>
            <a:r>
              <a:rPr dirty="0" sz="1200" spc="-5" i="1">
                <a:latin typeface="Arial"/>
                <a:cs typeface="Arial"/>
              </a:rPr>
              <a:t>b</a:t>
            </a:r>
            <a:r>
              <a:rPr dirty="0" baseline="-13888" sz="1200" spc="-7"/>
              <a:t>1 </a:t>
            </a:r>
            <a:r>
              <a:rPr dirty="0" sz="1200" spc="-5"/>
              <a:t>is the </a:t>
            </a:r>
            <a:r>
              <a:rPr dirty="0" sz="1200" spc="-10"/>
              <a:t>effect </a:t>
            </a:r>
            <a:r>
              <a:rPr dirty="0" sz="1200" spc="-5"/>
              <a:t>of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/>
              <a:t>1 </a:t>
            </a:r>
            <a:r>
              <a:rPr dirty="0" sz="1200" spc="-5"/>
              <a:t>(on 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-5"/>
              <a:t>) </a:t>
            </a:r>
            <a:r>
              <a:rPr dirty="0" sz="1200" spc="-10"/>
              <a:t>and </a:t>
            </a:r>
            <a:r>
              <a:rPr dirty="0" sz="1200" spc="-5" i="1">
                <a:latin typeface="Arial"/>
                <a:cs typeface="Arial"/>
              </a:rPr>
              <a:t>b</a:t>
            </a:r>
            <a:r>
              <a:rPr dirty="0" baseline="-13888" sz="1200" spc="-7"/>
              <a:t>2 </a:t>
            </a:r>
            <a:r>
              <a:rPr dirty="0" sz="1200" spc="-5"/>
              <a:t>is the  </a:t>
            </a:r>
            <a:r>
              <a:rPr dirty="0" sz="1200" spc="-10"/>
              <a:t>effect </a:t>
            </a:r>
            <a:r>
              <a:rPr dirty="0" sz="1200" spc="-5"/>
              <a:t>of </a:t>
            </a:r>
            <a:r>
              <a:rPr dirty="0" sz="1200" spc="-5" i="1">
                <a:latin typeface="Arial"/>
                <a:cs typeface="Arial"/>
              </a:rPr>
              <a:t>X</a:t>
            </a:r>
            <a:r>
              <a:rPr dirty="0" baseline="-13888" sz="1200" spc="-7"/>
              <a:t>2 </a:t>
            </a:r>
            <a:r>
              <a:rPr dirty="0" sz="1200" spc="-5"/>
              <a:t>(on</a:t>
            </a:r>
            <a:r>
              <a:rPr dirty="0" sz="1200" spc="-60"/>
              <a:t> </a:t>
            </a: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-5"/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912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5: Multiple </a:t>
            </a:r>
            <a:r>
              <a:rPr dirty="0"/>
              <a:t>linear</a:t>
            </a:r>
            <a:r>
              <a:rPr dirty="0" spc="12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515620"/>
            <a:ext cx="4002404" cy="1898014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Example: Predicting </a:t>
            </a:r>
            <a:r>
              <a:rPr dirty="0" sz="1200" spc="-10">
                <a:latin typeface="Arial"/>
                <a:cs typeface="Arial"/>
              </a:rPr>
              <a:t>university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grades</a:t>
            </a:r>
            <a:endParaRPr sz="1200">
              <a:latin typeface="Arial"/>
              <a:cs typeface="Arial"/>
            </a:endParaRPr>
          </a:p>
          <a:p>
            <a:pPr marL="367030" marR="431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10">
                <a:latin typeface="Arial"/>
                <a:cs typeface="Arial"/>
              </a:rPr>
              <a:t>Let’s add another </a:t>
            </a:r>
            <a:r>
              <a:rPr dirty="0" sz="1200" spc="-5">
                <a:latin typeface="Arial"/>
                <a:cs typeface="Arial"/>
              </a:rPr>
              <a:t>variable to </a:t>
            </a:r>
            <a:r>
              <a:rPr dirty="0" sz="1200" spc="-10">
                <a:latin typeface="Arial"/>
                <a:cs typeface="Arial"/>
              </a:rPr>
              <a:t>our </a:t>
            </a:r>
            <a:r>
              <a:rPr dirty="0" sz="1200" spc="-5">
                <a:latin typeface="Arial"/>
                <a:cs typeface="Arial"/>
              </a:rPr>
              <a:t>model: the student’s  </a:t>
            </a:r>
            <a:r>
              <a:rPr dirty="0" sz="1200" spc="-35">
                <a:latin typeface="Arial"/>
                <a:cs typeface="Arial"/>
              </a:rPr>
              <a:t>SAT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score</a:t>
            </a:r>
            <a:endParaRPr sz="1200">
              <a:latin typeface="Arial"/>
              <a:cs typeface="Arial"/>
            </a:endParaRPr>
          </a:p>
          <a:p>
            <a:pPr marL="36703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20">
                <a:latin typeface="Arial"/>
                <a:cs typeface="Arial"/>
              </a:rPr>
              <a:t>Type </a:t>
            </a:r>
            <a:r>
              <a:rPr dirty="0" sz="1200" spc="-10">
                <a:latin typeface="Arial"/>
                <a:cs typeface="Arial"/>
              </a:rPr>
              <a:t>into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Stata:</a:t>
            </a:r>
            <a:endParaRPr sz="1200">
              <a:latin typeface="Arial"/>
              <a:cs typeface="Arial"/>
            </a:endParaRPr>
          </a:p>
          <a:p>
            <a:pPr marL="63500" marR="1663064">
              <a:lnSpc>
                <a:spcPct val="100000"/>
              </a:lnSpc>
              <a:spcBef>
                <a:spcPts val="1000"/>
              </a:spcBef>
            </a:pPr>
            <a:r>
              <a:rPr dirty="0" sz="1200" spc="-105">
                <a:latin typeface="Courier New"/>
                <a:cs typeface="Courier New"/>
              </a:rPr>
              <a:t>gen sat = math_sat +</a:t>
            </a:r>
            <a:r>
              <a:rPr dirty="0" sz="1200" spc="-19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verb_sat  twoway scatter univ_gpa sat  reg univ_gpa high_gpa</a:t>
            </a:r>
            <a:r>
              <a:rPr dirty="0" sz="1200" spc="-14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sat</a:t>
            </a:r>
            <a:endParaRPr sz="1200">
              <a:latin typeface="Courier New"/>
              <a:cs typeface="Courier New"/>
            </a:endParaRPr>
          </a:p>
          <a:p>
            <a:pPr marL="367030" indent="-152400">
              <a:lnSpc>
                <a:spcPct val="100000"/>
              </a:lnSpc>
              <a:spcBef>
                <a:spcPts val="1310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20">
                <a:latin typeface="Arial"/>
                <a:cs typeface="Arial"/>
              </a:rPr>
              <a:t>We</a:t>
            </a:r>
            <a:r>
              <a:rPr dirty="0" sz="1200" spc="-10">
                <a:latin typeface="Arial"/>
                <a:cs typeface="Arial"/>
              </a:rPr>
              <a:t> get: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9694" y="2348252"/>
            <a:ext cx="9969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80">
                <a:latin typeface="Garamond"/>
                <a:cs typeface="Garamond"/>
              </a:rPr>
              <a:t>ˆ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0832" y="2389451"/>
            <a:ext cx="144399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" i="1">
                <a:latin typeface="Arial"/>
                <a:cs typeface="Arial"/>
              </a:rPr>
              <a:t>Y</a:t>
            </a:r>
            <a:r>
              <a:rPr dirty="0" sz="1200" spc="-15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20">
                <a:latin typeface="Garamond"/>
                <a:cs typeface="Garamond"/>
              </a:rPr>
              <a:t> </a:t>
            </a:r>
            <a:r>
              <a:rPr dirty="0" sz="1200" spc="-5" i="1">
                <a:latin typeface="Arial"/>
                <a:cs typeface="Arial"/>
              </a:rPr>
              <a:t>a</a:t>
            </a:r>
            <a:r>
              <a:rPr dirty="0" sz="1200" spc="-8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45">
                <a:latin typeface="Garamond"/>
                <a:cs typeface="Garamond"/>
              </a:rPr>
              <a:t> </a:t>
            </a:r>
            <a:r>
              <a:rPr dirty="0" sz="1200" spc="5" i="1">
                <a:latin typeface="Arial"/>
                <a:cs typeface="Arial"/>
              </a:rPr>
              <a:t>b</a:t>
            </a:r>
            <a:r>
              <a:rPr dirty="0" baseline="-13888" sz="1200" spc="7">
                <a:latin typeface="Arial"/>
                <a:cs typeface="Arial"/>
              </a:rPr>
              <a:t>1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baseline="-13888" sz="1200" spc="7">
                <a:latin typeface="Arial"/>
                <a:cs typeface="Arial"/>
              </a:rPr>
              <a:t>1</a:t>
            </a:r>
            <a:r>
              <a:rPr dirty="0" baseline="-13888" sz="1200" spc="120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40">
                <a:latin typeface="Garamond"/>
                <a:cs typeface="Garamond"/>
              </a:rPr>
              <a:t> </a:t>
            </a:r>
            <a:r>
              <a:rPr dirty="0" sz="1200" spc="5" i="1">
                <a:latin typeface="Arial"/>
                <a:cs typeface="Arial"/>
              </a:rPr>
              <a:t>b</a:t>
            </a:r>
            <a:r>
              <a:rPr dirty="0" baseline="-13888" sz="1200" spc="7">
                <a:latin typeface="Arial"/>
                <a:cs typeface="Arial"/>
              </a:rPr>
              <a:t>2</a:t>
            </a:r>
            <a:r>
              <a:rPr dirty="0" sz="1200" spc="5" i="1">
                <a:latin typeface="Arial"/>
                <a:cs typeface="Arial"/>
              </a:rPr>
              <a:t>X</a:t>
            </a:r>
            <a:r>
              <a:rPr dirty="0" baseline="-13888" sz="1200" spc="7">
                <a:latin typeface="Arial"/>
                <a:cs typeface="Arial"/>
              </a:rPr>
              <a:t>2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563" y="2655161"/>
            <a:ext cx="366077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 spc="-50" i="1">
                <a:latin typeface="Arial"/>
                <a:cs typeface="Arial"/>
              </a:rPr>
              <a:t>univ</a:t>
            </a:r>
            <a:r>
              <a:rPr dirty="0" baseline="13888" sz="1800" spc="-75">
                <a:latin typeface="Garamond"/>
                <a:cs typeface="Garamond"/>
              </a:rPr>
              <a:t>ˆ</a:t>
            </a:r>
            <a:r>
              <a:rPr dirty="0" sz="1200" spc="-50">
                <a:latin typeface="Arial"/>
                <a:cs typeface="Arial"/>
              </a:rPr>
              <a:t>_</a:t>
            </a:r>
            <a:r>
              <a:rPr dirty="0" sz="1200" spc="-50" i="1">
                <a:latin typeface="Arial"/>
                <a:cs typeface="Arial"/>
              </a:rPr>
              <a:t>gpa</a:t>
            </a:r>
            <a:r>
              <a:rPr dirty="0" sz="1200" spc="-5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540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5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541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5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Arial"/>
                <a:cs typeface="Arial"/>
              </a:rPr>
              <a:t>high</a:t>
            </a:r>
            <a:r>
              <a:rPr dirty="0" sz="1200" spc="-10">
                <a:latin typeface="Arial"/>
                <a:cs typeface="Arial"/>
              </a:rPr>
              <a:t>_</a:t>
            </a:r>
            <a:r>
              <a:rPr dirty="0" sz="1200" spc="-10" i="1">
                <a:latin typeface="Arial"/>
                <a:cs typeface="Arial"/>
              </a:rPr>
              <a:t>gpa</a:t>
            </a:r>
            <a:r>
              <a:rPr dirty="0" sz="1200" spc="-9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5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0008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5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Arial"/>
                <a:cs typeface="Arial"/>
              </a:rPr>
              <a:t>sat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29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912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5: Multiple </a:t>
            </a:r>
            <a:r>
              <a:rPr dirty="0"/>
              <a:t>linear</a:t>
            </a:r>
            <a:r>
              <a:rPr dirty="0" spc="12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294" y="393725"/>
            <a:ext cx="4117340" cy="27381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315"/>
              </a:spcBef>
            </a:pPr>
            <a:r>
              <a:rPr dirty="0" sz="1200" spc="-5">
                <a:latin typeface="Arial"/>
                <a:cs typeface="Arial"/>
              </a:rPr>
              <a:t>Example: Predicting </a:t>
            </a:r>
            <a:r>
              <a:rPr dirty="0" sz="1200" spc="-10">
                <a:latin typeface="Arial"/>
                <a:cs typeface="Arial"/>
              </a:rPr>
              <a:t>university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grades</a:t>
            </a:r>
            <a:endParaRPr sz="1200">
              <a:latin typeface="Arial"/>
              <a:cs typeface="Arial"/>
            </a:endParaRPr>
          </a:p>
          <a:p>
            <a:pPr marL="443230" indent="-152400">
              <a:lnSpc>
                <a:spcPct val="100000"/>
              </a:lnSpc>
              <a:spcBef>
                <a:spcPts val="210"/>
              </a:spcBef>
              <a:buClr>
                <a:srgbClr val="EC1A3A"/>
              </a:buClr>
              <a:buFont typeface="Times New Roman"/>
              <a:buChar char="•"/>
              <a:tabLst>
                <a:tab pos="443865" algn="l"/>
              </a:tabLst>
            </a:pPr>
            <a:r>
              <a:rPr dirty="0" sz="1200" spc="-10">
                <a:latin typeface="Arial"/>
                <a:cs typeface="Arial"/>
              </a:rPr>
              <a:t>High </a:t>
            </a:r>
            <a:r>
              <a:rPr dirty="0" sz="1200" spc="-5">
                <a:latin typeface="Arial"/>
                <a:cs typeface="Arial"/>
              </a:rPr>
              <a:t>school </a:t>
            </a:r>
            <a:r>
              <a:rPr dirty="0" sz="1200" spc="-35">
                <a:latin typeface="Arial"/>
                <a:cs typeface="Arial"/>
              </a:rPr>
              <a:t>GPA</a:t>
            </a:r>
            <a:endParaRPr sz="1200">
              <a:latin typeface="Arial"/>
              <a:cs typeface="Arial"/>
            </a:endParaRPr>
          </a:p>
          <a:p>
            <a:pPr lvl="1" marL="746760" marR="26416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747395" algn="l"/>
              </a:tabLst>
            </a:pPr>
            <a:r>
              <a:rPr dirty="0" sz="1100" spc="-5" b="1">
                <a:latin typeface="Arial"/>
                <a:cs typeface="Arial"/>
              </a:rPr>
              <a:t>Significance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10">
                <a:latin typeface="Arial"/>
                <a:cs typeface="Arial"/>
              </a:rPr>
              <a:t>p=0.000, which is &lt; </a:t>
            </a:r>
            <a:r>
              <a:rPr dirty="0" sz="1100" spc="-5">
                <a:latin typeface="Arial"/>
                <a:cs typeface="Arial"/>
              </a:rPr>
              <a:t>.05, so </a:t>
            </a:r>
            <a:r>
              <a:rPr dirty="0" sz="1100" spc="-15">
                <a:latin typeface="Arial"/>
                <a:cs typeface="Arial"/>
              </a:rPr>
              <a:t>we  </a:t>
            </a:r>
            <a:r>
              <a:rPr dirty="0" sz="1100" spc="-5">
                <a:latin typeface="Arial"/>
                <a:cs typeface="Arial"/>
              </a:rPr>
              <a:t>conclude </a:t>
            </a:r>
            <a:r>
              <a:rPr dirty="0" sz="1100" spc="-15" b="1">
                <a:latin typeface="Arial"/>
                <a:cs typeface="Arial"/>
              </a:rPr>
              <a:t>there’s </a:t>
            </a:r>
            <a:r>
              <a:rPr dirty="0" sz="1100" spc="-10" b="1">
                <a:latin typeface="Arial"/>
                <a:cs typeface="Arial"/>
              </a:rPr>
              <a:t>a reliable relationship between  </a:t>
            </a:r>
            <a:r>
              <a:rPr dirty="0" sz="1100" spc="-5" b="1">
                <a:latin typeface="Arial"/>
                <a:cs typeface="Arial"/>
              </a:rPr>
              <a:t>high </a:t>
            </a:r>
            <a:r>
              <a:rPr dirty="0" sz="1100" spc="-10" b="1">
                <a:latin typeface="Arial"/>
                <a:cs typeface="Arial"/>
              </a:rPr>
              <a:t>school </a:t>
            </a:r>
            <a:r>
              <a:rPr dirty="0" sz="1100" spc="-35" b="1">
                <a:latin typeface="Arial"/>
                <a:cs typeface="Arial"/>
              </a:rPr>
              <a:t>GPA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5" b="1">
                <a:latin typeface="Arial"/>
                <a:cs typeface="Arial"/>
              </a:rPr>
              <a:t>university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GPA</a:t>
            </a:r>
            <a:endParaRPr sz="1100">
              <a:latin typeface="Arial"/>
              <a:cs typeface="Arial"/>
            </a:endParaRPr>
          </a:p>
          <a:p>
            <a:pPr lvl="1" marL="746760" marR="81280" indent="-145415">
              <a:lnSpc>
                <a:spcPct val="102600"/>
              </a:lnSpc>
              <a:spcBef>
                <a:spcPts val="5"/>
              </a:spcBef>
              <a:buClr>
                <a:srgbClr val="3333B2"/>
              </a:buClr>
              <a:buFont typeface="Times New Roman"/>
              <a:buChar char="•"/>
              <a:tabLst>
                <a:tab pos="747395" algn="l"/>
              </a:tabLst>
            </a:pPr>
            <a:r>
              <a:rPr dirty="0" sz="1100" spc="-5" b="1">
                <a:latin typeface="Arial"/>
                <a:cs typeface="Arial"/>
              </a:rPr>
              <a:t>Sign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10">
                <a:latin typeface="Arial"/>
                <a:cs typeface="Arial"/>
              </a:rPr>
              <a:t>The coefficient </a:t>
            </a:r>
            <a:r>
              <a:rPr dirty="0" sz="1100" spc="-5">
                <a:latin typeface="Arial"/>
                <a:cs typeface="Arial"/>
              </a:rPr>
              <a:t>(.54) for </a:t>
            </a:r>
            <a:r>
              <a:rPr dirty="0" sz="1100" spc="-10" i="1">
                <a:latin typeface="Arial"/>
                <a:cs typeface="Arial"/>
              </a:rPr>
              <a:t>high</a:t>
            </a:r>
            <a:r>
              <a:rPr dirty="0" sz="1100" spc="-10">
                <a:latin typeface="Arial"/>
                <a:cs typeface="Arial"/>
              </a:rPr>
              <a:t>_</a:t>
            </a:r>
            <a:r>
              <a:rPr dirty="0" sz="1100" spc="-10" i="1">
                <a:latin typeface="Arial"/>
                <a:cs typeface="Arial"/>
              </a:rPr>
              <a:t>GPA </a:t>
            </a:r>
            <a:r>
              <a:rPr dirty="0" sz="1100" spc="-10">
                <a:latin typeface="Arial"/>
                <a:cs typeface="Arial"/>
              </a:rPr>
              <a:t>is positive,  </a:t>
            </a:r>
            <a:r>
              <a:rPr dirty="0" sz="1100" spc="-5">
                <a:latin typeface="Arial"/>
                <a:cs typeface="Arial"/>
              </a:rPr>
              <a:t>so </a:t>
            </a:r>
            <a:r>
              <a:rPr dirty="0" sz="1100" spc="-5" b="1">
                <a:latin typeface="Arial"/>
                <a:cs typeface="Arial"/>
              </a:rPr>
              <a:t>doing well in high </a:t>
            </a:r>
            <a:r>
              <a:rPr dirty="0" sz="1100" spc="-10" b="1">
                <a:latin typeface="Arial"/>
                <a:cs typeface="Arial"/>
              </a:rPr>
              <a:t>school </a:t>
            </a:r>
            <a:r>
              <a:rPr dirty="0" sz="1100" spc="-5" b="1">
                <a:latin typeface="Arial"/>
                <a:cs typeface="Arial"/>
              </a:rPr>
              <a:t>predicts doing well</a:t>
            </a:r>
            <a:r>
              <a:rPr dirty="0" sz="1100" spc="-18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at  </a:t>
            </a:r>
            <a:r>
              <a:rPr dirty="0" sz="1100" spc="-5" b="1">
                <a:latin typeface="Arial"/>
                <a:cs typeface="Arial"/>
              </a:rPr>
              <a:t>university</a:t>
            </a:r>
            <a:endParaRPr sz="1100">
              <a:latin typeface="Arial"/>
              <a:cs typeface="Arial"/>
            </a:endParaRPr>
          </a:p>
          <a:p>
            <a:pPr lvl="1" marL="746760" indent="-146050">
              <a:lnSpc>
                <a:spcPts val="1135"/>
              </a:lnSpc>
              <a:buClr>
                <a:srgbClr val="3333B2"/>
              </a:buClr>
              <a:buFont typeface="Times New Roman"/>
              <a:buChar char="•"/>
              <a:tabLst>
                <a:tab pos="747395" algn="l"/>
              </a:tabLst>
            </a:pPr>
            <a:r>
              <a:rPr dirty="0" sz="1100" spc="-5" b="1">
                <a:latin typeface="Arial"/>
                <a:cs typeface="Arial"/>
              </a:rPr>
              <a:t>Size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10">
                <a:latin typeface="Arial"/>
                <a:cs typeface="Arial"/>
              </a:rPr>
              <a:t>The coefficient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 i="1">
                <a:latin typeface="Arial"/>
                <a:cs typeface="Arial"/>
              </a:rPr>
              <a:t>high</a:t>
            </a:r>
            <a:r>
              <a:rPr dirty="0" sz="1100" spc="-10">
                <a:latin typeface="Arial"/>
                <a:cs typeface="Arial"/>
              </a:rPr>
              <a:t>_</a:t>
            </a:r>
            <a:r>
              <a:rPr dirty="0" sz="1100" spc="-10" i="1">
                <a:latin typeface="Arial"/>
                <a:cs typeface="Arial"/>
              </a:rPr>
              <a:t>GPA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.54, so</a:t>
            </a:r>
            <a:r>
              <a:rPr dirty="0" sz="1100" spc="-18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746760" marR="130810">
              <a:lnSpc>
                <a:spcPts val="1200"/>
              </a:lnSpc>
              <a:spcBef>
                <a:spcPts val="75"/>
              </a:spcBef>
            </a:pPr>
            <a:r>
              <a:rPr dirty="0" sz="1100" spc="-5" b="1">
                <a:latin typeface="Arial"/>
                <a:cs typeface="Arial"/>
              </a:rPr>
              <a:t>one-point increase in high </a:t>
            </a:r>
            <a:r>
              <a:rPr dirty="0" sz="1100" spc="-10" b="1">
                <a:latin typeface="Arial"/>
                <a:cs typeface="Arial"/>
              </a:rPr>
              <a:t>school </a:t>
            </a:r>
            <a:r>
              <a:rPr dirty="0" sz="1100" spc="-35" b="1">
                <a:latin typeface="Arial"/>
                <a:cs typeface="Arial"/>
              </a:rPr>
              <a:t>GPA </a:t>
            </a:r>
            <a:r>
              <a:rPr dirty="0" sz="1100" spc="-5" b="1">
                <a:latin typeface="Arial"/>
                <a:cs typeface="Arial"/>
              </a:rPr>
              <a:t>predicts </a:t>
            </a:r>
            <a:r>
              <a:rPr dirty="0" sz="1100" spc="-10" b="1">
                <a:latin typeface="Arial"/>
                <a:cs typeface="Arial"/>
              </a:rPr>
              <a:t>a  0.54-point </a:t>
            </a:r>
            <a:r>
              <a:rPr dirty="0" sz="1100" spc="-5" b="1">
                <a:latin typeface="Arial"/>
                <a:cs typeface="Arial"/>
              </a:rPr>
              <a:t>increase in university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GPA</a:t>
            </a:r>
            <a:endParaRPr sz="1100">
              <a:latin typeface="Arial"/>
              <a:cs typeface="Arial"/>
            </a:endParaRPr>
          </a:p>
          <a:p>
            <a:pPr lvl="2" marL="1050290" marR="107314" indent="-139700">
              <a:lnSpc>
                <a:spcPct val="100000"/>
              </a:lnSpc>
              <a:spcBef>
                <a:spcPts val="150"/>
              </a:spcBef>
              <a:buClr>
                <a:srgbClr val="3333B2"/>
              </a:buClr>
              <a:buFont typeface="Times New Roman"/>
              <a:buChar char="•"/>
              <a:tabLst>
                <a:tab pos="1050925" algn="l"/>
              </a:tabLst>
            </a:pP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effect </a:t>
            </a:r>
            <a:r>
              <a:rPr dirty="0" sz="1000" spc="-5">
                <a:latin typeface="Arial"/>
                <a:cs typeface="Arial"/>
              </a:rPr>
              <a:t>size is smaller than </a:t>
            </a:r>
            <a:r>
              <a:rPr dirty="0" sz="1000" spc="-10">
                <a:latin typeface="Arial"/>
                <a:cs typeface="Arial"/>
              </a:rPr>
              <a:t>what was estimated in  </a:t>
            </a:r>
            <a:r>
              <a:rPr dirty="0" sz="1000" spc="-5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prior </a:t>
            </a:r>
            <a:r>
              <a:rPr dirty="0" sz="1000" spc="-5">
                <a:latin typeface="Arial"/>
                <a:cs typeface="Arial"/>
              </a:rPr>
              <a:t>regression model </a:t>
            </a:r>
            <a:r>
              <a:rPr dirty="0" sz="1000" spc="-10">
                <a:latin typeface="Arial"/>
                <a:cs typeface="Arial"/>
              </a:rPr>
              <a:t>because now we’re  </a:t>
            </a:r>
            <a:r>
              <a:rPr dirty="0" sz="1000" spc="-5">
                <a:latin typeface="Arial"/>
                <a:cs typeface="Arial"/>
              </a:rPr>
              <a:t>effectively </a:t>
            </a:r>
            <a:r>
              <a:rPr dirty="0" sz="1000" spc="-10">
                <a:latin typeface="Arial"/>
                <a:cs typeface="Arial"/>
              </a:rPr>
              <a:t>estimating </a:t>
            </a:r>
            <a:r>
              <a:rPr dirty="0" sz="1000" spc="-5">
                <a:latin typeface="Arial"/>
                <a:cs typeface="Arial"/>
              </a:rPr>
              <a:t>the difference </a:t>
            </a:r>
            <a:r>
              <a:rPr dirty="0" sz="1000" spc="-10">
                <a:latin typeface="Arial"/>
                <a:cs typeface="Arial"/>
              </a:rPr>
              <a:t>between </a:t>
            </a:r>
            <a:r>
              <a:rPr dirty="0" sz="1000" spc="-5">
                <a:latin typeface="Arial"/>
                <a:cs typeface="Arial"/>
              </a:rPr>
              <a:t>two  students </a:t>
            </a:r>
            <a:r>
              <a:rPr dirty="0" sz="1000" spc="-10">
                <a:latin typeface="Arial"/>
                <a:cs typeface="Arial"/>
              </a:rPr>
              <a:t>with </a:t>
            </a:r>
            <a:r>
              <a:rPr dirty="0" sz="1000" spc="-5">
                <a:latin typeface="Arial"/>
                <a:cs typeface="Arial"/>
              </a:rPr>
              <a:t>different </a:t>
            </a:r>
            <a:r>
              <a:rPr dirty="0" sz="1000" spc="-10">
                <a:latin typeface="Arial"/>
                <a:cs typeface="Arial"/>
              </a:rPr>
              <a:t>high </a:t>
            </a:r>
            <a:r>
              <a:rPr dirty="0" sz="1000" spc="-5">
                <a:latin typeface="Arial"/>
                <a:cs typeface="Arial"/>
              </a:rPr>
              <a:t>school </a:t>
            </a:r>
            <a:r>
              <a:rPr dirty="0" sz="1000" spc="-25">
                <a:latin typeface="Arial"/>
                <a:cs typeface="Arial"/>
              </a:rPr>
              <a:t>GPAs </a:t>
            </a:r>
            <a:r>
              <a:rPr dirty="0" sz="1000" spc="-10">
                <a:latin typeface="Arial"/>
                <a:cs typeface="Arial"/>
              </a:rPr>
              <a:t>but </a:t>
            </a:r>
            <a:r>
              <a:rPr dirty="0" sz="1000" spc="-5">
                <a:latin typeface="Arial"/>
                <a:cs typeface="Arial"/>
              </a:rPr>
              <a:t>the  same </a:t>
            </a:r>
            <a:r>
              <a:rPr dirty="0" sz="1000" spc="-30">
                <a:latin typeface="Arial"/>
                <a:cs typeface="Arial"/>
              </a:rPr>
              <a:t>SAT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score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5: Multiple </a:t>
            </a:r>
            <a:r>
              <a:rPr dirty="0"/>
              <a:t>linear</a:t>
            </a:r>
            <a:r>
              <a:rPr dirty="0" spc="12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594" y="335290"/>
            <a:ext cx="4070350" cy="2932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>
              <a:lnSpc>
                <a:spcPts val="1425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Example: Predicting </a:t>
            </a:r>
            <a:r>
              <a:rPr dirty="0" sz="1200" spc="-10">
                <a:latin typeface="Arial"/>
                <a:cs typeface="Arial"/>
              </a:rPr>
              <a:t>university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grades</a:t>
            </a:r>
            <a:endParaRPr sz="1200">
              <a:latin typeface="Arial"/>
              <a:cs typeface="Arial"/>
            </a:endParaRPr>
          </a:p>
          <a:p>
            <a:pPr marL="455930" indent="-152400">
              <a:lnSpc>
                <a:spcPts val="1425"/>
              </a:lnSpc>
              <a:buClr>
                <a:srgbClr val="EC1A3A"/>
              </a:buClr>
              <a:buFont typeface="Times New Roman"/>
              <a:buChar char="•"/>
              <a:tabLst>
                <a:tab pos="456565" algn="l"/>
              </a:tabLst>
            </a:pPr>
            <a:r>
              <a:rPr dirty="0" sz="1200" spc="-35">
                <a:latin typeface="Arial"/>
                <a:cs typeface="Arial"/>
              </a:rPr>
              <a:t>SAT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score</a:t>
            </a:r>
            <a:endParaRPr sz="1200">
              <a:latin typeface="Arial"/>
              <a:cs typeface="Arial"/>
            </a:endParaRPr>
          </a:p>
          <a:p>
            <a:pPr lvl="1" marL="759460" marR="204470" indent="-145415">
              <a:lnSpc>
                <a:spcPts val="135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760095" algn="l"/>
              </a:tabLst>
            </a:pPr>
            <a:r>
              <a:rPr dirty="0" sz="1100" spc="-5" b="1">
                <a:latin typeface="Arial"/>
                <a:cs typeface="Arial"/>
              </a:rPr>
              <a:t>Significance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10">
                <a:latin typeface="Arial"/>
                <a:cs typeface="Arial"/>
              </a:rPr>
              <a:t>p=0.043, which is &lt; </a:t>
            </a:r>
            <a:r>
              <a:rPr dirty="0" sz="1100" spc="-5">
                <a:latin typeface="Arial"/>
                <a:cs typeface="Arial"/>
              </a:rPr>
              <a:t>.05, so </a:t>
            </a:r>
            <a:r>
              <a:rPr dirty="0" sz="1100" spc="-15">
                <a:latin typeface="Arial"/>
                <a:cs typeface="Arial"/>
              </a:rPr>
              <a:t>we  </a:t>
            </a:r>
            <a:r>
              <a:rPr dirty="0" sz="1100" spc="-5">
                <a:latin typeface="Arial"/>
                <a:cs typeface="Arial"/>
              </a:rPr>
              <a:t>conclude </a:t>
            </a:r>
            <a:r>
              <a:rPr dirty="0" sz="1100" spc="-15" b="1">
                <a:latin typeface="Arial"/>
                <a:cs typeface="Arial"/>
              </a:rPr>
              <a:t>there’s </a:t>
            </a:r>
            <a:r>
              <a:rPr dirty="0" sz="1100" spc="-10" b="1">
                <a:latin typeface="Arial"/>
                <a:cs typeface="Arial"/>
              </a:rPr>
              <a:t>a reliable relationship between  </a:t>
            </a:r>
            <a:r>
              <a:rPr dirty="0" sz="1100" spc="-35" b="1">
                <a:latin typeface="Arial"/>
                <a:cs typeface="Arial"/>
              </a:rPr>
              <a:t>SAT </a:t>
            </a:r>
            <a:r>
              <a:rPr dirty="0" sz="1100" spc="-10" b="1">
                <a:latin typeface="Arial"/>
                <a:cs typeface="Arial"/>
              </a:rPr>
              <a:t>score and </a:t>
            </a:r>
            <a:r>
              <a:rPr dirty="0" sz="1100" spc="-5" b="1">
                <a:latin typeface="Arial"/>
                <a:cs typeface="Arial"/>
              </a:rPr>
              <a:t>university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GPA</a:t>
            </a:r>
            <a:endParaRPr sz="1100">
              <a:latin typeface="Arial"/>
              <a:cs typeface="Arial"/>
            </a:endParaRPr>
          </a:p>
          <a:p>
            <a:pPr algn="r" lvl="1" marL="145415" marR="243204" indent="-145415">
              <a:lnSpc>
                <a:spcPts val="1315"/>
              </a:lnSpc>
              <a:buClr>
                <a:srgbClr val="3333B2"/>
              </a:buClr>
              <a:buFont typeface="Times New Roman"/>
              <a:buChar char="•"/>
              <a:tabLst>
                <a:tab pos="145415" algn="l"/>
              </a:tabLst>
            </a:pPr>
            <a:r>
              <a:rPr dirty="0" sz="1100" spc="-5" b="1">
                <a:latin typeface="Arial"/>
                <a:cs typeface="Arial"/>
              </a:rPr>
              <a:t>Sign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10">
                <a:latin typeface="Arial"/>
                <a:cs typeface="Arial"/>
              </a:rPr>
              <a:t>The coefficient </a:t>
            </a:r>
            <a:r>
              <a:rPr dirty="0" sz="1100" spc="-5">
                <a:latin typeface="Arial"/>
                <a:cs typeface="Arial"/>
              </a:rPr>
              <a:t>(.0008) for </a:t>
            </a:r>
            <a:r>
              <a:rPr dirty="0" sz="1100" spc="-5" i="1">
                <a:latin typeface="Arial"/>
                <a:cs typeface="Arial"/>
              </a:rPr>
              <a:t>sat </a:t>
            </a:r>
            <a:r>
              <a:rPr dirty="0" sz="1100" spc="-10">
                <a:latin typeface="Arial"/>
                <a:cs typeface="Arial"/>
              </a:rPr>
              <a:t>is positive,</a:t>
            </a:r>
            <a:r>
              <a:rPr dirty="0" sz="1100" spc="-1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</a:t>
            </a:r>
            <a:endParaRPr sz="1100">
              <a:latin typeface="Arial"/>
              <a:cs typeface="Arial"/>
            </a:endParaRPr>
          </a:p>
          <a:p>
            <a:pPr marL="759460" marR="410209">
              <a:lnSpc>
                <a:spcPct val="102699"/>
              </a:lnSpc>
            </a:pPr>
            <a:r>
              <a:rPr dirty="0" sz="1100" spc="-5" b="1">
                <a:latin typeface="Arial"/>
                <a:cs typeface="Arial"/>
              </a:rPr>
              <a:t>doing well </a:t>
            </a:r>
            <a:r>
              <a:rPr dirty="0" sz="1100" spc="-10" b="1">
                <a:latin typeface="Arial"/>
                <a:cs typeface="Arial"/>
              </a:rPr>
              <a:t>on </a:t>
            </a:r>
            <a:r>
              <a:rPr dirty="0" sz="1100" spc="-5" b="1">
                <a:latin typeface="Arial"/>
                <a:cs typeface="Arial"/>
              </a:rPr>
              <a:t>the </a:t>
            </a:r>
            <a:r>
              <a:rPr dirty="0" sz="1100" spc="-35" b="1">
                <a:latin typeface="Arial"/>
                <a:cs typeface="Arial"/>
              </a:rPr>
              <a:t>SAT </a:t>
            </a:r>
            <a:r>
              <a:rPr dirty="0" sz="1100" spc="-5" b="1">
                <a:latin typeface="Arial"/>
                <a:cs typeface="Arial"/>
              </a:rPr>
              <a:t>predicts doing well </a:t>
            </a:r>
            <a:r>
              <a:rPr dirty="0" sz="1100" spc="-10" b="1">
                <a:latin typeface="Arial"/>
                <a:cs typeface="Arial"/>
              </a:rPr>
              <a:t>at  </a:t>
            </a:r>
            <a:r>
              <a:rPr dirty="0" sz="1100" spc="-5" b="1">
                <a:latin typeface="Arial"/>
                <a:cs typeface="Arial"/>
              </a:rPr>
              <a:t>university</a:t>
            </a:r>
            <a:endParaRPr sz="1100">
              <a:latin typeface="Arial"/>
              <a:cs typeface="Arial"/>
            </a:endParaRPr>
          </a:p>
          <a:p>
            <a:pPr lvl="1" marL="759460" marR="81280" indent="-145415">
              <a:lnSpc>
                <a:spcPts val="1200"/>
              </a:lnSpc>
              <a:spcBef>
                <a:spcPts val="15"/>
              </a:spcBef>
              <a:buClr>
                <a:srgbClr val="3333B2"/>
              </a:buClr>
              <a:buFont typeface="Times New Roman"/>
              <a:buChar char="•"/>
              <a:tabLst>
                <a:tab pos="760095" algn="l"/>
              </a:tabLst>
            </a:pPr>
            <a:r>
              <a:rPr dirty="0" sz="1100" spc="-5" b="1">
                <a:latin typeface="Arial"/>
                <a:cs typeface="Arial"/>
              </a:rPr>
              <a:t>Size</a:t>
            </a:r>
            <a:r>
              <a:rPr dirty="0" sz="1100" spc="-5">
                <a:latin typeface="Arial"/>
                <a:cs typeface="Arial"/>
              </a:rPr>
              <a:t>: </a:t>
            </a:r>
            <a:r>
              <a:rPr dirty="0" sz="1100" spc="-10">
                <a:latin typeface="Arial"/>
                <a:cs typeface="Arial"/>
              </a:rPr>
              <a:t>The coefficient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5" i="1">
                <a:latin typeface="Arial"/>
                <a:cs typeface="Arial"/>
              </a:rPr>
              <a:t>sat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.0008, so </a:t>
            </a:r>
            <a:r>
              <a:rPr dirty="0" sz="1100" spc="-10" b="1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one-point  increase in </a:t>
            </a:r>
            <a:r>
              <a:rPr dirty="0" sz="1100" spc="-35" b="1">
                <a:latin typeface="Arial"/>
                <a:cs typeface="Arial"/>
              </a:rPr>
              <a:t>SAT </a:t>
            </a:r>
            <a:r>
              <a:rPr dirty="0" sz="1100" spc="-10" b="1">
                <a:latin typeface="Arial"/>
                <a:cs typeface="Arial"/>
              </a:rPr>
              <a:t>score </a:t>
            </a:r>
            <a:r>
              <a:rPr dirty="0" sz="1100" spc="-5" b="1">
                <a:latin typeface="Arial"/>
                <a:cs typeface="Arial"/>
              </a:rPr>
              <a:t>predicts </a:t>
            </a:r>
            <a:r>
              <a:rPr dirty="0" sz="1100" spc="-10" b="1">
                <a:latin typeface="Arial"/>
                <a:cs typeface="Arial"/>
              </a:rPr>
              <a:t>a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0.0008-point</a:t>
            </a:r>
            <a:endParaRPr sz="1100">
              <a:latin typeface="Arial"/>
              <a:cs typeface="Arial"/>
            </a:endParaRPr>
          </a:p>
          <a:p>
            <a:pPr marL="759460">
              <a:lnSpc>
                <a:spcPts val="1160"/>
              </a:lnSpc>
            </a:pPr>
            <a:r>
              <a:rPr dirty="0" sz="1100" spc="-5" b="1">
                <a:latin typeface="Arial"/>
                <a:cs typeface="Arial"/>
              </a:rPr>
              <a:t>increase in university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GPA</a:t>
            </a:r>
            <a:endParaRPr sz="1100">
              <a:latin typeface="Arial"/>
              <a:cs typeface="Arial"/>
            </a:endParaRPr>
          </a:p>
          <a:p>
            <a:pPr lvl="2" marL="1062990" marR="66040" indent="-139700">
              <a:lnSpc>
                <a:spcPts val="1200"/>
              </a:lnSpc>
              <a:spcBef>
                <a:spcPts val="30"/>
              </a:spcBef>
              <a:buClr>
                <a:srgbClr val="3333B2"/>
              </a:buClr>
              <a:buFont typeface="Times New Roman"/>
              <a:buChar char="•"/>
              <a:tabLst>
                <a:tab pos="1063625" algn="l"/>
              </a:tabLst>
            </a:pPr>
            <a:r>
              <a:rPr dirty="0" sz="1000" spc="-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effect </a:t>
            </a:r>
            <a:r>
              <a:rPr dirty="0" sz="1000" spc="-5">
                <a:latin typeface="Arial"/>
                <a:cs typeface="Arial"/>
              </a:rPr>
              <a:t>sounds </a:t>
            </a:r>
            <a:r>
              <a:rPr dirty="0" sz="1000" spc="-20">
                <a:latin typeface="Arial"/>
                <a:cs typeface="Arial"/>
              </a:rPr>
              <a:t>tiny, </a:t>
            </a:r>
            <a:r>
              <a:rPr dirty="0" sz="1000" spc="-10">
                <a:latin typeface="Arial"/>
                <a:cs typeface="Arial"/>
              </a:rPr>
              <a:t>but </a:t>
            </a:r>
            <a:r>
              <a:rPr dirty="0" sz="1000" spc="-30">
                <a:latin typeface="Arial"/>
                <a:cs typeface="Arial"/>
              </a:rPr>
              <a:t>SAT </a:t>
            </a:r>
            <a:r>
              <a:rPr dirty="0" sz="1000" spc="-5">
                <a:latin typeface="Arial"/>
                <a:cs typeface="Arial"/>
              </a:rPr>
              <a:t>scores range from  </a:t>
            </a:r>
            <a:r>
              <a:rPr dirty="0" sz="1000" spc="-10">
                <a:latin typeface="Arial"/>
                <a:cs typeface="Arial"/>
              </a:rPr>
              <a:t>1034 </a:t>
            </a:r>
            <a:r>
              <a:rPr dirty="0" sz="1000" spc="-5">
                <a:latin typeface="Arial"/>
                <a:cs typeface="Arial"/>
              </a:rPr>
              <a:t>to </a:t>
            </a:r>
            <a:r>
              <a:rPr dirty="0" sz="1000" spc="-10">
                <a:latin typeface="Arial"/>
                <a:cs typeface="Arial"/>
              </a:rPr>
              <a:t>1450 </a:t>
            </a:r>
            <a:r>
              <a:rPr dirty="0" sz="1000" spc="-5">
                <a:latin typeface="Arial"/>
                <a:cs typeface="Arial"/>
              </a:rPr>
              <a:t>in this sample, so a </a:t>
            </a:r>
            <a:r>
              <a:rPr dirty="0" sz="1000" spc="-10">
                <a:latin typeface="Arial"/>
                <a:cs typeface="Arial"/>
              </a:rPr>
              <a:t>one-point increase  </a:t>
            </a: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 spc="-30">
                <a:latin typeface="Arial"/>
                <a:cs typeface="Arial"/>
              </a:rPr>
              <a:t>SAT </a:t>
            </a:r>
            <a:r>
              <a:rPr dirty="0" sz="1000" spc="-5">
                <a:latin typeface="Arial"/>
                <a:cs typeface="Arial"/>
              </a:rPr>
              <a:t>score is </a:t>
            </a:r>
            <a:r>
              <a:rPr dirty="0" sz="1000" spc="-10">
                <a:latin typeface="Arial"/>
                <a:cs typeface="Arial"/>
              </a:rPr>
              <a:t>almost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nothing</a:t>
            </a:r>
            <a:endParaRPr sz="1000">
              <a:latin typeface="Arial"/>
              <a:cs typeface="Arial"/>
            </a:endParaRPr>
          </a:p>
          <a:p>
            <a:pPr algn="r" lvl="2" marL="139700" marR="258445" indent="-139700">
              <a:lnSpc>
                <a:spcPts val="1145"/>
              </a:lnSpc>
              <a:buClr>
                <a:srgbClr val="3333B2"/>
              </a:buClr>
              <a:buFont typeface="Times New Roman"/>
              <a:buChar char="•"/>
              <a:tabLst>
                <a:tab pos="139700" algn="l"/>
              </a:tabLst>
            </a:pPr>
            <a:r>
              <a:rPr dirty="0" sz="1000" spc="-5">
                <a:latin typeface="Arial"/>
                <a:cs typeface="Arial"/>
              </a:rPr>
              <a:t>Since a </a:t>
            </a:r>
            <a:r>
              <a:rPr dirty="0" sz="1000" spc="-10">
                <a:latin typeface="Arial"/>
                <a:cs typeface="Arial"/>
              </a:rPr>
              <a:t>one-point increase </a:t>
            </a:r>
            <a:r>
              <a:rPr dirty="0" sz="1000" spc="-5">
                <a:latin typeface="Arial"/>
                <a:cs typeface="Arial"/>
              </a:rPr>
              <a:t>on the </a:t>
            </a:r>
            <a:r>
              <a:rPr dirty="0" sz="1000" spc="-30">
                <a:latin typeface="Arial"/>
                <a:cs typeface="Arial"/>
              </a:rPr>
              <a:t>SAT </a:t>
            </a:r>
            <a:r>
              <a:rPr dirty="0" sz="1000" spc="-10">
                <a:latin typeface="Arial"/>
                <a:cs typeface="Arial"/>
              </a:rPr>
              <a:t>predicts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062990" marR="47625">
              <a:lnSpc>
                <a:spcPts val="1200"/>
              </a:lnSpc>
              <a:spcBef>
                <a:spcPts val="35"/>
              </a:spcBef>
            </a:pPr>
            <a:r>
              <a:rPr dirty="0" sz="1000" spc="-10">
                <a:latin typeface="Arial"/>
                <a:cs typeface="Arial"/>
              </a:rPr>
              <a:t>0.0008-point increase </a:t>
            </a:r>
            <a:r>
              <a:rPr dirty="0" sz="1000" spc="-5">
                <a:latin typeface="Arial"/>
                <a:cs typeface="Arial"/>
              </a:rPr>
              <a:t>in </a:t>
            </a:r>
            <a:r>
              <a:rPr dirty="0" sz="1000" spc="-10">
                <a:latin typeface="Arial"/>
                <a:cs typeface="Arial"/>
              </a:rPr>
              <a:t>university </a:t>
            </a:r>
            <a:r>
              <a:rPr dirty="0" sz="1000" spc="-25">
                <a:latin typeface="Arial"/>
                <a:cs typeface="Arial"/>
              </a:rPr>
              <a:t>GPA, </a:t>
            </a:r>
            <a:r>
              <a:rPr dirty="0" sz="1000" spc="-5" b="1">
                <a:latin typeface="Arial"/>
                <a:cs typeface="Arial"/>
              </a:rPr>
              <a:t>a </a:t>
            </a:r>
            <a:r>
              <a:rPr dirty="0" sz="1000" spc="-10" b="1">
                <a:latin typeface="Arial"/>
                <a:cs typeface="Arial"/>
              </a:rPr>
              <a:t>200-point  </a:t>
            </a:r>
            <a:r>
              <a:rPr dirty="0" sz="1000" spc="-5" b="1">
                <a:latin typeface="Arial"/>
                <a:cs typeface="Arial"/>
              </a:rPr>
              <a:t>increase in </a:t>
            </a:r>
            <a:r>
              <a:rPr dirty="0" sz="1000" spc="-30" b="1">
                <a:latin typeface="Arial"/>
                <a:cs typeface="Arial"/>
              </a:rPr>
              <a:t>SAT </a:t>
            </a:r>
            <a:r>
              <a:rPr dirty="0" sz="1000" spc="-10" b="1">
                <a:latin typeface="Arial"/>
                <a:cs typeface="Arial"/>
              </a:rPr>
              <a:t>score </a:t>
            </a:r>
            <a:r>
              <a:rPr dirty="0" sz="1000" spc="-5" b="1">
                <a:latin typeface="Arial"/>
                <a:cs typeface="Arial"/>
              </a:rPr>
              <a:t>predicts a</a:t>
            </a:r>
            <a:r>
              <a:rPr dirty="0" sz="1000" spc="3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0.16-point</a:t>
            </a:r>
            <a:endParaRPr sz="1000">
              <a:latin typeface="Arial"/>
              <a:cs typeface="Arial"/>
            </a:endParaRPr>
          </a:p>
          <a:p>
            <a:pPr marL="1062990">
              <a:lnSpc>
                <a:spcPts val="1150"/>
              </a:lnSpc>
            </a:pPr>
            <a:r>
              <a:rPr dirty="0" sz="1000" spc="-5" b="1">
                <a:latin typeface="Arial"/>
                <a:cs typeface="Arial"/>
              </a:rPr>
              <a:t>increase in university </a:t>
            </a:r>
            <a:r>
              <a:rPr dirty="0" sz="1000" spc="-30" b="1">
                <a:latin typeface="Arial"/>
                <a:cs typeface="Arial"/>
              </a:rPr>
              <a:t>GPA </a:t>
            </a:r>
            <a:r>
              <a:rPr dirty="0" sz="1000" spc="-5">
                <a:latin typeface="Arial"/>
                <a:cs typeface="Arial"/>
              </a:rPr>
              <a:t>(200 </a:t>
            </a:r>
            <a:r>
              <a:rPr dirty="0" sz="1000" spc="95" i="1">
                <a:latin typeface="Times New Roman"/>
                <a:cs typeface="Times New Roman"/>
              </a:rPr>
              <a:t>× </a:t>
            </a:r>
            <a:r>
              <a:rPr dirty="0" sz="1000" spc="-5" i="1">
                <a:latin typeface="Arial"/>
                <a:cs typeface="Arial"/>
              </a:rPr>
              <a:t>.</a:t>
            </a:r>
            <a:r>
              <a:rPr dirty="0" sz="1000" spc="-5">
                <a:latin typeface="Arial"/>
                <a:cs typeface="Arial"/>
              </a:rPr>
              <a:t>0008 </a:t>
            </a:r>
            <a:r>
              <a:rPr dirty="0" sz="1000" spc="105">
                <a:latin typeface="Garamond"/>
                <a:cs typeface="Garamond"/>
              </a:rPr>
              <a:t>=</a:t>
            </a:r>
            <a:r>
              <a:rPr dirty="0" sz="1000" spc="-135">
                <a:latin typeface="Garamond"/>
                <a:cs typeface="Garamond"/>
              </a:rPr>
              <a:t> </a:t>
            </a:r>
            <a:r>
              <a:rPr dirty="0" sz="1000" spc="-10" i="1">
                <a:latin typeface="Arial"/>
                <a:cs typeface="Arial"/>
              </a:rPr>
              <a:t>.</a:t>
            </a:r>
            <a:r>
              <a:rPr dirty="0" sz="1000" spc="-10">
                <a:latin typeface="Arial"/>
                <a:cs typeface="Arial"/>
              </a:rPr>
              <a:t>16)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31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912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5: Multiple </a:t>
            </a:r>
            <a:r>
              <a:rPr dirty="0"/>
              <a:t>linear</a:t>
            </a:r>
            <a:r>
              <a:rPr dirty="0" spc="12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604492"/>
            <a:ext cx="3914140" cy="22955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40665" marR="255904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When </a:t>
            </a:r>
            <a:r>
              <a:rPr dirty="0" sz="1200" spc="-10">
                <a:latin typeface="Arial"/>
                <a:cs typeface="Arial"/>
              </a:rPr>
              <a:t>we include </a:t>
            </a:r>
            <a:r>
              <a:rPr dirty="0" sz="1200" spc="-5">
                <a:latin typeface="Arial"/>
                <a:cs typeface="Arial"/>
              </a:rPr>
              <a:t>multiple </a:t>
            </a:r>
            <a:r>
              <a:rPr dirty="0" sz="1200" spc="-10">
                <a:latin typeface="Arial"/>
                <a:cs typeface="Arial"/>
              </a:rPr>
              <a:t>independent </a:t>
            </a:r>
            <a:r>
              <a:rPr dirty="0" sz="1200" spc="-5">
                <a:latin typeface="Arial"/>
                <a:cs typeface="Arial"/>
              </a:rPr>
              <a:t>variables </a:t>
            </a:r>
            <a:r>
              <a:rPr dirty="0" sz="1200" spc="-10">
                <a:latin typeface="Arial"/>
                <a:cs typeface="Arial"/>
              </a:rPr>
              <a:t>in  </a:t>
            </a:r>
            <a:r>
              <a:rPr dirty="0" sz="1200" spc="-5">
                <a:latin typeface="Arial"/>
                <a:cs typeface="Arial"/>
              </a:rPr>
              <a:t>the same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regression:</a:t>
            </a:r>
            <a:endParaRPr sz="1200">
              <a:latin typeface="Arial"/>
              <a:cs typeface="Arial"/>
            </a:endParaRPr>
          </a:p>
          <a:p>
            <a:pPr lvl="1" marL="544195" marR="412115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15">
                <a:latin typeface="Arial"/>
                <a:cs typeface="Arial"/>
              </a:rPr>
              <a:t>We’re </a:t>
            </a:r>
            <a:r>
              <a:rPr dirty="0" sz="1100" spc="-10">
                <a:latin typeface="Arial"/>
                <a:cs typeface="Arial"/>
              </a:rPr>
              <a:t>asking: what is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effect of </a:t>
            </a:r>
            <a:r>
              <a:rPr dirty="0" sz="1100" spc="-5">
                <a:latin typeface="Arial"/>
                <a:cs typeface="Arial"/>
              </a:rPr>
              <a:t>changing </a:t>
            </a:r>
            <a:r>
              <a:rPr dirty="0" sz="1100" spc="-15">
                <a:latin typeface="Arial"/>
                <a:cs typeface="Arial"/>
              </a:rPr>
              <a:t>one  </a:t>
            </a:r>
            <a:r>
              <a:rPr dirty="0" sz="1100" spc="-5">
                <a:latin typeface="Arial"/>
                <a:cs typeface="Arial"/>
              </a:rPr>
              <a:t>factor </a:t>
            </a:r>
            <a:r>
              <a:rPr dirty="0" sz="1100" spc="-10">
                <a:latin typeface="Arial"/>
                <a:cs typeface="Arial"/>
              </a:rPr>
              <a:t>at a </a:t>
            </a:r>
            <a:r>
              <a:rPr dirty="0" sz="1100" spc="-5">
                <a:latin typeface="Arial"/>
                <a:cs typeface="Arial"/>
              </a:rPr>
              <a:t>time </a:t>
            </a:r>
            <a:r>
              <a:rPr dirty="0" sz="1100" spc="-10">
                <a:latin typeface="Arial"/>
                <a:cs typeface="Arial"/>
              </a:rPr>
              <a:t>while holding all other </a:t>
            </a:r>
            <a:r>
              <a:rPr dirty="0" sz="1100" spc="-5">
                <a:latin typeface="Arial"/>
                <a:cs typeface="Arial"/>
              </a:rPr>
              <a:t>factors  constant?</a:t>
            </a:r>
            <a:endParaRPr sz="1100">
              <a:latin typeface="Arial"/>
              <a:cs typeface="Arial"/>
            </a:endParaRPr>
          </a:p>
          <a:p>
            <a:pPr lvl="1" marL="544195" marR="8128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10">
                <a:latin typeface="Arial"/>
                <a:cs typeface="Arial"/>
              </a:rPr>
              <a:t>The coefficient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5" i="1">
                <a:latin typeface="Arial"/>
                <a:cs typeface="Arial"/>
              </a:rPr>
              <a:t>X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100" spc="-5">
                <a:latin typeface="Arial"/>
                <a:cs typeface="Arial"/>
              </a:rPr>
              <a:t>tells </a:t>
            </a:r>
            <a:r>
              <a:rPr dirty="0" sz="1100" spc="-10">
                <a:latin typeface="Arial"/>
                <a:cs typeface="Arial"/>
              </a:rPr>
              <a:t>me how much </a:t>
            </a:r>
            <a:r>
              <a:rPr dirty="0" sz="1100" spc="-5">
                <a:latin typeface="Arial"/>
                <a:cs typeface="Arial"/>
              </a:rPr>
              <a:t>I </a:t>
            </a:r>
            <a:r>
              <a:rPr dirty="0" sz="1100" spc="-10">
                <a:latin typeface="Arial"/>
                <a:cs typeface="Arial"/>
              </a:rPr>
              <a:t>expect Y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increase </a:t>
            </a: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5" i="1">
                <a:latin typeface="Arial"/>
                <a:cs typeface="Arial"/>
              </a:rPr>
              <a:t>X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100" spc="-10">
                <a:latin typeface="Arial"/>
                <a:cs typeface="Arial"/>
              </a:rPr>
              <a:t>goes up by one unit but all other  independent </a:t>
            </a:r>
            <a:r>
              <a:rPr dirty="0" sz="1100" spc="-5">
                <a:latin typeface="Arial"/>
                <a:cs typeface="Arial"/>
              </a:rPr>
              <a:t>variables (e.g., </a:t>
            </a:r>
            <a:r>
              <a:rPr dirty="0" sz="1100" spc="10" i="1">
                <a:latin typeface="Arial"/>
                <a:cs typeface="Arial"/>
              </a:rPr>
              <a:t>X</a:t>
            </a:r>
            <a:r>
              <a:rPr dirty="0" baseline="-13888" sz="1200" spc="15">
                <a:latin typeface="Arial"/>
                <a:cs typeface="Arial"/>
              </a:rPr>
              <a:t>2</a:t>
            </a:r>
            <a:r>
              <a:rPr dirty="0" sz="1100" spc="10">
                <a:latin typeface="Arial"/>
                <a:cs typeface="Arial"/>
              </a:rPr>
              <a:t>) </a:t>
            </a:r>
            <a:r>
              <a:rPr dirty="0" sz="1100" spc="-10">
                <a:latin typeface="Arial"/>
                <a:cs typeface="Arial"/>
              </a:rPr>
              <a:t>are left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unchanged</a:t>
            </a:r>
            <a:endParaRPr sz="1100">
              <a:latin typeface="Arial"/>
              <a:cs typeface="Arial"/>
            </a:endParaRPr>
          </a:p>
          <a:p>
            <a:pPr lvl="1" marL="544195" marR="135255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44830" algn="l"/>
              </a:tabLst>
            </a:pPr>
            <a:r>
              <a:rPr dirty="0" sz="1100" spc="-25">
                <a:latin typeface="Arial"/>
                <a:cs typeface="Arial"/>
              </a:rPr>
              <a:t>Or,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can think </a:t>
            </a:r>
            <a:r>
              <a:rPr dirty="0" sz="1100" spc="-10">
                <a:latin typeface="Arial"/>
                <a:cs typeface="Arial"/>
              </a:rPr>
              <a:t>about </a:t>
            </a:r>
            <a:r>
              <a:rPr dirty="0" sz="1100" spc="-5">
                <a:latin typeface="Arial"/>
                <a:cs typeface="Arial"/>
              </a:rPr>
              <a:t>comparing two </a:t>
            </a:r>
            <a:r>
              <a:rPr dirty="0" sz="1100" spc="-10">
                <a:latin typeface="Arial"/>
                <a:cs typeface="Arial"/>
              </a:rPr>
              <a:t>people </a:t>
            </a:r>
            <a:r>
              <a:rPr dirty="0" sz="1100" spc="-5">
                <a:latin typeface="Arial"/>
                <a:cs typeface="Arial"/>
              </a:rPr>
              <a:t>(units)  that </a:t>
            </a:r>
            <a:r>
              <a:rPr dirty="0" sz="1100" spc="-10">
                <a:latin typeface="Arial"/>
                <a:cs typeface="Arial"/>
              </a:rPr>
              <a:t>are identical on all independent </a:t>
            </a:r>
            <a:r>
              <a:rPr dirty="0" sz="1100" spc="-5">
                <a:latin typeface="Arial"/>
                <a:cs typeface="Arial"/>
              </a:rPr>
              <a:t>variables </a:t>
            </a:r>
            <a:r>
              <a:rPr dirty="0" sz="1100" spc="-10">
                <a:latin typeface="Arial"/>
                <a:cs typeface="Arial"/>
              </a:rPr>
              <a:t>except  </a:t>
            </a:r>
            <a:r>
              <a:rPr dirty="0" sz="1100" spc="-5">
                <a:latin typeface="Arial"/>
                <a:cs typeface="Arial"/>
              </a:rPr>
              <a:t>there </a:t>
            </a:r>
            <a:r>
              <a:rPr dirty="0" sz="1100" spc="-10">
                <a:latin typeface="Arial"/>
                <a:cs typeface="Arial"/>
              </a:rPr>
              <a:t>is a one-unit difference in </a:t>
            </a:r>
            <a:r>
              <a:rPr dirty="0" sz="1100" spc="10" i="1">
                <a:latin typeface="Arial"/>
                <a:cs typeface="Arial"/>
              </a:rPr>
              <a:t>X</a:t>
            </a:r>
            <a:r>
              <a:rPr dirty="0" baseline="-13888" sz="1200" spc="15">
                <a:latin typeface="Arial"/>
                <a:cs typeface="Arial"/>
              </a:rPr>
              <a:t>1</a:t>
            </a:r>
            <a:r>
              <a:rPr dirty="0" sz="1100" spc="10">
                <a:latin typeface="Arial"/>
                <a:cs typeface="Arial"/>
              </a:rPr>
              <a:t>;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5" i="1">
                <a:latin typeface="Arial"/>
                <a:cs typeface="Arial"/>
              </a:rPr>
              <a:t>X</a:t>
            </a:r>
            <a:r>
              <a:rPr dirty="0" baseline="-13888" sz="1200" spc="-7">
                <a:latin typeface="Arial"/>
                <a:cs typeface="Arial"/>
              </a:rPr>
              <a:t>1 </a:t>
            </a:r>
            <a:r>
              <a:rPr dirty="0" sz="1100" spc="-10">
                <a:latin typeface="Arial"/>
                <a:cs typeface="Arial"/>
              </a:rPr>
              <a:t>coefficient  </a:t>
            </a:r>
            <a:r>
              <a:rPr dirty="0" sz="1100" spc="-5">
                <a:latin typeface="Arial"/>
                <a:cs typeface="Arial"/>
              </a:rPr>
              <a:t>tells </a:t>
            </a:r>
            <a:r>
              <a:rPr dirty="0" sz="1100" spc="-10">
                <a:latin typeface="Arial"/>
                <a:cs typeface="Arial"/>
              </a:rPr>
              <a:t>us how different we expect </a:t>
            </a:r>
            <a:r>
              <a:rPr dirty="0" sz="1100" spc="-5">
                <a:latin typeface="Arial"/>
                <a:cs typeface="Arial"/>
              </a:rPr>
              <a:t>those two </a:t>
            </a:r>
            <a:r>
              <a:rPr dirty="0" sz="1100" spc="-10">
                <a:latin typeface="Arial"/>
                <a:cs typeface="Arial"/>
              </a:rPr>
              <a:t>people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5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32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912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5: Multiple </a:t>
            </a:r>
            <a:r>
              <a:rPr dirty="0"/>
              <a:t>linear</a:t>
            </a:r>
            <a:r>
              <a:rPr dirty="0" spc="12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691" y="664474"/>
            <a:ext cx="4249420" cy="2574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dirty="0" sz="1200" spc="-50" i="1">
                <a:latin typeface="Arial"/>
                <a:cs typeface="Arial"/>
              </a:rPr>
              <a:t>univ</a:t>
            </a:r>
            <a:r>
              <a:rPr dirty="0" baseline="13888" sz="1800" spc="-75">
                <a:latin typeface="Garamond"/>
                <a:cs typeface="Garamond"/>
              </a:rPr>
              <a:t>ˆ</a:t>
            </a:r>
            <a:r>
              <a:rPr dirty="0" sz="1200" spc="-50">
                <a:latin typeface="Arial"/>
                <a:cs typeface="Arial"/>
              </a:rPr>
              <a:t>_</a:t>
            </a:r>
            <a:r>
              <a:rPr dirty="0" sz="1200" spc="-50" i="1">
                <a:latin typeface="Arial"/>
                <a:cs typeface="Arial"/>
              </a:rPr>
              <a:t>gpa</a:t>
            </a:r>
            <a:r>
              <a:rPr dirty="0" sz="1200" spc="-5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540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541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Arial"/>
                <a:cs typeface="Arial"/>
              </a:rPr>
              <a:t>high</a:t>
            </a:r>
            <a:r>
              <a:rPr dirty="0" sz="1200" spc="-10">
                <a:latin typeface="Arial"/>
                <a:cs typeface="Arial"/>
              </a:rPr>
              <a:t>_</a:t>
            </a:r>
            <a:r>
              <a:rPr dirty="0" sz="1200" spc="-10" i="1">
                <a:latin typeface="Arial"/>
                <a:cs typeface="Arial"/>
              </a:rPr>
              <a:t>gpa</a:t>
            </a:r>
            <a:r>
              <a:rPr dirty="0" sz="1200" spc="-7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0008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Arial"/>
                <a:cs typeface="Arial"/>
              </a:rPr>
              <a:t>sat</a:t>
            </a:r>
            <a:endParaRPr sz="1200">
              <a:latin typeface="Arial"/>
              <a:cs typeface="Arial"/>
            </a:endParaRPr>
          </a:p>
          <a:p>
            <a:pPr marL="287655" marR="419734" indent="-152400">
              <a:lnSpc>
                <a:spcPts val="1350"/>
              </a:lnSpc>
              <a:spcBef>
                <a:spcPts val="1205"/>
              </a:spcBef>
              <a:buClr>
                <a:srgbClr val="EC1A3A"/>
              </a:buClr>
              <a:buFont typeface="Times New Roman"/>
              <a:buChar char="•"/>
              <a:tabLst>
                <a:tab pos="288290" algn="l"/>
              </a:tabLst>
            </a:pPr>
            <a:r>
              <a:rPr dirty="0" sz="1200" spc="-5">
                <a:latin typeface="Arial"/>
                <a:cs typeface="Arial"/>
              </a:rPr>
              <a:t>Imagine two students, </a:t>
            </a:r>
            <a:r>
              <a:rPr dirty="0" sz="1200" spc="-10">
                <a:latin typeface="Arial"/>
                <a:cs typeface="Arial"/>
              </a:rPr>
              <a:t>both with </a:t>
            </a:r>
            <a:r>
              <a:rPr dirty="0" sz="1200" spc="-5">
                <a:latin typeface="Arial"/>
                <a:cs typeface="Arial"/>
              </a:rPr>
              <a:t>the same </a:t>
            </a:r>
            <a:r>
              <a:rPr dirty="0" sz="1200" spc="-35">
                <a:latin typeface="Arial"/>
                <a:cs typeface="Arial"/>
              </a:rPr>
              <a:t>SAT </a:t>
            </a:r>
            <a:r>
              <a:rPr dirty="0" sz="1200" spc="-5">
                <a:latin typeface="Arial"/>
                <a:cs typeface="Arial"/>
              </a:rPr>
              <a:t>score  (1200) </a:t>
            </a:r>
            <a:r>
              <a:rPr dirty="0" sz="1200" spc="-10">
                <a:latin typeface="Arial"/>
                <a:cs typeface="Arial"/>
              </a:rPr>
              <a:t>but different high </a:t>
            </a:r>
            <a:r>
              <a:rPr dirty="0" sz="1200" spc="-5">
                <a:latin typeface="Arial"/>
                <a:cs typeface="Arial"/>
              </a:rPr>
              <a:t>school </a:t>
            </a:r>
            <a:r>
              <a:rPr dirty="0" sz="1200" spc="-30">
                <a:latin typeface="Arial"/>
                <a:cs typeface="Arial"/>
              </a:rPr>
              <a:t>GPAs </a:t>
            </a:r>
            <a:r>
              <a:rPr dirty="0" sz="1200" spc="-5">
                <a:latin typeface="Arial"/>
                <a:cs typeface="Arial"/>
              </a:rPr>
              <a:t>(2.5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3.5)</a:t>
            </a:r>
            <a:endParaRPr sz="1200">
              <a:latin typeface="Arial"/>
              <a:cs typeface="Arial"/>
            </a:endParaRPr>
          </a:p>
          <a:p>
            <a:pPr lvl="1" marL="591185" indent="-14541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Times New Roman"/>
              <a:buChar char="•"/>
              <a:tabLst>
                <a:tab pos="591820" algn="l"/>
              </a:tabLst>
            </a:pPr>
            <a:r>
              <a:rPr dirty="0" sz="1100" spc="-5">
                <a:latin typeface="Arial"/>
                <a:cs typeface="Arial"/>
              </a:rPr>
              <a:t>Student </a:t>
            </a:r>
            <a:r>
              <a:rPr dirty="0" sz="1100" spc="-10">
                <a:latin typeface="Arial"/>
                <a:cs typeface="Arial"/>
              </a:rPr>
              <a:t>with 2.5 </a:t>
            </a:r>
            <a:r>
              <a:rPr dirty="0" sz="1100" spc="-35">
                <a:latin typeface="Arial"/>
                <a:cs typeface="Arial"/>
              </a:rPr>
              <a:t>GPA </a:t>
            </a:r>
            <a:r>
              <a:rPr dirty="0" sz="1100" spc="-10">
                <a:latin typeface="Arial"/>
                <a:cs typeface="Arial"/>
              </a:rPr>
              <a:t>in high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school:</a:t>
            </a:r>
            <a:endParaRPr sz="11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525"/>
              </a:spcBef>
            </a:pPr>
            <a:r>
              <a:rPr dirty="0" sz="1100" spc="-50" i="1">
                <a:latin typeface="Arial"/>
                <a:cs typeface="Arial"/>
              </a:rPr>
              <a:t>univ</a:t>
            </a:r>
            <a:r>
              <a:rPr dirty="0" baseline="15151" sz="1650" spc="-75">
                <a:latin typeface="Garamond"/>
                <a:cs typeface="Garamond"/>
              </a:rPr>
              <a:t>ˆ</a:t>
            </a:r>
            <a:r>
              <a:rPr dirty="0" sz="1100" spc="-50">
                <a:latin typeface="Arial"/>
                <a:cs typeface="Arial"/>
              </a:rPr>
              <a:t>_</a:t>
            </a:r>
            <a:r>
              <a:rPr dirty="0" sz="1100" spc="-50" i="1">
                <a:latin typeface="Arial"/>
                <a:cs typeface="Arial"/>
              </a:rPr>
              <a:t>gpa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540</a:t>
            </a:r>
            <a:r>
              <a:rPr dirty="0" sz="1100" spc="20">
                <a:latin typeface="Garamond"/>
                <a:cs typeface="Garamond"/>
              </a:rPr>
              <a:t>+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541</a:t>
            </a:r>
            <a:r>
              <a:rPr dirty="0" sz="1100" spc="20" i="1">
                <a:latin typeface="Times New Roman"/>
                <a:cs typeface="Times New Roman"/>
              </a:rPr>
              <a:t>×</a:t>
            </a:r>
            <a:r>
              <a:rPr dirty="0" sz="1100" spc="20">
                <a:latin typeface="Garamond"/>
                <a:cs typeface="Garamond"/>
              </a:rPr>
              <a:t>(</a:t>
            </a:r>
            <a:r>
              <a:rPr dirty="0" sz="1100" spc="20">
                <a:latin typeface="Arial"/>
                <a:cs typeface="Arial"/>
              </a:rPr>
              <a:t>2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</a:t>
            </a:r>
            <a:r>
              <a:rPr dirty="0" sz="1100" spc="20">
                <a:latin typeface="Garamond"/>
                <a:cs typeface="Garamond"/>
              </a:rPr>
              <a:t>)+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0008</a:t>
            </a:r>
            <a:r>
              <a:rPr dirty="0" sz="1100" spc="20" i="1">
                <a:latin typeface="Times New Roman"/>
                <a:cs typeface="Times New Roman"/>
              </a:rPr>
              <a:t>×</a:t>
            </a:r>
            <a:r>
              <a:rPr dirty="0" sz="1100" spc="20">
                <a:latin typeface="Garamond"/>
                <a:cs typeface="Garamond"/>
              </a:rPr>
              <a:t>(</a:t>
            </a:r>
            <a:r>
              <a:rPr dirty="0" sz="1100" spc="20">
                <a:latin typeface="Arial"/>
                <a:cs typeface="Arial"/>
              </a:rPr>
              <a:t>1200</a:t>
            </a:r>
            <a:r>
              <a:rPr dirty="0" sz="1100" spc="20">
                <a:latin typeface="Garamond"/>
                <a:cs typeface="Garamond"/>
              </a:rPr>
              <a:t>)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-5">
                <a:latin typeface="Garamond"/>
                <a:cs typeface="Garamond"/>
              </a:rPr>
              <a:t> </a:t>
            </a:r>
            <a:r>
              <a:rPr dirty="0" sz="1100" spc="-10">
                <a:latin typeface="Arial"/>
                <a:cs typeface="Arial"/>
              </a:rPr>
              <a:t>2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853</a:t>
            </a:r>
            <a:endParaRPr sz="1100">
              <a:latin typeface="Arial"/>
              <a:cs typeface="Arial"/>
            </a:endParaRPr>
          </a:p>
          <a:p>
            <a:pPr lvl="1" marL="591185" indent="-145415">
              <a:lnSpc>
                <a:spcPct val="100000"/>
              </a:lnSpc>
              <a:spcBef>
                <a:spcPts val="745"/>
              </a:spcBef>
              <a:buClr>
                <a:srgbClr val="3333B2"/>
              </a:buClr>
              <a:buFont typeface="Times New Roman"/>
              <a:buChar char="•"/>
              <a:tabLst>
                <a:tab pos="591820" algn="l"/>
              </a:tabLst>
            </a:pPr>
            <a:r>
              <a:rPr dirty="0" sz="1100" spc="-5">
                <a:latin typeface="Arial"/>
                <a:cs typeface="Arial"/>
              </a:rPr>
              <a:t>Student </a:t>
            </a:r>
            <a:r>
              <a:rPr dirty="0" sz="1100" spc="-10">
                <a:latin typeface="Arial"/>
                <a:cs typeface="Arial"/>
              </a:rPr>
              <a:t>with 3.5 </a:t>
            </a:r>
            <a:r>
              <a:rPr dirty="0" sz="1100" spc="-35">
                <a:latin typeface="Arial"/>
                <a:cs typeface="Arial"/>
              </a:rPr>
              <a:t>GPA </a:t>
            </a:r>
            <a:r>
              <a:rPr dirty="0" sz="1100" spc="-10">
                <a:latin typeface="Arial"/>
                <a:cs typeface="Arial"/>
              </a:rPr>
              <a:t>in high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school:</a:t>
            </a:r>
            <a:endParaRPr sz="11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520"/>
              </a:spcBef>
            </a:pPr>
            <a:r>
              <a:rPr dirty="0" sz="1100" spc="-50" i="1">
                <a:latin typeface="Arial"/>
                <a:cs typeface="Arial"/>
              </a:rPr>
              <a:t>univ</a:t>
            </a:r>
            <a:r>
              <a:rPr dirty="0" baseline="15151" sz="1650" spc="-75">
                <a:latin typeface="Garamond"/>
                <a:cs typeface="Garamond"/>
              </a:rPr>
              <a:t>ˆ</a:t>
            </a:r>
            <a:r>
              <a:rPr dirty="0" sz="1100" spc="-50">
                <a:latin typeface="Arial"/>
                <a:cs typeface="Arial"/>
              </a:rPr>
              <a:t>_</a:t>
            </a:r>
            <a:r>
              <a:rPr dirty="0" sz="1100" spc="-50" i="1">
                <a:latin typeface="Arial"/>
                <a:cs typeface="Arial"/>
              </a:rPr>
              <a:t>gpa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540</a:t>
            </a:r>
            <a:r>
              <a:rPr dirty="0" sz="1100" spc="20">
                <a:latin typeface="Garamond"/>
                <a:cs typeface="Garamond"/>
              </a:rPr>
              <a:t>+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541</a:t>
            </a:r>
            <a:r>
              <a:rPr dirty="0" sz="1100" spc="20" i="1">
                <a:latin typeface="Times New Roman"/>
                <a:cs typeface="Times New Roman"/>
              </a:rPr>
              <a:t>×</a:t>
            </a:r>
            <a:r>
              <a:rPr dirty="0" sz="1100" spc="20">
                <a:latin typeface="Garamond"/>
                <a:cs typeface="Garamond"/>
              </a:rPr>
              <a:t>(</a:t>
            </a:r>
            <a:r>
              <a:rPr dirty="0" sz="1100" spc="20">
                <a:latin typeface="Arial"/>
                <a:cs typeface="Arial"/>
              </a:rPr>
              <a:t>3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</a:t>
            </a:r>
            <a:r>
              <a:rPr dirty="0" sz="1100" spc="20">
                <a:latin typeface="Garamond"/>
                <a:cs typeface="Garamond"/>
              </a:rPr>
              <a:t>)+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0008</a:t>
            </a:r>
            <a:r>
              <a:rPr dirty="0" sz="1100" spc="20" i="1">
                <a:latin typeface="Times New Roman"/>
                <a:cs typeface="Times New Roman"/>
              </a:rPr>
              <a:t>×</a:t>
            </a:r>
            <a:r>
              <a:rPr dirty="0" sz="1100" spc="20">
                <a:latin typeface="Garamond"/>
                <a:cs typeface="Garamond"/>
              </a:rPr>
              <a:t>(</a:t>
            </a:r>
            <a:r>
              <a:rPr dirty="0" sz="1100" spc="20">
                <a:latin typeface="Arial"/>
                <a:cs typeface="Arial"/>
              </a:rPr>
              <a:t>1200</a:t>
            </a:r>
            <a:r>
              <a:rPr dirty="0" sz="1100" spc="20">
                <a:latin typeface="Garamond"/>
                <a:cs typeface="Garamond"/>
              </a:rPr>
              <a:t>)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-5">
                <a:latin typeface="Garamond"/>
                <a:cs typeface="Garamond"/>
              </a:rPr>
              <a:t> </a:t>
            </a:r>
            <a:r>
              <a:rPr dirty="0" sz="1100" spc="-10">
                <a:latin typeface="Arial"/>
                <a:cs typeface="Arial"/>
              </a:rPr>
              <a:t>3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394</a:t>
            </a:r>
            <a:endParaRPr sz="1100">
              <a:latin typeface="Arial"/>
              <a:cs typeface="Arial"/>
            </a:endParaRPr>
          </a:p>
          <a:p>
            <a:pPr lvl="1" marL="591185" marR="369570" indent="-145415">
              <a:lnSpc>
                <a:spcPct val="102600"/>
              </a:lnSpc>
              <a:spcBef>
                <a:spcPts val="710"/>
              </a:spcBef>
              <a:buClr>
                <a:srgbClr val="3333B2"/>
              </a:buClr>
              <a:buFont typeface="Times New Roman"/>
              <a:buChar char="•"/>
              <a:tabLst>
                <a:tab pos="59182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student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high </a:t>
            </a:r>
            <a:r>
              <a:rPr dirty="0" sz="1100" spc="-5">
                <a:latin typeface="Arial"/>
                <a:cs typeface="Arial"/>
              </a:rPr>
              <a:t>school </a:t>
            </a:r>
            <a:r>
              <a:rPr dirty="0" sz="1100" spc="-35">
                <a:latin typeface="Arial"/>
                <a:cs typeface="Arial"/>
              </a:rPr>
              <a:t>GPA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one  </a:t>
            </a:r>
            <a:r>
              <a:rPr dirty="0" sz="1100" spc="-10">
                <a:latin typeface="Arial"/>
                <a:cs typeface="Arial"/>
              </a:rPr>
              <a:t>point higher is expected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have a university </a:t>
            </a:r>
            <a:r>
              <a:rPr dirty="0" sz="1100" spc="-35">
                <a:latin typeface="Arial"/>
                <a:cs typeface="Arial"/>
              </a:rPr>
              <a:t>GPA </a:t>
            </a:r>
            <a:r>
              <a:rPr dirty="0" sz="1100" spc="-5">
                <a:latin typeface="Arial"/>
                <a:cs typeface="Arial"/>
              </a:rPr>
              <a:t>that  </a:t>
            </a:r>
            <a:r>
              <a:rPr dirty="0" sz="1100" spc="-10">
                <a:latin typeface="Arial"/>
                <a:cs typeface="Arial"/>
              </a:rPr>
              <a:t>is 0.541 points higher (3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394 </a:t>
            </a:r>
            <a:r>
              <a:rPr dirty="0" sz="1100" spc="105" i="1">
                <a:latin typeface="Times New Roman"/>
                <a:cs typeface="Times New Roman"/>
              </a:rPr>
              <a:t>− </a:t>
            </a:r>
            <a:r>
              <a:rPr dirty="0" sz="1100" spc="-10">
                <a:latin typeface="Arial"/>
                <a:cs typeface="Arial"/>
              </a:rPr>
              <a:t>2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853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-150">
                <a:latin typeface="Garamond"/>
                <a:cs typeface="Garamond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541)</a:t>
            </a:r>
            <a:endParaRPr sz="1100">
              <a:latin typeface="Arial"/>
              <a:cs typeface="Arial"/>
            </a:endParaRPr>
          </a:p>
          <a:p>
            <a:pPr lvl="1" marL="591185" marR="47117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91820" algn="l"/>
              </a:tabLst>
            </a:pPr>
            <a:r>
              <a:rPr dirty="0" sz="1100" spc="-10">
                <a:latin typeface="Arial"/>
                <a:cs typeface="Arial"/>
              </a:rPr>
              <a:t>Notice </a:t>
            </a:r>
            <a:r>
              <a:rPr dirty="0" sz="1100" spc="-5">
                <a:latin typeface="Arial"/>
                <a:cs typeface="Arial"/>
              </a:rPr>
              <a:t>that this </a:t>
            </a:r>
            <a:r>
              <a:rPr dirty="0" sz="1100" spc="-10">
                <a:latin typeface="Arial"/>
                <a:cs typeface="Arial"/>
              </a:rPr>
              <a:t>difference </a:t>
            </a:r>
            <a:r>
              <a:rPr dirty="0" sz="1100" spc="-5">
                <a:latin typeface="Arial"/>
                <a:cs typeface="Arial"/>
              </a:rPr>
              <a:t>(0.541) </a:t>
            </a:r>
            <a:r>
              <a:rPr dirty="0" sz="1100" spc="-10">
                <a:latin typeface="Arial"/>
                <a:cs typeface="Arial"/>
              </a:rPr>
              <a:t>is exactly equal </a:t>
            </a:r>
            <a:r>
              <a:rPr dirty="0" sz="1100" spc="-5">
                <a:latin typeface="Arial"/>
                <a:cs typeface="Arial"/>
              </a:rPr>
              <a:t>to  the </a:t>
            </a:r>
            <a:r>
              <a:rPr dirty="0" sz="1100" spc="-10" i="1">
                <a:latin typeface="Arial"/>
                <a:cs typeface="Arial"/>
              </a:rPr>
              <a:t>high</a:t>
            </a:r>
            <a:r>
              <a:rPr dirty="0" sz="1100" spc="-10">
                <a:latin typeface="Arial"/>
                <a:cs typeface="Arial"/>
              </a:rPr>
              <a:t>_</a:t>
            </a:r>
            <a:r>
              <a:rPr dirty="0" sz="1100" spc="-10" i="1">
                <a:latin typeface="Arial"/>
                <a:cs typeface="Arial"/>
              </a:rPr>
              <a:t>gpa </a:t>
            </a:r>
            <a:r>
              <a:rPr dirty="0" sz="1100" spc="-10">
                <a:latin typeface="Arial"/>
                <a:cs typeface="Arial"/>
              </a:rPr>
              <a:t>coefficient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33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91254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5: Multiple </a:t>
            </a:r>
            <a:r>
              <a:rPr dirty="0"/>
              <a:t>linear</a:t>
            </a:r>
            <a:r>
              <a:rPr dirty="0" spc="125"/>
              <a:t> </a:t>
            </a:r>
            <a:r>
              <a:rPr dirty="0" spc="1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891" y="582025"/>
            <a:ext cx="4261485" cy="2567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95"/>
              </a:spcBef>
            </a:pPr>
            <a:r>
              <a:rPr dirty="0" sz="1200" spc="-50" i="1">
                <a:latin typeface="Arial"/>
                <a:cs typeface="Arial"/>
              </a:rPr>
              <a:t>univ</a:t>
            </a:r>
            <a:r>
              <a:rPr dirty="0" baseline="13888" sz="1800" spc="-75">
                <a:latin typeface="Garamond"/>
                <a:cs typeface="Garamond"/>
              </a:rPr>
              <a:t>ˆ</a:t>
            </a:r>
            <a:r>
              <a:rPr dirty="0" sz="1200" spc="-50">
                <a:latin typeface="Arial"/>
                <a:cs typeface="Arial"/>
              </a:rPr>
              <a:t>_</a:t>
            </a:r>
            <a:r>
              <a:rPr dirty="0" sz="1200" spc="-50" i="1">
                <a:latin typeface="Arial"/>
                <a:cs typeface="Arial"/>
              </a:rPr>
              <a:t>gpa</a:t>
            </a:r>
            <a:r>
              <a:rPr dirty="0" sz="1200" spc="-5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540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541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Arial"/>
                <a:cs typeface="Arial"/>
              </a:rPr>
              <a:t>high</a:t>
            </a:r>
            <a:r>
              <a:rPr dirty="0" sz="1200" spc="-10">
                <a:latin typeface="Arial"/>
                <a:cs typeface="Arial"/>
              </a:rPr>
              <a:t>_</a:t>
            </a:r>
            <a:r>
              <a:rPr dirty="0" sz="1200" spc="-10" i="1">
                <a:latin typeface="Arial"/>
                <a:cs typeface="Arial"/>
              </a:rPr>
              <a:t>gpa</a:t>
            </a:r>
            <a:r>
              <a:rPr dirty="0" sz="1200" spc="-70" i="1">
                <a:latin typeface="Arial"/>
                <a:cs typeface="Arial"/>
              </a:rPr>
              <a:t> </a:t>
            </a:r>
            <a:r>
              <a:rPr dirty="0" sz="1200" spc="110">
                <a:latin typeface="Garamond"/>
                <a:cs typeface="Garamond"/>
              </a:rPr>
              <a:t>+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15">
                <a:latin typeface="Arial"/>
                <a:cs typeface="Arial"/>
              </a:rPr>
              <a:t>0</a:t>
            </a:r>
            <a:r>
              <a:rPr dirty="0" sz="1200" spc="-15" b="0" i="1">
                <a:latin typeface="Bookman Old Style"/>
                <a:cs typeface="Bookman Old Style"/>
              </a:rPr>
              <a:t>.</a:t>
            </a:r>
            <a:r>
              <a:rPr dirty="0" sz="1200" spc="-15">
                <a:latin typeface="Arial"/>
                <a:cs typeface="Arial"/>
              </a:rPr>
              <a:t>0008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14" i="1">
                <a:latin typeface="Times New Roman"/>
                <a:cs typeface="Times New Roman"/>
              </a:rPr>
              <a:t>×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Arial"/>
                <a:cs typeface="Arial"/>
              </a:rPr>
              <a:t>sat</a:t>
            </a:r>
            <a:endParaRPr sz="1200">
              <a:latin typeface="Arial"/>
              <a:cs typeface="Arial"/>
            </a:endParaRPr>
          </a:p>
          <a:p>
            <a:pPr marL="338455" marR="370205" indent="-152400">
              <a:lnSpc>
                <a:spcPct val="100000"/>
              </a:lnSpc>
              <a:spcBef>
                <a:spcPts val="860"/>
              </a:spcBef>
              <a:buClr>
                <a:srgbClr val="EC1A3A"/>
              </a:buClr>
              <a:buFont typeface="Times New Roman"/>
              <a:buChar char="•"/>
              <a:tabLst>
                <a:tab pos="339090" algn="l"/>
              </a:tabLst>
            </a:pPr>
            <a:r>
              <a:rPr dirty="0" sz="1200" spc="-5">
                <a:latin typeface="Arial"/>
                <a:cs typeface="Arial"/>
              </a:rPr>
              <a:t>The same </a:t>
            </a:r>
            <a:r>
              <a:rPr dirty="0" sz="1200" spc="-10">
                <a:latin typeface="Arial"/>
                <a:cs typeface="Arial"/>
              </a:rPr>
              <a:t>approach also applies </a:t>
            </a:r>
            <a:r>
              <a:rPr dirty="0" sz="1200" spc="-5">
                <a:latin typeface="Arial"/>
                <a:cs typeface="Arial"/>
              </a:rPr>
              <a:t>to the </a:t>
            </a:r>
            <a:r>
              <a:rPr dirty="0" sz="1200" spc="-10">
                <a:latin typeface="Arial"/>
                <a:cs typeface="Arial"/>
              </a:rPr>
              <a:t>interpretation 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5" i="1">
                <a:latin typeface="Arial"/>
                <a:cs typeface="Arial"/>
              </a:rPr>
              <a:t>sat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coefficient</a:t>
            </a:r>
            <a:endParaRPr sz="1200">
              <a:latin typeface="Arial"/>
              <a:cs typeface="Arial"/>
            </a:endParaRPr>
          </a:p>
          <a:p>
            <a:pPr marL="338455" marR="445770" indent="-152400">
              <a:lnSpc>
                <a:spcPts val="1350"/>
              </a:lnSpc>
              <a:spcBef>
                <a:spcPts val="40"/>
              </a:spcBef>
              <a:buClr>
                <a:srgbClr val="EC1A3A"/>
              </a:buClr>
              <a:buFont typeface="Times New Roman"/>
              <a:buChar char="•"/>
              <a:tabLst>
                <a:tab pos="33909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imagine </a:t>
            </a:r>
            <a:r>
              <a:rPr dirty="0" sz="1200" spc="-5">
                <a:latin typeface="Arial"/>
                <a:cs typeface="Arial"/>
              </a:rPr>
              <a:t>two students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the same </a:t>
            </a:r>
            <a:r>
              <a:rPr dirty="0" sz="1200" spc="-10">
                <a:latin typeface="Arial"/>
                <a:cs typeface="Arial"/>
              </a:rPr>
              <a:t>high  </a:t>
            </a:r>
            <a:r>
              <a:rPr dirty="0" sz="1200" spc="-5">
                <a:latin typeface="Arial"/>
                <a:cs typeface="Arial"/>
              </a:rPr>
              <a:t>school </a:t>
            </a:r>
            <a:r>
              <a:rPr dirty="0" sz="1200" spc="-35">
                <a:latin typeface="Arial"/>
                <a:cs typeface="Arial"/>
              </a:rPr>
              <a:t>GPA </a:t>
            </a:r>
            <a:r>
              <a:rPr dirty="0" sz="1200" spc="-5">
                <a:latin typeface="Arial"/>
                <a:cs typeface="Arial"/>
              </a:rPr>
              <a:t>(3.0) </a:t>
            </a:r>
            <a:r>
              <a:rPr dirty="0" sz="1200" spc="-10">
                <a:latin typeface="Arial"/>
                <a:cs typeface="Arial"/>
              </a:rPr>
              <a:t>and different </a:t>
            </a:r>
            <a:r>
              <a:rPr dirty="0" sz="1200" spc="-35">
                <a:latin typeface="Arial"/>
                <a:cs typeface="Arial"/>
              </a:rPr>
              <a:t>SAT </a:t>
            </a:r>
            <a:r>
              <a:rPr dirty="0" sz="1200" spc="-5">
                <a:latin typeface="Arial"/>
                <a:cs typeface="Arial"/>
              </a:rPr>
              <a:t>scores (1200 vs  </a:t>
            </a:r>
            <a:r>
              <a:rPr dirty="0" sz="1200" spc="-10">
                <a:latin typeface="Arial"/>
                <a:cs typeface="Arial"/>
              </a:rPr>
              <a:t>1201)</a:t>
            </a:r>
            <a:endParaRPr sz="1200">
              <a:latin typeface="Arial"/>
              <a:cs typeface="Arial"/>
            </a:endParaRPr>
          </a:p>
          <a:p>
            <a:pPr lvl="1" marL="641985" indent="-145415">
              <a:lnSpc>
                <a:spcPts val="1300"/>
              </a:lnSpc>
              <a:buClr>
                <a:srgbClr val="3333B2"/>
              </a:buClr>
              <a:buFont typeface="Times New Roman"/>
              <a:buChar char="•"/>
              <a:tabLst>
                <a:tab pos="642620" algn="l"/>
              </a:tabLst>
            </a:pPr>
            <a:r>
              <a:rPr dirty="0" sz="1100" spc="-5">
                <a:latin typeface="Arial"/>
                <a:cs typeface="Arial"/>
              </a:rPr>
              <a:t>Student </a:t>
            </a:r>
            <a:r>
              <a:rPr dirty="0" sz="1100" spc="-10">
                <a:latin typeface="Arial"/>
                <a:cs typeface="Arial"/>
              </a:rPr>
              <a:t>with 1200 on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SAT:</a:t>
            </a:r>
            <a:endParaRPr sz="1100">
              <a:latin typeface="Arial"/>
              <a:cs typeface="Arial"/>
            </a:endParaRPr>
          </a:p>
          <a:p>
            <a:pPr marL="641985">
              <a:lnSpc>
                <a:spcPts val="1305"/>
              </a:lnSpc>
            </a:pPr>
            <a:r>
              <a:rPr dirty="0" sz="1100" spc="-50" i="1">
                <a:latin typeface="Arial"/>
                <a:cs typeface="Arial"/>
              </a:rPr>
              <a:t>univ</a:t>
            </a:r>
            <a:r>
              <a:rPr dirty="0" baseline="15151" sz="1650" spc="-75">
                <a:latin typeface="Garamond"/>
                <a:cs typeface="Garamond"/>
              </a:rPr>
              <a:t>ˆ</a:t>
            </a:r>
            <a:r>
              <a:rPr dirty="0" sz="1100" spc="-50">
                <a:latin typeface="Arial"/>
                <a:cs typeface="Arial"/>
              </a:rPr>
              <a:t>_</a:t>
            </a:r>
            <a:r>
              <a:rPr dirty="0" sz="1100" spc="-50" i="1">
                <a:latin typeface="Arial"/>
                <a:cs typeface="Arial"/>
              </a:rPr>
              <a:t>gpa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540</a:t>
            </a:r>
            <a:r>
              <a:rPr dirty="0" sz="1100" spc="20">
                <a:latin typeface="Garamond"/>
                <a:cs typeface="Garamond"/>
              </a:rPr>
              <a:t>+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541</a:t>
            </a:r>
            <a:r>
              <a:rPr dirty="0" sz="1100" spc="20" i="1">
                <a:latin typeface="Times New Roman"/>
                <a:cs typeface="Times New Roman"/>
              </a:rPr>
              <a:t>×</a:t>
            </a:r>
            <a:r>
              <a:rPr dirty="0" sz="1100" spc="20">
                <a:latin typeface="Garamond"/>
                <a:cs typeface="Garamond"/>
              </a:rPr>
              <a:t>(</a:t>
            </a:r>
            <a:r>
              <a:rPr dirty="0" sz="1100" spc="20">
                <a:latin typeface="Arial"/>
                <a:cs typeface="Arial"/>
              </a:rPr>
              <a:t>3</a:t>
            </a:r>
            <a:r>
              <a:rPr dirty="0" sz="1100" spc="20">
                <a:latin typeface="Garamond"/>
                <a:cs typeface="Garamond"/>
              </a:rPr>
              <a:t>)+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0008</a:t>
            </a:r>
            <a:r>
              <a:rPr dirty="0" sz="1100" spc="20" i="1">
                <a:latin typeface="Times New Roman"/>
                <a:cs typeface="Times New Roman"/>
              </a:rPr>
              <a:t>×</a:t>
            </a:r>
            <a:r>
              <a:rPr dirty="0" sz="1100" spc="20">
                <a:latin typeface="Garamond"/>
                <a:cs typeface="Garamond"/>
              </a:rPr>
              <a:t>(</a:t>
            </a:r>
            <a:r>
              <a:rPr dirty="0" sz="1100" spc="20">
                <a:latin typeface="Arial"/>
                <a:cs typeface="Arial"/>
              </a:rPr>
              <a:t>1200</a:t>
            </a:r>
            <a:r>
              <a:rPr dirty="0" sz="1100" spc="20">
                <a:latin typeface="Garamond"/>
                <a:cs typeface="Garamond"/>
              </a:rPr>
              <a:t>)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10">
                <a:latin typeface="Arial"/>
                <a:cs typeface="Arial"/>
              </a:rPr>
              <a:t>3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1230</a:t>
            </a:r>
            <a:endParaRPr sz="1100">
              <a:latin typeface="Arial"/>
              <a:cs typeface="Arial"/>
            </a:endParaRPr>
          </a:p>
          <a:p>
            <a:pPr lvl="1" marL="641985" indent="-145415">
              <a:lnSpc>
                <a:spcPts val="1305"/>
              </a:lnSpc>
              <a:spcBef>
                <a:spcPts val="755"/>
              </a:spcBef>
              <a:buClr>
                <a:srgbClr val="3333B2"/>
              </a:buClr>
              <a:buFont typeface="Times New Roman"/>
              <a:buChar char="•"/>
              <a:tabLst>
                <a:tab pos="642620" algn="l"/>
              </a:tabLst>
            </a:pPr>
            <a:r>
              <a:rPr dirty="0" sz="1100" spc="-5">
                <a:latin typeface="Arial"/>
                <a:cs typeface="Arial"/>
              </a:rPr>
              <a:t>Student </a:t>
            </a:r>
            <a:r>
              <a:rPr dirty="0" sz="1100" spc="-10">
                <a:latin typeface="Arial"/>
                <a:cs typeface="Arial"/>
              </a:rPr>
              <a:t>with 1201 on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60">
                <a:latin typeface="Arial"/>
                <a:cs typeface="Arial"/>
              </a:rPr>
              <a:t>SAT:</a:t>
            </a:r>
            <a:endParaRPr sz="1100">
              <a:latin typeface="Arial"/>
              <a:cs typeface="Arial"/>
            </a:endParaRPr>
          </a:p>
          <a:p>
            <a:pPr marL="641985">
              <a:lnSpc>
                <a:spcPts val="1305"/>
              </a:lnSpc>
            </a:pPr>
            <a:r>
              <a:rPr dirty="0" sz="1100" spc="-50" i="1">
                <a:latin typeface="Arial"/>
                <a:cs typeface="Arial"/>
              </a:rPr>
              <a:t>univ</a:t>
            </a:r>
            <a:r>
              <a:rPr dirty="0" baseline="15151" sz="1650" spc="-75">
                <a:latin typeface="Garamond"/>
                <a:cs typeface="Garamond"/>
              </a:rPr>
              <a:t>ˆ</a:t>
            </a:r>
            <a:r>
              <a:rPr dirty="0" sz="1100" spc="-50">
                <a:latin typeface="Arial"/>
                <a:cs typeface="Arial"/>
              </a:rPr>
              <a:t>_</a:t>
            </a:r>
            <a:r>
              <a:rPr dirty="0" sz="1100" spc="-50" i="1">
                <a:latin typeface="Arial"/>
                <a:cs typeface="Arial"/>
              </a:rPr>
              <a:t>gpa </a:t>
            </a:r>
            <a:r>
              <a:rPr dirty="0" sz="1100" spc="110">
                <a:latin typeface="Garamond"/>
                <a:cs typeface="Garamond"/>
              </a:rPr>
              <a:t>= 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540</a:t>
            </a:r>
            <a:r>
              <a:rPr dirty="0" sz="1100" spc="20">
                <a:latin typeface="Garamond"/>
                <a:cs typeface="Garamond"/>
              </a:rPr>
              <a:t>+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541</a:t>
            </a:r>
            <a:r>
              <a:rPr dirty="0" sz="1100" spc="20" i="1">
                <a:latin typeface="Times New Roman"/>
                <a:cs typeface="Times New Roman"/>
              </a:rPr>
              <a:t>×</a:t>
            </a:r>
            <a:r>
              <a:rPr dirty="0" sz="1100" spc="20">
                <a:latin typeface="Garamond"/>
                <a:cs typeface="Garamond"/>
              </a:rPr>
              <a:t>(</a:t>
            </a:r>
            <a:r>
              <a:rPr dirty="0" sz="1100" spc="20">
                <a:latin typeface="Arial"/>
                <a:cs typeface="Arial"/>
              </a:rPr>
              <a:t>3</a:t>
            </a:r>
            <a:r>
              <a:rPr dirty="0" sz="1100" spc="20">
                <a:latin typeface="Garamond"/>
                <a:cs typeface="Garamond"/>
              </a:rPr>
              <a:t>)+</a:t>
            </a:r>
            <a:r>
              <a:rPr dirty="0" sz="1100" spc="20">
                <a:latin typeface="Arial"/>
                <a:cs typeface="Arial"/>
              </a:rPr>
              <a:t>0</a:t>
            </a:r>
            <a:r>
              <a:rPr dirty="0" sz="1100" spc="20" i="1">
                <a:latin typeface="Arial"/>
                <a:cs typeface="Arial"/>
              </a:rPr>
              <a:t>.</a:t>
            </a:r>
            <a:r>
              <a:rPr dirty="0" sz="1100" spc="20">
                <a:latin typeface="Arial"/>
                <a:cs typeface="Arial"/>
              </a:rPr>
              <a:t>0008</a:t>
            </a:r>
            <a:r>
              <a:rPr dirty="0" sz="1100" spc="20" i="1">
                <a:latin typeface="Times New Roman"/>
                <a:cs typeface="Times New Roman"/>
              </a:rPr>
              <a:t>×</a:t>
            </a:r>
            <a:r>
              <a:rPr dirty="0" sz="1100" spc="20">
                <a:latin typeface="Garamond"/>
                <a:cs typeface="Garamond"/>
              </a:rPr>
              <a:t>(</a:t>
            </a:r>
            <a:r>
              <a:rPr dirty="0" sz="1100" spc="20">
                <a:latin typeface="Arial"/>
                <a:cs typeface="Arial"/>
              </a:rPr>
              <a:t>1201</a:t>
            </a:r>
            <a:r>
              <a:rPr dirty="0" sz="1100" spc="20">
                <a:latin typeface="Garamond"/>
                <a:cs typeface="Garamond"/>
              </a:rPr>
              <a:t>)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25">
                <a:latin typeface="Garamond"/>
                <a:cs typeface="Garamond"/>
              </a:rPr>
              <a:t> </a:t>
            </a:r>
            <a:r>
              <a:rPr dirty="0" sz="1100" spc="-10">
                <a:latin typeface="Arial"/>
                <a:cs typeface="Arial"/>
              </a:rPr>
              <a:t>3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1238</a:t>
            </a:r>
            <a:endParaRPr sz="1100">
              <a:latin typeface="Arial"/>
              <a:cs typeface="Arial"/>
            </a:endParaRPr>
          </a:p>
          <a:p>
            <a:pPr lvl="1" marL="641985" marR="525780" indent="-145415">
              <a:lnSpc>
                <a:spcPct val="102600"/>
              </a:lnSpc>
              <a:spcBef>
                <a:spcPts val="720"/>
              </a:spcBef>
              <a:buClr>
                <a:srgbClr val="3333B2"/>
              </a:buClr>
              <a:buFont typeface="Times New Roman"/>
              <a:buChar char="•"/>
              <a:tabLst>
                <a:tab pos="642620" algn="l"/>
              </a:tabLst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student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35">
                <a:latin typeface="Arial"/>
                <a:cs typeface="Arial"/>
              </a:rPr>
              <a:t>SAT </a:t>
            </a:r>
            <a:r>
              <a:rPr dirty="0" sz="1100" spc="-5">
                <a:latin typeface="Arial"/>
                <a:cs typeface="Arial"/>
              </a:rPr>
              <a:t>score that </a:t>
            </a:r>
            <a:r>
              <a:rPr dirty="0" sz="1100" spc="-10">
                <a:latin typeface="Arial"/>
                <a:cs typeface="Arial"/>
              </a:rPr>
              <a:t>is one point  higher is expected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have a university </a:t>
            </a:r>
            <a:r>
              <a:rPr dirty="0" sz="1100" spc="-35">
                <a:latin typeface="Arial"/>
                <a:cs typeface="Arial"/>
              </a:rPr>
              <a:t>GPA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is  0.0008 points higher (3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1238 </a:t>
            </a:r>
            <a:r>
              <a:rPr dirty="0" sz="1100" spc="105" i="1">
                <a:latin typeface="Times New Roman"/>
                <a:cs typeface="Times New Roman"/>
              </a:rPr>
              <a:t>− </a:t>
            </a:r>
            <a:r>
              <a:rPr dirty="0" sz="1100" spc="-10">
                <a:latin typeface="Arial"/>
                <a:cs typeface="Arial"/>
              </a:rPr>
              <a:t>3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1230 </a:t>
            </a:r>
            <a:r>
              <a:rPr dirty="0" sz="1100" spc="110">
                <a:latin typeface="Garamond"/>
                <a:cs typeface="Garamond"/>
              </a:rPr>
              <a:t>=</a:t>
            </a:r>
            <a:r>
              <a:rPr dirty="0" sz="1100" spc="-165">
                <a:latin typeface="Garamond"/>
                <a:cs typeface="Garamond"/>
              </a:rPr>
              <a:t> </a:t>
            </a:r>
            <a:r>
              <a:rPr dirty="0" sz="1100" spc="-10">
                <a:latin typeface="Arial"/>
                <a:cs typeface="Arial"/>
              </a:rPr>
              <a:t>0</a:t>
            </a:r>
            <a:r>
              <a:rPr dirty="0" sz="1100" spc="-10" i="1">
                <a:latin typeface="Arial"/>
                <a:cs typeface="Arial"/>
              </a:rPr>
              <a:t>.</a:t>
            </a:r>
            <a:r>
              <a:rPr dirty="0" sz="1100" spc="-10">
                <a:latin typeface="Arial"/>
                <a:cs typeface="Arial"/>
              </a:rPr>
              <a:t>0008)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005" y="3197044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5" y="3197044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7916" y="3184339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34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5858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1 </a:t>
            </a:r>
            <a:r>
              <a:rPr dirty="0"/>
              <a:t>quantitative </a:t>
            </a:r>
            <a:r>
              <a:rPr dirty="0" spc="10"/>
              <a:t>&amp; 1 </a:t>
            </a:r>
            <a:r>
              <a:rPr dirty="0"/>
              <a:t>qualitative</a:t>
            </a:r>
            <a:r>
              <a:rPr dirty="0" spc="30"/>
              <a:t> </a:t>
            </a:r>
            <a:r>
              <a:rPr dirty="0" spc="5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988047"/>
            <a:ext cx="3915410" cy="12401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Charter </a:t>
            </a:r>
            <a:r>
              <a:rPr dirty="0" sz="1200" spc="-5">
                <a:latin typeface="Arial"/>
                <a:cs typeface="Arial"/>
              </a:rPr>
              <a:t>vs traditional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  <a:p>
            <a:pPr marL="367030" marR="113664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5">
                <a:latin typeface="Arial"/>
                <a:cs typeface="Arial"/>
              </a:rPr>
              <a:t>Instead of </a:t>
            </a:r>
            <a:r>
              <a:rPr dirty="0" sz="1200" spc="-1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means,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could compare median  </a:t>
            </a:r>
            <a:r>
              <a:rPr dirty="0" sz="1200" spc="-10">
                <a:latin typeface="Arial"/>
                <a:cs typeface="Arial"/>
              </a:rPr>
              <a:t>pass </a:t>
            </a:r>
            <a:r>
              <a:rPr dirty="0" sz="1200" spc="-5">
                <a:latin typeface="Arial"/>
                <a:cs typeface="Arial"/>
              </a:rPr>
              <a:t>rates</a:t>
            </a:r>
            <a:endParaRPr sz="1200">
              <a:latin typeface="Arial"/>
              <a:cs typeface="Arial"/>
            </a:endParaRPr>
          </a:p>
          <a:p>
            <a:pPr marL="367030" marR="304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67665" algn="l"/>
              </a:tabLst>
            </a:pPr>
            <a:r>
              <a:rPr dirty="0" sz="1200" spc="-1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medians might be </a:t>
            </a:r>
            <a:r>
              <a:rPr dirty="0" sz="1200" spc="-10">
                <a:latin typeface="Arial"/>
                <a:cs typeface="Arial"/>
              </a:rPr>
              <a:t>better </a:t>
            </a: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are worried </a:t>
            </a:r>
            <a:r>
              <a:rPr dirty="0" sz="1200" spc="-5">
                <a:latin typeface="Arial"/>
                <a:cs typeface="Arial"/>
              </a:rPr>
              <a:t>that  the </a:t>
            </a:r>
            <a:r>
              <a:rPr dirty="0" sz="1200" spc="-10">
                <a:latin typeface="Arial"/>
                <a:cs typeface="Arial"/>
              </a:rPr>
              <a:t>difference </a:t>
            </a:r>
            <a:r>
              <a:rPr dirty="0" sz="1200" spc="-5">
                <a:latin typeface="Arial"/>
                <a:cs typeface="Arial"/>
              </a:rPr>
              <a:t>in means might be </a:t>
            </a:r>
            <a:r>
              <a:rPr dirty="0" sz="1200" spc="-10">
                <a:latin typeface="Arial"/>
                <a:cs typeface="Arial"/>
              </a:rPr>
              <a:t>driven </a:t>
            </a:r>
            <a:r>
              <a:rPr dirty="0" sz="1200" spc="-5">
                <a:latin typeface="Arial"/>
                <a:cs typeface="Arial"/>
              </a:rPr>
              <a:t>by a few  </a:t>
            </a:r>
            <a:r>
              <a:rPr dirty="0" sz="1200" spc="-10">
                <a:latin typeface="Arial"/>
                <a:cs typeface="Arial"/>
              </a:rPr>
              <a:t>outliers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5858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1 </a:t>
            </a:r>
            <a:r>
              <a:rPr dirty="0"/>
              <a:t>quantitative </a:t>
            </a:r>
            <a:r>
              <a:rPr dirty="0" spc="10"/>
              <a:t>&amp; 1 </a:t>
            </a:r>
            <a:r>
              <a:rPr dirty="0"/>
              <a:t>qualitative</a:t>
            </a:r>
            <a:r>
              <a:rPr dirty="0" spc="30"/>
              <a:t> </a:t>
            </a:r>
            <a:r>
              <a:rPr dirty="0" spc="5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58619"/>
            <a:ext cx="3231515" cy="2352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Charter </a:t>
            </a:r>
            <a:r>
              <a:rPr dirty="0" sz="1200" spc="-5">
                <a:latin typeface="Arial"/>
                <a:cs typeface="Arial"/>
              </a:rPr>
              <a:t>vs traditional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200" spc="-105">
                <a:latin typeface="Courier New"/>
                <a:cs typeface="Courier New"/>
              </a:rPr>
              <a:t>. tabstat passrate, s(median)</a:t>
            </a:r>
            <a:r>
              <a:rPr dirty="0" sz="1200" spc="-18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by(charter)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403225" marR="786765" indent="-39116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Summary for variables:</a:t>
            </a:r>
            <a:r>
              <a:rPr dirty="0" sz="1200" spc="-19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passrate  by categories of:</a:t>
            </a:r>
            <a:r>
              <a:rPr dirty="0" sz="1200" spc="-17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charter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ourier New"/>
              <a:cs typeface="Courier New"/>
            </a:endParaRPr>
          </a:p>
          <a:p>
            <a:pPr algn="r" marR="1021080">
              <a:lnSpc>
                <a:spcPct val="100000"/>
              </a:lnSpc>
              <a:tabLst>
                <a:tab pos="1250950" algn="l"/>
              </a:tabLst>
            </a:pPr>
            <a:r>
              <a:rPr dirty="0" sz="1200" spc="-105">
                <a:latin typeface="Courier New"/>
                <a:cs typeface="Courier New"/>
              </a:rPr>
              <a:t>charter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 spc="-105">
                <a:latin typeface="Courier New"/>
                <a:cs typeface="Courier New"/>
              </a:rPr>
              <a:t>p50</a:t>
            </a:r>
            <a:endParaRPr sz="1200">
              <a:latin typeface="Courier New"/>
              <a:cs typeface="Courier New"/>
            </a:endParaRPr>
          </a:p>
          <a:p>
            <a:pPr algn="r" marR="102108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-----------------+----------</a:t>
            </a:r>
            <a:endParaRPr sz="1200">
              <a:latin typeface="Courier New"/>
              <a:cs typeface="Courier New"/>
            </a:endParaRPr>
          </a:p>
          <a:p>
            <a:pPr algn="r" marR="1021080">
              <a:lnSpc>
                <a:spcPct val="100000"/>
              </a:lnSpc>
              <a:spcBef>
                <a:spcPts val="5"/>
              </a:spcBef>
              <a:tabLst>
                <a:tab pos="2032635" algn="l"/>
              </a:tabLst>
            </a:pPr>
            <a:r>
              <a:rPr dirty="0" sz="1200" spc="-105">
                <a:latin typeface="Courier New"/>
                <a:cs typeface="Courier New"/>
              </a:rPr>
              <a:t>Traditional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Scho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 spc="-105">
                <a:latin typeface="Courier New"/>
                <a:cs typeface="Courier New"/>
              </a:rPr>
              <a:t>44</a:t>
            </a:r>
            <a:endParaRPr sz="1200">
              <a:latin typeface="Courier New"/>
              <a:cs typeface="Courier New"/>
            </a:endParaRPr>
          </a:p>
          <a:p>
            <a:pPr algn="r" marR="1021715">
              <a:lnSpc>
                <a:spcPct val="100000"/>
              </a:lnSpc>
              <a:spcBef>
                <a:spcPts val="5"/>
              </a:spcBef>
              <a:tabLst>
                <a:tab pos="1798320" algn="l"/>
              </a:tabLst>
            </a:pPr>
            <a:r>
              <a:rPr dirty="0" sz="1200" spc="-105">
                <a:latin typeface="Courier New"/>
                <a:cs typeface="Courier New"/>
              </a:rPr>
              <a:t>Charter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Schools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 spc="-105">
                <a:latin typeface="Courier New"/>
                <a:cs typeface="Courier New"/>
              </a:rPr>
              <a:t>39.5</a:t>
            </a:r>
            <a:endParaRPr sz="1200">
              <a:latin typeface="Courier New"/>
              <a:cs typeface="Courier New"/>
            </a:endParaRPr>
          </a:p>
          <a:p>
            <a:pPr algn="r" marR="102108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-----------------+----------</a:t>
            </a:r>
            <a:endParaRPr sz="1200">
              <a:latin typeface="Courier New"/>
              <a:cs typeface="Courier New"/>
            </a:endParaRPr>
          </a:p>
          <a:p>
            <a:pPr algn="r" marR="1021080">
              <a:lnSpc>
                <a:spcPct val="100000"/>
              </a:lnSpc>
              <a:spcBef>
                <a:spcPts val="5"/>
              </a:spcBef>
              <a:tabLst>
                <a:tab pos="1172210" algn="l"/>
              </a:tabLst>
            </a:pPr>
            <a:r>
              <a:rPr dirty="0" sz="1200" spc="-105">
                <a:latin typeface="Courier New"/>
                <a:cs typeface="Courier New"/>
              </a:rPr>
              <a:t>Total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 spc="-105">
                <a:latin typeface="Courier New"/>
                <a:cs typeface="Courier New"/>
              </a:rPr>
              <a:t>43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904841"/>
            <a:ext cx="2189480" cy="0"/>
          </a:xfrm>
          <a:custGeom>
            <a:avLst/>
            <a:gdLst/>
            <a:ahLst/>
            <a:cxnLst/>
            <a:rect l="l" t="t" r="r" b="b"/>
            <a:pathLst>
              <a:path w="2189480" h="0">
                <a:moveTo>
                  <a:pt x="0" y="0"/>
                </a:moveTo>
                <a:lnTo>
                  <a:pt x="2189403" y="0"/>
                </a:lnTo>
              </a:path>
            </a:pathLst>
          </a:custGeom>
          <a:ln w="986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5858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1 </a:t>
            </a:r>
            <a:r>
              <a:rPr dirty="0"/>
              <a:t>quantitative </a:t>
            </a:r>
            <a:r>
              <a:rPr dirty="0" spc="10"/>
              <a:t>&amp; 1 </a:t>
            </a:r>
            <a:r>
              <a:rPr dirty="0"/>
              <a:t>qualitative</a:t>
            </a:r>
            <a:r>
              <a:rPr dirty="0" spc="30"/>
              <a:t> </a:t>
            </a:r>
            <a:r>
              <a:rPr dirty="0" spc="5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740638"/>
            <a:ext cx="4040504" cy="18288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405"/>
              </a:spcBef>
            </a:pPr>
            <a:r>
              <a:rPr dirty="0" sz="1200" spc="-5">
                <a:latin typeface="Arial"/>
                <a:cs typeface="Arial"/>
              </a:rPr>
              <a:t>Example: </a:t>
            </a:r>
            <a:r>
              <a:rPr dirty="0" sz="1200" spc="-10">
                <a:latin typeface="Arial"/>
                <a:cs typeface="Arial"/>
              </a:rPr>
              <a:t>Charter </a:t>
            </a:r>
            <a:r>
              <a:rPr dirty="0" sz="1200" spc="-5">
                <a:latin typeface="Arial"/>
                <a:cs typeface="Arial"/>
              </a:rPr>
              <a:t>vs traditional</a:t>
            </a:r>
            <a:r>
              <a:rPr dirty="0" sz="1200" spc="-2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  <a:p>
            <a:pPr marL="392430" marR="11303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1200" spc="-10">
                <a:latin typeface="Arial"/>
                <a:cs typeface="Arial"/>
              </a:rPr>
              <a:t>Comparing </a:t>
            </a:r>
            <a:r>
              <a:rPr dirty="0" sz="1200" spc="-5">
                <a:latin typeface="Arial"/>
                <a:cs typeface="Arial"/>
              </a:rPr>
              <a:t>the medians </a:t>
            </a:r>
            <a:r>
              <a:rPr dirty="0" sz="1200" spc="-10">
                <a:latin typeface="Arial"/>
                <a:cs typeface="Arial"/>
              </a:rPr>
              <a:t>provides </a:t>
            </a:r>
            <a:r>
              <a:rPr dirty="0" sz="1200" spc="-5">
                <a:latin typeface="Arial"/>
                <a:cs typeface="Arial"/>
              </a:rPr>
              <a:t>very similar results  to </a:t>
            </a:r>
            <a:r>
              <a:rPr dirty="0" sz="1200" spc="-10">
                <a:latin typeface="Arial"/>
                <a:cs typeface="Arial"/>
              </a:rPr>
              <a:t>what we </a:t>
            </a:r>
            <a:r>
              <a:rPr dirty="0" sz="1200" spc="-5">
                <a:latin typeface="Arial"/>
                <a:cs typeface="Arial"/>
              </a:rPr>
              <a:t>saw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means</a:t>
            </a:r>
            <a:endParaRPr sz="1200">
              <a:latin typeface="Arial"/>
              <a:cs typeface="Arial"/>
            </a:endParaRPr>
          </a:p>
          <a:p>
            <a:pPr marL="392430" marR="5588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1200" spc="-5">
                <a:latin typeface="Arial"/>
                <a:cs typeface="Arial"/>
              </a:rPr>
              <a:t>According to the results on the </a:t>
            </a:r>
            <a:r>
              <a:rPr dirty="0" sz="1200" spc="-10">
                <a:latin typeface="Arial"/>
                <a:cs typeface="Arial"/>
              </a:rPr>
              <a:t>prior </a:t>
            </a:r>
            <a:r>
              <a:rPr dirty="0" sz="1200" spc="-5">
                <a:latin typeface="Arial"/>
                <a:cs typeface="Arial"/>
              </a:rPr>
              <a:t>slide, the median  </a:t>
            </a:r>
            <a:r>
              <a:rPr dirty="0" sz="1200" spc="-10">
                <a:latin typeface="Arial"/>
                <a:cs typeface="Arial"/>
              </a:rPr>
              <a:t>pass </a:t>
            </a:r>
            <a:r>
              <a:rPr dirty="0" sz="1200" spc="-5">
                <a:latin typeface="Arial"/>
                <a:cs typeface="Arial"/>
              </a:rPr>
              <a:t>rate is </a:t>
            </a:r>
            <a:r>
              <a:rPr dirty="0" sz="1200" spc="-10">
                <a:latin typeface="Arial"/>
                <a:cs typeface="Arial"/>
              </a:rPr>
              <a:t>4.5 percentage points higher in  </a:t>
            </a:r>
            <a:r>
              <a:rPr dirty="0" sz="1200" spc="-5">
                <a:latin typeface="Arial"/>
                <a:cs typeface="Arial"/>
              </a:rPr>
              <a:t>traditional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schools</a:t>
            </a:r>
            <a:endParaRPr sz="1200">
              <a:latin typeface="Arial"/>
              <a:cs typeface="Arial"/>
            </a:endParaRPr>
          </a:p>
          <a:p>
            <a:pPr marL="392430" marR="64769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393065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also </a:t>
            </a:r>
            <a:r>
              <a:rPr dirty="0" sz="1200" spc="-5">
                <a:latin typeface="Arial"/>
                <a:cs typeface="Arial"/>
              </a:rPr>
              <a:t>study the </a:t>
            </a:r>
            <a:r>
              <a:rPr dirty="0" sz="1200" spc="-10">
                <a:latin typeface="Arial"/>
                <a:cs typeface="Arial"/>
              </a:rPr>
              <a:t>association between pass </a:t>
            </a:r>
            <a:r>
              <a:rPr dirty="0" sz="1200" spc="-5">
                <a:latin typeface="Arial"/>
                <a:cs typeface="Arial"/>
              </a:rPr>
              <a:t>rate 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school type </a:t>
            </a:r>
            <a:r>
              <a:rPr dirty="0" sz="1200" spc="-10">
                <a:latin typeface="Arial"/>
                <a:cs typeface="Arial"/>
              </a:rPr>
              <a:t>using </a:t>
            </a:r>
            <a:r>
              <a:rPr dirty="0" sz="1200" spc="-5">
                <a:latin typeface="Arial"/>
                <a:cs typeface="Arial"/>
              </a:rPr>
              <a:t>a visual </a:t>
            </a:r>
            <a:r>
              <a:rPr dirty="0" sz="1200" spc="-10">
                <a:latin typeface="Arial"/>
                <a:cs typeface="Arial"/>
              </a:rPr>
              <a:t>depiction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data  </a:t>
            </a:r>
            <a:r>
              <a:rPr dirty="0" sz="1200" spc="-5">
                <a:latin typeface="Arial"/>
                <a:cs typeface="Arial"/>
              </a:rPr>
              <a:t>(and </a:t>
            </a:r>
            <a:r>
              <a:rPr dirty="0" sz="1200" spc="-10">
                <a:latin typeface="Arial"/>
                <a:cs typeface="Arial"/>
              </a:rPr>
              <a:t>we’ll </a:t>
            </a:r>
            <a:r>
              <a:rPr dirty="0" sz="1200" spc="-5">
                <a:latin typeface="Arial"/>
                <a:cs typeface="Arial"/>
              </a:rPr>
              <a:t>reach a similar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conclusion)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200088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3: The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Relationship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Between 2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Variables</a:t>
            </a:r>
            <a:r>
              <a:rPr dirty="0" sz="600" spc="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/</a:t>
            </a:r>
            <a:r>
              <a:rPr dirty="0" sz="6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Intro Stats with Nathan Favero</dc:creator>
  <dc:title>Lecture 3: The Relationship Between 2 Variables</dc:title>
  <dcterms:created xsi:type="dcterms:W3CDTF">2024-08-05T22:13:32Z</dcterms:created>
  <dcterms:modified xsi:type="dcterms:W3CDTF">2024-08-05T22:13:32Z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2024-08-03T00:00:00Z</vt:filetime>
  </property>
</Properties>
</file>