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6944"/>
            <a:ext cx="227330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5419" y="551723"/>
            <a:ext cx="3839260" cy="2416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57960" y="3330341"/>
            <a:ext cx="1050925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01973" y="3330341"/>
            <a:ext cx="266064" cy="11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eativecommons.org/licenses/by/4.0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6.xml"/><Relationship Id="rId3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371/journal.pone.0183224" TargetMode="External"/><Relationship Id="rId3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slide" Target="slide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slide" Target="slide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slide" Target="slide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slide" Target="slide1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slide" Target="slide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slide" Target="slide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slide" Target="slide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onlinestatbook.com/2/introduction/distributions.html" TargetMode="External"/><Relationship Id="rId4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3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94" y="665695"/>
            <a:ext cx="3888104" cy="361950"/>
          </a:xfrm>
          <a:prstGeom prst="rect"/>
          <a:solidFill>
            <a:srgbClr val="004FA2"/>
          </a:solidFill>
        </p:spPr>
        <p:txBody>
          <a:bodyPr wrap="square" lIns="0" tIns="41910" rIns="0" bIns="0" rtlCol="0" vert="horz">
            <a:spAutoFit/>
          </a:bodyPr>
          <a:lstStyle/>
          <a:p>
            <a:pPr marL="815340">
              <a:lnSpc>
                <a:spcPct val="100000"/>
              </a:lnSpc>
              <a:spcBef>
                <a:spcPts val="330"/>
              </a:spcBef>
            </a:pPr>
            <a:r>
              <a:rPr dirty="0" spc="5">
                <a:solidFill>
                  <a:srgbClr val="FFFFFF"/>
                </a:solidFill>
              </a:rPr>
              <a:t>Lecture 5:</a:t>
            </a:r>
            <a:r>
              <a:rPr dirty="0" spc="15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052" y="1230767"/>
            <a:ext cx="3359785" cy="1447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42545">
              <a:lnSpc>
                <a:spcPct val="100000"/>
              </a:lnSpc>
              <a:spcBef>
                <a:spcPts val="135"/>
              </a:spcBef>
            </a:pPr>
            <a:r>
              <a:rPr dirty="0" sz="1400" spc="10">
                <a:latin typeface="Arial"/>
                <a:cs typeface="Arial"/>
              </a:rPr>
              <a:t>Intro </a:t>
            </a:r>
            <a:r>
              <a:rPr dirty="0" sz="1400" spc="15">
                <a:latin typeface="Arial"/>
                <a:cs typeface="Arial"/>
              </a:rPr>
              <a:t>Stats </a:t>
            </a:r>
            <a:r>
              <a:rPr dirty="0" sz="1400" spc="10">
                <a:latin typeface="Arial"/>
                <a:cs typeface="Arial"/>
              </a:rPr>
              <a:t>with Nathan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Favero</a:t>
            </a:r>
            <a:endParaRPr sz="1400">
              <a:latin typeface="Arial"/>
              <a:cs typeface="Arial"/>
            </a:endParaRPr>
          </a:p>
          <a:p>
            <a:pPr algn="ctr" marL="496570" marR="488950">
              <a:lnSpc>
                <a:spcPts val="271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American </a:t>
            </a:r>
            <a:r>
              <a:rPr dirty="0" sz="1100" spc="-10">
                <a:latin typeface="Arial"/>
                <a:cs typeface="Arial"/>
              </a:rPr>
              <a:t>University </a:t>
            </a:r>
            <a:r>
              <a:rPr dirty="0" sz="1100" spc="-15">
                <a:latin typeface="Arial"/>
                <a:cs typeface="Arial"/>
              </a:rPr>
              <a:t>(Washington, DC)  </a:t>
            </a:r>
            <a:r>
              <a:rPr dirty="0" sz="1100" spc="-5">
                <a:latin typeface="Arial"/>
                <a:cs typeface="Arial"/>
              </a:rPr>
              <a:t>August </a:t>
            </a:r>
            <a:r>
              <a:rPr dirty="0" sz="1100" spc="-10">
                <a:latin typeface="Arial"/>
                <a:cs typeface="Arial"/>
              </a:rPr>
              <a:t>2,</a:t>
            </a:r>
            <a:r>
              <a:rPr dirty="0" sz="1100" spc="-15">
                <a:latin typeface="Arial"/>
                <a:cs typeface="Arial"/>
              </a:rPr>
              <a:t> 2024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algn="ctr" marL="12700" marR="5080">
              <a:lnSpc>
                <a:spcPct val="102699"/>
              </a:lnSpc>
            </a:pPr>
            <a:r>
              <a:rPr dirty="0" sz="1100" spc="-5">
                <a:latin typeface="Arial"/>
                <a:cs typeface="Arial"/>
              </a:rPr>
              <a:t>Except </a:t>
            </a:r>
            <a:r>
              <a:rPr dirty="0" sz="1100" spc="-10">
                <a:latin typeface="Arial"/>
                <a:cs typeface="Arial"/>
              </a:rPr>
              <a:t>where indicated, </a:t>
            </a:r>
            <a:r>
              <a:rPr dirty="0" sz="1100" spc="-5">
                <a:latin typeface="Arial"/>
                <a:cs typeface="Arial"/>
              </a:rPr>
              <a:t>this material </a:t>
            </a:r>
            <a:r>
              <a:rPr dirty="0" sz="1100" spc="-10">
                <a:latin typeface="Arial"/>
                <a:cs typeface="Arial"/>
              </a:rPr>
              <a:t>is licensed under  </a:t>
            </a:r>
            <a:r>
              <a:rPr dirty="0" sz="1100" spc="-10">
                <a:latin typeface="Arial"/>
                <a:cs typeface="Arial"/>
                <a:hlinkClick r:id="rId2"/>
              </a:rPr>
              <a:t>CC-BY 4.0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733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035" y="488922"/>
            <a:ext cx="3645535" cy="61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2565" marR="177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Statisticians </a:t>
            </a:r>
            <a:r>
              <a:rPr dirty="0" sz="1200" spc="-10">
                <a:latin typeface="Arial"/>
                <a:cs typeface="Arial"/>
              </a:rPr>
              <a:t>have developed </a:t>
            </a:r>
            <a:r>
              <a:rPr dirty="0" sz="1200" spc="-5">
                <a:latin typeface="Arial"/>
                <a:cs typeface="Arial"/>
              </a:rPr>
              <a:t>PDFs for </a:t>
            </a:r>
            <a:r>
              <a:rPr dirty="0" sz="1200" spc="-10">
                <a:latin typeface="Arial"/>
                <a:cs typeface="Arial"/>
              </a:rPr>
              <a:t>distributions  with lots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different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shapes</a:t>
            </a:r>
            <a:endParaRPr sz="1200">
              <a:latin typeface="Arial"/>
              <a:cs typeface="Arial"/>
            </a:endParaRPr>
          </a:p>
          <a:p>
            <a:pPr marL="20256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03200" algn="l"/>
              </a:tabLst>
            </a:pPr>
            <a:r>
              <a:rPr dirty="0" sz="1200" spc="-10">
                <a:latin typeface="Arial"/>
                <a:cs typeface="Arial"/>
              </a:rPr>
              <a:t>Here’s </a:t>
            </a:r>
            <a:r>
              <a:rPr dirty="0" sz="1200" spc="-5">
                <a:latin typeface="Arial"/>
                <a:cs typeface="Arial"/>
              </a:rPr>
              <a:t>a skewed </a:t>
            </a:r>
            <a:r>
              <a:rPr dirty="0" sz="1200" spc="-10">
                <a:latin typeface="Arial"/>
                <a:cs typeface="Arial"/>
              </a:rPr>
              <a:t>distribution: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1110772"/>
            <a:ext cx="3600008" cy="1800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73250" y="2923380"/>
            <a:ext cx="1661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Public </a:t>
            </a:r>
            <a:r>
              <a:rPr dirty="0" sz="1000" spc="-10">
                <a:latin typeface="Arial"/>
                <a:cs typeface="Arial"/>
              </a:rPr>
              <a:t>domain,</a:t>
            </a:r>
            <a:r>
              <a:rPr dirty="0" sz="1000" spc="-195">
                <a:latin typeface="Arial"/>
                <a:cs typeface="Arial"/>
              </a:rPr>
              <a:t> </a:t>
            </a:r>
            <a:r>
              <a:rPr dirty="0" sz="1000" spc="-30">
                <a:latin typeface="Arial"/>
                <a:cs typeface="Arial"/>
              </a:rPr>
              <a:t>HiTe)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733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6737" rIns="0" bIns="0" rtlCol="0" vert="horz">
            <a:spAutoFit/>
          </a:bodyPr>
          <a:lstStyle/>
          <a:p>
            <a:pPr marL="278130" marR="304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78765" algn="l"/>
              </a:tabLst>
            </a:pPr>
            <a:r>
              <a:rPr dirty="0" sz="1200" spc="-5"/>
              <a:t>With PDF </a:t>
            </a:r>
            <a:r>
              <a:rPr dirty="0" sz="1200" spc="-10"/>
              <a:t>graphs, wherever </a:t>
            </a:r>
            <a:r>
              <a:rPr dirty="0" sz="1200" spc="-5"/>
              <a:t>the </a:t>
            </a:r>
            <a:r>
              <a:rPr dirty="0" sz="1200" spc="-10"/>
              <a:t>height </a:t>
            </a:r>
            <a:r>
              <a:rPr dirty="0" sz="1200" spc="-5"/>
              <a:t>is </a:t>
            </a:r>
            <a:r>
              <a:rPr dirty="0" sz="1200" spc="-15"/>
              <a:t>greater, </a:t>
            </a:r>
            <a:r>
              <a:rPr dirty="0" sz="1200" spc="-5"/>
              <a:t>the  values </a:t>
            </a:r>
            <a:r>
              <a:rPr dirty="0" sz="1200" spc="-10"/>
              <a:t>are </a:t>
            </a:r>
            <a:r>
              <a:rPr dirty="0" sz="1200" spc="-5"/>
              <a:t>more </a:t>
            </a:r>
            <a:r>
              <a:rPr dirty="0" sz="1200" spc="-10"/>
              <a:t>likely </a:t>
            </a:r>
            <a:r>
              <a:rPr dirty="0" sz="1200" spc="-5"/>
              <a:t>to be </a:t>
            </a:r>
            <a:r>
              <a:rPr dirty="0" sz="1200" spc="-10"/>
              <a:t>observed </a:t>
            </a:r>
            <a:r>
              <a:rPr dirty="0" sz="1200" spc="-5"/>
              <a:t>(just </a:t>
            </a:r>
            <a:r>
              <a:rPr dirty="0" sz="1200" spc="-10"/>
              <a:t>like </a:t>
            </a:r>
            <a:r>
              <a:rPr dirty="0" sz="1200" spc="-5"/>
              <a:t>a  </a:t>
            </a:r>
            <a:r>
              <a:rPr dirty="0" sz="1200" spc="-10"/>
              <a:t>histogram)</a:t>
            </a:r>
            <a:endParaRPr sz="1200"/>
          </a:p>
          <a:p>
            <a:pPr marL="278130" marR="11493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78765" algn="l"/>
              </a:tabLst>
            </a:pPr>
            <a:r>
              <a:rPr dirty="0" sz="1200" spc="-5"/>
              <a:t>But kernal </a:t>
            </a:r>
            <a:r>
              <a:rPr dirty="0" sz="1200" spc="-10"/>
              <a:t>desnity plots </a:t>
            </a:r>
            <a:r>
              <a:rPr dirty="0" sz="1200" spc="-5"/>
              <a:t>or </a:t>
            </a:r>
            <a:r>
              <a:rPr dirty="0" sz="1200" spc="-10"/>
              <a:t>histograms are generally  used </a:t>
            </a:r>
            <a:r>
              <a:rPr dirty="0" sz="1200" spc="-5"/>
              <a:t>for </a:t>
            </a:r>
            <a:r>
              <a:rPr dirty="0" sz="1200" spc="-10"/>
              <a:t>data </a:t>
            </a:r>
            <a:r>
              <a:rPr dirty="0" sz="1200" spc="-5"/>
              <a:t>that </a:t>
            </a:r>
            <a:r>
              <a:rPr dirty="0" sz="1200" spc="-10"/>
              <a:t>we’ve already </a:t>
            </a:r>
            <a:r>
              <a:rPr dirty="0" sz="1200" spc="-5"/>
              <a:t>collected; PDF  </a:t>
            </a:r>
            <a:r>
              <a:rPr dirty="0" sz="1200" spc="-10"/>
              <a:t>graphs depict </a:t>
            </a:r>
            <a:r>
              <a:rPr dirty="0" sz="1200" spc="-5"/>
              <a:t>a </a:t>
            </a:r>
            <a:r>
              <a:rPr dirty="0" sz="1200" spc="-10"/>
              <a:t>probability distribution </a:t>
            </a:r>
            <a:r>
              <a:rPr dirty="0" sz="1200" spc="-5"/>
              <a:t>from </a:t>
            </a:r>
            <a:r>
              <a:rPr dirty="0" sz="1200" spc="-10"/>
              <a:t>which  data </a:t>
            </a:r>
            <a:r>
              <a:rPr dirty="0" sz="1200" spc="-5"/>
              <a:t>is “drawn” (the </a:t>
            </a:r>
            <a:r>
              <a:rPr dirty="0" sz="1200" spc="-10"/>
              <a:t>distinction </a:t>
            </a:r>
            <a:r>
              <a:rPr dirty="0" sz="1200" spc="-5"/>
              <a:t>is subtle, </a:t>
            </a:r>
            <a:r>
              <a:rPr dirty="0" sz="1200" spc="-10"/>
              <a:t>and </a:t>
            </a:r>
            <a:r>
              <a:rPr dirty="0" sz="1200" spc="-5"/>
              <a:t>you  can’t </a:t>
            </a:r>
            <a:r>
              <a:rPr dirty="0" sz="1200" spc="-10"/>
              <a:t>necessarily </a:t>
            </a:r>
            <a:r>
              <a:rPr dirty="0" sz="1200" spc="-5"/>
              <a:t>tell from </a:t>
            </a:r>
            <a:r>
              <a:rPr dirty="0" sz="1200" spc="-10"/>
              <a:t>just looking </a:t>
            </a:r>
            <a:r>
              <a:rPr dirty="0" sz="1200" spc="-5"/>
              <a:t>at the</a:t>
            </a:r>
            <a:r>
              <a:rPr dirty="0" sz="1200" spc="50"/>
              <a:t> </a:t>
            </a:r>
            <a:r>
              <a:rPr dirty="0" sz="1200" spc="-10"/>
              <a:t>graph)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035" y="341627"/>
            <a:ext cx="3729990" cy="16757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2565" marR="431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precise interpretation </a:t>
            </a:r>
            <a:r>
              <a:rPr dirty="0" sz="1200" spc="-5">
                <a:latin typeface="Arial"/>
                <a:cs typeface="Arial"/>
              </a:rPr>
              <a:t>for PDFs is a bit tricky since  </a:t>
            </a:r>
            <a:r>
              <a:rPr dirty="0" sz="1200" spc="-10">
                <a:latin typeface="Arial"/>
                <a:cs typeface="Arial"/>
              </a:rPr>
              <a:t>any </a:t>
            </a:r>
            <a:r>
              <a:rPr dirty="0" sz="1200" spc="-5">
                <a:latin typeface="Arial"/>
                <a:cs typeface="Arial"/>
              </a:rPr>
              <a:t>value can be measured to </a:t>
            </a:r>
            <a:r>
              <a:rPr dirty="0" sz="1200" spc="-10">
                <a:latin typeface="Arial"/>
                <a:cs typeface="Arial"/>
              </a:rPr>
              <a:t>infinite digits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(and</a:t>
            </a:r>
            <a:endParaRPr sz="1200">
              <a:latin typeface="Arial"/>
              <a:cs typeface="Arial"/>
            </a:endParaRPr>
          </a:p>
          <a:p>
            <a:pPr marL="202565" marR="320675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therefore </a:t>
            </a:r>
            <a:r>
              <a:rPr dirty="0" sz="1200" spc="-10">
                <a:latin typeface="Arial"/>
                <a:cs typeface="Arial"/>
              </a:rPr>
              <a:t>has infinitely </a:t>
            </a:r>
            <a:r>
              <a:rPr dirty="0" sz="1200" spc="-5">
                <a:latin typeface="Arial"/>
                <a:cs typeface="Arial"/>
              </a:rPr>
              <a:t>small </a:t>
            </a:r>
            <a:r>
              <a:rPr dirty="0" sz="1200" spc="-10">
                <a:latin typeface="Arial"/>
                <a:cs typeface="Arial"/>
              </a:rPr>
              <a:t>probability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being  </a:t>
            </a:r>
            <a:r>
              <a:rPr dirty="0" sz="1200" spc="-5">
                <a:latin typeface="Arial"/>
                <a:cs typeface="Arial"/>
              </a:rPr>
              <a:t>selected)</a:t>
            </a:r>
            <a:endParaRPr sz="1200">
              <a:latin typeface="Arial"/>
              <a:cs typeface="Arial"/>
            </a:endParaRPr>
          </a:p>
          <a:p>
            <a:pPr marL="202565" indent="-152400">
              <a:lnSpc>
                <a:spcPct val="100000"/>
              </a:lnSpc>
              <a:spcBef>
                <a:spcPts val="5"/>
              </a:spcBef>
              <a:buClr>
                <a:srgbClr val="EC1A3A"/>
              </a:buClr>
              <a:buFont typeface="Times New Roman"/>
              <a:buChar char="•"/>
              <a:tabLst>
                <a:tab pos="203200" algn="l"/>
              </a:tabLst>
            </a:pPr>
            <a:r>
              <a:rPr dirty="0" sz="1200" spc="-35">
                <a:latin typeface="Arial"/>
                <a:cs typeface="Arial"/>
              </a:rPr>
              <a:t>Total </a:t>
            </a:r>
            <a:r>
              <a:rPr dirty="0" sz="1200" spc="-10">
                <a:latin typeface="Arial"/>
                <a:cs typeface="Arial"/>
              </a:rPr>
              <a:t>area under line equals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202565" marR="210820" indent="-152400">
              <a:lnSpc>
                <a:spcPct val="100000"/>
              </a:lnSpc>
              <a:spcBef>
                <a:spcPts val="5"/>
              </a:spcBef>
              <a:buClr>
                <a:srgbClr val="EC1A3A"/>
              </a:buClr>
              <a:buFont typeface="Times New Roman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Probability for a range of </a:t>
            </a:r>
            <a:r>
              <a:rPr dirty="0" sz="1200" spc="-10">
                <a:latin typeface="Arial"/>
                <a:cs typeface="Arial"/>
              </a:rPr>
              <a:t>possible </a:t>
            </a:r>
            <a:r>
              <a:rPr dirty="0" sz="1200" spc="-5">
                <a:latin typeface="Arial"/>
                <a:cs typeface="Arial"/>
              </a:rPr>
              <a:t>values (e.g.,  </a:t>
            </a:r>
            <a:r>
              <a:rPr dirty="0" sz="1200" spc="-10">
                <a:latin typeface="Arial"/>
                <a:cs typeface="Arial"/>
              </a:rPr>
              <a:t>probability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drawing </a:t>
            </a:r>
            <a:r>
              <a:rPr dirty="0" sz="1200" spc="-5">
                <a:latin typeface="Arial"/>
                <a:cs typeface="Arial"/>
              </a:rPr>
              <a:t>a value </a:t>
            </a:r>
            <a:r>
              <a:rPr dirty="0" sz="1200" spc="-10">
                <a:latin typeface="Arial"/>
                <a:cs typeface="Arial"/>
              </a:rPr>
              <a:t>between </a:t>
            </a:r>
            <a:r>
              <a:rPr dirty="0" sz="1200" spc="-5">
                <a:latin typeface="Arial"/>
                <a:cs typeface="Arial"/>
              </a:rPr>
              <a:t>0 </a:t>
            </a:r>
            <a:r>
              <a:rPr dirty="0" sz="1200" spc="-10">
                <a:latin typeface="Arial"/>
                <a:cs typeface="Arial"/>
              </a:rPr>
              <a:t>and 0.7)  equals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area under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line within </a:t>
            </a:r>
            <a:r>
              <a:rPr dirty="0" sz="1200" spc="-5">
                <a:latin typeface="Arial"/>
                <a:cs typeface="Arial"/>
              </a:rPr>
              <a:t>that range  (requires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calculus)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4003" y="2024771"/>
            <a:ext cx="2520006" cy="1096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5070" y="3133577"/>
            <a:ext cx="26181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Public </a:t>
            </a:r>
            <a:r>
              <a:rPr dirty="0" sz="1000" spc="-10">
                <a:latin typeface="Arial"/>
                <a:cs typeface="Arial"/>
              </a:rPr>
              <a:t>domain, </a:t>
            </a:r>
            <a:r>
              <a:rPr dirty="0" sz="1000" spc="-35">
                <a:latin typeface="Arial"/>
                <a:cs typeface="Arial"/>
              </a:rPr>
              <a:t>HiTe </a:t>
            </a:r>
            <a:r>
              <a:rPr dirty="0" sz="1000" spc="-5">
                <a:latin typeface="Arial"/>
                <a:cs typeface="Arial"/>
              </a:rPr>
              <a:t>&amp;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Notyourbroom)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733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8130" marR="10160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78765" algn="l"/>
              </a:tabLst>
            </a:pPr>
            <a:r>
              <a:rPr dirty="0" sz="1200" spc="-5"/>
              <a:t>When </a:t>
            </a:r>
            <a:r>
              <a:rPr dirty="0" sz="1200" spc="-10"/>
              <a:t>we </a:t>
            </a:r>
            <a:r>
              <a:rPr dirty="0" sz="1200" spc="-5"/>
              <a:t>talked </a:t>
            </a:r>
            <a:r>
              <a:rPr dirty="0" sz="1200" spc="-10"/>
              <a:t>about distributions </a:t>
            </a:r>
            <a:r>
              <a:rPr dirty="0" sz="1200" spc="-5"/>
              <a:t>the </a:t>
            </a:r>
            <a:r>
              <a:rPr dirty="0" sz="1200" spc="-10"/>
              <a:t>last </a:t>
            </a:r>
            <a:r>
              <a:rPr dirty="0" sz="1200" spc="-5"/>
              <a:t>few  </a:t>
            </a:r>
            <a:r>
              <a:rPr dirty="0" sz="1200" spc="-10"/>
              <a:t>weeks, we were </a:t>
            </a:r>
            <a:r>
              <a:rPr dirty="0" sz="1200" spc="-5"/>
              <a:t>talking </a:t>
            </a:r>
            <a:r>
              <a:rPr dirty="0" sz="1200" spc="-10"/>
              <a:t>about data </a:t>
            </a:r>
            <a:r>
              <a:rPr dirty="0" sz="1200" spc="-5"/>
              <a:t>that </a:t>
            </a:r>
            <a:r>
              <a:rPr dirty="0" sz="1200" spc="-10"/>
              <a:t>had already  been </a:t>
            </a:r>
            <a:r>
              <a:rPr dirty="0" sz="1200" spc="-5"/>
              <a:t>collected</a:t>
            </a:r>
            <a:endParaRPr sz="1200"/>
          </a:p>
          <a:p>
            <a:pPr marL="278130" marR="39624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78765" algn="l"/>
              </a:tabLst>
            </a:pPr>
            <a:r>
              <a:rPr dirty="0" sz="1200" spc="-5" i="1">
                <a:latin typeface="Arial"/>
                <a:cs typeface="Arial"/>
              </a:rPr>
              <a:t>Probability </a:t>
            </a:r>
            <a:r>
              <a:rPr dirty="0" sz="1200" spc="-10"/>
              <a:t>distributions describe </a:t>
            </a:r>
            <a:r>
              <a:rPr dirty="0" sz="1200" spc="-5"/>
              <a:t>a (theoretical)  random </a:t>
            </a:r>
            <a:r>
              <a:rPr dirty="0" sz="1200" spc="-10"/>
              <a:t>process </a:t>
            </a:r>
            <a:r>
              <a:rPr dirty="0" sz="1200" spc="-5"/>
              <a:t>from </a:t>
            </a:r>
            <a:r>
              <a:rPr dirty="0" sz="1200" spc="-10"/>
              <a:t>which we get</a:t>
            </a:r>
            <a:r>
              <a:rPr dirty="0" sz="1200" spc="10"/>
              <a:t> </a:t>
            </a:r>
            <a:r>
              <a:rPr dirty="0" sz="1200" spc="-10"/>
              <a:t>data</a:t>
            </a:r>
            <a:endParaRPr sz="1200">
              <a:latin typeface="Arial"/>
              <a:cs typeface="Arial"/>
            </a:endParaRPr>
          </a:p>
          <a:p>
            <a:pPr marL="278130" indent="-152400">
              <a:lnSpc>
                <a:spcPct val="100000"/>
              </a:lnSpc>
              <a:spcBef>
                <a:spcPts val="220"/>
              </a:spcBef>
              <a:buClr>
                <a:srgbClr val="EC1A3A"/>
              </a:buClr>
              <a:buFont typeface="Times New Roman"/>
              <a:buChar char="•"/>
              <a:tabLst>
                <a:tab pos="278765" algn="l"/>
              </a:tabLst>
            </a:pPr>
            <a:r>
              <a:rPr dirty="0" sz="1200" spc="-5"/>
              <a:t>Example:</a:t>
            </a:r>
            <a:endParaRPr sz="1200"/>
          </a:p>
          <a:p>
            <a:pPr lvl="1" marL="581660" marR="60960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Times New Roman"/>
              <a:buChar char="•"/>
              <a:tabLst>
                <a:tab pos="582295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write out </a:t>
            </a:r>
            <a:r>
              <a:rPr dirty="0" sz="1100" spc="-5">
                <a:latin typeface="Arial"/>
                <a:cs typeface="Arial"/>
              </a:rPr>
              <a:t>the (theoretical) </a:t>
            </a:r>
            <a:r>
              <a:rPr dirty="0" sz="1100" spc="-10">
                <a:latin typeface="Arial"/>
                <a:cs typeface="Arial"/>
              </a:rPr>
              <a:t>probabilities </a:t>
            </a:r>
            <a:r>
              <a:rPr dirty="0" sz="1100" spc="-5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each  possible outcome of a </a:t>
            </a:r>
            <a:r>
              <a:rPr dirty="0" sz="1100" spc="-5">
                <a:latin typeface="Arial"/>
                <a:cs typeface="Arial"/>
              </a:rPr>
              <a:t>coin flip (heads, tails) </a:t>
            </a:r>
            <a:r>
              <a:rPr dirty="0" sz="1100" spc="-10">
                <a:latin typeface="Arial"/>
                <a:cs typeface="Arial"/>
              </a:rPr>
              <a:t>or a die  </a:t>
            </a:r>
            <a:r>
              <a:rPr dirty="0" sz="1100" spc="-5">
                <a:latin typeface="Arial"/>
                <a:cs typeface="Arial"/>
              </a:rPr>
              <a:t>roll (1, </a:t>
            </a:r>
            <a:r>
              <a:rPr dirty="0" sz="1100" spc="-10">
                <a:latin typeface="Arial"/>
                <a:cs typeface="Arial"/>
              </a:rPr>
              <a:t>2, 3, etc.), we’re </a:t>
            </a:r>
            <a:r>
              <a:rPr dirty="0" sz="1100" spc="-5">
                <a:latin typeface="Arial"/>
                <a:cs typeface="Arial"/>
              </a:rPr>
              <a:t>talking </a:t>
            </a:r>
            <a:r>
              <a:rPr dirty="0" sz="1100" spc="-10">
                <a:latin typeface="Arial"/>
                <a:cs typeface="Arial"/>
              </a:rPr>
              <a:t>about a </a:t>
            </a:r>
            <a:r>
              <a:rPr dirty="0" sz="1100" spc="-10" i="1">
                <a:latin typeface="Arial"/>
                <a:cs typeface="Arial"/>
              </a:rPr>
              <a:t>probability  </a:t>
            </a:r>
            <a:r>
              <a:rPr dirty="0" sz="1100" spc="-10" i="1">
                <a:latin typeface="Arial"/>
                <a:cs typeface="Arial"/>
              </a:rPr>
              <a:t>distribution</a:t>
            </a:r>
            <a:endParaRPr sz="1100">
              <a:latin typeface="Arial"/>
              <a:cs typeface="Arial"/>
            </a:endParaRPr>
          </a:p>
          <a:p>
            <a:pPr lvl="1" marL="581660" marR="30480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82295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</a:t>
            </a:r>
            <a:r>
              <a:rPr dirty="0" sz="1100" spc="-5">
                <a:latin typeface="Arial"/>
                <a:cs typeface="Arial"/>
              </a:rPr>
              <a:t>flip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coin (rolled </a:t>
            </a:r>
            <a:r>
              <a:rPr dirty="0" sz="1100" spc="-10">
                <a:latin typeface="Arial"/>
                <a:cs typeface="Arial"/>
              </a:rPr>
              <a:t>a die) 20 </a:t>
            </a:r>
            <a:r>
              <a:rPr dirty="0" sz="1100" spc="-5">
                <a:latin typeface="Arial"/>
                <a:cs typeface="Arial"/>
              </a:rPr>
              <a:t>times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record the  results, </a:t>
            </a:r>
            <a:r>
              <a:rPr dirty="0" sz="1100" spc="-10">
                <a:latin typeface="Arial"/>
                <a:cs typeface="Arial"/>
              </a:rPr>
              <a:t>we’re looking at a distribution of data, which  we </a:t>
            </a:r>
            <a:r>
              <a:rPr dirty="0" sz="1100" spc="-5">
                <a:latin typeface="Arial"/>
                <a:cs typeface="Arial"/>
              </a:rPr>
              <a:t>might </a:t>
            </a:r>
            <a:r>
              <a:rPr dirty="0" sz="1100" spc="-10">
                <a:latin typeface="Arial"/>
                <a:cs typeface="Arial"/>
              </a:rPr>
              <a:t>depict with a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histogram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733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35" y="640293"/>
            <a:ext cx="3914140" cy="2195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3365" marR="685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Another </a:t>
            </a:r>
            <a:r>
              <a:rPr dirty="0" sz="1200" spc="-10">
                <a:latin typeface="Arial"/>
                <a:cs typeface="Arial"/>
              </a:rPr>
              <a:t>way </a:t>
            </a:r>
            <a:r>
              <a:rPr dirty="0" sz="1200" spc="-5">
                <a:latin typeface="Arial"/>
                <a:cs typeface="Arial"/>
              </a:rPr>
              <a:t>to think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>
                <a:latin typeface="Arial"/>
                <a:cs typeface="Arial"/>
              </a:rPr>
              <a:t>this </a:t>
            </a:r>
            <a:r>
              <a:rPr dirty="0" sz="1200" spc="-10">
                <a:latin typeface="Arial"/>
                <a:cs typeface="Arial"/>
              </a:rPr>
              <a:t>distinction </a:t>
            </a:r>
            <a:r>
              <a:rPr dirty="0" sz="1200" spc="-5">
                <a:latin typeface="Arial"/>
                <a:cs typeface="Arial"/>
              </a:rPr>
              <a:t>is that for a 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data we’ve </a:t>
            </a:r>
            <a:r>
              <a:rPr dirty="0" sz="1200" spc="-5">
                <a:latin typeface="Arial"/>
                <a:cs typeface="Arial"/>
              </a:rPr>
              <a:t>collected, </a:t>
            </a:r>
            <a:r>
              <a:rPr dirty="0" sz="1200" spc="-10">
                <a:latin typeface="Arial"/>
                <a:cs typeface="Arial"/>
              </a:rPr>
              <a:t>each observation  was </a:t>
            </a:r>
            <a:r>
              <a:rPr dirty="0" sz="1200" spc="-5">
                <a:latin typeface="Arial"/>
                <a:cs typeface="Arial"/>
              </a:rPr>
              <a:t>(theoretically) </a:t>
            </a:r>
            <a:r>
              <a:rPr dirty="0" sz="1200" spc="-10">
                <a:latin typeface="Arial"/>
                <a:cs typeface="Arial"/>
              </a:rPr>
              <a:t>drawn </a:t>
            </a:r>
            <a:r>
              <a:rPr dirty="0" sz="1200" spc="-5">
                <a:latin typeface="Arial"/>
                <a:cs typeface="Arial"/>
              </a:rPr>
              <a:t>from the </a:t>
            </a:r>
            <a:r>
              <a:rPr dirty="0" sz="1200" spc="-10">
                <a:latin typeface="Arial"/>
                <a:cs typeface="Arial"/>
              </a:rPr>
              <a:t>probability  distribution</a:t>
            </a:r>
            <a:endParaRPr sz="1200">
              <a:latin typeface="Arial"/>
              <a:cs typeface="Arial"/>
            </a:endParaRPr>
          </a:p>
          <a:p>
            <a:pPr marL="253365" indent="-152400">
              <a:lnSpc>
                <a:spcPct val="100000"/>
              </a:lnSpc>
              <a:spcBef>
                <a:spcPts val="225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lvl="1" marL="556895" marR="176530" indent="-145415">
              <a:lnSpc>
                <a:spcPct val="102600"/>
              </a:lnSpc>
              <a:spcBef>
                <a:spcPts val="180"/>
              </a:spcBef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 have a distribution (PDF graph)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describes  how likely we </a:t>
            </a:r>
            <a:r>
              <a:rPr dirty="0" sz="1100" spc="-5">
                <a:latin typeface="Arial"/>
                <a:cs typeface="Arial"/>
              </a:rPr>
              <a:t>think it </a:t>
            </a:r>
            <a:r>
              <a:rPr dirty="0" sz="1100" spc="-10">
                <a:latin typeface="Arial"/>
                <a:cs typeface="Arial"/>
              </a:rPr>
              <a:t>is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we get </a:t>
            </a:r>
            <a:r>
              <a:rPr dirty="0" sz="1100" spc="-5">
                <a:latin typeface="Arial"/>
                <a:cs typeface="Arial"/>
              </a:rPr>
              <a:t>various </a:t>
            </a:r>
            <a:r>
              <a:rPr dirty="0" sz="1100" spc="-15">
                <a:latin typeface="Arial"/>
                <a:cs typeface="Arial"/>
              </a:rPr>
              <a:t>numbers  </a:t>
            </a:r>
            <a:r>
              <a:rPr dirty="0" sz="1100" spc="-10">
                <a:latin typeface="Arial"/>
                <a:cs typeface="Arial"/>
              </a:rPr>
              <a:t>of patients </a:t>
            </a:r>
            <a:r>
              <a:rPr dirty="0" sz="1100" spc="-5">
                <a:latin typeface="Arial"/>
                <a:cs typeface="Arial"/>
              </a:rPr>
              <a:t>visiting the </a:t>
            </a:r>
            <a:r>
              <a:rPr dirty="0" sz="1100" spc="-10">
                <a:latin typeface="Arial"/>
                <a:cs typeface="Arial"/>
              </a:rPr>
              <a:t>ER on a given </a:t>
            </a:r>
            <a:r>
              <a:rPr dirty="0" sz="1100" spc="-30">
                <a:latin typeface="Arial"/>
                <a:cs typeface="Arial"/>
              </a:rPr>
              <a:t>day, </a:t>
            </a:r>
            <a:r>
              <a:rPr dirty="0" sz="1100" spc="-10">
                <a:latin typeface="Arial"/>
                <a:cs typeface="Arial"/>
              </a:rPr>
              <a:t>we’re  looking at a </a:t>
            </a:r>
            <a:r>
              <a:rPr dirty="0" sz="1100" spc="-10" i="1">
                <a:latin typeface="Arial"/>
                <a:cs typeface="Arial"/>
              </a:rPr>
              <a:t>probability</a:t>
            </a:r>
            <a:r>
              <a:rPr dirty="0" sz="110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distribution</a:t>
            </a:r>
            <a:endParaRPr sz="1100">
              <a:latin typeface="Arial"/>
              <a:cs typeface="Arial"/>
            </a:endParaRPr>
          </a:p>
          <a:p>
            <a:pPr lvl="1" marL="556895" marR="122555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we’re looking at data </a:t>
            </a:r>
            <a:r>
              <a:rPr dirty="0" sz="1100" spc="-5">
                <a:latin typeface="Arial"/>
                <a:cs typeface="Arial"/>
              </a:rPr>
              <a:t>(e.g., </a:t>
            </a:r>
            <a:r>
              <a:rPr dirty="0" sz="1100" spc="-10">
                <a:latin typeface="Arial"/>
                <a:cs typeface="Arial"/>
              </a:rPr>
              <a:t>a histogram) of past  daily </a:t>
            </a:r>
            <a:r>
              <a:rPr dirty="0" sz="1100" spc="-5">
                <a:latin typeface="Arial"/>
                <a:cs typeface="Arial"/>
              </a:rPr>
              <a:t>totals for the </a:t>
            </a:r>
            <a:r>
              <a:rPr dirty="0" sz="1100" spc="-10">
                <a:latin typeface="Arial"/>
                <a:cs typeface="Arial"/>
              </a:rPr>
              <a:t>number of patients who </a:t>
            </a:r>
            <a:r>
              <a:rPr dirty="0" sz="1100" spc="-5">
                <a:latin typeface="Arial"/>
                <a:cs typeface="Arial"/>
              </a:rPr>
              <a:t>visited the  ER, </a:t>
            </a:r>
            <a:r>
              <a:rPr dirty="0" sz="1100" spc="-10">
                <a:latin typeface="Arial"/>
                <a:cs typeface="Arial"/>
              </a:rPr>
              <a:t>we’re looking at a distribution of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data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733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5576" rIns="0" bIns="0" rtlCol="0" vert="horz">
            <a:spAutoFit/>
          </a:bodyPr>
          <a:lstStyle/>
          <a:p>
            <a:pPr marL="278130" marR="304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78765" algn="l"/>
              </a:tabLst>
            </a:pPr>
            <a:r>
              <a:rPr dirty="0" sz="1200" spc="-5"/>
              <a:t>Many of the same statistics </a:t>
            </a:r>
            <a:r>
              <a:rPr dirty="0" sz="1200" spc="-10"/>
              <a:t>and words we use </a:t>
            </a:r>
            <a:r>
              <a:rPr dirty="0" sz="1200" spc="-5"/>
              <a:t>to  </a:t>
            </a:r>
            <a:r>
              <a:rPr dirty="0" sz="1200" spc="-10"/>
              <a:t>describe data that’s been </a:t>
            </a:r>
            <a:r>
              <a:rPr dirty="0" sz="1200" spc="-5"/>
              <a:t>collected can </a:t>
            </a:r>
            <a:r>
              <a:rPr dirty="0" sz="1200" spc="-10"/>
              <a:t>also </a:t>
            </a:r>
            <a:r>
              <a:rPr dirty="0" sz="1200" spc="-5"/>
              <a:t>be </a:t>
            </a:r>
            <a:r>
              <a:rPr dirty="0" sz="1200" spc="-10"/>
              <a:t>used  </a:t>
            </a:r>
            <a:r>
              <a:rPr dirty="0" sz="1200" spc="-5"/>
              <a:t>(with a bit of </a:t>
            </a:r>
            <a:r>
              <a:rPr dirty="0" sz="1200" spc="-10"/>
              <a:t>adaptation) </a:t>
            </a:r>
            <a:r>
              <a:rPr dirty="0" sz="1200" spc="-5"/>
              <a:t>to </a:t>
            </a:r>
            <a:r>
              <a:rPr dirty="0" sz="1200" spc="-10"/>
              <a:t>describe probability  distributions.</a:t>
            </a:r>
            <a:endParaRPr sz="1200"/>
          </a:p>
          <a:p>
            <a:pPr marL="278130" marR="29845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78765" algn="l"/>
              </a:tabLst>
            </a:pPr>
            <a:r>
              <a:rPr dirty="0" sz="1200" spc="-5"/>
              <a:t>For </a:t>
            </a:r>
            <a:r>
              <a:rPr dirty="0" sz="1200" spc="-10"/>
              <a:t>example, </a:t>
            </a:r>
            <a:r>
              <a:rPr dirty="0" sz="1200" spc="-5"/>
              <a:t>a </a:t>
            </a:r>
            <a:r>
              <a:rPr dirty="0" sz="1200" spc="-10"/>
              <a:t>probability distribution will </a:t>
            </a:r>
            <a:r>
              <a:rPr dirty="0" sz="1200" spc="-5"/>
              <a:t>(often)  </a:t>
            </a:r>
            <a:r>
              <a:rPr dirty="0" sz="1200" spc="-10"/>
              <a:t>have </a:t>
            </a:r>
            <a:r>
              <a:rPr dirty="0" sz="1200" spc="-5"/>
              <a:t>a mean </a:t>
            </a:r>
            <a:r>
              <a:rPr dirty="0" sz="1200" spc="-10"/>
              <a:t>and </a:t>
            </a:r>
            <a:r>
              <a:rPr dirty="0" sz="1200" spc="-5"/>
              <a:t>a</a:t>
            </a:r>
            <a:r>
              <a:rPr dirty="0" sz="1200"/>
              <a:t> </a:t>
            </a:r>
            <a:r>
              <a:rPr dirty="0" sz="1200" spc="-5"/>
              <a:t>variance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733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552752"/>
            <a:ext cx="363664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marR="50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normal distribution </a:t>
            </a:r>
            <a:r>
              <a:rPr dirty="0" sz="1200" spc="-5">
                <a:latin typeface="Arial"/>
                <a:cs typeface="Arial"/>
              </a:rPr>
              <a:t>is </a:t>
            </a:r>
            <a:r>
              <a:rPr dirty="0" sz="1200" spc="-10">
                <a:latin typeface="Arial"/>
                <a:cs typeface="Arial"/>
              </a:rPr>
              <a:t>one </a:t>
            </a:r>
            <a:r>
              <a:rPr dirty="0" sz="1200" spc="-5">
                <a:latin typeface="Arial"/>
                <a:cs typeface="Arial"/>
              </a:rPr>
              <a:t>of the most </a:t>
            </a:r>
            <a:r>
              <a:rPr dirty="0" sz="1200" spc="-10">
                <a:latin typeface="Arial"/>
                <a:cs typeface="Arial"/>
              </a:rPr>
              <a:t>important  and </a:t>
            </a:r>
            <a:r>
              <a:rPr dirty="0" sz="1200" spc="-5">
                <a:latin typeface="Arial"/>
                <a:cs typeface="Arial"/>
              </a:rPr>
              <a:t>commonly-used </a:t>
            </a:r>
            <a:r>
              <a:rPr dirty="0" sz="1200" spc="-10">
                <a:latin typeface="Arial"/>
                <a:cs typeface="Arial"/>
              </a:rPr>
              <a:t>probability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distributions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7429" y="1122171"/>
            <a:ext cx="1879204" cy="1218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6384" y="2296242"/>
            <a:ext cx="3499485" cy="63309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750570">
              <a:lnSpc>
                <a:spcPct val="100000"/>
              </a:lnSpc>
              <a:spcBef>
                <a:spcPts val="690"/>
              </a:spcBef>
            </a:pPr>
            <a:r>
              <a:rPr dirty="0" sz="1000" spc="-5">
                <a:latin typeface="Arial"/>
                <a:cs typeface="Arial"/>
              </a:rPr>
              <a:t>(Image: Public </a:t>
            </a:r>
            <a:r>
              <a:rPr dirty="0" sz="1000" spc="-10">
                <a:latin typeface="Arial"/>
                <a:cs typeface="Arial"/>
              </a:rPr>
              <a:t>domain, Vierge</a:t>
            </a:r>
            <a:r>
              <a:rPr dirty="0" sz="1000" spc="-17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Marie)</a:t>
            </a:r>
            <a:endParaRPr sz="1000">
              <a:latin typeface="Arial"/>
              <a:cs typeface="Arial"/>
            </a:endParaRPr>
          </a:p>
          <a:p>
            <a:pPr marL="177165" marR="30480" indent="-139700">
              <a:lnSpc>
                <a:spcPct val="100000"/>
              </a:lnSpc>
              <a:spcBef>
                <a:spcPts val="595"/>
              </a:spcBef>
              <a:buClr>
                <a:srgbClr val="EC1A3A"/>
              </a:buClr>
              <a:buFont typeface="Times New Roman"/>
              <a:buChar char="•"/>
              <a:tabLst>
                <a:tab pos="177800" algn="l"/>
              </a:tabLst>
            </a:pPr>
            <a:r>
              <a:rPr dirty="0" sz="1000" spc="-5">
                <a:latin typeface="Arial"/>
                <a:cs typeface="Arial"/>
              </a:rPr>
              <a:t>All </a:t>
            </a:r>
            <a:r>
              <a:rPr dirty="0" sz="1000" spc="-10">
                <a:latin typeface="Arial"/>
                <a:cs typeface="Arial"/>
              </a:rPr>
              <a:t>normal distributions have </a:t>
            </a:r>
            <a:r>
              <a:rPr dirty="0" sz="1000" spc="-5">
                <a:latin typeface="Arial"/>
                <a:cs typeface="Arial"/>
              </a:rPr>
              <a:t>this </a:t>
            </a:r>
            <a:r>
              <a:rPr dirty="0" sz="1000" spc="-10">
                <a:latin typeface="Arial"/>
                <a:cs typeface="Arial"/>
              </a:rPr>
              <a:t>basic </a:t>
            </a:r>
            <a:r>
              <a:rPr dirty="0" sz="1000" spc="-5">
                <a:latin typeface="Arial"/>
                <a:cs typeface="Arial"/>
              </a:rPr>
              <a:t>shape, </a:t>
            </a:r>
            <a:r>
              <a:rPr dirty="0" sz="1000" spc="-10">
                <a:latin typeface="Arial"/>
                <a:cs typeface="Arial"/>
              </a:rPr>
              <a:t>but </a:t>
            </a:r>
            <a:r>
              <a:rPr dirty="0" sz="1000" spc="-5">
                <a:latin typeface="Arial"/>
                <a:cs typeface="Arial"/>
              </a:rPr>
              <a:t>it can </a:t>
            </a:r>
            <a:r>
              <a:rPr dirty="0" sz="1000" spc="-10">
                <a:latin typeface="Arial"/>
                <a:cs typeface="Arial"/>
              </a:rPr>
              <a:t>be  </a:t>
            </a:r>
            <a:r>
              <a:rPr dirty="0" sz="1000" spc="-5">
                <a:latin typeface="Arial"/>
                <a:cs typeface="Arial"/>
              </a:rPr>
              <a:t>shifted to the left or right, squished, or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expanded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435" y="363471"/>
            <a:ext cx="380936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165" marR="431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77800" algn="l"/>
              </a:tabLst>
            </a:pP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normal distribution, </a:t>
            </a:r>
            <a:r>
              <a:rPr dirty="0" sz="1200" spc="-5">
                <a:latin typeface="Arial"/>
                <a:cs typeface="Arial"/>
              </a:rPr>
              <a:t>two </a:t>
            </a:r>
            <a:r>
              <a:rPr dirty="0" sz="1200" spc="-10">
                <a:latin typeface="Arial"/>
                <a:cs typeface="Arial"/>
              </a:rPr>
              <a:t>parameters needed </a:t>
            </a:r>
            <a:r>
              <a:rPr dirty="0" sz="1200" spc="-5">
                <a:latin typeface="Arial"/>
                <a:cs typeface="Arial"/>
              </a:rPr>
              <a:t>to  </a:t>
            </a:r>
            <a:r>
              <a:rPr dirty="0" sz="1200" spc="-10">
                <a:latin typeface="Arial"/>
                <a:cs typeface="Arial"/>
              </a:rPr>
              <a:t>identify exact distribution: </a:t>
            </a:r>
            <a:r>
              <a:rPr dirty="0" sz="1200" spc="-5">
                <a:latin typeface="Arial"/>
                <a:cs typeface="Arial"/>
              </a:rPr>
              <a:t>mean </a:t>
            </a:r>
            <a:r>
              <a:rPr dirty="0" sz="1200">
                <a:latin typeface="Arial"/>
                <a:cs typeface="Arial"/>
              </a:rPr>
              <a:t>(</a:t>
            </a:r>
            <a:r>
              <a:rPr dirty="0" sz="1200" b="0" i="1">
                <a:latin typeface="Bookman Old Style"/>
                <a:cs typeface="Bookman Old Style"/>
              </a:rPr>
              <a:t>µ</a:t>
            </a:r>
            <a:r>
              <a:rPr dirty="0" sz="1200">
                <a:latin typeface="Arial"/>
                <a:cs typeface="Arial"/>
              </a:rPr>
              <a:t>)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variance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20">
                <a:latin typeface="Arial"/>
                <a:cs typeface="Arial"/>
              </a:rPr>
              <a:t>(</a:t>
            </a:r>
            <a:r>
              <a:rPr dirty="0" sz="1200" spc="20" b="0" i="1">
                <a:latin typeface="Bookman Old Style"/>
                <a:cs typeface="Bookman Old Style"/>
              </a:rPr>
              <a:t>σ</a:t>
            </a:r>
            <a:r>
              <a:rPr dirty="0" baseline="31250" sz="1200" spc="30">
                <a:latin typeface="Arial"/>
                <a:cs typeface="Arial"/>
              </a:rPr>
              <a:t>2</a:t>
            </a:r>
            <a:r>
              <a:rPr dirty="0" sz="1200" spc="2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999" y="784278"/>
            <a:ext cx="3600008" cy="2300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6997" y="3096887"/>
            <a:ext cx="21545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Public </a:t>
            </a:r>
            <a:r>
              <a:rPr dirty="0" sz="1000" spc="-10">
                <a:latin typeface="Arial"/>
                <a:cs typeface="Arial"/>
              </a:rPr>
              <a:t>domain,</a:t>
            </a:r>
            <a:r>
              <a:rPr dirty="0" sz="1000" spc="-17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Inductiveload)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685540" cy="43434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9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  <a:p>
            <a:pPr marL="744220">
              <a:lnSpc>
                <a:spcPts val="1300"/>
              </a:lnSpc>
            </a:pPr>
            <a:r>
              <a:rPr dirty="0" sz="1200" spc="-5"/>
              <a:t>Important characteristics of the </a:t>
            </a:r>
            <a:r>
              <a:rPr dirty="0" sz="1200" spc="-10"/>
              <a:t>normal</a:t>
            </a:r>
            <a:r>
              <a:rPr dirty="0" sz="1200"/>
              <a:t> </a:t>
            </a:r>
            <a:r>
              <a:rPr dirty="0" sz="1200" spc="-5"/>
              <a:t>PDF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555495" y="567219"/>
            <a:ext cx="3501698" cy="2523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4520" y="3135876"/>
            <a:ext cx="34988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</a:t>
            </a:r>
            <a:r>
              <a:rPr dirty="0" sz="1000" spc="-10">
                <a:latin typeface="Arial"/>
                <a:cs typeface="Arial"/>
                <a:hlinkClick r:id="rId3"/>
              </a:rPr>
              <a:t>CC </a:t>
            </a:r>
            <a:r>
              <a:rPr dirty="0" sz="1000" spc="-25">
                <a:latin typeface="Arial"/>
                <a:cs typeface="Arial"/>
                <a:hlinkClick r:id="rId3"/>
              </a:rPr>
              <a:t>BY-SA </a:t>
            </a:r>
            <a:r>
              <a:rPr dirty="0" sz="1000" spc="-5">
                <a:latin typeface="Arial"/>
                <a:cs typeface="Arial"/>
                <a:hlinkClick r:id="rId3"/>
              </a:rPr>
              <a:t>4.0</a:t>
            </a:r>
            <a:r>
              <a:rPr dirty="0" sz="1000" spc="-5">
                <a:latin typeface="Arial"/>
                <a:cs typeface="Arial"/>
              </a:rPr>
              <a:t>, “Empirical </a:t>
            </a:r>
            <a:r>
              <a:rPr dirty="0" sz="1000" spc="-10">
                <a:latin typeface="Arial"/>
                <a:cs typeface="Arial"/>
              </a:rPr>
              <a:t>Rule.PNG” </a:t>
            </a:r>
            <a:r>
              <a:rPr dirty="0" sz="1000" spc="-5">
                <a:latin typeface="Arial"/>
                <a:cs typeface="Arial"/>
              </a:rPr>
              <a:t>by </a:t>
            </a:r>
            <a:r>
              <a:rPr dirty="0" sz="1000" spc="-10">
                <a:latin typeface="Arial"/>
                <a:cs typeface="Arial"/>
              </a:rPr>
              <a:t>Dan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Kernler)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18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342872"/>
            <a:ext cx="3777615" cy="10756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89865" marR="30480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Standard </a:t>
            </a:r>
            <a:r>
              <a:rPr dirty="0" sz="1200" spc="-10">
                <a:latin typeface="Arial"/>
                <a:cs typeface="Arial"/>
              </a:rPr>
              <a:t>normal distribution: normal distribution with  </a:t>
            </a:r>
            <a:r>
              <a:rPr dirty="0" sz="1200" spc="-5">
                <a:latin typeface="Arial"/>
                <a:cs typeface="Arial"/>
              </a:rPr>
              <a:t>mean of 0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standard </a:t>
            </a:r>
            <a:r>
              <a:rPr dirty="0" sz="1200" spc="-10">
                <a:latin typeface="Arial"/>
                <a:cs typeface="Arial"/>
              </a:rPr>
              <a:t>deviation </a:t>
            </a:r>
            <a:r>
              <a:rPr dirty="0" sz="1200" spc="-5">
                <a:latin typeface="Arial"/>
                <a:cs typeface="Arial"/>
              </a:rPr>
              <a:t>of 1 </a:t>
            </a:r>
            <a:r>
              <a:rPr dirty="0" sz="1200" spc="5">
                <a:latin typeface="Arial"/>
                <a:cs typeface="Arial"/>
              </a:rPr>
              <a:t>(</a:t>
            </a:r>
            <a:r>
              <a:rPr dirty="0" sz="1200" spc="5" b="0" i="1">
                <a:latin typeface="Bookman Old Style"/>
                <a:cs typeface="Bookman Old Style"/>
              </a:rPr>
              <a:t>µ </a:t>
            </a:r>
            <a:r>
              <a:rPr dirty="0" sz="1200" spc="110">
                <a:latin typeface="Garamond"/>
                <a:cs typeface="Garamond"/>
              </a:rPr>
              <a:t>= </a:t>
            </a:r>
            <a:r>
              <a:rPr dirty="0" sz="1200" spc="25">
                <a:latin typeface="Arial"/>
                <a:cs typeface="Arial"/>
              </a:rPr>
              <a:t>0</a:t>
            </a:r>
            <a:r>
              <a:rPr dirty="0" sz="1200" spc="25">
                <a:latin typeface="Garamond"/>
                <a:cs typeface="Garamond"/>
              </a:rPr>
              <a:t>; </a:t>
            </a:r>
            <a:r>
              <a:rPr dirty="0" sz="1200" spc="15" b="0" i="1">
                <a:latin typeface="Bookman Old Style"/>
                <a:cs typeface="Bookman Old Style"/>
              </a:rPr>
              <a:t>σ </a:t>
            </a:r>
            <a:r>
              <a:rPr dirty="0" sz="1200" spc="110">
                <a:latin typeface="Garamond"/>
                <a:cs typeface="Garamond"/>
              </a:rPr>
              <a:t>=</a:t>
            </a:r>
            <a:r>
              <a:rPr dirty="0" sz="1200" spc="-200">
                <a:latin typeface="Garamond"/>
                <a:cs typeface="Garamond"/>
              </a:rPr>
              <a:t> </a:t>
            </a:r>
            <a:r>
              <a:rPr dirty="0" sz="1200" spc="-1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lvl="1" marL="493395" marR="19050" indent="-145415">
              <a:lnSpc>
                <a:spcPct val="1026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494030" algn="l"/>
              </a:tabLst>
            </a:pP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you </a:t>
            </a:r>
            <a:r>
              <a:rPr dirty="0" sz="1100" spc="-10">
                <a:latin typeface="Arial"/>
                <a:cs typeface="Arial"/>
              </a:rPr>
              <a:t>hear </a:t>
            </a:r>
            <a:r>
              <a:rPr dirty="0" sz="1100" spc="-5">
                <a:latin typeface="Arial"/>
                <a:cs typeface="Arial"/>
              </a:rPr>
              <a:t>“standard” </a:t>
            </a:r>
            <a:r>
              <a:rPr dirty="0" sz="1100" spc="-10">
                <a:latin typeface="Arial"/>
                <a:cs typeface="Arial"/>
              </a:rPr>
              <a:t>normal, </a:t>
            </a:r>
            <a:r>
              <a:rPr dirty="0" sz="1100" spc="-5">
                <a:latin typeface="Arial"/>
                <a:cs typeface="Arial"/>
              </a:rPr>
              <a:t>think </a:t>
            </a:r>
            <a:r>
              <a:rPr dirty="0" sz="1100" spc="-10">
                <a:latin typeface="Arial"/>
                <a:cs typeface="Arial"/>
              </a:rPr>
              <a:t>of  </a:t>
            </a:r>
            <a:r>
              <a:rPr dirty="0" sz="1100" spc="-5">
                <a:latin typeface="Arial"/>
                <a:cs typeface="Arial"/>
              </a:rPr>
              <a:t>standardization (Lecture </a:t>
            </a:r>
            <a:r>
              <a:rPr dirty="0" sz="1100" spc="-10">
                <a:latin typeface="Arial"/>
                <a:cs typeface="Arial"/>
              </a:rPr>
              <a:t>2); </a:t>
            </a:r>
            <a:r>
              <a:rPr dirty="0" sz="1100" spc="-5">
                <a:latin typeface="Arial"/>
                <a:cs typeface="Arial"/>
              </a:rPr>
              <a:t>you can transform </a:t>
            </a:r>
            <a:r>
              <a:rPr dirty="0" sz="1100" spc="-10">
                <a:latin typeface="Arial"/>
                <a:cs typeface="Arial"/>
              </a:rPr>
              <a:t>any  normal distribution into a </a:t>
            </a:r>
            <a:r>
              <a:rPr dirty="0" sz="1100" spc="-5">
                <a:latin typeface="Arial"/>
                <a:cs typeface="Arial"/>
              </a:rPr>
              <a:t>standard </a:t>
            </a:r>
            <a:r>
              <a:rPr dirty="0" sz="1100" spc="-10">
                <a:latin typeface="Arial"/>
                <a:cs typeface="Arial"/>
              </a:rPr>
              <a:t>normal distribution  by </a:t>
            </a:r>
            <a:r>
              <a:rPr dirty="0" sz="1100" spc="-5">
                <a:latin typeface="Arial"/>
                <a:cs typeface="Arial"/>
              </a:rPr>
              <a:t>standardizing the values </a:t>
            </a:r>
            <a:r>
              <a:rPr dirty="0" sz="1100" spc="-10">
                <a:latin typeface="Arial"/>
                <a:cs typeface="Arial"/>
              </a:rPr>
              <a:t>in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original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distribution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012" y="1438710"/>
            <a:ext cx="3281020" cy="1645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2706" y="3108872"/>
            <a:ext cx="356298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(Image: </a:t>
            </a:r>
            <a:r>
              <a:rPr dirty="0" sz="1000" spc="-10">
                <a:latin typeface="Arial"/>
                <a:cs typeface="Arial"/>
                <a:hlinkClick r:id="rId3"/>
              </a:rPr>
              <a:t>CC </a:t>
            </a:r>
            <a:r>
              <a:rPr dirty="0" sz="1000" spc="-25">
                <a:latin typeface="Arial"/>
                <a:cs typeface="Arial"/>
                <a:hlinkClick r:id="rId3"/>
              </a:rPr>
              <a:t>BY-SA </a:t>
            </a:r>
            <a:r>
              <a:rPr dirty="0" sz="1000" spc="-5">
                <a:latin typeface="Arial"/>
                <a:cs typeface="Arial"/>
                <a:hlinkClick r:id="rId3"/>
              </a:rPr>
              <a:t>4.0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“Curva normal </a:t>
            </a:r>
            <a:r>
              <a:rPr dirty="0" sz="1000" spc="-5">
                <a:latin typeface="Arial"/>
                <a:cs typeface="Arial"/>
              </a:rPr>
              <a:t>2.jpg” by Matheus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otoni)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19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847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Describing</a:t>
            </a:r>
            <a:r>
              <a:rPr dirty="0" spc="-30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035" y="1155126"/>
            <a:ext cx="3716654" cy="91884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02565" marR="116205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03200" algn="l"/>
              </a:tabLst>
            </a:pPr>
            <a:r>
              <a:rPr dirty="0" sz="1200" spc="-10">
                <a:latin typeface="Arial"/>
                <a:cs typeface="Arial"/>
              </a:rPr>
              <a:t>Distribution: </a:t>
            </a:r>
            <a:r>
              <a:rPr dirty="0" sz="1200" spc="-5">
                <a:latin typeface="Arial"/>
                <a:cs typeface="Arial"/>
              </a:rPr>
              <a:t>all of the values (and the frequency </a:t>
            </a:r>
            <a:r>
              <a:rPr dirty="0" sz="1200" spc="-10">
                <a:latin typeface="Arial"/>
                <a:cs typeface="Arial"/>
              </a:rPr>
              <a:t>of  each </a:t>
            </a:r>
            <a:r>
              <a:rPr dirty="0" sz="1200" spc="-5">
                <a:latin typeface="Arial"/>
                <a:cs typeface="Arial"/>
              </a:rPr>
              <a:t>of these values) for a variable</a:t>
            </a:r>
            <a:endParaRPr sz="1200">
              <a:latin typeface="Arial"/>
              <a:cs typeface="Arial"/>
            </a:endParaRPr>
          </a:p>
          <a:p>
            <a:pPr lvl="1" marL="506095" indent="-146050">
              <a:lnSpc>
                <a:spcPct val="100000"/>
              </a:lnSpc>
              <a:spcBef>
                <a:spcPts val="190"/>
              </a:spcBef>
              <a:buClr>
                <a:srgbClr val="3333B2"/>
              </a:buClr>
              <a:buFont typeface="Times New Roman"/>
              <a:buChar char="•"/>
              <a:tabLst>
                <a:tab pos="506730" algn="l"/>
              </a:tabLst>
            </a:pPr>
            <a:r>
              <a:rPr dirty="0" sz="1100" spc="-10">
                <a:latin typeface="Arial"/>
                <a:cs typeface="Arial"/>
              </a:rPr>
              <a:t>Distributions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depicted in </a:t>
            </a:r>
            <a:r>
              <a:rPr dirty="0" sz="1100" spc="-5">
                <a:latin typeface="Arial"/>
                <a:cs typeface="Arial"/>
              </a:rPr>
              <a:t>tables </a:t>
            </a:r>
            <a:r>
              <a:rPr dirty="0" sz="1100" spc="-10">
                <a:latin typeface="Arial"/>
                <a:cs typeface="Arial"/>
              </a:rPr>
              <a:t>or</a:t>
            </a:r>
            <a:r>
              <a:rPr dirty="0" sz="1100" spc="-5">
                <a:latin typeface="Arial"/>
                <a:cs typeface="Arial"/>
              </a:rPr>
              <a:t> figures</a:t>
            </a:r>
            <a:endParaRPr sz="1100">
              <a:latin typeface="Arial"/>
              <a:cs typeface="Arial"/>
            </a:endParaRPr>
          </a:p>
          <a:p>
            <a:pPr lvl="1" marL="506095" marR="30480" indent="-145415">
              <a:lnSpc>
                <a:spcPct val="102699"/>
              </a:lnSpc>
              <a:buClr>
                <a:srgbClr val="3333B2"/>
              </a:buClr>
              <a:buFont typeface="Times New Roman"/>
              <a:buChar char="•"/>
              <a:tabLst>
                <a:tab pos="506730" algn="l"/>
              </a:tabLst>
            </a:pPr>
            <a:r>
              <a:rPr dirty="0" sz="1100" spc="-10">
                <a:latin typeface="Arial"/>
                <a:cs typeface="Arial"/>
              </a:rPr>
              <a:t>Descriptive </a:t>
            </a:r>
            <a:r>
              <a:rPr dirty="0" sz="1100" spc="-5">
                <a:latin typeface="Arial"/>
                <a:cs typeface="Arial"/>
              </a:rPr>
              <a:t>statistics (e.g., </a:t>
            </a:r>
            <a:r>
              <a:rPr dirty="0" sz="1100" spc="-10">
                <a:latin typeface="Arial"/>
                <a:cs typeface="Arial"/>
              </a:rPr>
              <a:t>mean, </a:t>
            </a:r>
            <a:r>
              <a:rPr dirty="0" sz="1100" spc="-5">
                <a:latin typeface="Arial"/>
                <a:cs typeface="Arial"/>
              </a:rPr>
              <a:t>median, variance)  can </a:t>
            </a:r>
            <a:r>
              <a:rPr dirty="0" sz="1100" spc="-10">
                <a:latin typeface="Arial"/>
                <a:cs typeface="Arial"/>
              </a:rPr>
              <a:t>be 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describe a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distribution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308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95414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Appendix </a:t>
            </a:r>
            <a:r>
              <a:rPr dirty="0" spc="5"/>
              <a:t>1: </a:t>
            </a:r>
            <a:r>
              <a:rPr dirty="0" spc="10"/>
              <a:t>Example </a:t>
            </a:r>
            <a:r>
              <a:rPr dirty="0" spc="5"/>
              <a:t>problem: </a:t>
            </a:r>
            <a:r>
              <a:rPr dirty="0" spc="15"/>
              <a:t>ER</a:t>
            </a:r>
            <a:r>
              <a:rPr dirty="0" spc="260"/>
              <a:t> </a:t>
            </a:r>
            <a:r>
              <a:rPr dirty="0" spc="5"/>
              <a:t>visits</a:t>
            </a:r>
          </a:p>
        </p:txBody>
      </p:sp>
      <p:sp>
        <p:nvSpPr>
          <p:cNvPr id="3" name="object 3"/>
          <p:cNvSpPr/>
          <p:nvPr/>
        </p:nvSpPr>
        <p:spPr>
          <a:xfrm>
            <a:off x="360005" y="916569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763697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763697" y="101221"/>
                </a:lnTo>
                <a:lnTo>
                  <a:pt x="783348" y="97228"/>
                </a:lnTo>
                <a:lnTo>
                  <a:pt x="799441" y="86354"/>
                </a:lnTo>
                <a:lnTo>
                  <a:pt x="810314" y="70262"/>
                </a:lnTo>
                <a:lnTo>
                  <a:pt x="814308" y="50610"/>
                </a:lnTo>
                <a:lnTo>
                  <a:pt x="810314" y="30959"/>
                </a:lnTo>
                <a:lnTo>
                  <a:pt x="799441" y="14866"/>
                </a:lnTo>
                <a:lnTo>
                  <a:pt x="783348" y="3993"/>
                </a:lnTo>
                <a:lnTo>
                  <a:pt x="763697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5" y="916569"/>
            <a:ext cx="814705" cy="101600"/>
          </a:xfrm>
          <a:custGeom>
            <a:avLst/>
            <a:gdLst/>
            <a:ahLst/>
            <a:cxnLst/>
            <a:rect l="l" t="t" r="r" b="b"/>
            <a:pathLst>
              <a:path w="814705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763697" y="0"/>
                </a:lnTo>
                <a:lnTo>
                  <a:pt x="783348" y="3993"/>
                </a:lnTo>
                <a:lnTo>
                  <a:pt x="799441" y="14866"/>
                </a:lnTo>
                <a:lnTo>
                  <a:pt x="810314" y="30959"/>
                </a:lnTo>
                <a:lnTo>
                  <a:pt x="814308" y="50610"/>
                </a:lnTo>
                <a:lnTo>
                  <a:pt x="810314" y="70262"/>
                </a:lnTo>
                <a:lnTo>
                  <a:pt x="799441" y="86354"/>
                </a:lnTo>
                <a:lnTo>
                  <a:pt x="783348" y="97228"/>
                </a:lnTo>
                <a:lnTo>
                  <a:pt x="763697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7916" y="903864"/>
            <a:ext cx="7385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Return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to main</a:t>
            </a:r>
            <a:r>
              <a:rPr dirty="0" sz="600" spc="-2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slides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335" y="1074671"/>
            <a:ext cx="3756025" cy="1384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265" marR="6413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I’m a </a:t>
            </a:r>
            <a:r>
              <a:rPr dirty="0" sz="1200" spc="-10">
                <a:latin typeface="Arial"/>
                <a:cs typeface="Arial"/>
              </a:rPr>
              <a:t>hospital </a:t>
            </a:r>
            <a:r>
              <a:rPr dirty="0" sz="1200" spc="-15">
                <a:latin typeface="Arial"/>
                <a:cs typeface="Arial"/>
              </a:rPr>
              <a:t>administrator,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want </a:t>
            </a:r>
            <a:r>
              <a:rPr dirty="0" sz="1200" spc="-5">
                <a:latin typeface="Arial"/>
                <a:cs typeface="Arial"/>
              </a:rPr>
              <a:t>to be </a:t>
            </a:r>
            <a:r>
              <a:rPr dirty="0" sz="1200" spc="-10">
                <a:latin typeface="Arial"/>
                <a:cs typeface="Arial"/>
              </a:rPr>
              <a:t>able </a:t>
            </a:r>
            <a:r>
              <a:rPr dirty="0" sz="1200" spc="-5">
                <a:latin typeface="Arial"/>
                <a:cs typeface="Arial"/>
              </a:rPr>
              <a:t>to  </a:t>
            </a:r>
            <a:r>
              <a:rPr dirty="0" sz="1200" spc="-10">
                <a:latin typeface="Arial"/>
                <a:cs typeface="Arial"/>
              </a:rPr>
              <a:t>estimate how </a:t>
            </a:r>
            <a:r>
              <a:rPr dirty="0" sz="1200" spc="-5">
                <a:latin typeface="Arial"/>
                <a:cs typeface="Arial"/>
              </a:rPr>
              <a:t>many </a:t>
            </a:r>
            <a:r>
              <a:rPr dirty="0" sz="1200" spc="-10">
                <a:latin typeface="Arial"/>
                <a:cs typeface="Arial"/>
              </a:rPr>
              <a:t>emergency </a:t>
            </a:r>
            <a:r>
              <a:rPr dirty="0" sz="1200" spc="-5">
                <a:latin typeface="Arial"/>
                <a:cs typeface="Arial"/>
              </a:rPr>
              <a:t>room (ER)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visits</a:t>
            </a:r>
            <a:endParaRPr sz="120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be tomorrow</a:t>
            </a:r>
            <a:endParaRPr sz="1200">
              <a:latin typeface="Arial"/>
              <a:cs typeface="Arial"/>
            </a:endParaRPr>
          </a:p>
          <a:p>
            <a:pPr marL="215265" marR="5588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5">
                <a:latin typeface="Arial"/>
                <a:cs typeface="Arial"/>
              </a:rPr>
              <a:t>I </a:t>
            </a:r>
            <a:r>
              <a:rPr dirty="0" sz="1200" spc="-10">
                <a:latin typeface="Arial"/>
                <a:cs typeface="Arial"/>
              </a:rPr>
              <a:t>have daily data </a:t>
            </a:r>
            <a:r>
              <a:rPr dirty="0" sz="1200" spc="-5">
                <a:latin typeface="Arial"/>
                <a:cs typeface="Arial"/>
              </a:rPr>
              <a:t>from the </a:t>
            </a:r>
            <a:r>
              <a:rPr dirty="0" sz="1200" spc="-10">
                <a:latin typeface="Arial"/>
                <a:cs typeface="Arial"/>
              </a:rPr>
              <a:t>past </a:t>
            </a:r>
            <a:r>
              <a:rPr dirty="0" sz="1200" spc="-15">
                <a:latin typeface="Arial"/>
                <a:cs typeface="Arial"/>
              </a:rPr>
              <a:t>year, </a:t>
            </a:r>
            <a:r>
              <a:rPr dirty="0" sz="1200" spc="-10">
                <a:latin typeface="Arial"/>
                <a:cs typeface="Arial"/>
              </a:rPr>
              <a:t>which indicates 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 spc="-5">
                <a:latin typeface="Arial"/>
                <a:cs typeface="Arial"/>
              </a:rPr>
              <a:t>of ER visits </a:t>
            </a:r>
            <a:r>
              <a:rPr dirty="0" sz="1200" spc="-10">
                <a:latin typeface="Arial"/>
                <a:cs typeface="Arial"/>
              </a:rPr>
              <a:t>each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day</a:t>
            </a:r>
            <a:endParaRPr sz="1200">
              <a:latin typeface="Arial"/>
              <a:cs typeface="Arial"/>
            </a:endParaRPr>
          </a:p>
          <a:p>
            <a:pPr marL="215265" marR="19939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15900" algn="l"/>
              </a:tabLst>
            </a:pPr>
            <a:r>
              <a:rPr dirty="0" sz="1200" spc="-10">
                <a:latin typeface="Arial"/>
                <a:cs typeface="Arial"/>
              </a:rPr>
              <a:t>How </a:t>
            </a:r>
            <a:r>
              <a:rPr dirty="0" sz="1200" spc="-5">
                <a:latin typeface="Arial"/>
                <a:cs typeface="Arial"/>
              </a:rPr>
              <a:t>might I go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>
                <a:latin typeface="Arial"/>
                <a:cs typeface="Arial"/>
              </a:rPr>
              <a:t>creating an </a:t>
            </a:r>
            <a:r>
              <a:rPr dirty="0" sz="1200" spc="-10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how  </a:t>
            </a:r>
            <a:r>
              <a:rPr dirty="0" sz="1200" spc="-5">
                <a:latin typeface="Arial"/>
                <a:cs typeface="Arial"/>
              </a:rPr>
              <a:t>many ER visits there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be tomorrow?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7184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Example </a:t>
            </a:r>
            <a:r>
              <a:rPr dirty="0" spc="5"/>
              <a:t>problem: </a:t>
            </a:r>
            <a:r>
              <a:rPr dirty="0" spc="15"/>
              <a:t>ER</a:t>
            </a:r>
            <a:r>
              <a:rPr dirty="0" spc="100"/>
              <a:t> </a:t>
            </a:r>
            <a:r>
              <a:rPr dirty="0" spc="5"/>
              <a:t>visits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035" y="461172"/>
            <a:ext cx="3837940" cy="2573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2565" marR="431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be many factors I can’t </a:t>
            </a:r>
            <a:r>
              <a:rPr dirty="0" sz="1200" spc="-10">
                <a:latin typeface="Arial"/>
                <a:cs typeface="Arial"/>
              </a:rPr>
              <a:t>predict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will  influence how </a:t>
            </a:r>
            <a:r>
              <a:rPr dirty="0" sz="1200" spc="-5">
                <a:latin typeface="Arial"/>
                <a:cs typeface="Arial"/>
              </a:rPr>
              <a:t>many </a:t>
            </a:r>
            <a:r>
              <a:rPr dirty="0" sz="1200" spc="-10">
                <a:latin typeface="Arial"/>
                <a:cs typeface="Arial"/>
              </a:rPr>
              <a:t>people </a:t>
            </a:r>
            <a:r>
              <a:rPr dirty="0" sz="1200" spc="-5">
                <a:latin typeface="Arial"/>
                <a:cs typeface="Arial"/>
              </a:rPr>
              <a:t>visit the ER tomorrow (air  </a:t>
            </a:r>
            <a:r>
              <a:rPr dirty="0" sz="1200" spc="-20">
                <a:latin typeface="Arial"/>
                <a:cs typeface="Arial"/>
              </a:rPr>
              <a:t>quality, </a:t>
            </a:r>
            <a:r>
              <a:rPr dirty="0" sz="1200" spc="-10">
                <a:latin typeface="Arial"/>
                <a:cs typeface="Arial"/>
              </a:rPr>
              <a:t>people’s physical activities, accidents,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etc.)</a:t>
            </a:r>
            <a:endParaRPr sz="1200">
              <a:latin typeface="Arial"/>
              <a:cs typeface="Arial"/>
            </a:endParaRPr>
          </a:p>
          <a:p>
            <a:pPr marL="202565" marR="85090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03200" algn="l"/>
              </a:tabLst>
            </a:pPr>
            <a:r>
              <a:rPr dirty="0" sz="1200" spc="-5">
                <a:latin typeface="Arial"/>
                <a:cs typeface="Arial"/>
              </a:rPr>
              <a:t>I’ve </a:t>
            </a:r>
            <a:r>
              <a:rPr dirty="0" sz="1200" spc="-10">
                <a:latin typeface="Arial"/>
                <a:cs typeface="Arial"/>
              </a:rPr>
              <a:t>downloaded </a:t>
            </a:r>
            <a:r>
              <a:rPr dirty="0" sz="1200" spc="-5">
                <a:latin typeface="Arial"/>
                <a:cs typeface="Arial"/>
              </a:rPr>
              <a:t>some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on ER visits (combined 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from 30 </a:t>
            </a:r>
            <a:r>
              <a:rPr dirty="0" sz="1200" spc="-10">
                <a:latin typeface="Arial"/>
                <a:cs typeface="Arial"/>
              </a:rPr>
              <a:t>hospitals </a:t>
            </a:r>
            <a:r>
              <a:rPr dirty="0" sz="1200" spc="-5">
                <a:latin typeface="Arial"/>
                <a:cs typeface="Arial"/>
              </a:rPr>
              <a:t>in Seoul; I </a:t>
            </a:r>
            <a:r>
              <a:rPr dirty="0" sz="1200" spc="-10">
                <a:latin typeface="Arial"/>
                <a:cs typeface="Arial"/>
              </a:rPr>
              <a:t>used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30">
                <a:latin typeface="Arial"/>
                <a:cs typeface="Arial"/>
              </a:rPr>
              <a:t>2011 </a:t>
            </a:r>
            <a:r>
              <a:rPr dirty="0" sz="1200" spc="-10">
                <a:latin typeface="Arial"/>
                <a:cs typeface="Arial"/>
              </a:rPr>
              <a:t>data  only)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were used </a:t>
            </a:r>
            <a:r>
              <a:rPr dirty="0" sz="1200" spc="-5">
                <a:latin typeface="Arial"/>
                <a:cs typeface="Arial"/>
              </a:rPr>
              <a:t>in a </a:t>
            </a:r>
            <a:r>
              <a:rPr dirty="0" sz="1200" spc="-10">
                <a:latin typeface="Arial"/>
                <a:cs typeface="Arial"/>
              </a:rPr>
              <a:t>published </a:t>
            </a:r>
            <a:r>
              <a:rPr dirty="0" sz="1200" spc="-5">
                <a:latin typeface="Arial"/>
                <a:cs typeface="Arial"/>
              </a:rPr>
              <a:t>research </a:t>
            </a:r>
            <a:r>
              <a:rPr dirty="0" sz="1200" spc="-10">
                <a:latin typeface="Arial"/>
                <a:cs typeface="Arial"/>
              </a:rPr>
              <a:t>project  </a:t>
            </a:r>
            <a:r>
              <a:rPr dirty="0" sz="1200" spc="-105">
                <a:latin typeface="Arial"/>
                <a:cs typeface="Arial"/>
              </a:rPr>
              <a:t>(</a:t>
            </a:r>
            <a:r>
              <a:rPr dirty="0" sz="1200" spc="-105">
                <a:latin typeface="Courier New"/>
                <a:cs typeface="Courier New"/>
                <a:hlinkClick r:id="rId2"/>
              </a:rPr>
              <a:t>https://doi.org/10.1371/journal.pone.0183224</a:t>
            </a:r>
            <a:r>
              <a:rPr dirty="0" sz="1200" spc="-105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15"/>
              </a:spcBef>
              <a:tabLst>
                <a:tab pos="915035" algn="l"/>
                <a:tab pos="1462405" algn="l"/>
              </a:tabLst>
            </a:pPr>
            <a:r>
              <a:rPr dirty="0" sz="1200" spc="-105">
                <a:latin typeface="Courier New"/>
                <a:cs typeface="Courier New"/>
              </a:rPr>
              <a:t>|	date	circ</a:t>
            </a:r>
            <a:r>
              <a:rPr dirty="0" sz="1200" spc="-204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55244" marR="1897380" indent="234315">
              <a:lnSpc>
                <a:spcPct val="100000"/>
              </a:lnSpc>
              <a:spcBef>
                <a:spcPts val="5"/>
              </a:spcBef>
              <a:tabLst>
                <a:tab pos="1540510" algn="l"/>
              </a:tabLst>
            </a:pPr>
            <a:r>
              <a:rPr dirty="0" sz="1200" spc="-105">
                <a:latin typeface="Courier New"/>
                <a:cs typeface="Courier New"/>
              </a:rPr>
              <a:t>|-------------------|  </a:t>
            </a:r>
            <a:r>
              <a:rPr dirty="0" sz="1200" spc="-105">
                <a:latin typeface="Courier New"/>
                <a:cs typeface="Courier New"/>
              </a:rPr>
              <a:t>1. | 2011-01-01	134</a:t>
            </a:r>
            <a:r>
              <a:rPr dirty="0" sz="1200" spc="-20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55244">
              <a:lnSpc>
                <a:spcPct val="100000"/>
              </a:lnSpc>
              <a:spcBef>
                <a:spcPts val="10"/>
              </a:spcBef>
              <a:tabLst>
                <a:tab pos="1540510" algn="l"/>
              </a:tabLst>
            </a:pPr>
            <a:r>
              <a:rPr dirty="0" sz="1200" spc="-105">
                <a:latin typeface="Courier New"/>
                <a:cs typeface="Courier New"/>
              </a:rPr>
              <a:t>2. | 2011-01-02	126</a:t>
            </a:r>
            <a:r>
              <a:rPr dirty="0" sz="1200" spc="-20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  <a:tabLst>
                <a:tab pos="1540510" algn="l"/>
              </a:tabLst>
            </a:pPr>
            <a:r>
              <a:rPr dirty="0" sz="1200" spc="-105">
                <a:latin typeface="Courier New"/>
                <a:cs typeface="Courier New"/>
              </a:rPr>
              <a:t>3. | 2011-01-03	149</a:t>
            </a:r>
            <a:r>
              <a:rPr dirty="0" sz="1200" spc="-20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  <a:tabLst>
                <a:tab pos="1540510" algn="l"/>
              </a:tabLst>
            </a:pPr>
            <a:r>
              <a:rPr dirty="0" sz="1200" spc="-105">
                <a:latin typeface="Courier New"/>
                <a:cs typeface="Courier New"/>
              </a:rPr>
              <a:t>4. | 2011-01-04	115</a:t>
            </a:r>
            <a:r>
              <a:rPr dirty="0" sz="1200" spc="-20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2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27184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Example </a:t>
            </a:r>
            <a:r>
              <a:rPr dirty="0" sz="1700" spc="5">
                <a:latin typeface="Arial"/>
                <a:cs typeface="Arial"/>
              </a:rPr>
              <a:t>problem: </a:t>
            </a:r>
            <a:r>
              <a:rPr dirty="0" sz="1700" spc="15">
                <a:latin typeface="Arial"/>
                <a:cs typeface="Arial"/>
              </a:rPr>
              <a:t>ER</a:t>
            </a:r>
            <a:r>
              <a:rPr dirty="0" sz="1700" spc="10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visits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999" y="453655"/>
            <a:ext cx="3600008" cy="2622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3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7184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Example </a:t>
            </a:r>
            <a:r>
              <a:rPr dirty="0" spc="5"/>
              <a:t>problem: </a:t>
            </a:r>
            <a:r>
              <a:rPr dirty="0" spc="15"/>
              <a:t>ER</a:t>
            </a:r>
            <a:r>
              <a:rPr dirty="0" spc="100"/>
              <a:t> </a:t>
            </a:r>
            <a:r>
              <a:rPr dirty="0" spc="5"/>
              <a:t>visits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582495"/>
            <a:ext cx="3865245" cy="2339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812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When it comes to making a </a:t>
            </a:r>
            <a:r>
              <a:rPr dirty="0" sz="1200" spc="-10">
                <a:latin typeface="Arial"/>
                <a:cs typeface="Arial"/>
              </a:rPr>
              <a:t>prediction, we </a:t>
            </a:r>
            <a:r>
              <a:rPr dirty="0" sz="1200" spc="-5">
                <a:latin typeface="Arial"/>
                <a:cs typeface="Arial"/>
              </a:rPr>
              <a:t>could </a:t>
            </a:r>
            <a:r>
              <a:rPr dirty="0" sz="1200" spc="-10">
                <a:latin typeface="Arial"/>
                <a:cs typeface="Arial"/>
              </a:rPr>
              <a:t>give  our best guess </a:t>
            </a:r>
            <a:r>
              <a:rPr dirty="0" sz="1200" spc="-5">
                <a:latin typeface="Arial"/>
                <a:cs typeface="Arial"/>
              </a:rPr>
              <a:t>as a single </a:t>
            </a:r>
            <a:r>
              <a:rPr dirty="0" sz="1200" spc="-10">
                <a:latin typeface="Arial"/>
                <a:cs typeface="Arial"/>
              </a:rPr>
              <a:t>number </a:t>
            </a:r>
            <a:r>
              <a:rPr dirty="0" sz="1200" spc="-5">
                <a:latin typeface="Arial"/>
                <a:cs typeface="Arial"/>
              </a:rPr>
              <a:t>(maybe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130)</a:t>
            </a:r>
            <a:endParaRPr sz="1200">
              <a:latin typeface="Arial"/>
              <a:cs typeface="Arial"/>
            </a:endParaRPr>
          </a:p>
          <a:p>
            <a:pPr marL="240665" marR="17399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30">
                <a:latin typeface="Arial"/>
                <a:cs typeface="Arial"/>
              </a:rPr>
              <a:t>Or, </a:t>
            </a:r>
            <a:r>
              <a:rPr dirty="0" sz="1200" spc="-5">
                <a:latin typeface="Arial"/>
                <a:cs typeface="Arial"/>
              </a:rPr>
              <a:t>if </a:t>
            </a:r>
            <a:r>
              <a:rPr dirty="0" sz="1200" spc="-10">
                <a:latin typeface="Arial"/>
                <a:cs typeface="Arial"/>
              </a:rPr>
              <a:t>we want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give </a:t>
            </a:r>
            <a:r>
              <a:rPr dirty="0" sz="1200" spc="-5">
                <a:latin typeface="Arial"/>
                <a:cs typeface="Arial"/>
              </a:rPr>
              <a:t>a more sophisticated (and  </a:t>
            </a:r>
            <a:r>
              <a:rPr dirty="0" sz="1200" spc="-10">
                <a:latin typeface="Arial"/>
                <a:cs typeface="Arial"/>
              </a:rPr>
              <a:t>informative) guess, we </a:t>
            </a:r>
            <a:r>
              <a:rPr dirty="0" sz="1200" spc="-5">
                <a:latin typeface="Arial"/>
                <a:cs typeface="Arial"/>
              </a:rPr>
              <a:t>could </a:t>
            </a:r>
            <a:r>
              <a:rPr dirty="0" sz="1200" spc="-10">
                <a:latin typeface="Arial"/>
                <a:cs typeface="Arial"/>
              </a:rPr>
              <a:t>list out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bunch of  possible </a:t>
            </a:r>
            <a:r>
              <a:rPr dirty="0" sz="1200" spc="-5">
                <a:latin typeface="Arial"/>
                <a:cs typeface="Arial"/>
              </a:rPr>
              <a:t>values </a:t>
            </a:r>
            <a:r>
              <a:rPr dirty="0" sz="1200" spc="-10">
                <a:latin typeface="Arial"/>
                <a:cs typeface="Arial"/>
              </a:rPr>
              <a:t>and indicate </a:t>
            </a:r>
            <a:r>
              <a:rPr dirty="0" sz="1200" spc="-5">
                <a:latin typeface="Arial"/>
                <a:cs typeface="Arial"/>
              </a:rPr>
              <a:t>their relative</a:t>
            </a:r>
            <a:r>
              <a:rPr dirty="0" sz="1200" spc="6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likelihood</a:t>
            </a:r>
            <a:endParaRPr sz="1200">
              <a:latin typeface="Arial"/>
              <a:cs typeface="Arial"/>
            </a:endParaRPr>
          </a:p>
          <a:p>
            <a:pPr marL="240665" marR="457834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could could </a:t>
            </a:r>
            <a:r>
              <a:rPr dirty="0" sz="1200" spc="-10">
                <a:latin typeface="Arial"/>
                <a:cs typeface="Arial"/>
              </a:rPr>
              <a:t>present </a:t>
            </a:r>
            <a:r>
              <a:rPr dirty="0" sz="1200" spc="-5">
                <a:latin typeface="Arial"/>
                <a:cs typeface="Arial"/>
              </a:rPr>
              <a:t>this </a:t>
            </a:r>
            <a:r>
              <a:rPr dirty="0" sz="1200" spc="-10">
                <a:latin typeface="Arial"/>
                <a:cs typeface="Arial"/>
              </a:rPr>
              <a:t>information either  graphically </a:t>
            </a:r>
            <a:r>
              <a:rPr dirty="0" sz="1200" spc="-5">
                <a:latin typeface="Arial"/>
                <a:cs typeface="Arial"/>
              </a:rPr>
              <a:t>or in a table; </a:t>
            </a:r>
            <a:r>
              <a:rPr dirty="0" sz="1200" spc="-10">
                <a:latin typeface="Arial"/>
                <a:cs typeface="Arial"/>
              </a:rPr>
              <a:t>either </a:t>
            </a:r>
            <a:r>
              <a:rPr dirty="0" sz="1200" spc="-30">
                <a:latin typeface="Arial"/>
                <a:cs typeface="Arial"/>
              </a:rPr>
              <a:t>way, </a:t>
            </a:r>
            <a:r>
              <a:rPr dirty="0" sz="1200" spc="-15">
                <a:latin typeface="Arial"/>
                <a:cs typeface="Arial"/>
              </a:rPr>
              <a:t>it’s </a:t>
            </a:r>
            <a:r>
              <a:rPr dirty="0" sz="1200" spc="-5">
                <a:latin typeface="Arial"/>
                <a:cs typeface="Arial"/>
              </a:rPr>
              <a:t>called a  </a:t>
            </a:r>
            <a:r>
              <a:rPr dirty="0" sz="1200" spc="-10" i="1">
                <a:latin typeface="Arial"/>
                <a:cs typeface="Arial"/>
              </a:rPr>
              <a:t>probability distribution</a:t>
            </a:r>
            <a:endParaRPr sz="1200">
              <a:latin typeface="Arial"/>
              <a:cs typeface="Arial"/>
            </a:endParaRPr>
          </a:p>
          <a:p>
            <a:pPr marL="240665" marR="4762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Perhaps the simplest </a:t>
            </a:r>
            <a:r>
              <a:rPr dirty="0" sz="1200" spc="-10">
                <a:latin typeface="Arial"/>
                <a:cs typeface="Arial"/>
              </a:rPr>
              <a:t>probability distribution we </a:t>
            </a:r>
            <a:r>
              <a:rPr dirty="0" sz="1200" spc="-5">
                <a:latin typeface="Arial"/>
                <a:cs typeface="Arial"/>
              </a:rPr>
              <a:t>could  create as an </a:t>
            </a:r>
            <a:r>
              <a:rPr dirty="0" sz="1200" spc="-10">
                <a:latin typeface="Arial"/>
                <a:cs typeface="Arial"/>
              </a:rPr>
              <a:t>estimate </a:t>
            </a:r>
            <a:r>
              <a:rPr dirty="0" sz="1200" spc="-5">
                <a:latin typeface="Arial"/>
                <a:cs typeface="Arial"/>
              </a:rPr>
              <a:t>for tomorrow’s ER visits </a:t>
            </a:r>
            <a:r>
              <a:rPr dirty="0" sz="1200" spc="-10">
                <a:latin typeface="Arial"/>
                <a:cs typeface="Arial"/>
              </a:rPr>
              <a:t>would  just </a:t>
            </a:r>
            <a:r>
              <a:rPr dirty="0" sz="1200" spc="-5">
                <a:latin typeface="Arial"/>
                <a:cs typeface="Arial"/>
              </a:rPr>
              <a:t>be to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exact percentage </a:t>
            </a:r>
            <a:r>
              <a:rPr dirty="0" sz="1200" spc="-5">
                <a:latin typeface="Arial"/>
                <a:cs typeface="Arial"/>
              </a:rPr>
              <a:t>of times </a:t>
            </a:r>
            <a:r>
              <a:rPr dirty="0" sz="1200" spc="-10">
                <a:latin typeface="Arial"/>
                <a:cs typeface="Arial"/>
              </a:rPr>
              <a:t>each  </a:t>
            </a:r>
            <a:r>
              <a:rPr dirty="0" sz="1200" spc="-5">
                <a:latin typeface="Arial"/>
                <a:cs typeface="Arial"/>
              </a:rPr>
              <a:t>value </a:t>
            </a:r>
            <a:r>
              <a:rPr dirty="0" sz="1200" spc="-10">
                <a:latin typeface="Arial"/>
                <a:cs typeface="Arial"/>
              </a:rPr>
              <a:t>was observed </a:t>
            </a:r>
            <a:r>
              <a:rPr dirty="0" sz="1200" spc="-5">
                <a:latin typeface="Arial"/>
                <a:cs typeface="Arial"/>
              </a:rPr>
              <a:t>in the </a:t>
            </a:r>
            <a:r>
              <a:rPr dirty="0" sz="1200" spc="-10">
                <a:latin typeface="Arial"/>
                <a:cs typeface="Arial"/>
              </a:rPr>
              <a:t>past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year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4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27184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Example </a:t>
            </a:r>
            <a:r>
              <a:rPr dirty="0" sz="1700" spc="5">
                <a:latin typeface="Arial"/>
                <a:cs typeface="Arial"/>
              </a:rPr>
              <a:t>problem: </a:t>
            </a:r>
            <a:r>
              <a:rPr dirty="0" sz="1700" spc="15">
                <a:latin typeface="Arial"/>
                <a:cs typeface="Arial"/>
              </a:rPr>
              <a:t>ER</a:t>
            </a:r>
            <a:r>
              <a:rPr dirty="0" sz="1700" spc="10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visits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999" y="453655"/>
            <a:ext cx="3600008" cy="2622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5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7184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Example </a:t>
            </a:r>
            <a:r>
              <a:rPr dirty="0" spc="5"/>
              <a:t>problem: </a:t>
            </a:r>
            <a:r>
              <a:rPr dirty="0" spc="15"/>
              <a:t>ER</a:t>
            </a:r>
            <a:r>
              <a:rPr dirty="0" spc="100"/>
              <a:t> </a:t>
            </a:r>
            <a:r>
              <a:rPr dirty="0" spc="5"/>
              <a:t>visits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32521"/>
            <a:ext cx="2840355" cy="941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latin typeface="Courier New"/>
                <a:cs typeface="Courier New"/>
              </a:rPr>
              <a:t>. tab</a:t>
            </a:r>
            <a:r>
              <a:rPr dirty="0" sz="1200" spc="-114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circ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algn="r" marR="1802764">
              <a:lnSpc>
                <a:spcPct val="100000"/>
              </a:lnSpc>
            </a:pPr>
            <a:r>
              <a:rPr dirty="0" sz="1200" spc="-105">
                <a:latin typeface="Courier New"/>
                <a:cs typeface="Courier New"/>
              </a:rPr>
              <a:t>Cardiovascu</a:t>
            </a:r>
            <a:r>
              <a:rPr dirty="0" sz="1200" spc="-20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algn="r" marR="18034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lar</a:t>
            </a:r>
            <a:r>
              <a:rPr dirty="0" sz="1200" spc="-2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  <a:tabLst>
                <a:tab pos="1497965" algn="l"/>
                <a:tab pos="2279650" algn="l"/>
              </a:tabLst>
            </a:pPr>
            <a:r>
              <a:rPr dirty="0" sz="1200" spc="-105">
                <a:latin typeface="Courier New"/>
                <a:cs typeface="Courier New"/>
              </a:rPr>
              <a:t>admissions</a:t>
            </a:r>
            <a:r>
              <a:rPr dirty="0" sz="1200" spc="-105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r>
              <a:rPr dirty="0" sz="1200">
                <a:latin typeface="Courier New"/>
                <a:cs typeface="Courier New"/>
              </a:rPr>
              <a:t>	</a:t>
            </a:r>
            <a:r>
              <a:rPr dirty="0" sz="1200" spc="-105">
                <a:latin typeface="Courier New"/>
                <a:cs typeface="Courier New"/>
              </a:rPr>
              <a:t>Freq.</a:t>
            </a:r>
            <a:r>
              <a:rPr dirty="0" sz="1200">
                <a:latin typeface="Courier New"/>
                <a:cs typeface="Courier New"/>
              </a:rPr>
              <a:t>	</a:t>
            </a:r>
            <a:r>
              <a:rPr dirty="0" sz="1200" spc="-105">
                <a:latin typeface="Courier New"/>
                <a:cs typeface="Courier New"/>
              </a:rPr>
              <a:t>Percent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7775" y="1166365"/>
            <a:ext cx="3384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latin typeface="Courier New"/>
                <a:cs typeface="Courier New"/>
              </a:rPr>
              <a:t>Cum.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349829"/>
            <a:ext cx="37788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latin typeface="Courier New"/>
                <a:cs typeface="Courier New"/>
              </a:rPr>
              <a:t>------------+-----------------------------------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083673"/>
            <a:ext cx="2603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latin typeface="Courier New"/>
                <a:cs typeface="Courier New"/>
              </a:rPr>
              <a:t>...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2845" y="1533294"/>
            <a:ext cx="416559" cy="1492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latin typeface="Courier New"/>
                <a:cs typeface="Courier New"/>
              </a:rPr>
              <a:t>84</a:t>
            </a:r>
            <a:r>
              <a:rPr dirty="0" sz="1200" spc="-2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86</a:t>
            </a:r>
            <a:r>
              <a:rPr dirty="0" sz="1200" spc="-2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93</a:t>
            </a:r>
            <a:r>
              <a:rPr dirty="0" sz="1200" spc="-2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Courier New"/>
                <a:cs typeface="Courier New"/>
              </a:rPr>
              <a:t>114</a:t>
            </a:r>
            <a:r>
              <a:rPr dirty="0" sz="1200" spc="-2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115</a:t>
            </a:r>
            <a:r>
              <a:rPr dirty="0" sz="1200" spc="-2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116</a:t>
            </a:r>
            <a:r>
              <a:rPr dirty="0" sz="1200" spc="-2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117</a:t>
            </a:r>
            <a:r>
              <a:rPr dirty="0" sz="1200" spc="-210">
                <a:latin typeface="Courier New"/>
                <a:cs typeface="Courier New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|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7534" y="1533294"/>
            <a:ext cx="182245" cy="1492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dirty="0" sz="1200" spc="-105"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12</a:t>
            </a:r>
            <a:endParaRPr sz="1200">
              <a:latin typeface="Courier New"/>
              <a:cs typeface="Courier New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dirty="0" sz="1200" spc="-110">
                <a:latin typeface="Courier New"/>
                <a:cs typeface="Courier New"/>
              </a:rPr>
              <a:t>6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11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9156" y="1533294"/>
            <a:ext cx="339090" cy="1492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latin typeface="Courier New"/>
                <a:cs typeface="Courier New"/>
              </a:rPr>
              <a:t>0.27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0.27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0.27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Courier New"/>
                <a:cs typeface="Courier New"/>
              </a:rPr>
              <a:t>1.37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3.29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1.64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3.01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9136" y="1533294"/>
            <a:ext cx="417195" cy="1492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1200" spc="-105">
                <a:latin typeface="Courier New"/>
                <a:cs typeface="Courier New"/>
              </a:rPr>
              <a:t>0.27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0.55</a:t>
            </a:r>
            <a:endParaRPr sz="12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0.82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105">
                <a:latin typeface="Courier New"/>
                <a:cs typeface="Courier New"/>
              </a:rPr>
              <a:t>14.25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17.53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19.18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5">
                <a:latin typeface="Courier New"/>
                <a:cs typeface="Courier New"/>
              </a:rPr>
              <a:t>22.19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6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7184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Example </a:t>
            </a:r>
            <a:r>
              <a:rPr dirty="0" spc="5"/>
              <a:t>problem: </a:t>
            </a:r>
            <a:r>
              <a:rPr dirty="0" spc="15"/>
              <a:t>ER</a:t>
            </a:r>
            <a:r>
              <a:rPr dirty="0" spc="100"/>
              <a:t> </a:t>
            </a:r>
            <a:r>
              <a:rPr dirty="0" spc="5"/>
              <a:t>visits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235" y="612607"/>
            <a:ext cx="3818890" cy="224726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253365" marR="367665" indent="-152400">
              <a:lnSpc>
                <a:spcPts val="1350"/>
              </a:lnSpc>
              <a:spcBef>
                <a:spcPts val="215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a couple </a:t>
            </a:r>
            <a:r>
              <a:rPr dirty="0" sz="1200" spc="-10">
                <a:latin typeface="Arial"/>
                <a:cs typeface="Arial"/>
              </a:rPr>
              <a:t>problems with </a:t>
            </a:r>
            <a:r>
              <a:rPr dirty="0" sz="1200" spc="-5">
                <a:latin typeface="Arial"/>
                <a:cs typeface="Arial"/>
              </a:rPr>
              <a:t>this simplistic  </a:t>
            </a:r>
            <a:r>
              <a:rPr dirty="0" sz="1200" spc="-10">
                <a:latin typeface="Arial"/>
                <a:cs typeface="Arial"/>
              </a:rPr>
              <a:t>approach:</a:t>
            </a:r>
            <a:endParaRPr sz="1200">
              <a:latin typeface="Arial"/>
              <a:cs typeface="Arial"/>
            </a:endParaRPr>
          </a:p>
          <a:p>
            <a:pPr lvl="1" marL="556895" marR="81280" indent="-145415">
              <a:lnSpc>
                <a:spcPct val="102600"/>
              </a:lnSpc>
              <a:spcBef>
                <a:spcPts val="155"/>
              </a:spcBef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10">
                <a:latin typeface="Arial"/>
                <a:cs typeface="Arial"/>
              </a:rPr>
              <a:t>Some </a:t>
            </a:r>
            <a:r>
              <a:rPr dirty="0" sz="1100" spc="-5">
                <a:latin typeface="Arial"/>
                <a:cs typeface="Arial"/>
              </a:rPr>
              <a:t>values (e.g., </a:t>
            </a:r>
            <a:r>
              <a:rPr dirty="0" sz="1100" spc="-10">
                <a:latin typeface="Arial"/>
                <a:cs typeface="Arial"/>
              </a:rPr>
              <a:t>91, 92) were never observed in 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last </a:t>
            </a:r>
            <a:r>
              <a:rPr dirty="0" sz="1100" spc="-20">
                <a:latin typeface="Arial"/>
                <a:cs typeface="Arial"/>
              </a:rPr>
              <a:t>year, </a:t>
            </a:r>
            <a:r>
              <a:rPr dirty="0" sz="1100" spc="-10">
                <a:latin typeface="Arial"/>
                <a:cs typeface="Arial"/>
              </a:rPr>
              <a:t>but we </a:t>
            </a:r>
            <a:r>
              <a:rPr dirty="0" sz="1100" spc="-5">
                <a:latin typeface="Arial"/>
                <a:cs typeface="Arial"/>
              </a:rPr>
              <a:t>might </a:t>
            </a:r>
            <a:r>
              <a:rPr dirty="0" sz="1100" spc="-10">
                <a:latin typeface="Arial"/>
                <a:cs typeface="Arial"/>
              </a:rPr>
              <a:t>not want </a:t>
            </a:r>
            <a:r>
              <a:rPr dirty="0" sz="1100" spc="-5">
                <a:latin typeface="Arial"/>
                <a:cs typeface="Arial"/>
              </a:rPr>
              <a:t>to rule them </a:t>
            </a:r>
            <a:r>
              <a:rPr dirty="0" sz="1100" spc="-10">
                <a:latin typeface="Arial"/>
                <a:cs typeface="Arial"/>
              </a:rPr>
              <a:t>out  </a:t>
            </a:r>
            <a:r>
              <a:rPr dirty="0" sz="1100" spc="-5">
                <a:latin typeface="Arial"/>
                <a:cs typeface="Arial"/>
              </a:rPr>
              <a:t>for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tomorrow</a:t>
            </a:r>
            <a:endParaRPr sz="1100">
              <a:latin typeface="Arial"/>
              <a:cs typeface="Arial"/>
            </a:endParaRPr>
          </a:p>
          <a:p>
            <a:pPr lvl="1" marL="556895" marR="240029" indent="-145415">
              <a:lnSpc>
                <a:spcPct val="102600"/>
              </a:lnSpc>
              <a:buClr>
                <a:srgbClr val="3333B2"/>
              </a:buClr>
              <a:buFont typeface="Times New Roman"/>
              <a:buChar char="•"/>
              <a:tabLst>
                <a:tab pos="557530" algn="l"/>
              </a:tabLst>
            </a:pPr>
            <a:r>
              <a:rPr dirty="0" sz="1100" spc="-10">
                <a:latin typeface="Arial"/>
                <a:cs typeface="Arial"/>
              </a:rPr>
              <a:t>The data is </a:t>
            </a:r>
            <a:r>
              <a:rPr dirty="0" sz="1100" spc="-5">
                <a:latin typeface="Arial"/>
                <a:cs typeface="Arial"/>
              </a:rPr>
              <a:t>sometimes choppy (e.g., </a:t>
            </a:r>
            <a:r>
              <a:rPr dirty="0" sz="1100" spc="-30">
                <a:latin typeface="Arial"/>
                <a:cs typeface="Arial"/>
              </a:rPr>
              <a:t>115: </a:t>
            </a:r>
            <a:r>
              <a:rPr dirty="0" sz="1100" spc="-10">
                <a:latin typeface="Arial"/>
                <a:cs typeface="Arial"/>
              </a:rPr>
              <a:t>3.29%,  </a:t>
            </a:r>
            <a:r>
              <a:rPr dirty="0" sz="1100" spc="-30">
                <a:latin typeface="Arial"/>
                <a:cs typeface="Arial"/>
              </a:rPr>
              <a:t>116: </a:t>
            </a:r>
            <a:r>
              <a:rPr dirty="0" sz="1100" spc="-10">
                <a:latin typeface="Arial"/>
                <a:cs typeface="Arial"/>
              </a:rPr>
              <a:t>1.64%, </a:t>
            </a:r>
            <a:r>
              <a:rPr dirty="0" sz="1100" spc="-30">
                <a:latin typeface="Arial"/>
                <a:cs typeface="Arial"/>
              </a:rPr>
              <a:t>117: </a:t>
            </a:r>
            <a:r>
              <a:rPr dirty="0" sz="1100" spc="-10">
                <a:latin typeface="Arial"/>
                <a:cs typeface="Arial"/>
              </a:rPr>
              <a:t>3.01%), and we </a:t>
            </a:r>
            <a:r>
              <a:rPr dirty="0" sz="1100" spc="-5">
                <a:latin typeface="Arial"/>
                <a:cs typeface="Arial"/>
              </a:rPr>
              <a:t>might </a:t>
            </a:r>
            <a:r>
              <a:rPr dirty="0" sz="1100" spc="-10">
                <a:latin typeface="Arial"/>
                <a:cs typeface="Arial"/>
              </a:rPr>
              <a:t>want </a:t>
            </a:r>
            <a:r>
              <a:rPr dirty="0" sz="1100" spc="-5">
                <a:latin typeface="Arial"/>
                <a:cs typeface="Arial"/>
              </a:rPr>
              <a:t>to  smooth it</a:t>
            </a:r>
            <a:r>
              <a:rPr dirty="0" sz="1100" spc="-10">
                <a:latin typeface="Arial"/>
                <a:cs typeface="Arial"/>
              </a:rPr>
              <a:t> out</a:t>
            </a:r>
            <a:endParaRPr sz="1100">
              <a:latin typeface="Arial"/>
              <a:cs typeface="Arial"/>
            </a:endParaRPr>
          </a:p>
          <a:p>
            <a:pPr marL="253365" marR="142240" indent="-152400">
              <a:lnSpc>
                <a:spcPct val="100000"/>
              </a:lnSpc>
              <a:spcBef>
                <a:spcPts val="325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5">
                <a:latin typeface="Arial"/>
                <a:cs typeface="Arial"/>
              </a:rPr>
              <a:t>One </a:t>
            </a:r>
            <a:r>
              <a:rPr dirty="0" sz="1200" spc="-10">
                <a:latin typeface="Arial"/>
                <a:cs typeface="Arial"/>
              </a:rPr>
              <a:t>potential </a:t>
            </a:r>
            <a:r>
              <a:rPr dirty="0" sz="1200" spc="-5">
                <a:latin typeface="Arial"/>
                <a:cs typeface="Arial"/>
              </a:rPr>
              <a:t>solution: </a:t>
            </a:r>
            <a:r>
              <a:rPr dirty="0" sz="1200" spc="-10">
                <a:latin typeface="Arial"/>
                <a:cs typeface="Arial"/>
              </a:rPr>
              <a:t>use one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10">
                <a:latin typeface="Arial"/>
                <a:cs typeface="Arial"/>
              </a:rPr>
              <a:t>well-known  distributions </a:t>
            </a:r>
            <a:r>
              <a:rPr dirty="0" sz="1200" spc="-5">
                <a:latin typeface="Arial"/>
                <a:cs typeface="Arial"/>
              </a:rPr>
              <a:t>that statisticians </a:t>
            </a:r>
            <a:r>
              <a:rPr dirty="0" sz="1200" spc="-10">
                <a:latin typeface="Arial"/>
                <a:cs typeface="Arial"/>
              </a:rPr>
              <a:t>have </a:t>
            </a:r>
            <a:r>
              <a:rPr dirty="0" sz="1200" spc="-5">
                <a:latin typeface="Arial"/>
                <a:cs typeface="Arial"/>
              </a:rPr>
              <a:t>come up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to  model </a:t>
            </a:r>
            <a:r>
              <a:rPr dirty="0" sz="1200" spc="-10">
                <a:latin typeface="Arial"/>
                <a:cs typeface="Arial"/>
              </a:rPr>
              <a:t>different </a:t>
            </a:r>
            <a:r>
              <a:rPr dirty="0" sz="1200" spc="-5">
                <a:latin typeface="Arial"/>
                <a:cs typeface="Arial"/>
              </a:rPr>
              <a:t>types of </a:t>
            </a:r>
            <a:r>
              <a:rPr dirty="0" sz="1200" spc="-10">
                <a:latin typeface="Arial"/>
                <a:cs typeface="Arial"/>
              </a:rPr>
              <a:t>data-generation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processes</a:t>
            </a:r>
            <a:endParaRPr sz="1200">
              <a:latin typeface="Arial"/>
              <a:cs typeface="Arial"/>
            </a:endParaRPr>
          </a:p>
          <a:p>
            <a:pPr marL="253365" indent="-153035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54000" algn="l"/>
              </a:tabLst>
            </a:pPr>
            <a:r>
              <a:rPr dirty="0" sz="1200" spc="-10">
                <a:latin typeface="Arial"/>
                <a:cs typeface="Arial"/>
              </a:rPr>
              <a:t>Let’s </a:t>
            </a:r>
            <a:r>
              <a:rPr dirty="0" sz="1200" spc="-5">
                <a:latin typeface="Arial"/>
                <a:cs typeface="Arial"/>
              </a:rPr>
              <a:t>try a </a:t>
            </a:r>
            <a:r>
              <a:rPr dirty="0" sz="1200" spc="-10">
                <a:latin typeface="Arial"/>
                <a:cs typeface="Arial"/>
              </a:rPr>
              <a:t>normal distribution with our</a:t>
            </a:r>
            <a:r>
              <a:rPr dirty="0" sz="1200" spc="2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7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27184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Example </a:t>
            </a:r>
            <a:r>
              <a:rPr dirty="0" sz="1700" spc="5">
                <a:latin typeface="Arial"/>
                <a:cs typeface="Arial"/>
              </a:rPr>
              <a:t>problem: </a:t>
            </a:r>
            <a:r>
              <a:rPr dirty="0" sz="1700" spc="15">
                <a:latin typeface="Arial"/>
                <a:cs typeface="Arial"/>
              </a:rPr>
              <a:t>ER</a:t>
            </a:r>
            <a:r>
              <a:rPr dirty="0" sz="1700" spc="10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visits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999" y="453655"/>
            <a:ext cx="3600008" cy="2622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8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35566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More </a:t>
            </a:r>
            <a:r>
              <a:rPr dirty="0" spc="5"/>
              <a:t>on example problem: </a:t>
            </a:r>
            <a:r>
              <a:rPr dirty="0" spc="15"/>
              <a:t>ER</a:t>
            </a:r>
            <a:r>
              <a:rPr dirty="0" spc="110"/>
              <a:t> </a:t>
            </a:r>
            <a:r>
              <a:rPr dirty="0" spc="5"/>
              <a:t>visits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991854"/>
            <a:ext cx="3803015" cy="1346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9865" marR="304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 make </a:t>
            </a:r>
            <a:r>
              <a:rPr dirty="0" sz="1200" spc="-10">
                <a:latin typeface="Arial"/>
                <a:cs typeface="Arial"/>
              </a:rPr>
              <a:t>our analyisis </a:t>
            </a:r>
            <a:r>
              <a:rPr dirty="0" sz="1200" spc="-5">
                <a:latin typeface="Arial"/>
                <a:cs typeface="Arial"/>
              </a:rPr>
              <a:t>a bit more sophisticated </a:t>
            </a:r>
            <a:r>
              <a:rPr dirty="0" sz="1200" spc="-10">
                <a:latin typeface="Arial"/>
                <a:cs typeface="Arial"/>
              </a:rPr>
              <a:t>if  we </a:t>
            </a:r>
            <a:r>
              <a:rPr dirty="0" sz="1200" spc="-5">
                <a:latin typeface="Arial"/>
                <a:cs typeface="Arial"/>
              </a:rPr>
              <a:t>think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>
                <a:latin typeface="Arial"/>
                <a:cs typeface="Arial"/>
              </a:rPr>
              <a:t>making </a:t>
            </a:r>
            <a:r>
              <a:rPr dirty="0" sz="1200" spc="-10">
                <a:latin typeface="Arial"/>
                <a:cs typeface="Arial"/>
              </a:rPr>
              <a:t>different predictions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under</a:t>
            </a:r>
            <a:endParaRPr sz="1200">
              <a:latin typeface="Arial"/>
              <a:cs typeface="Arial"/>
            </a:endParaRPr>
          </a:p>
          <a:p>
            <a:pPr marL="189865" marR="352425">
              <a:lnSpc>
                <a:spcPct val="100000"/>
              </a:lnSpc>
              <a:spcBef>
                <a:spcPts val="10"/>
              </a:spcBef>
            </a:pPr>
            <a:r>
              <a:rPr dirty="0" sz="1200" spc="-10">
                <a:latin typeface="Arial"/>
                <a:cs typeface="Arial"/>
              </a:rPr>
              <a:t>different </a:t>
            </a:r>
            <a:r>
              <a:rPr dirty="0" sz="1200" spc="-5">
                <a:latin typeface="Arial"/>
                <a:cs typeface="Arial"/>
              </a:rPr>
              <a:t>conditions (e.g., for </a:t>
            </a:r>
            <a:r>
              <a:rPr dirty="0" sz="1200" spc="-10">
                <a:latin typeface="Arial"/>
                <a:cs typeface="Arial"/>
              </a:rPr>
              <a:t>different days </a:t>
            </a:r>
            <a:r>
              <a:rPr dirty="0" sz="1200" spc="-5">
                <a:latin typeface="Arial"/>
                <a:cs typeface="Arial"/>
              </a:rPr>
              <a:t>of the  </a:t>
            </a:r>
            <a:r>
              <a:rPr dirty="0" sz="1200" spc="-10">
                <a:latin typeface="Arial"/>
                <a:cs typeface="Arial"/>
              </a:rPr>
              <a:t>week)</a:t>
            </a:r>
            <a:endParaRPr sz="1200">
              <a:latin typeface="Arial"/>
              <a:cs typeface="Arial"/>
            </a:endParaRPr>
          </a:p>
          <a:p>
            <a:pPr marL="189865" marR="13144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One </a:t>
            </a:r>
            <a:r>
              <a:rPr dirty="0" sz="1200" spc="-10">
                <a:latin typeface="Arial"/>
                <a:cs typeface="Arial"/>
              </a:rPr>
              <a:t>way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approach </a:t>
            </a:r>
            <a:r>
              <a:rPr dirty="0" sz="1200" spc="-5">
                <a:latin typeface="Arial"/>
                <a:cs typeface="Arial"/>
              </a:rPr>
              <a:t>this is to think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>
                <a:latin typeface="Arial"/>
                <a:cs typeface="Arial"/>
              </a:rPr>
              <a:t>there  </a:t>
            </a:r>
            <a:r>
              <a:rPr dirty="0" sz="1200" spc="-10">
                <a:latin typeface="Arial"/>
                <a:cs typeface="Arial"/>
              </a:rPr>
              <a:t>being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different probability distribution </a:t>
            </a:r>
            <a:r>
              <a:rPr dirty="0" sz="1200" spc="-5">
                <a:latin typeface="Arial"/>
                <a:cs typeface="Arial"/>
              </a:rPr>
              <a:t>for </a:t>
            </a:r>
            <a:r>
              <a:rPr dirty="0" sz="1200" spc="-10">
                <a:latin typeface="Arial"/>
                <a:cs typeface="Arial"/>
              </a:rPr>
              <a:t>each day  </a:t>
            </a:r>
            <a:r>
              <a:rPr dirty="0" sz="1200" spc="-5">
                <a:latin typeface="Arial"/>
                <a:cs typeface="Arial"/>
              </a:rPr>
              <a:t>of the</a:t>
            </a:r>
            <a:r>
              <a:rPr dirty="0" sz="1200" spc="-10">
                <a:latin typeface="Arial"/>
                <a:cs typeface="Arial"/>
              </a:rPr>
              <a:t> week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9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27184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Example </a:t>
            </a:r>
            <a:r>
              <a:rPr dirty="0" sz="1700" spc="5">
                <a:latin typeface="Arial"/>
                <a:cs typeface="Arial"/>
              </a:rPr>
              <a:t>problem: </a:t>
            </a:r>
            <a:r>
              <a:rPr dirty="0" sz="1700" spc="15">
                <a:latin typeface="Arial"/>
                <a:cs typeface="Arial"/>
              </a:rPr>
              <a:t>ER</a:t>
            </a:r>
            <a:r>
              <a:rPr dirty="0" sz="1700" spc="10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visits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999" y="453655"/>
            <a:ext cx="3600008" cy="2622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10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847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Describing</a:t>
            </a:r>
            <a:r>
              <a:rPr dirty="0" spc="-30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341627"/>
            <a:ext cx="3204210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986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10">
                <a:latin typeface="Arial"/>
                <a:cs typeface="Arial"/>
              </a:rPr>
              <a:t>Unimodal: has only one </a:t>
            </a:r>
            <a:r>
              <a:rPr dirty="0" sz="1200" spc="-5">
                <a:latin typeface="Arial"/>
                <a:cs typeface="Arial"/>
              </a:rPr>
              <a:t>(local)</a:t>
            </a:r>
            <a:r>
              <a:rPr dirty="0" sz="1200" spc="-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  <a:p>
            <a:pPr marL="189865" indent="-152400">
              <a:lnSpc>
                <a:spcPct val="100000"/>
              </a:lnSpc>
              <a:spcBef>
                <a:spcPts val="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Multimodal: </a:t>
            </a:r>
            <a:r>
              <a:rPr dirty="0" sz="1200" spc="-10">
                <a:latin typeface="Arial"/>
                <a:cs typeface="Arial"/>
              </a:rPr>
              <a:t>has </a:t>
            </a:r>
            <a:r>
              <a:rPr dirty="0" sz="1200" spc="-5">
                <a:latin typeface="Arial"/>
                <a:cs typeface="Arial"/>
              </a:rPr>
              <a:t>more than </a:t>
            </a:r>
            <a:r>
              <a:rPr dirty="0" sz="1200" spc="-10">
                <a:latin typeface="Arial"/>
                <a:cs typeface="Arial"/>
              </a:rPr>
              <a:t>one </a:t>
            </a:r>
            <a:r>
              <a:rPr dirty="0" sz="1200" spc="-5">
                <a:latin typeface="Arial"/>
                <a:cs typeface="Arial"/>
              </a:rPr>
              <a:t>(local)</a:t>
            </a:r>
            <a:r>
              <a:rPr dirty="0" sz="1200" spc="-204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mode</a:t>
            </a:r>
            <a:endParaRPr sz="1200">
              <a:latin typeface="Arial"/>
              <a:cs typeface="Arial"/>
            </a:endParaRPr>
          </a:p>
          <a:p>
            <a:pPr marL="189865" indent="-152400">
              <a:lnSpc>
                <a:spcPct val="100000"/>
              </a:lnSpc>
              <a:spcBef>
                <a:spcPts val="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Bimodal: </a:t>
            </a:r>
            <a:r>
              <a:rPr dirty="0" sz="1200" spc="-10">
                <a:latin typeface="Arial"/>
                <a:cs typeface="Arial"/>
              </a:rPr>
              <a:t>has </a:t>
            </a:r>
            <a:r>
              <a:rPr dirty="0" sz="1200" spc="-5">
                <a:latin typeface="Arial"/>
                <a:cs typeface="Arial"/>
              </a:rPr>
              <a:t>two (local)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modes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994" y="924199"/>
            <a:ext cx="3780009" cy="2193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25117" y="3130758"/>
            <a:ext cx="175831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Public </a:t>
            </a:r>
            <a:r>
              <a:rPr dirty="0" sz="1000" spc="-10">
                <a:latin typeface="Arial"/>
                <a:cs typeface="Arial"/>
              </a:rPr>
              <a:t>domain,</a:t>
            </a:r>
            <a:r>
              <a:rPr dirty="0" sz="1000" spc="-19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Visnut)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308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4032885" cy="83311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2025"/>
              </a:lnSpc>
              <a:spcBef>
                <a:spcPts val="120"/>
              </a:spcBef>
            </a:pPr>
            <a:r>
              <a:rPr dirty="0" spc="10"/>
              <a:t>Example </a:t>
            </a:r>
            <a:r>
              <a:rPr dirty="0" spc="5"/>
              <a:t>problem: </a:t>
            </a:r>
            <a:r>
              <a:rPr dirty="0" spc="15"/>
              <a:t>ER</a:t>
            </a:r>
            <a:r>
              <a:rPr dirty="0" spc="145"/>
              <a:t> </a:t>
            </a:r>
            <a:r>
              <a:rPr dirty="0" spc="5"/>
              <a:t>visits</a:t>
            </a:r>
          </a:p>
          <a:p>
            <a:pPr marL="264160" marR="5080">
              <a:lnSpc>
                <a:spcPts val="1440"/>
              </a:lnSpc>
              <a:spcBef>
                <a:spcPts val="30"/>
              </a:spcBef>
            </a:pPr>
            <a:r>
              <a:rPr dirty="0" sz="1200" spc="-5"/>
              <a:t>If </a:t>
            </a:r>
            <a:r>
              <a:rPr dirty="0" sz="1200" spc="-10"/>
              <a:t>we look </a:t>
            </a:r>
            <a:r>
              <a:rPr dirty="0" sz="1200" spc="-5"/>
              <a:t>at </a:t>
            </a:r>
            <a:r>
              <a:rPr dirty="0" sz="1200" spc="-10"/>
              <a:t>data </a:t>
            </a:r>
            <a:r>
              <a:rPr dirty="0" sz="1200" spc="-5"/>
              <a:t>for </a:t>
            </a:r>
            <a:r>
              <a:rPr dirty="0" sz="1200" spc="-10"/>
              <a:t>just </a:t>
            </a:r>
            <a:r>
              <a:rPr dirty="0" sz="1200" spc="-5"/>
              <a:t>Thursdays (from the </a:t>
            </a:r>
            <a:r>
              <a:rPr dirty="0" sz="1200" spc="-10"/>
              <a:t>last </a:t>
            </a:r>
            <a:r>
              <a:rPr dirty="0" sz="1200" spc="-5"/>
              <a:t>year),  the </a:t>
            </a:r>
            <a:r>
              <a:rPr dirty="0" sz="1200" spc="-10"/>
              <a:t>data gets even </a:t>
            </a:r>
            <a:r>
              <a:rPr dirty="0" sz="1200" spc="-5"/>
              <a:t>choppier (because there </a:t>
            </a:r>
            <a:r>
              <a:rPr dirty="0" sz="1200" spc="-10"/>
              <a:t>are </a:t>
            </a:r>
            <a:r>
              <a:rPr dirty="0" sz="1200" spc="-5"/>
              <a:t>fewer  </a:t>
            </a:r>
            <a:r>
              <a:rPr dirty="0" sz="1200" spc="-10"/>
              <a:t>observations)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683996" y="911493"/>
            <a:ext cx="3240007" cy="236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11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3036570" cy="6096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Example </a:t>
            </a:r>
            <a:r>
              <a:rPr dirty="0" sz="1700" spc="5">
                <a:latin typeface="Arial"/>
                <a:cs typeface="Arial"/>
              </a:rPr>
              <a:t>problem: </a:t>
            </a:r>
            <a:r>
              <a:rPr dirty="0" sz="1700" spc="15">
                <a:latin typeface="Arial"/>
                <a:cs typeface="Arial"/>
              </a:rPr>
              <a:t>ER</a:t>
            </a:r>
            <a:r>
              <a:rPr dirty="0" sz="1700" spc="13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visits</a:t>
            </a:r>
            <a:endParaRPr sz="17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95"/>
              </a:spcBef>
            </a:pPr>
            <a:r>
              <a:rPr dirty="0" sz="1200" spc="-5">
                <a:latin typeface="Arial"/>
                <a:cs typeface="Arial"/>
              </a:rPr>
              <a:t>Thursday </a:t>
            </a:r>
            <a:r>
              <a:rPr dirty="0" sz="1200" spc="-10">
                <a:latin typeface="Arial"/>
                <a:cs typeface="Arial"/>
              </a:rPr>
              <a:t>gets </a:t>
            </a:r>
            <a:r>
              <a:rPr dirty="0" sz="1200" spc="-5">
                <a:latin typeface="Arial"/>
                <a:cs typeface="Arial"/>
              </a:rPr>
              <a:t>its </a:t>
            </a:r>
            <a:r>
              <a:rPr dirty="0" sz="1200" spc="-10">
                <a:latin typeface="Arial"/>
                <a:cs typeface="Arial"/>
              </a:rPr>
              <a:t>own normal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distribution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996" y="687795"/>
            <a:ext cx="3240007" cy="236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12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6944"/>
            <a:ext cx="271843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>
                <a:latin typeface="Arial"/>
                <a:cs typeface="Arial"/>
              </a:rPr>
              <a:t>Example </a:t>
            </a:r>
            <a:r>
              <a:rPr dirty="0" sz="1700" spc="5">
                <a:latin typeface="Arial"/>
                <a:cs typeface="Arial"/>
              </a:rPr>
              <a:t>problem: </a:t>
            </a:r>
            <a:r>
              <a:rPr dirty="0" sz="1700" spc="15">
                <a:latin typeface="Arial"/>
                <a:cs typeface="Arial"/>
              </a:rPr>
              <a:t>ER</a:t>
            </a:r>
            <a:r>
              <a:rPr dirty="0" sz="1700" spc="100">
                <a:latin typeface="Arial"/>
                <a:cs typeface="Arial"/>
              </a:rPr>
              <a:t> </a:t>
            </a:r>
            <a:r>
              <a:rPr dirty="0" sz="1700" spc="5">
                <a:latin typeface="Arial"/>
                <a:cs typeface="Arial"/>
              </a:rPr>
              <a:t>visits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3999" y="454939"/>
            <a:ext cx="3600008" cy="26190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13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718435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Example </a:t>
            </a:r>
            <a:r>
              <a:rPr dirty="0" spc="5"/>
              <a:t>problem: </a:t>
            </a:r>
            <a:r>
              <a:rPr dirty="0" spc="15"/>
              <a:t>ER</a:t>
            </a:r>
            <a:r>
              <a:rPr dirty="0" spc="100"/>
              <a:t> </a:t>
            </a:r>
            <a:r>
              <a:rPr dirty="0" spc="5"/>
              <a:t>visits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17217"/>
            <a:ext cx="351917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Arial"/>
                <a:cs typeface="Arial"/>
              </a:rPr>
              <a:t>Note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not </a:t>
            </a:r>
            <a:r>
              <a:rPr dirty="0" sz="1200" spc="-5">
                <a:latin typeface="Arial"/>
                <a:cs typeface="Arial"/>
              </a:rPr>
              <a:t>all </a:t>
            </a:r>
            <a:r>
              <a:rPr dirty="0" sz="1200" spc="-10">
                <a:latin typeface="Arial"/>
                <a:cs typeface="Arial"/>
              </a:rPr>
              <a:t>data </a:t>
            </a:r>
            <a:r>
              <a:rPr dirty="0" sz="1200" spc="-5">
                <a:latin typeface="Arial"/>
                <a:cs typeface="Arial"/>
              </a:rPr>
              <a:t>from the real </a:t>
            </a:r>
            <a:r>
              <a:rPr dirty="0" sz="1200" spc="-10">
                <a:latin typeface="Arial"/>
                <a:cs typeface="Arial"/>
              </a:rPr>
              <a:t>world looks like </a:t>
            </a:r>
            <a:r>
              <a:rPr dirty="0" sz="1200" spc="-5">
                <a:latin typeface="Arial"/>
                <a:cs typeface="Arial"/>
              </a:rPr>
              <a:t>a  </a:t>
            </a:r>
            <a:r>
              <a:rPr dirty="0" sz="1200" spc="-10">
                <a:latin typeface="Arial"/>
                <a:cs typeface="Arial"/>
              </a:rPr>
              <a:t>normal distribution: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996" y="779769"/>
            <a:ext cx="3240007" cy="2360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14</a:t>
            </a:r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14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847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Describing</a:t>
            </a:r>
            <a:r>
              <a:rPr dirty="0" spc="-30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425564"/>
            <a:ext cx="3533140" cy="83566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89865" indent="-152400">
              <a:lnSpc>
                <a:spcPct val="100000"/>
              </a:lnSpc>
              <a:spcBef>
                <a:spcPts val="40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Skew: </a:t>
            </a:r>
            <a:r>
              <a:rPr dirty="0" sz="1200" spc="-10">
                <a:latin typeface="Arial"/>
                <a:cs typeface="Arial"/>
              </a:rPr>
              <a:t>asymmetry </a:t>
            </a:r>
            <a:r>
              <a:rPr dirty="0" sz="1200" spc="-5">
                <a:latin typeface="Arial"/>
                <a:cs typeface="Arial"/>
              </a:rPr>
              <a:t>in a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distribution</a:t>
            </a:r>
            <a:endParaRPr sz="1200">
              <a:latin typeface="Arial"/>
              <a:cs typeface="Arial"/>
            </a:endParaRPr>
          </a:p>
          <a:p>
            <a:pPr marL="189865" marR="30480" indent="-152400">
              <a:lnSpc>
                <a:spcPct val="100000"/>
              </a:lnSpc>
              <a:spcBef>
                <a:spcPts val="300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Positively skewed (or right-skewed) : the mean </a:t>
            </a:r>
            <a:r>
              <a:rPr dirty="0" sz="1200" spc="-10">
                <a:latin typeface="Arial"/>
                <a:cs typeface="Arial"/>
              </a:rPr>
              <a:t>is  higher </a:t>
            </a:r>
            <a:r>
              <a:rPr dirty="0" sz="1200" spc="-5">
                <a:latin typeface="Arial"/>
                <a:cs typeface="Arial"/>
              </a:rPr>
              <a:t>than the median (opposite is </a:t>
            </a:r>
            <a:r>
              <a:rPr dirty="0" sz="1200" spc="-10">
                <a:latin typeface="Arial"/>
                <a:cs typeface="Arial"/>
              </a:rPr>
              <a:t>negatively  </a:t>
            </a:r>
            <a:r>
              <a:rPr dirty="0" sz="1200" spc="-5">
                <a:latin typeface="Arial"/>
                <a:cs typeface="Arial"/>
              </a:rPr>
              <a:t>skewed)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4244" y="1344789"/>
            <a:ext cx="3672908" cy="1415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9722" y="2807746"/>
            <a:ext cx="366839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1195" marR="5080" indent="-65913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(Image: </a:t>
            </a:r>
            <a:r>
              <a:rPr dirty="0" sz="1000" spc="-10">
                <a:latin typeface="Arial"/>
                <a:cs typeface="Arial"/>
                <a:hlinkClick r:id="rId3"/>
              </a:rPr>
              <a:t>CC </a:t>
            </a:r>
            <a:r>
              <a:rPr dirty="0" sz="1000" spc="-25">
                <a:latin typeface="Arial"/>
                <a:cs typeface="Arial"/>
                <a:hlinkClick r:id="rId3"/>
              </a:rPr>
              <a:t>BY-SA </a:t>
            </a:r>
            <a:r>
              <a:rPr dirty="0" sz="1000" spc="-5">
                <a:latin typeface="Arial"/>
                <a:cs typeface="Arial"/>
                <a:hlinkClick r:id="rId3"/>
              </a:rPr>
              <a:t>4.0</a:t>
            </a:r>
            <a:r>
              <a:rPr dirty="0" sz="1000" spc="-5">
                <a:latin typeface="Arial"/>
                <a:cs typeface="Arial"/>
              </a:rPr>
              <a:t>, </a:t>
            </a:r>
            <a:r>
              <a:rPr dirty="0" sz="1000" spc="-10">
                <a:latin typeface="Arial"/>
                <a:cs typeface="Arial"/>
              </a:rPr>
              <a:t>“Relationship between </a:t>
            </a:r>
            <a:r>
              <a:rPr dirty="0" sz="1000" spc="-5">
                <a:latin typeface="Arial"/>
                <a:cs typeface="Arial"/>
              </a:rPr>
              <a:t>mean </a:t>
            </a:r>
            <a:r>
              <a:rPr dirty="0" sz="1000" spc="-10">
                <a:latin typeface="Arial"/>
                <a:cs typeface="Arial"/>
              </a:rPr>
              <a:t>and </a:t>
            </a:r>
            <a:r>
              <a:rPr dirty="0" sz="1000" spc="-5">
                <a:latin typeface="Arial"/>
                <a:cs typeface="Arial"/>
              </a:rPr>
              <a:t>median  </a:t>
            </a:r>
            <a:r>
              <a:rPr dirty="0" sz="1000" spc="-10">
                <a:latin typeface="Arial"/>
                <a:cs typeface="Arial"/>
              </a:rPr>
              <a:t>under </a:t>
            </a:r>
            <a:r>
              <a:rPr dirty="0" sz="1000" spc="-5">
                <a:latin typeface="Arial"/>
                <a:cs typeface="Arial"/>
              </a:rPr>
              <a:t>different skewness.png” by BoruW)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308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8473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Describing</a:t>
            </a:r>
            <a:r>
              <a:rPr dirty="0" spc="-30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135" y="341627"/>
            <a:ext cx="3761104" cy="574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4465" marR="128905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165100" algn="l"/>
              </a:tabLst>
            </a:pPr>
            <a:r>
              <a:rPr dirty="0" sz="1200" spc="-30">
                <a:latin typeface="Arial"/>
                <a:cs typeface="Arial"/>
              </a:rPr>
              <a:t>Tails: </a:t>
            </a:r>
            <a:r>
              <a:rPr dirty="0" sz="1200" spc="-10">
                <a:latin typeface="Arial"/>
                <a:cs typeface="Arial"/>
              </a:rPr>
              <a:t>ends </a:t>
            </a:r>
            <a:r>
              <a:rPr dirty="0" sz="1200" spc="-5">
                <a:latin typeface="Arial"/>
                <a:cs typeface="Arial"/>
              </a:rPr>
              <a:t>of the </a:t>
            </a:r>
            <a:r>
              <a:rPr dirty="0" sz="1200" spc="-10">
                <a:latin typeface="Arial"/>
                <a:cs typeface="Arial"/>
              </a:rPr>
              <a:t>distribution </a:t>
            </a:r>
            <a:r>
              <a:rPr dirty="0" sz="1200" spc="-5">
                <a:latin typeface="Arial"/>
                <a:cs typeface="Arial"/>
              </a:rPr>
              <a:t>(highest </a:t>
            </a:r>
            <a:r>
              <a:rPr dirty="0" sz="1200" spc="-10">
                <a:latin typeface="Arial"/>
                <a:cs typeface="Arial"/>
              </a:rPr>
              <a:t>and lowest  </a:t>
            </a:r>
            <a:r>
              <a:rPr dirty="0" sz="1200" spc="-5">
                <a:latin typeface="Arial"/>
                <a:cs typeface="Arial"/>
              </a:rPr>
              <a:t>values), typically </a:t>
            </a:r>
            <a:r>
              <a:rPr dirty="0" sz="1200" spc="-10">
                <a:latin typeface="Arial"/>
                <a:cs typeface="Arial"/>
              </a:rPr>
              <a:t>describing </a:t>
            </a:r>
            <a:r>
              <a:rPr dirty="0" sz="1200" spc="-5">
                <a:latin typeface="Arial"/>
                <a:cs typeface="Arial"/>
              </a:rPr>
              <a:t>ranges of values</a:t>
            </a:r>
            <a:r>
              <a:rPr dirty="0" sz="1200" spc="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where</a:t>
            </a:r>
            <a:endParaRPr sz="12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there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few </a:t>
            </a:r>
            <a:r>
              <a:rPr dirty="0" sz="1200" spc="-10">
                <a:latin typeface="Arial"/>
                <a:cs typeface="Arial"/>
              </a:rPr>
              <a:t>observations </a:t>
            </a:r>
            <a:r>
              <a:rPr dirty="0" sz="1200" spc="-5">
                <a:latin typeface="Arial"/>
                <a:cs typeface="Arial"/>
              </a:rPr>
              <a:t>(short </a:t>
            </a:r>
            <a:r>
              <a:rPr dirty="0" sz="1200" spc="-10">
                <a:latin typeface="Arial"/>
                <a:cs typeface="Arial"/>
              </a:rPr>
              <a:t>bars </a:t>
            </a:r>
            <a:r>
              <a:rPr dirty="0" sz="1200" spc="-5">
                <a:latin typeface="Arial"/>
                <a:cs typeface="Arial"/>
              </a:rPr>
              <a:t>in a</a:t>
            </a:r>
            <a:r>
              <a:rPr dirty="0" sz="1200" spc="-1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histogram)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994" y="1041204"/>
            <a:ext cx="3692101" cy="2051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1324" y="3141604"/>
            <a:ext cx="32258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(Adapted from </a:t>
            </a:r>
            <a:r>
              <a:rPr dirty="0" sz="1000" spc="-10">
                <a:latin typeface="Arial"/>
                <a:cs typeface="Arial"/>
              </a:rPr>
              <a:t>public domain image,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  <a:hlinkClick r:id="rId3"/>
              </a:rPr>
              <a:t>onlinestatbook.com</a:t>
            </a:r>
            <a:r>
              <a:rPr dirty="0" sz="1000" spc="-1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308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733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447786"/>
            <a:ext cx="3885565" cy="2523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32004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75">
                <a:latin typeface="Arial"/>
                <a:cs typeface="Arial"/>
              </a:rPr>
              <a:t>T</a:t>
            </a:r>
            <a:r>
              <a:rPr dirty="0" sz="1200" spc="-75">
                <a:latin typeface="Arial"/>
                <a:cs typeface="Arial"/>
              </a:rPr>
              <a:t>o </a:t>
            </a:r>
            <a:r>
              <a:rPr dirty="0" sz="1200" spc="-10">
                <a:latin typeface="Arial"/>
                <a:cs typeface="Arial"/>
              </a:rPr>
              <a:t>understand </a:t>
            </a:r>
            <a:r>
              <a:rPr dirty="0" sz="1200" spc="-5">
                <a:latin typeface="Arial"/>
                <a:cs typeface="Arial"/>
              </a:rPr>
              <a:t>the models </a:t>
            </a:r>
            <a:r>
              <a:rPr dirty="0" sz="1200" spc="-10">
                <a:latin typeface="Arial"/>
                <a:cs typeface="Arial"/>
              </a:rPr>
              <a:t>we use </a:t>
            </a:r>
            <a:r>
              <a:rPr dirty="0" sz="1200" spc="-5">
                <a:latin typeface="Arial"/>
                <a:cs typeface="Arial"/>
              </a:rPr>
              <a:t>to do statistical  </a:t>
            </a:r>
            <a:r>
              <a:rPr dirty="0" sz="1200" spc="-10">
                <a:latin typeface="Arial"/>
                <a:cs typeface="Arial"/>
              </a:rPr>
              <a:t>inference, we </a:t>
            </a:r>
            <a:r>
              <a:rPr dirty="0" sz="1200" spc="-5">
                <a:latin typeface="Arial"/>
                <a:cs typeface="Arial"/>
              </a:rPr>
              <a:t>first </a:t>
            </a:r>
            <a:r>
              <a:rPr dirty="0" sz="1200" spc="-10">
                <a:latin typeface="Arial"/>
                <a:cs typeface="Arial"/>
              </a:rPr>
              <a:t>need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get </a:t>
            </a:r>
            <a:r>
              <a:rPr dirty="0" sz="1200" spc="-5">
                <a:latin typeface="Arial"/>
                <a:cs typeface="Arial"/>
              </a:rPr>
              <a:t>familiar </a:t>
            </a:r>
            <a:r>
              <a:rPr dirty="0" sz="1200" spc="-10">
                <a:latin typeface="Arial"/>
                <a:cs typeface="Arial"/>
              </a:rPr>
              <a:t>with </a:t>
            </a:r>
            <a:r>
              <a:rPr dirty="0" sz="1200" spc="-5">
                <a:latin typeface="Arial"/>
                <a:cs typeface="Arial"/>
              </a:rPr>
              <a:t>the  </a:t>
            </a:r>
            <a:r>
              <a:rPr dirty="0" sz="1200" spc="-10">
                <a:latin typeface="Arial"/>
                <a:cs typeface="Arial"/>
              </a:rPr>
              <a:t>language and logic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probability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distributions</a:t>
            </a:r>
            <a:endParaRPr sz="1200">
              <a:latin typeface="Arial"/>
              <a:cs typeface="Arial"/>
            </a:endParaRPr>
          </a:p>
          <a:p>
            <a:pPr marL="240665" marR="14287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learned before </a:t>
            </a:r>
            <a:r>
              <a:rPr dirty="0" sz="1200" spc="-5">
                <a:latin typeface="Arial"/>
                <a:cs typeface="Arial"/>
              </a:rPr>
              <a:t>that a </a:t>
            </a:r>
            <a:r>
              <a:rPr dirty="0" sz="1200" spc="-10">
                <a:latin typeface="Arial"/>
                <a:cs typeface="Arial"/>
              </a:rPr>
              <a:t>distribution describes how  </a:t>
            </a:r>
            <a:r>
              <a:rPr dirty="0" sz="1200" spc="-5">
                <a:latin typeface="Arial"/>
                <a:cs typeface="Arial"/>
              </a:rPr>
              <a:t>frequently </a:t>
            </a:r>
            <a:r>
              <a:rPr dirty="0" sz="1200" spc="-10">
                <a:latin typeface="Arial"/>
                <a:cs typeface="Arial"/>
              </a:rPr>
              <a:t>every possible </a:t>
            </a:r>
            <a:r>
              <a:rPr dirty="0" sz="1200" spc="-5">
                <a:latin typeface="Arial"/>
                <a:cs typeface="Arial"/>
              </a:rPr>
              <a:t>value for a variable</a:t>
            </a:r>
            <a:r>
              <a:rPr dirty="0" sz="1200" spc="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occurs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in a </a:t>
            </a:r>
            <a:r>
              <a:rPr dirty="0" sz="1200" spc="-10">
                <a:latin typeface="Arial"/>
                <a:cs typeface="Arial"/>
              </a:rPr>
              <a:t>dataset </a:t>
            </a:r>
            <a:r>
              <a:rPr dirty="0" sz="1200" spc="-5">
                <a:latin typeface="Arial"/>
                <a:cs typeface="Arial"/>
              </a:rPr>
              <a:t>(i.e., </a:t>
            </a:r>
            <a:r>
              <a:rPr dirty="0" sz="1200" spc="-10">
                <a:latin typeface="Arial"/>
                <a:cs typeface="Arial"/>
              </a:rPr>
              <a:t>what </a:t>
            </a:r>
            <a:r>
              <a:rPr dirty="0" sz="1200" spc="-5">
                <a:latin typeface="Arial"/>
                <a:cs typeface="Arial"/>
              </a:rPr>
              <a:t>you see </a:t>
            </a:r>
            <a:r>
              <a:rPr dirty="0" sz="1200" spc="-10">
                <a:latin typeface="Arial"/>
                <a:cs typeface="Arial"/>
              </a:rPr>
              <a:t>when </a:t>
            </a:r>
            <a:r>
              <a:rPr dirty="0" sz="1200" spc="-5">
                <a:latin typeface="Arial"/>
                <a:cs typeface="Arial"/>
              </a:rPr>
              <a:t>you </a:t>
            </a:r>
            <a:r>
              <a:rPr dirty="0" sz="1200" spc="-10">
                <a:latin typeface="Arial"/>
                <a:cs typeface="Arial"/>
              </a:rPr>
              <a:t>use </a:t>
            </a:r>
            <a:r>
              <a:rPr dirty="0" sz="1200" spc="-5">
                <a:latin typeface="Arial"/>
                <a:cs typeface="Arial"/>
              </a:rPr>
              <a:t>the</a:t>
            </a:r>
            <a:r>
              <a:rPr dirty="0" sz="1200" spc="40">
                <a:latin typeface="Arial"/>
                <a:cs typeface="Arial"/>
              </a:rPr>
              <a:t> </a:t>
            </a:r>
            <a:r>
              <a:rPr dirty="0" sz="1200" spc="-105">
                <a:latin typeface="Courier New"/>
                <a:cs typeface="Courier New"/>
              </a:rPr>
              <a:t>tab</a:t>
            </a:r>
            <a:endParaRPr sz="120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Arial"/>
                <a:cs typeface="Arial"/>
              </a:rPr>
              <a:t>command in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Stata)</a:t>
            </a:r>
            <a:endParaRPr sz="1200">
              <a:latin typeface="Arial"/>
              <a:cs typeface="Arial"/>
            </a:endParaRPr>
          </a:p>
          <a:p>
            <a:pPr marL="240665" marR="219075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 i="1">
                <a:latin typeface="Arial"/>
                <a:cs typeface="Arial"/>
              </a:rPr>
              <a:t>Probability </a:t>
            </a:r>
            <a:r>
              <a:rPr dirty="0" sz="1200" spc="-10">
                <a:latin typeface="Arial"/>
                <a:cs typeface="Arial"/>
              </a:rPr>
              <a:t>distributions don’t describe data we’ve  </a:t>
            </a:r>
            <a:r>
              <a:rPr dirty="0" sz="1200" spc="-5">
                <a:latin typeface="Arial"/>
                <a:cs typeface="Arial"/>
              </a:rPr>
              <a:t>collected; </a:t>
            </a:r>
            <a:r>
              <a:rPr dirty="0" sz="1200" spc="-10">
                <a:latin typeface="Arial"/>
                <a:cs typeface="Arial"/>
              </a:rPr>
              <a:t>instead, </a:t>
            </a:r>
            <a:r>
              <a:rPr dirty="0" sz="1200" spc="-5">
                <a:latin typeface="Arial"/>
                <a:cs typeface="Arial"/>
              </a:rPr>
              <a:t>they </a:t>
            </a:r>
            <a:r>
              <a:rPr dirty="0" sz="1200" spc="-10">
                <a:latin typeface="Arial"/>
                <a:cs typeface="Arial"/>
              </a:rPr>
              <a:t>describe </a:t>
            </a:r>
            <a:r>
              <a:rPr dirty="0" sz="1200" spc="-5">
                <a:latin typeface="Arial"/>
                <a:cs typeface="Arial"/>
              </a:rPr>
              <a:t>a random </a:t>
            </a:r>
            <a:r>
              <a:rPr dirty="0" sz="1200" spc="-10">
                <a:latin typeface="Arial"/>
                <a:cs typeface="Arial"/>
              </a:rPr>
              <a:t>process  and indicate how likely we are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obtain different  possible </a:t>
            </a:r>
            <a:r>
              <a:rPr dirty="0" sz="1200" spc="-5">
                <a:latin typeface="Arial"/>
                <a:cs typeface="Arial"/>
              </a:rPr>
              <a:t>values from this random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  <a:p>
            <a:pPr marL="240665" marR="17653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Before </a:t>
            </a:r>
            <a:r>
              <a:rPr dirty="0" sz="1200" spc="-10">
                <a:latin typeface="Arial"/>
                <a:cs typeface="Arial"/>
              </a:rPr>
              <a:t>proceeding, </a:t>
            </a:r>
            <a:r>
              <a:rPr dirty="0" sz="1200" spc="-5">
                <a:latin typeface="Arial"/>
                <a:cs typeface="Arial"/>
              </a:rPr>
              <a:t>you might </a:t>
            </a:r>
            <a:r>
              <a:rPr dirty="0" sz="1200" spc="-10">
                <a:latin typeface="Arial"/>
                <a:cs typeface="Arial"/>
              </a:rPr>
              <a:t>want </a:t>
            </a:r>
            <a:r>
              <a:rPr dirty="0" sz="1200" spc="-5">
                <a:latin typeface="Arial"/>
                <a:cs typeface="Arial"/>
              </a:rPr>
              <a:t>to check </a:t>
            </a:r>
            <a:r>
              <a:rPr dirty="0" sz="1200" spc="-10">
                <a:latin typeface="Arial"/>
                <a:cs typeface="Arial"/>
              </a:rPr>
              <a:t>out </a:t>
            </a:r>
            <a:r>
              <a:rPr dirty="0" sz="1200" spc="-5">
                <a:latin typeface="Arial"/>
                <a:cs typeface="Arial"/>
              </a:rPr>
              <a:t>the  </a:t>
            </a:r>
            <a:r>
              <a:rPr dirty="0" sz="1200" spc="-10">
                <a:latin typeface="Arial"/>
                <a:cs typeface="Arial"/>
              </a:rPr>
              <a:t>appendix with </a:t>
            </a:r>
            <a:r>
              <a:rPr dirty="0" sz="1200" spc="-5">
                <a:latin typeface="Arial"/>
                <a:cs typeface="Arial"/>
              </a:rPr>
              <a:t>an </a:t>
            </a:r>
            <a:r>
              <a:rPr dirty="0" sz="1200" spc="-10">
                <a:latin typeface="Arial"/>
                <a:cs typeface="Arial"/>
              </a:rPr>
              <a:t>example </a:t>
            </a:r>
            <a:r>
              <a:rPr dirty="0" sz="1200" spc="-5">
                <a:latin typeface="Arial"/>
                <a:cs typeface="Arial"/>
              </a:rPr>
              <a:t>of </a:t>
            </a:r>
            <a:r>
              <a:rPr dirty="0" sz="1200" spc="-10">
                <a:latin typeface="Arial"/>
                <a:cs typeface="Arial"/>
              </a:rPr>
              <a:t>applying </a:t>
            </a:r>
            <a:r>
              <a:rPr dirty="0" sz="1200" spc="-5">
                <a:latin typeface="Arial"/>
                <a:cs typeface="Arial"/>
              </a:rPr>
              <a:t>key</a:t>
            </a:r>
            <a:r>
              <a:rPr dirty="0" sz="1200" spc="3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concpets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963" y="2946664"/>
            <a:ext cx="11480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Arial"/>
                <a:cs typeface="Arial"/>
              </a:rPr>
              <a:t>from this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lecture: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42108" y="3009973"/>
            <a:ext cx="732790" cy="101600"/>
          </a:xfrm>
          <a:custGeom>
            <a:avLst/>
            <a:gdLst/>
            <a:ahLst/>
            <a:cxnLst/>
            <a:rect l="l" t="t" r="r" b="b"/>
            <a:pathLst>
              <a:path w="732789" h="101600">
                <a:moveTo>
                  <a:pt x="682023" y="0"/>
                </a:moveTo>
                <a:lnTo>
                  <a:pt x="50610" y="0"/>
                </a:lnTo>
                <a:lnTo>
                  <a:pt x="30959" y="3993"/>
                </a:lnTo>
                <a:lnTo>
                  <a:pt x="14866" y="14866"/>
                </a:lnTo>
                <a:lnTo>
                  <a:pt x="3993" y="30959"/>
                </a:lnTo>
                <a:lnTo>
                  <a:pt x="0" y="50610"/>
                </a:lnTo>
                <a:lnTo>
                  <a:pt x="3993" y="70262"/>
                </a:lnTo>
                <a:lnTo>
                  <a:pt x="14866" y="86354"/>
                </a:lnTo>
                <a:lnTo>
                  <a:pt x="30959" y="97228"/>
                </a:lnTo>
                <a:lnTo>
                  <a:pt x="50610" y="101221"/>
                </a:lnTo>
                <a:lnTo>
                  <a:pt x="682023" y="101221"/>
                </a:lnTo>
                <a:lnTo>
                  <a:pt x="701674" y="97228"/>
                </a:lnTo>
                <a:lnTo>
                  <a:pt x="717767" y="86354"/>
                </a:lnTo>
                <a:lnTo>
                  <a:pt x="728640" y="70262"/>
                </a:lnTo>
                <a:lnTo>
                  <a:pt x="732634" y="50610"/>
                </a:lnTo>
                <a:lnTo>
                  <a:pt x="728640" y="30959"/>
                </a:lnTo>
                <a:lnTo>
                  <a:pt x="717767" y="14866"/>
                </a:lnTo>
                <a:lnTo>
                  <a:pt x="701674" y="3993"/>
                </a:lnTo>
                <a:lnTo>
                  <a:pt x="682023" y="0"/>
                </a:lnTo>
                <a:close/>
              </a:path>
            </a:pathLst>
          </a:custGeom>
          <a:solidFill>
            <a:srgbClr val="999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2108" y="3009973"/>
            <a:ext cx="732790" cy="101600"/>
          </a:xfrm>
          <a:custGeom>
            <a:avLst/>
            <a:gdLst/>
            <a:ahLst/>
            <a:cxnLst/>
            <a:rect l="l" t="t" r="r" b="b"/>
            <a:pathLst>
              <a:path w="732789" h="101600">
                <a:moveTo>
                  <a:pt x="50610" y="101221"/>
                </a:moveTo>
                <a:lnTo>
                  <a:pt x="30959" y="97228"/>
                </a:lnTo>
                <a:lnTo>
                  <a:pt x="14866" y="86354"/>
                </a:lnTo>
                <a:lnTo>
                  <a:pt x="3993" y="70262"/>
                </a:lnTo>
                <a:lnTo>
                  <a:pt x="0" y="50610"/>
                </a:lnTo>
                <a:lnTo>
                  <a:pt x="3993" y="30959"/>
                </a:lnTo>
                <a:lnTo>
                  <a:pt x="14866" y="14866"/>
                </a:lnTo>
                <a:lnTo>
                  <a:pt x="30959" y="3993"/>
                </a:lnTo>
                <a:lnTo>
                  <a:pt x="50610" y="0"/>
                </a:lnTo>
                <a:lnTo>
                  <a:pt x="682023" y="0"/>
                </a:lnTo>
                <a:lnTo>
                  <a:pt x="701674" y="3993"/>
                </a:lnTo>
                <a:lnTo>
                  <a:pt x="717767" y="14866"/>
                </a:lnTo>
                <a:lnTo>
                  <a:pt x="728640" y="30959"/>
                </a:lnTo>
                <a:lnTo>
                  <a:pt x="732634" y="50610"/>
                </a:lnTo>
                <a:lnTo>
                  <a:pt x="728640" y="70262"/>
                </a:lnTo>
                <a:lnTo>
                  <a:pt x="717767" y="86354"/>
                </a:lnTo>
                <a:lnTo>
                  <a:pt x="701674" y="97228"/>
                </a:lnTo>
                <a:lnTo>
                  <a:pt x="682023" y="101221"/>
                </a:lnTo>
                <a:lnTo>
                  <a:pt x="50610" y="101221"/>
                </a:lnTo>
                <a:close/>
              </a:path>
            </a:pathLst>
          </a:custGeom>
          <a:ln w="10122">
            <a:solidFill>
              <a:srgbClr val="9999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880019" y="2997281"/>
            <a:ext cx="6572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example: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ER</a:t>
            </a:r>
            <a:r>
              <a:rPr dirty="0" sz="600" spc="3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visits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308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733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729968"/>
            <a:ext cx="3877945" cy="1972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211454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Probability is </a:t>
            </a:r>
            <a:r>
              <a:rPr dirty="0" sz="1200" spc="-10">
                <a:latin typeface="Arial"/>
                <a:cs typeface="Arial"/>
              </a:rPr>
              <a:t>going </a:t>
            </a:r>
            <a:r>
              <a:rPr dirty="0" sz="1200" spc="-5">
                <a:latin typeface="Arial"/>
                <a:cs typeface="Arial"/>
              </a:rPr>
              <a:t>to be central to the </a:t>
            </a:r>
            <a:r>
              <a:rPr dirty="0" sz="1200" spc="-10">
                <a:latin typeface="Arial"/>
                <a:cs typeface="Arial"/>
              </a:rPr>
              <a:t>way </a:t>
            </a: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we  </a:t>
            </a:r>
            <a:r>
              <a:rPr dirty="0" sz="1200" spc="-5">
                <a:latin typeface="Arial"/>
                <a:cs typeface="Arial"/>
              </a:rPr>
              <a:t>talk </a:t>
            </a:r>
            <a:r>
              <a:rPr dirty="0" sz="1200" spc="-10">
                <a:latin typeface="Arial"/>
                <a:cs typeface="Arial"/>
              </a:rPr>
              <a:t>about data and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distributions</a:t>
            </a:r>
            <a:endParaRPr sz="1200">
              <a:latin typeface="Arial"/>
              <a:cs typeface="Arial"/>
            </a:endParaRPr>
          </a:p>
          <a:p>
            <a:pPr marL="240665" marR="23622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10">
                <a:latin typeface="Arial"/>
                <a:cs typeface="Arial"/>
              </a:rPr>
              <a:t>Using probabilities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describe </a:t>
            </a:r>
            <a:r>
              <a:rPr dirty="0" sz="1200" spc="-5">
                <a:latin typeface="Arial"/>
                <a:cs typeface="Arial"/>
              </a:rPr>
              <a:t>things </a:t>
            </a:r>
            <a:r>
              <a:rPr dirty="0" sz="1200" spc="-10">
                <a:latin typeface="Arial"/>
                <a:cs typeface="Arial"/>
              </a:rPr>
              <a:t>allows </a:t>
            </a:r>
            <a:r>
              <a:rPr dirty="0" sz="1200" spc="-5">
                <a:latin typeface="Arial"/>
                <a:cs typeface="Arial"/>
              </a:rPr>
              <a:t>us to  </a:t>
            </a:r>
            <a:r>
              <a:rPr dirty="0" sz="1200" spc="-10">
                <a:latin typeface="Arial"/>
                <a:cs typeface="Arial"/>
              </a:rPr>
              <a:t>acknowledge </a:t>
            </a:r>
            <a:r>
              <a:rPr dirty="0" sz="1200" spc="-5">
                <a:latin typeface="Arial"/>
                <a:cs typeface="Arial"/>
              </a:rPr>
              <a:t>that there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things </a:t>
            </a:r>
            <a:r>
              <a:rPr dirty="0" sz="1200" spc="-10">
                <a:latin typeface="Arial"/>
                <a:cs typeface="Arial"/>
              </a:rPr>
              <a:t>we </a:t>
            </a:r>
            <a:r>
              <a:rPr dirty="0" sz="1200" spc="-5">
                <a:latin typeface="Arial"/>
                <a:cs typeface="Arial"/>
              </a:rPr>
              <a:t>can’t</a:t>
            </a:r>
            <a:r>
              <a:rPr dirty="0" sz="1200" spc="5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know...</a:t>
            </a:r>
            <a:endParaRPr sz="1200">
              <a:latin typeface="Arial"/>
              <a:cs typeface="Arial"/>
            </a:endParaRPr>
          </a:p>
          <a:p>
            <a:pPr marL="240665" marR="68580">
              <a:lnSpc>
                <a:spcPct val="100000"/>
              </a:lnSpc>
              <a:spcBef>
                <a:spcPts val="10"/>
              </a:spcBef>
            </a:pPr>
            <a:r>
              <a:rPr dirty="0" sz="1200" spc="-5">
                <a:latin typeface="Arial"/>
                <a:cs typeface="Arial"/>
              </a:rPr>
              <a:t>that </a:t>
            </a:r>
            <a:r>
              <a:rPr dirty="0" sz="1200" spc="-10">
                <a:latin typeface="Arial"/>
                <a:cs typeface="Arial"/>
              </a:rPr>
              <a:t>we’re not looking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predict </a:t>
            </a:r>
            <a:r>
              <a:rPr dirty="0" sz="1200" spc="-5">
                <a:latin typeface="Arial"/>
                <a:cs typeface="Arial"/>
              </a:rPr>
              <a:t>or </a:t>
            </a:r>
            <a:r>
              <a:rPr dirty="0" sz="1200" spc="-10">
                <a:latin typeface="Arial"/>
                <a:cs typeface="Arial"/>
              </a:rPr>
              <a:t>explain </a:t>
            </a:r>
            <a:r>
              <a:rPr dirty="0" sz="1200" spc="-5">
                <a:latin typeface="Arial"/>
                <a:cs typeface="Arial"/>
              </a:rPr>
              <a:t>things </a:t>
            </a:r>
            <a:r>
              <a:rPr dirty="0" sz="1200" spc="-10">
                <a:latin typeface="Arial"/>
                <a:cs typeface="Arial"/>
              </a:rPr>
              <a:t>with  100% </a:t>
            </a:r>
            <a:r>
              <a:rPr dirty="0" sz="1200" spc="-5">
                <a:latin typeface="Arial"/>
                <a:cs typeface="Arial"/>
              </a:rPr>
              <a:t>certainty</a:t>
            </a:r>
            <a:endParaRPr sz="1200">
              <a:latin typeface="Arial"/>
              <a:cs typeface="Arial"/>
            </a:endParaRPr>
          </a:p>
          <a:p>
            <a:pPr marL="240665" marR="22288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10">
                <a:latin typeface="Arial"/>
                <a:cs typeface="Arial"/>
              </a:rPr>
              <a:t>Random </a:t>
            </a:r>
            <a:r>
              <a:rPr dirty="0" sz="1200" spc="-5">
                <a:latin typeface="Arial"/>
                <a:cs typeface="Arial"/>
              </a:rPr>
              <a:t>variable: </a:t>
            </a:r>
            <a:r>
              <a:rPr dirty="0" sz="1200" spc="-10">
                <a:latin typeface="Arial"/>
                <a:cs typeface="Arial"/>
              </a:rPr>
              <a:t>has </a:t>
            </a:r>
            <a:r>
              <a:rPr dirty="0" sz="1200" spc="-5">
                <a:latin typeface="Arial"/>
                <a:cs typeface="Arial"/>
              </a:rPr>
              <a:t>a set of </a:t>
            </a:r>
            <a:r>
              <a:rPr dirty="0" sz="1200" spc="-10">
                <a:latin typeface="Arial"/>
                <a:cs typeface="Arial"/>
              </a:rPr>
              <a:t>possible </a:t>
            </a:r>
            <a:r>
              <a:rPr dirty="0" sz="1200" spc="-5">
                <a:latin typeface="Arial"/>
                <a:cs typeface="Arial"/>
              </a:rPr>
              <a:t>values that  can be </a:t>
            </a:r>
            <a:r>
              <a:rPr dirty="0" sz="1200" spc="-10">
                <a:latin typeface="Arial"/>
                <a:cs typeface="Arial"/>
              </a:rPr>
              <a:t>described </a:t>
            </a:r>
            <a:r>
              <a:rPr dirty="0" sz="1200" spc="-5">
                <a:latin typeface="Arial"/>
                <a:cs typeface="Arial"/>
              </a:rPr>
              <a:t>by a </a:t>
            </a:r>
            <a:r>
              <a:rPr dirty="0" sz="1200" spc="-10">
                <a:latin typeface="Arial"/>
                <a:cs typeface="Arial"/>
              </a:rPr>
              <a:t>probability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distribution</a:t>
            </a:r>
            <a:endParaRPr sz="1200">
              <a:latin typeface="Arial"/>
              <a:cs typeface="Arial"/>
            </a:endParaRPr>
          </a:p>
          <a:p>
            <a:pPr marL="240665" marR="290830" indent="-152400">
              <a:lnSpc>
                <a:spcPct val="100000"/>
              </a:lnSpc>
              <a:spcBef>
                <a:spcPts val="30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Probability </a:t>
            </a:r>
            <a:r>
              <a:rPr dirty="0" sz="1200" spc="-10">
                <a:latin typeface="Arial"/>
                <a:cs typeface="Arial"/>
              </a:rPr>
              <a:t>distribution: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list </a:t>
            </a:r>
            <a:r>
              <a:rPr dirty="0" sz="1200" spc="-5">
                <a:latin typeface="Arial"/>
                <a:cs typeface="Arial"/>
              </a:rPr>
              <a:t>of all </a:t>
            </a:r>
            <a:r>
              <a:rPr dirty="0" sz="1200" spc="-10">
                <a:latin typeface="Arial"/>
                <a:cs typeface="Arial"/>
              </a:rPr>
              <a:t>possible </a:t>
            </a:r>
            <a:r>
              <a:rPr dirty="0" sz="1200" spc="-5">
                <a:latin typeface="Arial"/>
                <a:cs typeface="Arial"/>
              </a:rPr>
              <a:t>values  </a:t>
            </a:r>
            <a:r>
              <a:rPr dirty="0" sz="1200" spc="-10">
                <a:latin typeface="Arial"/>
                <a:cs typeface="Arial"/>
              </a:rPr>
              <a:t>and </a:t>
            </a: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 spc="-10">
                <a:latin typeface="Arial"/>
                <a:cs typeface="Arial"/>
              </a:rPr>
              <a:t>associated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probabilities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3081" y="3330341"/>
            <a:ext cx="224154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5</a:t>
            </a:fld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733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735" y="680631"/>
            <a:ext cx="3096895" cy="208026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89865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Probability </a:t>
            </a:r>
            <a:r>
              <a:rPr dirty="0" sz="1200" spc="-10">
                <a:latin typeface="Arial"/>
                <a:cs typeface="Arial"/>
              </a:rPr>
              <a:t>distributions </a:t>
            </a:r>
            <a:r>
              <a:rPr dirty="0" sz="1200" spc="-5">
                <a:latin typeface="Arial"/>
                <a:cs typeface="Arial"/>
              </a:rPr>
              <a:t>can be very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simple</a:t>
            </a:r>
            <a:endParaRPr sz="1200">
              <a:latin typeface="Arial"/>
              <a:cs typeface="Arial"/>
            </a:endParaRPr>
          </a:p>
          <a:p>
            <a:pPr marL="189865" indent="-152400">
              <a:lnSpc>
                <a:spcPct val="100000"/>
              </a:lnSpc>
              <a:spcBef>
                <a:spcPts val="210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lvl="1" marL="493395" indent="-14605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Font typeface="Times New Roman"/>
              <a:buChar char="•"/>
              <a:tabLst>
                <a:tab pos="494030" algn="l"/>
              </a:tabLst>
            </a:pPr>
            <a:r>
              <a:rPr dirty="0" sz="1100" spc="-10">
                <a:latin typeface="Arial"/>
                <a:cs typeface="Arial"/>
              </a:rPr>
              <a:t>Heads: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0.5</a:t>
            </a:r>
            <a:endParaRPr sz="1100">
              <a:latin typeface="Arial"/>
              <a:cs typeface="Arial"/>
            </a:endParaRPr>
          </a:p>
          <a:p>
            <a:pPr lvl="1" marL="4933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494030" algn="l"/>
              </a:tabLst>
            </a:pPr>
            <a:r>
              <a:rPr dirty="0" sz="1100" spc="-30">
                <a:latin typeface="Arial"/>
                <a:cs typeface="Arial"/>
              </a:rPr>
              <a:t>Tails: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0.5</a:t>
            </a:r>
            <a:endParaRPr sz="1100">
              <a:latin typeface="Arial"/>
              <a:cs typeface="Arial"/>
            </a:endParaRPr>
          </a:p>
          <a:p>
            <a:pPr marL="189865" indent="-152400">
              <a:lnSpc>
                <a:spcPct val="100000"/>
              </a:lnSpc>
              <a:spcBef>
                <a:spcPts val="235"/>
              </a:spcBef>
              <a:buClr>
                <a:srgbClr val="EC1A3A"/>
              </a:buClr>
              <a:buFont typeface="Times New Roman"/>
              <a:buChar char="•"/>
              <a:tabLst>
                <a:tab pos="190500" algn="l"/>
              </a:tabLst>
            </a:pPr>
            <a:r>
              <a:rPr dirty="0" sz="1200" spc="-5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  <a:p>
            <a:pPr lvl="1" marL="493395" indent="-146050">
              <a:lnSpc>
                <a:spcPct val="100000"/>
              </a:lnSpc>
              <a:spcBef>
                <a:spcPts val="215"/>
              </a:spcBef>
              <a:buClr>
                <a:srgbClr val="3333B2"/>
              </a:buClr>
              <a:buFont typeface="Times New Roman"/>
              <a:buChar char="•"/>
              <a:tabLst>
                <a:tab pos="494030" algn="l"/>
              </a:tabLst>
            </a:pPr>
            <a:r>
              <a:rPr dirty="0" sz="1100" spc="-10">
                <a:latin typeface="Arial"/>
                <a:cs typeface="Arial"/>
              </a:rPr>
              <a:t>1: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1/6</a:t>
            </a:r>
            <a:endParaRPr sz="1100">
              <a:latin typeface="Arial"/>
              <a:cs typeface="Arial"/>
            </a:endParaRPr>
          </a:p>
          <a:p>
            <a:pPr lvl="1" marL="4933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494030" algn="l"/>
              </a:tabLst>
            </a:pPr>
            <a:r>
              <a:rPr dirty="0" sz="1100" spc="-10">
                <a:latin typeface="Arial"/>
                <a:cs typeface="Arial"/>
              </a:rPr>
              <a:t>2: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1/6</a:t>
            </a:r>
            <a:endParaRPr sz="1100">
              <a:latin typeface="Arial"/>
              <a:cs typeface="Arial"/>
            </a:endParaRPr>
          </a:p>
          <a:p>
            <a:pPr lvl="1" marL="4933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494030" algn="l"/>
              </a:tabLst>
            </a:pPr>
            <a:r>
              <a:rPr dirty="0" sz="1100" spc="-10">
                <a:latin typeface="Arial"/>
                <a:cs typeface="Arial"/>
              </a:rPr>
              <a:t>3: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1/6</a:t>
            </a:r>
            <a:endParaRPr sz="1100">
              <a:latin typeface="Arial"/>
              <a:cs typeface="Arial"/>
            </a:endParaRPr>
          </a:p>
          <a:p>
            <a:pPr lvl="1" marL="4933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494030" algn="l"/>
              </a:tabLst>
            </a:pPr>
            <a:r>
              <a:rPr dirty="0" sz="1100" spc="-10">
                <a:latin typeface="Arial"/>
                <a:cs typeface="Arial"/>
              </a:rPr>
              <a:t>4: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1/6</a:t>
            </a:r>
            <a:endParaRPr sz="1100">
              <a:latin typeface="Arial"/>
              <a:cs typeface="Arial"/>
            </a:endParaRPr>
          </a:p>
          <a:p>
            <a:pPr lvl="1" marL="4933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494030" algn="l"/>
              </a:tabLst>
            </a:pPr>
            <a:r>
              <a:rPr dirty="0" sz="1100" spc="-10">
                <a:latin typeface="Arial"/>
                <a:cs typeface="Arial"/>
              </a:rPr>
              <a:t>5: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1/6</a:t>
            </a:r>
            <a:endParaRPr sz="1100">
              <a:latin typeface="Arial"/>
              <a:cs typeface="Arial"/>
            </a:endParaRPr>
          </a:p>
          <a:p>
            <a:pPr lvl="1" marL="493395" indent="-146050">
              <a:lnSpc>
                <a:spcPct val="100000"/>
              </a:lnSpc>
              <a:spcBef>
                <a:spcPts val="35"/>
              </a:spcBef>
              <a:buClr>
                <a:srgbClr val="3333B2"/>
              </a:buClr>
              <a:buFont typeface="Times New Roman"/>
              <a:buChar char="•"/>
              <a:tabLst>
                <a:tab pos="494030" algn="l"/>
              </a:tabLst>
            </a:pPr>
            <a:r>
              <a:rPr dirty="0" sz="1100" spc="-10">
                <a:latin typeface="Arial"/>
                <a:cs typeface="Arial"/>
              </a:rPr>
              <a:t>6: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1/6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8481" y="3330341"/>
            <a:ext cx="198755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sz="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6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6944"/>
            <a:ext cx="2273300" cy="28829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5"/>
              <a:t>Probability</a:t>
            </a:r>
            <a:r>
              <a:rPr dirty="0" spc="-5"/>
              <a:t> </a:t>
            </a:r>
            <a:r>
              <a:rPr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935" y="582495"/>
            <a:ext cx="3882390" cy="2339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81280" indent="-152400">
              <a:lnSpc>
                <a:spcPct val="100000"/>
              </a:lnSpc>
              <a:spcBef>
                <a:spcPts val="9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Most of the </a:t>
            </a:r>
            <a:r>
              <a:rPr dirty="0" sz="1200" spc="-10">
                <a:latin typeface="Arial"/>
                <a:cs typeface="Arial"/>
              </a:rPr>
              <a:t>distributions we’ll </a:t>
            </a:r>
            <a:r>
              <a:rPr dirty="0" sz="1200" spc="-5">
                <a:latin typeface="Arial"/>
                <a:cs typeface="Arial"/>
              </a:rPr>
              <a:t>think </a:t>
            </a:r>
            <a:r>
              <a:rPr dirty="0" sz="1200" spc="-10">
                <a:latin typeface="Arial"/>
                <a:cs typeface="Arial"/>
              </a:rPr>
              <a:t>about </a:t>
            </a:r>
            <a:r>
              <a:rPr dirty="0" sz="1200" spc="-5">
                <a:latin typeface="Arial"/>
                <a:cs typeface="Arial"/>
              </a:rPr>
              <a:t>in this class 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be more complex, </a:t>
            </a:r>
            <a:r>
              <a:rPr dirty="0" sz="1200" spc="-10">
                <a:latin typeface="Arial"/>
                <a:cs typeface="Arial"/>
              </a:rPr>
              <a:t>and we’ll </a:t>
            </a:r>
            <a:r>
              <a:rPr dirty="0" sz="1200" spc="-5">
                <a:latin typeface="Arial"/>
                <a:cs typeface="Arial"/>
              </a:rPr>
              <a:t>mainly </a:t>
            </a:r>
            <a:r>
              <a:rPr dirty="0" sz="1200" spc="-10">
                <a:latin typeface="Arial"/>
                <a:cs typeface="Arial"/>
              </a:rPr>
              <a:t>depict </a:t>
            </a:r>
            <a:r>
              <a:rPr dirty="0" sz="1200" spc="-5">
                <a:latin typeface="Arial"/>
                <a:cs typeface="Arial"/>
              </a:rPr>
              <a:t>them  </a:t>
            </a:r>
            <a:r>
              <a:rPr dirty="0" sz="1200" spc="-10">
                <a:latin typeface="Arial"/>
                <a:cs typeface="Arial"/>
              </a:rPr>
              <a:t>graphically</a:t>
            </a:r>
            <a:endParaRPr sz="1200">
              <a:latin typeface="Arial"/>
              <a:cs typeface="Arial"/>
            </a:endParaRPr>
          </a:p>
          <a:p>
            <a:pPr marL="240665" marR="460375" indent="-152400">
              <a:lnSpc>
                <a:spcPct val="100000"/>
              </a:lnSpc>
              <a:spcBef>
                <a:spcPts val="310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20">
                <a:latin typeface="Arial"/>
                <a:cs typeface="Arial"/>
              </a:rPr>
              <a:t>We </a:t>
            </a:r>
            <a:r>
              <a:rPr dirty="0" sz="1200" spc="-10">
                <a:latin typeface="Arial"/>
                <a:cs typeface="Arial"/>
              </a:rPr>
              <a:t>generally depict </a:t>
            </a:r>
            <a:r>
              <a:rPr dirty="0" sz="1200" spc="-5">
                <a:latin typeface="Arial"/>
                <a:cs typeface="Arial"/>
              </a:rPr>
              <a:t>complex (continuous)  </a:t>
            </a:r>
            <a:r>
              <a:rPr dirty="0" sz="1200" spc="-10">
                <a:latin typeface="Arial"/>
                <a:cs typeface="Arial"/>
              </a:rPr>
              <a:t>distributions using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probability density </a:t>
            </a:r>
            <a:r>
              <a:rPr dirty="0" sz="1200" spc="-5">
                <a:latin typeface="Arial"/>
                <a:cs typeface="Arial"/>
              </a:rPr>
              <a:t>function  (PDF)</a:t>
            </a:r>
            <a:endParaRPr sz="1200">
              <a:latin typeface="Arial"/>
              <a:cs typeface="Arial"/>
            </a:endParaRPr>
          </a:p>
          <a:p>
            <a:pPr marL="240665" marR="223520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5">
                <a:latin typeface="Arial"/>
                <a:cs typeface="Arial"/>
              </a:rPr>
              <a:t>Our statistics software </a:t>
            </a:r>
            <a:r>
              <a:rPr dirty="0" sz="1200" spc="-10">
                <a:latin typeface="Arial"/>
                <a:cs typeface="Arial"/>
              </a:rPr>
              <a:t>will </a:t>
            </a:r>
            <a:r>
              <a:rPr dirty="0" sz="1200" spc="-5">
                <a:latin typeface="Arial"/>
                <a:cs typeface="Arial"/>
              </a:rPr>
              <a:t>be </a:t>
            </a:r>
            <a:r>
              <a:rPr dirty="0" sz="1200" spc="-10">
                <a:latin typeface="Arial"/>
                <a:cs typeface="Arial"/>
              </a:rPr>
              <a:t>doing </a:t>
            </a:r>
            <a:r>
              <a:rPr dirty="0" sz="1200" spc="-5">
                <a:latin typeface="Arial"/>
                <a:cs typeface="Arial"/>
              </a:rPr>
              <a:t>a lot of fancy  math </a:t>
            </a:r>
            <a:r>
              <a:rPr dirty="0" sz="1200" spc="-10">
                <a:latin typeface="Arial"/>
                <a:cs typeface="Arial"/>
              </a:rPr>
              <a:t>behind </a:t>
            </a:r>
            <a:r>
              <a:rPr dirty="0" sz="1200" spc="-5">
                <a:latin typeface="Arial"/>
                <a:cs typeface="Arial"/>
              </a:rPr>
              <a:t>the scenes </a:t>
            </a:r>
            <a:r>
              <a:rPr dirty="0" sz="1200" spc="-10">
                <a:latin typeface="Arial"/>
                <a:cs typeface="Arial"/>
              </a:rPr>
              <a:t>based </a:t>
            </a:r>
            <a:r>
              <a:rPr dirty="0" sz="1200" spc="-5">
                <a:latin typeface="Arial"/>
                <a:cs typeface="Arial"/>
              </a:rPr>
              <a:t>on these PDFs, </a:t>
            </a:r>
            <a:r>
              <a:rPr dirty="0" sz="1200" spc="-10">
                <a:latin typeface="Arial"/>
                <a:cs typeface="Arial"/>
              </a:rPr>
              <a:t>but  </a:t>
            </a:r>
            <a:r>
              <a:rPr dirty="0" sz="1200" spc="-5">
                <a:latin typeface="Arial"/>
                <a:cs typeface="Arial"/>
              </a:rPr>
              <a:t>you </a:t>
            </a:r>
            <a:r>
              <a:rPr dirty="0" sz="1200" spc="-10">
                <a:latin typeface="Arial"/>
                <a:cs typeface="Arial"/>
              </a:rPr>
              <a:t>don’t need </a:t>
            </a:r>
            <a:r>
              <a:rPr dirty="0" sz="1200" spc="-5">
                <a:latin typeface="Arial"/>
                <a:cs typeface="Arial"/>
              </a:rPr>
              <a:t>to </a:t>
            </a:r>
            <a:r>
              <a:rPr dirty="0" sz="1200" spc="-10">
                <a:latin typeface="Arial"/>
                <a:cs typeface="Arial"/>
              </a:rPr>
              <a:t>worry about </a:t>
            </a:r>
            <a:r>
              <a:rPr dirty="0" sz="1200" spc="-5">
                <a:latin typeface="Arial"/>
                <a:cs typeface="Arial"/>
              </a:rPr>
              <a:t>such </a:t>
            </a:r>
            <a:r>
              <a:rPr dirty="0" sz="1200" spc="-10">
                <a:latin typeface="Arial"/>
                <a:cs typeface="Arial"/>
              </a:rPr>
              <a:t>details </a:t>
            </a:r>
            <a:r>
              <a:rPr dirty="0" sz="1200" spc="-5">
                <a:latin typeface="Arial"/>
                <a:cs typeface="Arial"/>
              </a:rPr>
              <a:t>in this  class</a:t>
            </a:r>
            <a:endParaRPr sz="1200">
              <a:latin typeface="Arial"/>
              <a:cs typeface="Arial"/>
            </a:endParaRPr>
          </a:p>
          <a:p>
            <a:pPr marL="240665" marR="272415" indent="-152400">
              <a:lnSpc>
                <a:spcPct val="100000"/>
              </a:lnSpc>
              <a:spcBef>
                <a:spcPts val="315"/>
              </a:spcBef>
              <a:buClr>
                <a:srgbClr val="EC1A3A"/>
              </a:buClr>
              <a:buFont typeface="Times New Roman"/>
              <a:buChar char="•"/>
              <a:tabLst>
                <a:tab pos="241300" algn="l"/>
              </a:tabLst>
            </a:pPr>
            <a:r>
              <a:rPr dirty="0" sz="1200" spc="-45">
                <a:latin typeface="Arial"/>
                <a:cs typeface="Arial"/>
              </a:rPr>
              <a:t>You </a:t>
            </a:r>
            <a:r>
              <a:rPr dirty="0" sz="1200" spc="-5">
                <a:latin typeface="Arial"/>
                <a:cs typeface="Arial"/>
              </a:rPr>
              <a:t>can </a:t>
            </a:r>
            <a:r>
              <a:rPr dirty="0" sz="1200" spc="-10">
                <a:latin typeface="Arial"/>
                <a:cs typeface="Arial"/>
              </a:rPr>
              <a:t>basically interpret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 spc="-10">
                <a:latin typeface="Arial"/>
                <a:cs typeface="Arial"/>
              </a:rPr>
              <a:t>graph </a:t>
            </a:r>
            <a:r>
              <a:rPr dirty="0" sz="1200" spc="-5">
                <a:latin typeface="Arial"/>
                <a:cs typeface="Arial"/>
              </a:rPr>
              <a:t>of a PDF </a:t>
            </a:r>
            <a:r>
              <a:rPr dirty="0" sz="1200" spc="-10">
                <a:latin typeface="Arial"/>
                <a:cs typeface="Arial"/>
              </a:rPr>
              <a:t>like </a:t>
            </a:r>
            <a:r>
              <a:rPr dirty="0" sz="1200" spc="-5">
                <a:latin typeface="Arial"/>
                <a:cs typeface="Arial"/>
              </a:rPr>
              <a:t>a  kernel </a:t>
            </a:r>
            <a:r>
              <a:rPr dirty="0" sz="1200" spc="-10">
                <a:latin typeface="Arial"/>
                <a:cs typeface="Arial"/>
              </a:rPr>
              <a:t>density plot </a:t>
            </a:r>
            <a:r>
              <a:rPr dirty="0" sz="1200" spc="-5">
                <a:latin typeface="Arial"/>
                <a:cs typeface="Arial"/>
              </a:rPr>
              <a:t>(or </a:t>
            </a:r>
            <a:r>
              <a:rPr dirty="0" sz="1200" spc="-10">
                <a:latin typeface="Arial"/>
                <a:cs typeface="Arial"/>
              </a:rPr>
              <a:t>even </a:t>
            </a:r>
            <a:r>
              <a:rPr dirty="0" sz="1200" spc="-5">
                <a:latin typeface="Arial"/>
                <a:cs typeface="Arial"/>
              </a:rPr>
              <a:t>a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histogram)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004F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03995" y="3313353"/>
            <a:ext cx="2304415" cy="142875"/>
          </a:xfrm>
          <a:custGeom>
            <a:avLst/>
            <a:gdLst/>
            <a:ahLst/>
            <a:cxnLst/>
            <a:rect l="l" t="t" r="r" b="b"/>
            <a:pathLst>
              <a:path w="2304415" h="142875">
                <a:moveTo>
                  <a:pt x="0" y="142697"/>
                </a:moveTo>
                <a:lnTo>
                  <a:pt x="2303995" y="142697"/>
                </a:lnTo>
                <a:lnTo>
                  <a:pt x="2303995" y="0"/>
                </a:lnTo>
                <a:lnTo>
                  <a:pt x="0" y="0"/>
                </a:lnTo>
                <a:lnTo>
                  <a:pt x="0" y="142697"/>
                </a:lnTo>
                <a:close/>
              </a:path>
            </a:pathLst>
          </a:custGeom>
          <a:solidFill>
            <a:srgbClr val="EC1A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Intro Stats with </a:t>
            </a:r>
            <a:r>
              <a:rPr dirty="0" spc="-10"/>
              <a:t>Nathan</a:t>
            </a:r>
            <a:r>
              <a:rPr dirty="0" spc="-15"/>
              <a:t> </a:t>
            </a:r>
            <a:r>
              <a:rPr dirty="0" spc="-5"/>
              <a:t>Favero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9296" y="3330341"/>
            <a:ext cx="808990" cy="110489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5:</a:t>
            </a:r>
            <a:r>
              <a:rPr dirty="0" sz="600" spc="5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5"/>
              <a:t>12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10"/>
              <a:t>19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Intro Stats with Nathan Favero</dc:creator>
  <dc:title>Lecture 5: Distributions</dc:title>
  <dcterms:created xsi:type="dcterms:W3CDTF">2024-08-05T22:07:36Z</dcterms:created>
  <dcterms:modified xsi:type="dcterms:W3CDTF">2024-08-05T22:07:36Z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2024-08-03T00:00:00Z</vt:filetime>
  </property>
</Properties>
</file>