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6944"/>
            <a:ext cx="364299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59" y="628714"/>
            <a:ext cx="3961180" cy="2195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57960" y="3330341"/>
            <a:ext cx="1050925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70756" y="3330341"/>
            <a:ext cx="266064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/4.0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/3.0/" TargetMode="External"/><Relationship Id="rId4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a-press.com/data/r14/fuel" TargetMode="External"/><Relationship Id="rId3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slide" Target="slide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slide" Target="slide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slide" Target="slide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slide" Target="slide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slide" Target="slide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slide" Target="slide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slide" Target="slide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Relationship Id="rId3" Type="http://schemas.openxmlformats.org/officeDocument/2006/relationships/image" Target="../media/image8.png"/><Relationship Id="rId4" Type="http://schemas.openxmlformats.org/officeDocument/2006/relationships/slide" Target="slide1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Relationship Id="rId3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Relationship Id="rId3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3.xml"/><Relationship Id="rId3" Type="http://schemas.openxmlformats.org/officeDocument/2006/relationships/slide" Target="slide20.xml"/><Relationship Id="rId4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Relationship Id="rId3" Type="http://schemas.openxmlformats.org/officeDocument/2006/relationships/slide" Target="slide39.xml"/><Relationship Id="rId4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645261"/>
            <a:ext cx="3888104" cy="407670"/>
          </a:xfrm>
          <a:prstGeom prst="rect"/>
          <a:solidFill>
            <a:srgbClr val="004FA2"/>
          </a:solidFill>
        </p:spPr>
        <p:txBody>
          <a:bodyPr wrap="square" lIns="0" tIns="44450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350"/>
              </a:spcBef>
            </a:pPr>
            <a:r>
              <a:rPr dirty="0" spc="5">
                <a:solidFill>
                  <a:srgbClr val="FFFFFF"/>
                </a:solidFill>
              </a:rPr>
              <a:t>Lecture 6: </a:t>
            </a:r>
            <a:r>
              <a:rPr dirty="0" spc="10">
                <a:solidFill>
                  <a:srgbClr val="FFFFFF"/>
                </a:solidFill>
              </a:rPr>
              <a:t>Sampling</a:t>
            </a:r>
            <a:r>
              <a:rPr dirty="0" spc="-33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52" y="1256332"/>
            <a:ext cx="3359785" cy="1447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2545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Arial"/>
                <a:cs typeface="Arial"/>
              </a:rPr>
              <a:t>Intro </a:t>
            </a:r>
            <a:r>
              <a:rPr dirty="0" sz="1400" spc="15">
                <a:latin typeface="Arial"/>
                <a:cs typeface="Arial"/>
              </a:rPr>
              <a:t>Stats </a:t>
            </a:r>
            <a:r>
              <a:rPr dirty="0" sz="1400" spc="10">
                <a:latin typeface="Arial"/>
                <a:cs typeface="Arial"/>
              </a:rPr>
              <a:t>with Nathan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Favero</a:t>
            </a:r>
            <a:endParaRPr sz="1400">
              <a:latin typeface="Arial"/>
              <a:cs typeface="Arial"/>
            </a:endParaRPr>
          </a:p>
          <a:p>
            <a:pPr algn="ctr" marL="496570" marR="488950">
              <a:lnSpc>
                <a:spcPts val="271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American </a:t>
            </a:r>
            <a:r>
              <a:rPr dirty="0" sz="1100" spc="-10">
                <a:latin typeface="Arial"/>
                <a:cs typeface="Arial"/>
              </a:rPr>
              <a:t>University </a:t>
            </a:r>
            <a:r>
              <a:rPr dirty="0" sz="1100" spc="-15">
                <a:latin typeface="Arial"/>
                <a:cs typeface="Arial"/>
              </a:rPr>
              <a:t>(Washington, DC)  </a:t>
            </a:r>
            <a:r>
              <a:rPr dirty="0" sz="1100" spc="-5">
                <a:latin typeface="Arial"/>
                <a:cs typeface="Arial"/>
              </a:rPr>
              <a:t>August </a:t>
            </a:r>
            <a:r>
              <a:rPr dirty="0" sz="1100" spc="-10">
                <a:latin typeface="Arial"/>
                <a:cs typeface="Arial"/>
              </a:rPr>
              <a:t>2,</a:t>
            </a:r>
            <a:r>
              <a:rPr dirty="0" sz="1100" spc="-15">
                <a:latin typeface="Arial"/>
                <a:cs typeface="Arial"/>
              </a:rPr>
              <a:t> 2024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algn="ctr"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Except </a:t>
            </a:r>
            <a:r>
              <a:rPr dirty="0" sz="1100" spc="-10">
                <a:latin typeface="Arial"/>
                <a:cs typeface="Arial"/>
              </a:rPr>
              <a:t>where indicated, </a:t>
            </a:r>
            <a:r>
              <a:rPr dirty="0" sz="1100" spc="-5">
                <a:latin typeface="Arial"/>
                <a:cs typeface="Arial"/>
              </a:rPr>
              <a:t>this material </a:t>
            </a:r>
            <a:r>
              <a:rPr dirty="0" sz="1100" spc="-10">
                <a:latin typeface="Arial"/>
                <a:cs typeface="Arial"/>
              </a:rPr>
              <a:t>is licensed under  </a:t>
            </a:r>
            <a:r>
              <a:rPr dirty="0" sz="1100" spc="-10">
                <a:latin typeface="Arial"/>
                <a:cs typeface="Arial"/>
                <a:hlinkClick r:id="rId2"/>
              </a:rPr>
              <a:t>CC-BY 4.0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443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Standard</a:t>
            </a:r>
            <a:r>
              <a:rPr dirty="0" spc="-55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035" y="449996"/>
            <a:ext cx="3789679" cy="1567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2565" marR="2279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prior </a:t>
            </a:r>
            <a:r>
              <a:rPr dirty="0" sz="1200" spc="-5">
                <a:latin typeface="Arial"/>
                <a:cs typeface="Arial"/>
              </a:rPr>
              <a:t>formula </a:t>
            </a:r>
            <a:r>
              <a:rPr dirty="0" sz="1200" spc="-10">
                <a:latin typeface="Arial"/>
                <a:cs typeface="Arial"/>
              </a:rPr>
              <a:t>helps </a:t>
            </a:r>
            <a:r>
              <a:rPr dirty="0" sz="1200" spc="-5">
                <a:latin typeface="Arial"/>
                <a:cs typeface="Arial"/>
              </a:rPr>
              <a:t>us to </a:t>
            </a:r>
            <a:r>
              <a:rPr dirty="0" sz="1200" spc="-10">
                <a:latin typeface="Arial"/>
                <a:cs typeface="Arial"/>
              </a:rPr>
              <a:t>understand what </a:t>
            </a:r>
            <a:r>
              <a:rPr dirty="0" sz="1200" spc="-5">
                <a:latin typeface="Arial"/>
                <a:cs typeface="Arial"/>
              </a:rPr>
              <a:t>the  </a:t>
            </a:r>
            <a:r>
              <a:rPr dirty="0" sz="1200" spc="-10">
                <a:latin typeface="Arial"/>
                <a:cs typeface="Arial"/>
              </a:rPr>
              <a:t>probability distribution </a:t>
            </a:r>
            <a:r>
              <a:rPr dirty="0" sz="1200" spc="-5">
                <a:latin typeface="Arial"/>
                <a:cs typeface="Arial"/>
              </a:rPr>
              <a:t>of the sample mean (of a  simple random sample) </a:t>
            </a:r>
            <a:r>
              <a:rPr dirty="0" sz="1200" spc="-10">
                <a:latin typeface="Arial"/>
                <a:cs typeface="Arial"/>
              </a:rPr>
              <a:t>looks like under different  </a:t>
            </a:r>
            <a:r>
              <a:rPr dirty="0" sz="1200" spc="-5">
                <a:latin typeface="Arial"/>
                <a:cs typeface="Arial"/>
              </a:rPr>
              <a:t>circumstances</a:t>
            </a:r>
            <a:endParaRPr sz="1200">
              <a:latin typeface="Arial"/>
              <a:cs typeface="Arial"/>
            </a:endParaRPr>
          </a:p>
          <a:p>
            <a:pPr algn="just" marL="202565" marR="4318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Garamond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But if </a:t>
            </a:r>
            <a:r>
              <a:rPr dirty="0" sz="1200" spc="-10">
                <a:latin typeface="Arial"/>
                <a:cs typeface="Arial"/>
              </a:rPr>
              <a:t>we’re using </a:t>
            </a:r>
            <a:r>
              <a:rPr dirty="0" sz="1200" spc="-5">
                <a:latin typeface="Arial"/>
                <a:cs typeface="Arial"/>
              </a:rPr>
              <a:t>a sample to study a </a:t>
            </a:r>
            <a:r>
              <a:rPr dirty="0" sz="1200" spc="-10">
                <a:latin typeface="Arial"/>
                <a:cs typeface="Arial"/>
              </a:rPr>
              <a:t>population, we  won’t </a:t>
            </a:r>
            <a:r>
              <a:rPr dirty="0" sz="1200" spc="-5">
                <a:latin typeface="Arial"/>
                <a:cs typeface="Arial"/>
              </a:rPr>
              <a:t>know </a:t>
            </a:r>
            <a:r>
              <a:rPr dirty="0" sz="1200" spc="-1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population’s </a:t>
            </a:r>
            <a:r>
              <a:rPr dirty="0" sz="1200" spc="-5">
                <a:latin typeface="Arial"/>
                <a:cs typeface="Arial"/>
              </a:rPr>
              <a:t>standard </a:t>
            </a:r>
            <a:r>
              <a:rPr dirty="0" sz="1200" spc="-10">
                <a:latin typeface="Arial"/>
                <a:cs typeface="Arial"/>
              </a:rPr>
              <a:t>deviation  </a:t>
            </a:r>
            <a:r>
              <a:rPr dirty="0" sz="1200" spc="-5">
                <a:latin typeface="Arial"/>
                <a:cs typeface="Arial"/>
              </a:rPr>
              <a:t>is, so </a:t>
            </a:r>
            <a:r>
              <a:rPr dirty="0" sz="1200" spc="-10">
                <a:latin typeface="Arial"/>
                <a:cs typeface="Arial"/>
              </a:rPr>
              <a:t>we’ll have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estimate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instead</a:t>
            </a:r>
            <a:endParaRPr sz="1200">
              <a:latin typeface="Arial"/>
              <a:cs typeface="Arial"/>
            </a:endParaRPr>
          </a:p>
          <a:p>
            <a:pPr marL="202565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Garamond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The typical </a:t>
            </a:r>
            <a:r>
              <a:rPr dirty="0" sz="1200" spc="-10">
                <a:latin typeface="Arial"/>
                <a:cs typeface="Arial"/>
              </a:rPr>
              <a:t>estimator </a:t>
            </a:r>
            <a:r>
              <a:rPr dirty="0" sz="1200" spc="-5">
                <a:latin typeface="Arial"/>
                <a:cs typeface="Arial"/>
              </a:rPr>
              <a:t>for the standard </a:t>
            </a:r>
            <a:r>
              <a:rPr dirty="0" sz="1200" spc="-10">
                <a:latin typeface="Arial"/>
                <a:cs typeface="Arial"/>
              </a:rPr>
              <a:t>error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963" y="1993605"/>
            <a:ext cx="11309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sample mean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1584" y="2116947"/>
            <a:ext cx="1016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6758" y="2346236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 h="0">
                <a:moveTo>
                  <a:pt x="0" y="0"/>
                </a:moveTo>
                <a:lnTo>
                  <a:pt x="210972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43289" y="2376601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 h="0">
                <a:moveTo>
                  <a:pt x="0" y="0"/>
                </a:moveTo>
                <a:lnTo>
                  <a:pt x="84442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30653" y="2219665"/>
            <a:ext cx="6356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140" i="1">
                <a:latin typeface="Arial"/>
                <a:cs typeface="Arial"/>
              </a:rPr>
              <a:t>s</a:t>
            </a:r>
            <a:r>
              <a:rPr dirty="0" baseline="-6944" sz="1200" spc="-209">
                <a:latin typeface="Times New Roman"/>
                <a:cs typeface="Times New Roman"/>
              </a:rPr>
              <a:t>¯</a:t>
            </a:r>
            <a:r>
              <a:rPr dirty="0" baseline="-13888" sz="1200" spc="-209" i="1">
                <a:latin typeface="Arial"/>
                <a:cs typeface="Arial"/>
              </a:rPr>
              <a:t>x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135">
                <a:latin typeface="Garamond"/>
                <a:cs typeface="Garamond"/>
              </a:rPr>
              <a:t> </a:t>
            </a:r>
            <a:r>
              <a:rPr dirty="0" baseline="2314" sz="1800" spc="247" i="1">
                <a:latin typeface="Garamond"/>
                <a:cs typeface="Garamond"/>
              </a:rPr>
              <a:t>√</a:t>
            </a:r>
            <a:r>
              <a:rPr dirty="0" baseline="-41666" sz="1800" spc="247" i="1">
                <a:latin typeface="Arial"/>
                <a:cs typeface="Arial"/>
              </a:rPr>
              <a:t>n</a:t>
            </a:r>
            <a:endParaRPr baseline="-41666"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9434" y="2612642"/>
            <a:ext cx="342011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57480" marR="5080" indent="-1454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Garamond"/>
              <a:buChar char="•"/>
              <a:tabLst>
                <a:tab pos="158115" algn="l"/>
              </a:tabLst>
            </a:pP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use an estimate (</a:t>
            </a: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spc="-10">
                <a:latin typeface="Arial"/>
                <a:cs typeface="Arial"/>
              </a:rPr>
              <a:t>) of </a:t>
            </a:r>
            <a:r>
              <a:rPr dirty="0" sz="1100" spc="-5">
                <a:latin typeface="Arial"/>
                <a:cs typeface="Arial"/>
              </a:rPr>
              <a:t>the standard </a:t>
            </a:r>
            <a:r>
              <a:rPr dirty="0" sz="1100" spc="-10">
                <a:latin typeface="Arial"/>
                <a:cs typeface="Arial"/>
              </a:rPr>
              <a:t>deviation of </a:t>
            </a:r>
            <a:r>
              <a:rPr dirty="0" sz="1100" spc="-5" i="1">
                <a:latin typeface="Arial"/>
                <a:cs typeface="Arial"/>
              </a:rPr>
              <a:t>x  </a:t>
            </a:r>
            <a:r>
              <a:rPr dirty="0" sz="1100" spc="-10">
                <a:latin typeface="Arial"/>
                <a:cs typeface="Arial"/>
              </a:rPr>
              <a:t>instead of </a:t>
            </a:r>
            <a:r>
              <a:rPr dirty="0" sz="1100" spc="-5">
                <a:latin typeface="Arial"/>
                <a:cs typeface="Arial"/>
              </a:rPr>
              <a:t>the true </a:t>
            </a:r>
            <a:r>
              <a:rPr dirty="0" sz="1100" spc="-10">
                <a:latin typeface="Arial"/>
                <a:cs typeface="Arial"/>
              </a:rPr>
              <a:t>population parameter </a:t>
            </a:r>
            <a:r>
              <a:rPr dirty="0" sz="1100" spc="35">
                <a:latin typeface="Arial"/>
                <a:cs typeface="Arial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σ</a:t>
            </a:r>
            <a:r>
              <a:rPr dirty="0" sz="1100" spc="35">
                <a:latin typeface="Arial"/>
                <a:cs typeface="Arial"/>
              </a:rPr>
              <a:t>) </a:t>
            </a:r>
            <a:r>
              <a:rPr dirty="0" sz="1100" spc="-5">
                <a:latin typeface="Arial"/>
                <a:cs typeface="Arial"/>
              </a:rPr>
              <a:t>since </a:t>
            </a:r>
            <a:r>
              <a:rPr dirty="0" sz="1100" spc="-15">
                <a:latin typeface="Arial"/>
                <a:cs typeface="Arial"/>
              </a:rPr>
              <a:t>we  </a:t>
            </a:r>
            <a:r>
              <a:rPr dirty="0" sz="1100" spc="-10">
                <a:latin typeface="Arial"/>
                <a:cs typeface="Arial"/>
              </a:rPr>
              <a:t>don’t know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00596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Confidence</a:t>
            </a:r>
            <a:r>
              <a:rPr dirty="0" spc="-40"/>
              <a:t> </a:t>
            </a:r>
            <a:r>
              <a:rPr dirty="0"/>
              <a:t>intervals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1234110"/>
            <a:ext cx="3674745" cy="65214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89865" indent="-152400">
              <a:lnSpc>
                <a:spcPct val="100000"/>
              </a:lnSpc>
              <a:spcBef>
                <a:spcPts val="405"/>
              </a:spcBef>
              <a:buClr>
                <a:srgbClr val="EC1A3A"/>
              </a:buClr>
              <a:buFont typeface="Garamond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do </a:t>
            </a:r>
            <a:r>
              <a:rPr dirty="0" sz="1200" spc="-10">
                <a:latin typeface="Arial"/>
                <a:cs typeface="Arial"/>
              </a:rPr>
              <a:t>we interpret </a:t>
            </a:r>
            <a:r>
              <a:rPr dirty="0" sz="1200" spc="-5">
                <a:latin typeface="Arial"/>
                <a:cs typeface="Arial"/>
              </a:rPr>
              <a:t>a standard </a:t>
            </a:r>
            <a:r>
              <a:rPr dirty="0" sz="1200" spc="-10">
                <a:latin typeface="Arial"/>
                <a:cs typeface="Arial"/>
              </a:rPr>
              <a:t>error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estimate?</a:t>
            </a:r>
            <a:endParaRPr sz="1200">
              <a:latin typeface="Arial"/>
              <a:cs typeface="Arial"/>
            </a:endParaRPr>
          </a:p>
          <a:p>
            <a:pPr marL="189865" marR="177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Garamond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One of the </a:t>
            </a:r>
            <a:r>
              <a:rPr dirty="0" sz="1200" spc="-10">
                <a:latin typeface="Arial"/>
                <a:cs typeface="Arial"/>
              </a:rPr>
              <a:t>easiest ways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understand </a:t>
            </a:r>
            <a:r>
              <a:rPr dirty="0" sz="1200" spc="-5">
                <a:latin typeface="Arial"/>
                <a:cs typeface="Arial"/>
              </a:rPr>
              <a:t>a standard  </a:t>
            </a:r>
            <a:r>
              <a:rPr dirty="0" sz="1200" spc="-10">
                <a:latin typeface="Arial"/>
                <a:cs typeface="Arial"/>
              </a:rPr>
              <a:t>error </a:t>
            </a:r>
            <a:r>
              <a:rPr dirty="0" sz="1200" spc="-5">
                <a:latin typeface="Arial"/>
                <a:cs typeface="Arial"/>
              </a:rPr>
              <a:t>is by </a:t>
            </a:r>
            <a:r>
              <a:rPr dirty="0" sz="1200" spc="-1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it to construct a confidence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interval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00596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Confidence</a:t>
            </a:r>
            <a:r>
              <a:rPr dirty="0" spc="-40"/>
              <a:t> </a:t>
            </a:r>
            <a:r>
              <a:rPr dirty="0"/>
              <a:t>intervals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351270"/>
            <a:ext cx="3834129" cy="28035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06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estimating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population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</a:t>
            </a:r>
            <a:endParaRPr sz="1200">
              <a:latin typeface="Arial"/>
              <a:cs typeface="Arial"/>
            </a:endParaRPr>
          </a:p>
          <a:p>
            <a:pPr algn="just" lvl="1" marL="544195" marR="155575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Garamond"/>
              <a:buChar char="•"/>
              <a:tabLst>
                <a:tab pos="544830" algn="l"/>
              </a:tabLst>
            </a:pPr>
            <a:r>
              <a:rPr dirty="0" sz="1100" spc="-15">
                <a:latin typeface="Arial"/>
                <a:cs typeface="Arial"/>
              </a:rPr>
              <a:t>We’re </a:t>
            </a:r>
            <a:r>
              <a:rPr dirty="0" sz="1100" spc="-10">
                <a:latin typeface="Arial"/>
                <a:cs typeface="Arial"/>
              </a:rPr>
              <a:t>about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learn about </a:t>
            </a:r>
            <a:r>
              <a:rPr dirty="0" sz="1100" spc="-5">
                <a:latin typeface="Arial"/>
                <a:cs typeface="Arial"/>
              </a:rPr>
              <a:t>the t-distribution, </a:t>
            </a:r>
            <a:r>
              <a:rPr dirty="0" sz="1100" spc="-10">
                <a:latin typeface="Arial"/>
                <a:cs typeface="Arial"/>
              </a:rPr>
              <a:t>which  will help us </a:t>
            </a:r>
            <a:r>
              <a:rPr dirty="0" sz="1100" spc="-5">
                <a:latin typeface="Arial"/>
                <a:cs typeface="Arial"/>
              </a:rPr>
              <a:t>create </a:t>
            </a:r>
            <a:r>
              <a:rPr dirty="0" sz="1100" spc="-10">
                <a:latin typeface="Arial"/>
                <a:cs typeface="Arial"/>
              </a:rPr>
              <a:t>better </a:t>
            </a:r>
            <a:r>
              <a:rPr dirty="0" sz="1100" spc="-5">
                <a:latin typeface="Arial"/>
                <a:cs typeface="Arial"/>
              </a:rPr>
              <a:t>confidence </a:t>
            </a:r>
            <a:r>
              <a:rPr dirty="0" sz="1100" spc="-10">
                <a:latin typeface="Arial"/>
                <a:cs typeface="Arial"/>
              </a:rPr>
              <a:t>intervals </a:t>
            </a:r>
            <a:r>
              <a:rPr dirty="0" sz="1100" spc="-15">
                <a:latin typeface="Arial"/>
                <a:cs typeface="Arial"/>
              </a:rPr>
              <a:t>when  </a:t>
            </a:r>
            <a:r>
              <a:rPr dirty="0" sz="1100" spc="-10">
                <a:latin typeface="Arial"/>
                <a:cs typeface="Arial"/>
              </a:rPr>
              <a:t>we have a </a:t>
            </a:r>
            <a:r>
              <a:rPr dirty="0" sz="1100" spc="-5">
                <a:latin typeface="Arial"/>
                <a:cs typeface="Arial"/>
              </a:rPr>
              <a:t>small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sample</a:t>
            </a:r>
            <a:endParaRPr sz="1100">
              <a:latin typeface="Arial"/>
              <a:cs typeface="Arial"/>
            </a:endParaRPr>
          </a:p>
          <a:p>
            <a:pPr lvl="1" marL="544195" marR="55880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large </a:t>
            </a:r>
            <a:r>
              <a:rPr dirty="0" sz="1100" spc="-5">
                <a:latin typeface="Arial"/>
                <a:cs typeface="Arial"/>
              </a:rPr>
              <a:t>samples (</a:t>
            </a:r>
            <a:r>
              <a:rPr dirty="0" sz="1100" spc="-5" i="1">
                <a:latin typeface="Arial"/>
                <a:cs typeface="Arial"/>
              </a:rPr>
              <a:t>n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-10">
                <a:latin typeface="Arial"/>
                <a:cs typeface="Arial"/>
              </a:rPr>
              <a:t>30), </a:t>
            </a:r>
            <a:r>
              <a:rPr dirty="0" sz="1100" spc="-5">
                <a:latin typeface="Arial"/>
                <a:cs typeface="Arial"/>
              </a:rPr>
              <a:t>the sampling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distribution  </a:t>
            </a:r>
            <a:r>
              <a:rPr dirty="0" sz="1100" spc="-5">
                <a:latin typeface="Arial"/>
                <a:cs typeface="Arial"/>
              </a:rPr>
              <a:t>(probability </a:t>
            </a:r>
            <a:r>
              <a:rPr dirty="0" sz="1100" spc="-10">
                <a:latin typeface="Arial"/>
                <a:cs typeface="Arial"/>
              </a:rPr>
              <a:t>distribution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our estimate) will </a:t>
            </a:r>
            <a:r>
              <a:rPr dirty="0" sz="1100" spc="-5">
                <a:latin typeface="Arial"/>
                <a:cs typeface="Arial"/>
              </a:rPr>
              <a:t>follow </a:t>
            </a:r>
            <a:r>
              <a:rPr dirty="0" sz="1100" spc="-10">
                <a:latin typeface="Arial"/>
                <a:cs typeface="Arial"/>
              </a:rPr>
              <a:t>a  normal </a:t>
            </a:r>
            <a:r>
              <a:rPr dirty="0" sz="1100" spc="-5">
                <a:latin typeface="Arial"/>
                <a:cs typeface="Arial"/>
              </a:rPr>
              <a:t>curve (because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5" i="1">
                <a:latin typeface="Arial"/>
                <a:cs typeface="Arial"/>
              </a:rPr>
              <a:t>central </a:t>
            </a:r>
            <a:r>
              <a:rPr dirty="0" sz="1100" spc="-10" i="1">
                <a:latin typeface="Arial"/>
                <a:cs typeface="Arial"/>
              </a:rPr>
              <a:t>limit </a:t>
            </a:r>
            <a:r>
              <a:rPr dirty="0" sz="1100" spc="-5" i="1">
                <a:latin typeface="Arial"/>
                <a:cs typeface="Arial"/>
              </a:rPr>
              <a:t>theorem</a:t>
            </a:r>
            <a:r>
              <a:rPr dirty="0" sz="1100" spc="-5">
                <a:latin typeface="Arial"/>
                <a:cs typeface="Arial"/>
              </a:rPr>
              <a:t>,  </a:t>
            </a:r>
            <a:r>
              <a:rPr dirty="0" sz="1100" spc="-10">
                <a:latin typeface="Arial"/>
                <a:cs typeface="Arial"/>
              </a:rPr>
              <a:t>as explained in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textbook)</a:t>
            </a:r>
            <a:endParaRPr sz="1100">
              <a:latin typeface="Arial"/>
              <a:cs typeface="Arial"/>
            </a:endParaRPr>
          </a:p>
          <a:p>
            <a:pPr lvl="1" marL="544195" marR="132080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any normal </a:t>
            </a:r>
            <a:r>
              <a:rPr dirty="0" sz="1100" spc="-5">
                <a:latin typeface="Arial"/>
                <a:cs typeface="Arial"/>
              </a:rPr>
              <a:t>curve, </a:t>
            </a:r>
            <a:r>
              <a:rPr dirty="0" sz="1100" spc="-10">
                <a:latin typeface="Arial"/>
                <a:cs typeface="Arial"/>
              </a:rPr>
              <a:t>95%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falls </a:t>
            </a:r>
            <a:r>
              <a:rPr dirty="0" sz="1100" spc="-10">
                <a:latin typeface="Arial"/>
                <a:cs typeface="Arial"/>
              </a:rPr>
              <a:t>within 2  </a:t>
            </a:r>
            <a:r>
              <a:rPr dirty="0" sz="1100" spc="-5">
                <a:latin typeface="Arial"/>
                <a:cs typeface="Arial"/>
              </a:rPr>
              <a:t>standard </a:t>
            </a:r>
            <a:r>
              <a:rPr dirty="0" sz="1100" spc="-10">
                <a:latin typeface="Arial"/>
                <a:cs typeface="Arial"/>
              </a:rPr>
              <a:t>deviations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mean, and about 70% of</a:t>
            </a:r>
            <a:endParaRPr sz="1100">
              <a:latin typeface="Arial"/>
              <a:cs typeface="Arial"/>
            </a:endParaRPr>
          </a:p>
          <a:p>
            <a:pPr marL="544195" marR="4699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falls </a:t>
            </a:r>
            <a:r>
              <a:rPr dirty="0" sz="1100" spc="-10">
                <a:latin typeface="Arial"/>
                <a:cs typeface="Arial"/>
              </a:rPr>
              <a:t>within 1 </a:t>
            </a:r>
            <a:r>
              <a:rPr dirty="0" sz="1100" spc="-5">
                <a:latin typeface="Arial"/>
                <a:cs typeface="Arial"/>
              </a:rPr>
              <a:t>standard </a:t>
            </a:r>
            <a:r>
              <a:rPr dirty="0" sz="1100" spc="-10">
                <a:latin typeface="Arial"/>
                <a:cs typeface="Arial"/>
              </a:rPr>
              <a:t>deviation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mean  </a:t>
            </a:r>
            <a:r>
              <a:rPr dirty="0" sz="1100" spc="-5">
                <a:latin typeface="Arial"/>
                <a:cs typeface="Arial"/>
              </a:rPr>
              <a:t>(with software,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easily </a:t>
            </a:r>
            <a:r>
              <a:rPr dirty="0" sz="1100" spc="-5">
                <a:latin typeface="Arial"/>
                <a:cs typeface="Arial"/>
              </a:rPr>
              <a:t>find </a:t>
            </a:r>
            <a:r>
              <a:rPr dirty="0" sz="1100" spc="-10">
                <a:latin typeface="Arial"/>
                <a:cs typeface="Arial"/>
              </a:rPr>
              <a:t>other </a:t>
            </a:r>
            <a:r>
              <a:rPr dirty="0" sz="1100" spc="-5">
                <a:latin typeface="Arial"/>
                <a:cs typeface="Arial"/>
              </a:rPr>
              <a:t>confidence  </a:t>
            </a:r>
            <a:r>
              <a:rPr dirty="0" sz="1100" spc="-10">
                <a:latin typeface="Arial"/>
                <a:cs typeface="Arial"/>
              </a:rPr>
              <a:t>levels </a:t>
            </a:r>
            <a:r>
              <a:rPr dirty="0" sz="1100" spc="-5">
                <a:latin typeface="Arial"/>
                <a:cs typeface="Arial"/>
              </a:rPr>
              <a:t>too)</a:t>
            </a:r>
            <a:endParaRPr sz="1100">
              <a:latin typeface="Arial"/>
              <a:cs typeface="Arial"/>
            </a:endParaRPr>
          </a:p>
          <a:p>
            <a:pPr algn="ctr" marL="231140">
              <a:lnSpc>
                <a:spcPct val="100000"/>
              </a:lnSpc>
              <a:spcBef>
                <a:spcPts val="225"/>
              </a:spcBef>
            </a:pPr>
            <a:r>
              <a:rPr dirty="0" sz="1200" spc="-10">
                <a:latin typeface="Arial"/>
                <a:cs typeface="Arial"/>
              </a:rPr>
              <a:t>95% C.I.: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-52">
                <a:latin typeface="Garamond"/>
                <a:cs typeface="Garamond"/>
              </a:rPr>
              <a:t> </a:t>
            </a:r>
            <a:r>
              <a:rPr dirty="0" sz="1200" spc="125" i="1">
                <a:latin typeface="Garamond"/>
                <a:cs typeface="Garamond"/>
              </a:rPr>
              <a:t>± </a:t>
            </a:r>
            <a:r>
              <a:rPr dirty="0" sz="1200" spc="50">
                <a:latin typeface="Garamond"/>
                <a:cs typeface="Garamond"/>
              </a:rPr>
              <a:t>(</a:t>
            </a:r>
            <a:r>
              <a:rPr dirty="0" sz="1200" spc="50">
                <a:latin typeface="Arial"/>
                <a:cs typeface="Arial"/>
              </a:rPr>
              <a:t>2 </a:t>
            </a:r>
            <a:r>
              <a:rPr dirty="0" sz="1200" spc="125" i="1">
                <a:latin typeface="Garamond"/>
                <a:cs typeface="Garamond"/>
              </a:rPr>
              <a:t>×</a:t>
            </a:r>
            <a:r>
              <a:rPr dirty="0" sz="1200" spc="-220" i="1">
                <a:latin typeface="Garamond"/>
                <a:cs typeface="Garamond"/>
              </a:rPr>
              <a:t> </a:t>
            </a:r>
            <a:r>
              <a:rPr dirty="0" sz="1200" spc="-70" i="1">
                <a:latin typeface="Arial"/>
                <a:cs typeface="Arial"/>
              </a:rPr>
              <a:t>s</a:t>
            </a:r>
            <a:r>
              <a:rPr dirty="0" baseline="-6944" sz="1200" spc="-104">
                <a:latin typeface="Times New Roman"/>
                <a:cs typeface="Times New Roman"/>
              </a:rPr>
              <a:t>¯</a:t>
            </a:r>
            <a:r>
              <a:rPr dirty="0" baseline="-13888" sz="1200" spc="-104" i="1">
                <a:latin typeface="Arial"/>
                <a:cs typeface="Arial"/>
              </a:rPr>
              <a:t>x</a:t>
            </a:r>
            <a:r>
              <a:rPr dirty="0" sz="1200" spc="-7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  <a:p>
            <a:pPr algn="ctr" marL="231140">
              <a:lnSpc>
                <a:spcPct val="100000"/>
              </a:lnSpc>
              <a:spcBef>
                <a:spcPts val="650"/>
              </a:spcBef>
            </a:pPr>
            <a:r>
              <a:rPr dirty="0" sz="1200" spc="-10">
                <a:latin typeface="Arial"/>
                <a:cs typeface="Arial"/>
              </a:rPr>
              <a:t>70% C.I.: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-52">
                <a:latin typeface="Garamond"/>
                <a:cs typeface="Garamond"/>
              </a:rPr>
              <a:t> </a:t>
            </a:r>
            <a:r>
              <a:rPr dirty="0" sz="1200" spc="125" i="1">
                <a:latin typeface="Garamond"/>
                <a:cs typeface="Garamond"/>
              </a:rPr>
              <a:t>± </a:t>
            </a:r>
            <a:r>
              <a:rPr dirty="0" sz="1200" spc="50">
                <a:latin typeface="Garamond"/>
                <a:cs typeface="Garamond"/>
              </a:rPr>
              <a:t>(</a:t>
            </a:r>
            <a:r>
              <a:rPr dirty="0" sz="1200" spc="50">
                <a:latin typeface="Arial"/>
                <a:cs typeface="Arial"/>
              </a:rPr>
              <a:t>1 </a:t>
            </a:r>
            <a:r>
              <a:rPr dirty="0" sz="1200" spc="125" i="1">
                <a:latin typeface="Garamond"/>
                <a:cs typeface="Garamond"/>
              </a:rPr>
              <a:t>×</a:t>
            </a:r>
            <a:r>
              <a:rPr dirty="0" sz="1200" spc="-220" i="1">
                <a:latin typeface="Garamond"/>
                <a:cs typeface="Garamond"/>
              </a:rPr>
              <a:t> </a:t>
            </a:r>
            <a:r>
              <a:rPr dirty="0" sz="1200" spc="-70" i="1">
                <a:latin typeface="Arial"/>
                <a:cs typeface="Arial"/>
              </a:rPr>
              <a:t>s</a:t>
            </a:r>
            <a:r>
              <a:rPr dirty="0" baseline="-6944" sz="1200" spc="-104">
                <a:latin typeface="Times New Roman"/>
                <a:cs typeface="Times New Roman"/>
              </a:rPr>
              <a:t>¯</a:t>
            </a:r>
            <a:r>
              <a:rPr dirty="0" baseline="-13888" sz="1200" spc="-104" i="1">
                <a:latin typeface="Arial"/>
                <a:cs typeface="Arial"/>
              </a:rPr>
              <a:t>x</a:t>
            </a:r>
            <a:r>
              <a:rPr dirty="0" sz="1200" spc="-7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1723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Student’s t</a:t>
            </a:r>
            <a:r>
              <a:rPr dirty="0" spc="-40"/>
              <a:t> </a:t>
            </a:r>
            <a:r>
              <a:rPr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435" y="429752"/>
            <a:ext cx="4015740" cy="2721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165" marR="1193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304800" algn="l"/>
              </a:tabLst>
            </a:pPr>
            <a:r>
              <a:rPr dirty="0" sz="1200" spc="-5">
                <a:latin typeface="Arial"/>
                <a:cs typeface="Arial"/>
              </a:rPr>
              <a:t>Problem: </a:t>
            </a:r>
            <a:r>
              <a:rPr dirty="0" sz="1200" spc="-10">
                <a:latin typeface="Arial"/>
                <a:cs typeface="Arial"/>
              </a:rPr>
              <a:t>we don’t </a:t>
            </a:r>
            <a:r>
              <a:rPr dirty="0" sz="1200" spc="-5">
                <a:latin typeface="Arial"/>
                <a:cs typeface="Arial"/>
              </a:rPr>
              <a:t>know the standard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-5">
                <a:latin typeface="Arial"/>
                <a:cs typeface="Arial"/>
              </a:rPr>
              <a:t>of the  </a:t>
            </a:r>
            <a:r>
              <a:rPr dirty="0" sz="1200" spc="-10">
                <a:latin typeface="Arial"/>
                <a:cs typeface="Arial"/>
              </a:rPr>
              <a:t>population, </a:t>
            </a: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can’t compute the </a:t>
            </a:r>
            <a:r>
              <a:rPr dirty="0" sz="1200" spc="-10">
                <a:latin typeface="Arial"/>
                <a:cs typeface="Arial"/>
              </a:rPr>
              <a:t>exact </a:t>
            </a:r>
            <a:r>
              <a:rPr dirty="0" sz="1200" spc="-5">
                <a:latin typeface="Arial"/>
                <a:cs typeface="Arial"/>
              </a:rPr>
              <a:t>standard  </a:t>
            </a:r>
            <a:r>
              <a:rPr dirty="0" sz="1200" spc="-10">
                <a:latin typeface="Arial"/>
                <a:cs typeface="Arial"/>
              </a:rPr>
              <a:t>error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mean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estimate</a:t>
            </a:r>
            <a:endParaRPr sz="1200">
              <a:latin typeface="Arial"/>
              <a:cs typeface="Arial"/>
            </a:endParaRPr>
          </a:p>
          <a:p>
            <a:pPr marL="30416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3048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instead </a:t>
            </a:r>
            <a:r>
              <a:rPr dirty="0" sz="1200" spc="-5">
                <a:latin typeface="Arial"/>
                <a:cs typeface="Arial"/>
              </a:rPr>
              <a:t>rely on an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of the standard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error</a:t>
            </a:r>
            <a:endParaRPr sz="1200">
              <a:latin typeface="Arial"/>
              <a:cs typeface="Arial"/>
            </a:endParaRPr>
          </a:p>
          <a:p>
            <a:pPr marL="304165" marR="15113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Garamond"/>
              <a:buChar char="•"/>
              <a:tabLst>
                <a:tab pos="304800" algn="l"/>
              </a:tabLst>
            </a:pPr>
            <a:r>
              <a:rPr dirty="0" sz="1200" spc="-5">
                <a:latin typeface="Arial"/>
                <a:cs typeface="Arial"/>
              </a:rPr>
              <a:t>Since this </a:t>
            </a:r>
            <a:r>
              <a:rPr dirty="0" sz="1200" spc="-10">
                <a:latin typeface="Arial"/>
                <a:cs typeface="Arial"/>
              </a:rPr>
              <a:t>estimate will </a:t>
            </a: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 spc="-10">
                <a:latin typeface="Arial"/>
                <a:cs typeface="Arial"/>
              </a:rPr>
              <a:t>pretty </a:t>
            </a:r>
            <a:r>
              <a:rPr dirty="0" sz="1200" spc="-5">
                <a:latin typeface="Arial"/>
                <a:cs typeface="Arial"/>
              </a:rPr>
              <a:t>far </a:t>
            </a:r>
            <a:r>
              <a:rPr dirty="0" sz="1200" spc="-15">
                <a:latin typeface="Arial"/>
                <a:cs typeface="Arial"/>
              </a:rPr>
              <a:t>off </a:t>
            </a:r>
            <a:r>
              <a:rPr dirty="0" sz="1200" spc="-5">
                <a:latin typeface="Arial"/>
                <a:cs typeface="Arial"/>
              </a:rPr>
              <a:t>sometimes, 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confidence </a:t>
            </a:r>
            <a:r>
              <a:rPr dirty="0" sz="1200" spc="-10">
                <a:latin typeface="Arial"/>
                <a:cs typeface="Arial"/>
              </a:rPr>
              <a:t>interval will </a:t>
            </a: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 spc="-10">
                <a:latin typeface="Arial"/>
                <a:cs typeface="Arial"/>
              </a:rPr>
              <a:t>wider </a:t>
            </a:r>
            <a:r>
              <a:rPr dirty="0" sz="1200" spc="-5">
                <a:latin typeface="Arial"/>
                <a:cs typeface="Arial"/>
              </a:rPr>
              <a:t>or </a:t>
            </a:r>
            <a:r>
              <a:rPr dirty="0" sz="1200" spc="-10">
                <a:latin typeface="Arial"/>
                <a:cs typeface="Arial"/>
              </a:rPr>
              <a:t>narrower </a:t>
            </a:r>
            <a:r>
              <a:rPr dirty="0" sz="1200" spc="-5">
                <a:latin typeface="Arial"/>
                <a:cs typeface="Arial"/>
              </a:rPr>
              <a:t>than  it should be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sometimes</a:t>
            </a:r>
            <a:endParaRPr sz="1200">
              <a:latin typeface="Arial"/>
              <a:cs typeface="Arial"/>
            </a:endParaRPr>
          </a:p>
          <a:p>
            <a:pPr marL="304165" marR="268605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Garamond"/>
              <a:buChar char="•"/>
              <a:tabLst>
                <a:tab pos="304800" algn="l"/>
              </a:tabLst>
            </a:pPr>
            <a:r>
              <a:rPr dirty="0" sz="1200" spc="-5">
                <a:latin typeface="Arial"/>
                <a:cs typeface="Arial"/>
              </a:rPr>
              <a:t>Thus,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confidence </a:t>
            </a:r>
            <a:r>
              <a:rPr dirty="0" sz="1200" spc="-10">
                <a:latin typeface="Arial"/>
                <a:cs typeface="Arial"/>
              </a:rPr>
              <a:t>interval won’t actually </a:t>
            </a:r>
            <a:r>
              <a:rPr dirty="0" sz="1200" spc="-5">
                <a:latin typeface="Arial"/>
                <a:cs typeface="Arial"/>
              </a:rPr>
              <a:t>contain  the true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 </a:t>
            </a:r>
            <a:r>
              <a:rPr dirty="0" sz="1200" spc="-10">
                <a:latin typeface="Arial"/>
                <a:cs typeface="Arial"/>
              </a:rPr>
              <a:t>95% </a:t>
            </a:r>
            <a:r>
              <a:rPr dirty="0" sz="1200" spc="-5">
                <a:latin typeface="Arial"/>
                <a:cs typeface="Arial"/>
              </a:rPr>
              <a:t>of the time </a:t>
            </a:r>
            <a:r>
              <a:rPr dirty="0" sz="1200" spc="-10">
                <a:latin typeface="Arial"/>
                <a:cs typeface="Arial"/>
              </a:rPr>
              <a:t>like </a:t>
            </a:r>
            <a:r>
              <a:rPr dirty="0" sz="1200" spc="-15">
                <a:latin typeface="Arial"/>
                <a:cs typeface="Arial"/>
              </a:rPr>
              <a:t>it’s  </a:t>
            </a:r>
            <a:r>
              <a:rPr dirty="0" sz="1200" spc="-5">
                <a:latin typeface="Arial"/>
                <a:cs typeface="Arial"/>
              </a:rPr>
              <a:t>supposed to (if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sample is small)</a:t>
            </a:r>
            <a:endParaRPr sz="1200">
              <a:latin typeface="Arial"/>
              <a:cs typeface="Arial"/>
            </a:endParaRPr>
          </a:p>
          <a:p>
            <a:pPr marL="304165" marR="346710" indent="-152400">
              <a:lnSpc>
                <a:spcPts val="1350"/>
              </a:lnSpc>
              <a:spcBef>
                <a:spcPts val="340"/>
              </a:spcBef>
              <a:buClr>
                <a:srgbClr val="EC1A3A"/>
              </a:buClr>
              <a:buFont typeface="Garamond"/>
              <a:buChar char="•"/>
              <a:tabLst>
                <a:tab pos="304800" algn="l"/>
              </a:tabLst>
            </a:pPr>
            <a:r>
              <a:rPr dirty="0" sz="1200" spc="-5">
                <a:latin typeface="Arial"/>
                <a:cs typeface="Arial"/>
              </a:rPr>
              <a:t>Solution: make a correction to </a:t>
            </a:r>
            <a:r>
              <a:rPr dirty="0" sz="1200" spc="-10">
                <a:latin typeface="Arial"/>
                <a:cs typeface="Arial"/>
              </a:rPr>
              <a:t>account </a:t>
            </a:r>
            <a:r>
              <a:rPr dirty="0" sz="1200" spc="-5">
                <a:latin typeface="Arial"/>
                <a:cs typeface="Arial"/>
              </a:rPr>
              <a:t>for the fact  that </a:t>
            </a:r>
            <a:r>
              <a:rPr dirty="0" sz="1200" spc="-10">
                <a:latin typeface="Arial"/>
                <a:cs typeface="Arial"/>
              </a:rPr>
              <a:t>we’re using </a:t>
            </a:r>
            <a:r>
              <a:rPr dirty="0" sz="1200" spc="-5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of the standard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error</a:t>
            </a:r>
            <a:endParaRPr sz="1200">
              <a:latin typeface="Arial"/>
              <a:cs typeface="Arial"/>
            </a:endParaRPr>
          </a:p>
          <a:p>
            <a:pPr lvl="1" marL="607695" marR="160655" indent="-145415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Garamond"/>
              <a:buChar char="•"/>
              <a:tabLst>
                <a:tab pos="608330" algn="l"/>
              </a:tabLst>
            </a:pPr>
            <a:r>
              <a:rPr dirty="0" sz="1100" spc="-15">
                <a:latin typeface="Arial"/>
                <a:cs typeface="Arial"/>
              </a:rPr>
              <a:t>Specifically, </a:t>
            </a:r>
            <a:r>
              <a:rPr dirty="0" sz="1100" spc="-10">
                <a:latin typeface="Arial"/>
                <a:cs typeface="Arial"/>
              </a:rPr>
              <a:t>we’ll </a:t>
            </a:r>
            <a:r>
              <a:rPr dirty="0" sz="1100" spc="-5">
                <a:latin typeface="Arial"/>
                <a:cs typeface="Arial"/>
              </a:rPr>
              <a:t>multiply the standard </a:t>
            </a:r>
            <a:r>
              <a:rPr dirty="0" sz="1100" spc="-10">
                <a:latin typeface="Arial"/>
                <a:cs typeface="Arial"/>
              </a:rPr>
              <a:t>error estimate  by a number larger </a:t>
            </a:r>
            <a:r>
              <a:rPr dirty="0" sz="1100" spc="-5">
                <a:latin typeface="Arial"/>
                <a:cs typeface="Arial"/>
              </a:rPr>
              <a:t>than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1.96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1723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Student’s t</a:t>
            </a:r>
            <a:r>
              <a:rPr dirty="0" spc="-40"/>
              <a:t> </a:t>
            </a:r>
            <a:r>
              <a:rPr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35" y="493925"/>
            <a:ext cx="3922395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065" marR="120014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do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figure </a:t>
            </a:r>
            <a:r>
              <a:rPr dirty="0" sz="1200" spc="-10">
                <a:latin typeface="Arial"/>
                <a:cs typeface="Arial"/>
              </a:rPr>
              <a:t>out what number </a:t>
            </a:r>
            <a:r>
              <a:rPr dirty="0" sz="1200" spc="-5">
                <a:latin typeface="Arial"/>
                <a:cs typeface="Arial"/>
              </a:rPr>
              <a:t>to multiply the  standard </a:t>
            </a:r>
            <a:r>
              <a:rPr dirty="0" sz="1200" spc="-10">
                <a:latin typeface="Arial"/>
                <a:cs typeface="Arial"/>
              </a:rPr>
              <a:t>error by?</a:t>
            </a:r>
            <a:endParaRPr sz="1200">
              <a:latin typeface="Arial"/>
              <a:cs typeface="Arial"/>
            </a:endParaRPr>
          </a:p>
          <a:p>
            <a:pPr marL="266065" marR="10350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called the Student’s t 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created (discovered) specifically  for this</a:t>
            </a:r>
            <a:r>
              <a:rPr dirty="0" sz="1200" spc="-10">
                <a:latin typeface="Arial"/>
                <a:cs typeface="Arial"/>
              </a:rPr>
              <a:t> purpose</a:t>
            </a:r>
            <a:endParaRPr sz="1200">
              <a:latin typeface="Arial"/>
              <a:cs typeface="Arial"/>
            </a:endParaRPr>
          </a:p>
          <a:p>
            <a:pPr marL="266065" marR="8128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The Student’s t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is sort of </a:t>
            </a:r>
            <a:r>
              <a:rPr dirty="0" sz="1200" spc="-10">
                <a:latin typeface="Arial"/>
                <a:cs typeface="Arial"/>
              </a:rPr>
              <a:t>like </a:t>
            </a:r>
            <a:r>
              <a:rPr dirty="0" sz="1200" spc="-5">
                <a:latin typeface="Arial"/>
                <a:cs typeface="Arial"/>
              </a:rPr>
              <a:t>the standard  </a:t>
            </a:r>
            <a:r>
              <a:rPr dirty="0" sz="1200" spc="-10">
                <a:latin typeface="Arial"/>
                <a:cs typeface="Arial"/>
              </a:rPr>
              <a:t>normal distribution, except </a:t>
            </a:r>
            <a:r>
              <a:rPr dirty="0" sz="1200" spc="-5">
                <a:latin typeface="Arial"/>
                <a:cs typeface="Arial"/>
              </a:rPr>
              <a:t>that its </a:t>
            </a:r>
            <a:r>
              <a:rPr dirty="0" sz="1200" spc="-10">
                <a:latin typeface="Arial"/>
                <a:cs typeface="Arial"/>
              </a:rPr>
              <a:t>exact </a:t>
            </a:r>
            <a:r>
              <a:rPr dirty="0" sz="1200" spc="-5">
                <a:latin typeface="Arial"/>
                <a:cs typeface="Arial"/>
              </a:rPr>
              <a:t>shape  </a:t>
            </a:r>
            <a:r>
              <a:rPr dirty="0" sz="1200" spc="-10">
                <a:latin typeface="Arial"/>
                <a:cs typeface="Arial"/>
              </a:rPr>
              <a:t>depends </a:t>
            </a:r>
            <a:r>
              <a:rPr dirty="0" sz="1200" spc="-5">
                <a:latin typeface="Arial"/>
                <a:cs typeface="Arial"/>
              </a:rPr>
              <a:t>on the sample size</a:t>
            </a:r>
            <a:endParaRPr sz="1200">
              <a:latin typeface="Arial"/>
              <a:cs typeface="Arial"/>
            </a:endParaRPr>
          </a:p>
          <a:p>
            <a:pPr marL="266065" marR="55943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10">
                <a:latin typeface="Arial"/>
                <a:cs typeface="Arial"/>
              </a:rPr>
              <a:t>95%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10">
                <a:latin typeface="Arial"/>
                <a:cs typeface="Arial"/>
              </a:rPr>
              <a:t>area under </a:t>
            </a:r>
            <a:r>
              <a:rPr dirty="0" sz="1200" spc="-5">
                <a:latin typeface="Arial"/>
                <a:cs typeface="Arial"/>
              </a:rPr>
              <a:t>the standard </a:t>
            </a:r>
            <a:r>
              <a:rPr dirty="0" sz="1200" spc="-10">
                <a:latin typeface="Arial"/>
                <a:cs typeface="Arial"/>
              </a:rPr>
              <a:t>normal  distribution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within 1.96 units </a:t>
            </a:r>
            <a:r>
              <a:rPr dirty="0" sz="1200" spc="-5">
                <a:latin typeface="Arial"/>
                <a:cs typeface="Arial"/>
              </a:rPr>
              <a:t>of the mean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(0)</a:t>
            </a:r>
            <a:endParaRPr sz="1200">
              <a:latin typeface="Arial"/>
              <a:cs typeface="Arial"/>
            </a:endParaRPr>
          </a:p>
          <a:p>
            <a:pPr marL="266065" marR="9525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With the t </a:t>
            </a:r>
            <a:r>
              <a:rPr dirty="0" sz="1200" spc="-10">
                <a:latin typeface="Arial"/>
                <a:cs typeface="Arial"/>
              </a:rPr>
              <a:t>distribution, when </a:t>
            </a:r>
            <a:r>
              <a:rPr dirty="0" sz="1200" spc="-5">
                <a:latin typeface="Arial"/>
                <a:cs typeface="Arial"/>
              </a:rPr>
              <a:t>the sample size is small,  </a:t>
            </a:r>
            <a:r>
              <a:rPr dirty="0" sz="1200" spc="-10">
                <a:latin typeface="Arial"/>
                <a:cs typeface="Arial"/>
              </a:rPr>
              <a:t>we’ll have </a:t>
            </a:r>
            <a:r>
              <a:rPr dirty="0" sz="1200" spc="-5">
                <a:latin typeface="Arial"/>
                <a:cs typeface="Arial"/>
              </a:rPr>
              <a:t>to go more than </a:t>
            </a:r>
            <a:r>
              <a:rPr dirty="0" sz="1200" spc="-10">
                <a:latin typeface="Arial"/>
                <a:cs typeface="Arial"/>
              </a:rPr>
              <a:t>1.96 units </a:t>
            </a:r>
            <a:r>
              <a:rPr dirty="0" sz="1200" spc="-5">
                <a:latin typeface="Arial"/>
                <a:cs typeface="Arial"/>
              </a:rPr>
              <a:t>from the mean  to </a:t>
            </a:r>
            <a:r>
              <a:rPr dirty="0" sz="1200" spc="-10">
                <a:latin typeface="Arial"/>
                <a:cs typeface="Arial"/>
              </a:rPr>
              <a:t>get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95%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974975" cy="4660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2025"/>
              </a:lnSpc>
              <a:spcBef>
                <a:spcPts val="120"/>
              </a:spcBef>
            </a:pPr>
            <a:r>
              <a:rPr dirty="0" spc="5"/>
              <a:t>Student’s t</a:t>
            </a:r>
            <a:r>
              <a:rPr dirty="0" spc="-10"/>
              <a:t> </a:t>
            </a:r>
            <a:r>
              <a:rPr dirty="0"/>
              <a:t>distribution</a:t>
            </a:r>
          </a:p>
          <a:p>
            <a:pPr marL="1455420">
              <a:lnSpc>
                <a:spcPts val="1425"/>
              </a:lnSpc>
            </a:pPr>
            <a:r>
              <a:rPr dirty="0" sz="1200" spc="-5"/>
              <a:t>Student’s</a:t>
            </a:r>
            <a:r>
              <a:rPr dirty="0" sz="1200" spc="-60"/>
              <a:t> </a:t>
            </a:r>
            <a:r>
              <a:rPr dirty="0" sz="1200" i="1">
                <a:latin typeface="Arial"/>
                <a:cs typeface="Arial"/>
              </a:rPr>
              <a:t>t</a:t>
            </a:r>
            <a:r>
              <a:rPr dirty="0" sz="1200"/>
              <a:t>-distribution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996" y="514526"/>
            <a:ext cx="3240007" cy="259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5167" y="3117448"/>
            <a:ext cx="2997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</a:t>
            </a:r>
            <a:r>
              <a:rPr dirty="0" sz="1000" spc="-10">
                <a:latin typeface="Arial"/>
                <a:cs typeface="Arial"/>
                <a:hlinkClick r:id="rId3"/>
              </a:rPr>
              <a:t>CC </a:t>
            </a:r>
            <a:r>
              <a:rPr dirty="0" sz="1000" spc="-5">
                <a:latin typeface="Arial"/>
                <a:cs typeface="Arial"/>
                <a:hlinkClick r:id="rId3"/>
              </a:rPr>
              <a:t>BY 3.0</a:t>
            </a:r>
            <a:r>
              <a:rPr dirty="0" sz="1000" spc="-5">
                <a:latin typeface="Arial"/>
                <a:cs typeface="Arial"/>
              </a:rPr>
              <a:t>, “Student t </a:t>
            </a:r>
            <a:r>
              <a:rPr dirty="0" sz="1000" spc="-10">
                <a:latin typeface="Arial"/>
                <a:cs typeface="Arial"/>
              </a:rPr>
              <a:t>pdf.svg” </a:t>
            </a:r>
            <a:r>
              <a:rPr dirty="0" sz="1000" spc="-5">
                <a:latin typeface="Arial"/>
                <a:cs typeface="Arial"/>
              </a:rPr>
              <a:t>by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Skbkekas)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1723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Student’s t</a:t>
            </a:r>
            <a:r>
              <a:rPr dirty="0" spc="-40"/>
              <a:t> </a:t>
            </a:r>
            <a:r>
              <a:rPr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368373"/>
            <a:ext cx="3907790" cy="2872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812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With small samples, the standard </a:t>
            </a:r>
            <a:r>
              <a:rPr dirty="0" sz="1200" spc="-10">
                <a:latin typeface="Arial"/>
                <a:cs typeface="Arial"/>
              </a:rPr>
              <a:t>error estimate is  quite imprecise, </a:t>
            </a:r>
            <a:r>
              <a:rPr dirty="0" sz="1200" spc="-5">
                <a:latin typeface="Arial"/>
                <a:cs typeface="Arial"/>
              </a:rPr>
              <a:t>so the tails of the t </a:t>
            </a:r>
            <a:r>
              <a:rPr dirty="0" sz="1200" spc="-10">
                <a:latin typeface="Arial"/>
                <a:cs typeface="Arial"/>
              </a:rPr>
              <a:t>distribution are  noticeably </a:t>
            </a:r>
            <a:r>
              <a:rPr dirty="0" sz="1200" spc="-5">
                <a:latin typeface="Arial"/>
                <a:cs typeface="Arial"/>
              </a:rPr>
              <a:t>fatter than the standard </a:t>
            </a:r>
            <a:r>
              <a:rPr dirty="0" sz="1200" spc="-10">
                <a:latin typeface="Arial"/>
                <a:cs typeface="Arial"/>
              </a:rPr>
              <a:t>normal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distribution</a:t>
            </a:r>
            <a:endParaRPr sz="1200">
              <a:latin typeface="Arial"/>
              <a:cs typeface="Arial"/>
            </a:endParaRPr>
          </a:p>
          <a:p>
            <a:pPr marL="240665" marR="309245" indent="-152400">
              <a:lnSpc>
                <a:spcPct val="100000"/>
              </a:lnSpc>
              <a:spcBef>
                <a:spcPts val="26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With </a:t>
            </a:r>
            <a:r>
              <a:rPr dirty="0" sz="1200" spc="-10">
                <a:latin typeface="Arial"/>
                <a:cs typeface="Arial"/>
              </a:rPr>
              <a:t>large </a:t>
            </a:r>
            <a:r>
              <a:rPr dirty="0" sz="1200" spc="-5">
                <a:latin typeface="Arial"/>
                <a:cs typeface="Arial"/>
              </a:rPr>
              <a:t>samples, the standard </a:t>
            </a:r>
            <a:r>
              <a:rPr dirty="0" sz="1200" spc="-10">
                <a:latin typeface="Arial"/>
                <a:cs typeface="Arial"/>
              </a:rPr>
              <a:t>error estimate is  </a:t>
            </a:r>
            <a:r>
              <a:rPr dirty="0" sz="1200" spc="-5">
                <a:latin typeface="Arial"/>
                <a:cs typeface="Arial"/>
              </a:rPr>
              <a:t>very </a:t>
            </a:r>
            <a:r>
              <a:rPr dirty="0" sz="1200" spc="-10">
                <a:latin typeface="Arial"/>
                <a:cs typeface="Arial"/>
              </a:rPr>
              <a:t>precise, </a:t>
            </a:r>
            <a:r>
              <a:rPr dirty="0" sz="1200" spc="-5">
                <a:latin typeface="Arial"/>
                <a:cs typeface="Arial"/>
              </a:rPr>
              <a:t>so the t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is virtually  </a:t>
            </a:r>
            <a:r>
              <a:rPr dirty="0" sz="1200" spc="-10">
                <a:latin typeface="Arial"/>
                <a:cs typeface="Arial"/>
              </a:rPr>
              <a:t>indistinguishable </a:t>
            </a:r>
            <a:r>
              <a:rPr dirty="0" sz="1200" spc="-5">
                <a:latin typeface="Arial"/>
                <a:cs typeface="Arial"/>
              </a:rPr>
              <a:t>from the standard </a:t>
            </a:r>
            <a:r>
              <a:rPr dirty="0" sz="1200" spc="-10">
                <a:latin typeface="Arial"/>
                <a:cs typeface="Arial"/>
              </a:rPr>
              <a:t>normal  distribution</a:t>
            </a:r>
            <a:endParaRPr sz="1200">
              <a:latin typeface="Arial"/>
              <a:cs typeface="Arial"/>
            </a:endParaRPr>
          </a:p>
          <a:p>
            <a:pPr marL="240665" marR="74930" indent="-152400">
              <a:lnSpc>
                <a:spcPct val="100000"/>
              </a:lnSpc>
              <a:spcBef>
                <a:spcPts val="27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“critical values” from the t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makes </a:t>
            </a:r>
            <a:r>
              <a:rPr dirty="0" sz="1200" spc="-10">
                <a:latin typeface="Arial"/>
                <a:cs typeface="Arial"/>
              </a:rPr>
              <a:t>it  </a:t>
            </a:r>
            <a:r>
              <a:rPr dirty="0" sz="1200" spc="-5">
                <a:latin typeface="Arial"/>
                <a:cs typeface="Arial"/>
              </a:rPr>
              <a:t>so that a </a:t>
            </a:r>
            <a:r>
              <a:rPr dirty="0" sz="1200" spc="-10">
                <a:latin typeface="Arial"/>
                <a:cs typeface="Arial"/>
              </a:rPr>
              <a:t>95% </a:t>
            </a:r>
            <a:r>
              <a:rPr dirty="0" sz="1200" spc="-5">
                <a:latin typeface="Arial"/>
                <a:cs typeface="Arial"/>
              </a:rPr>
              <a:t>confidence </a:t>
            </a:r>
            <a:r>
              <a:rPr dirty="0" sz="1200" spc="-10">
                <a:latin typeface="Arial"/>
                <a:cs typeface="Arial"/>
              </a:rPr>
              <a:t>interval actually will </a:t>
            </a:r>
            <a:r>
              <a:rPr dirty="0" sz="1200" spc="-5">
                <a:latin typeface="Arial"/>
                <a:cs typeface="Arial"/>
              </a:rPr>
              <a:t>contain  the true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 </a:t>
            </a:r>
            <a:r>
              <a:rPr dirty="0" sz="1200" spc="-10">
                <a:latin typeface="Arial"/>
                <a:cs typeface="Arial"/>
              </a:rPr>
              <a:t>95% </a:t>
            </a:r>
            <a:r>
              <a:rPr dirty="0" sz="1200" spc="-5">
                <a:latin typeface="Arial"/>
                <a:cs typeface="Arial"/>
              </a:rPr>
              <a:t>of the time, </a:t>
            </a:r>
            <a:r>
              <a:rPr dirty="0" sz="1200" spc="-10">
                <a:latin typeface="Arial"/>
                <a:cs typeface="Arial"/>
              </a:rPr>
              <a:t>even with  </a:t>
            </a:r>
            <a:r>
              <a:rPr dirty="0" sz="1200" spc="-5">
                <a:latin typeface="Arial"/>
                <a:cs typeface="Arial"/>
              </a:rPr>
              <a:t>small samples (assuming </a:t>
            </a:r>
            <a:r>
              <a:rPr dirty="0" sz="1200" spc="-10">
                <a:latin typeface="Arial"/>
                <a:cs typeface="Arial"/>
              </a:rPr>
              <a:t>other assumptions are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met)</a:t>
            </a:r>
            <a:endParaRPr sz="1200">
              <a:latin typeface="Arial"/>
              <a:cs typeface="Arial"/>
            </a:endParaRPr>
          </a:p>
          <a:p>
            <a:pPr marL="240665" marR="140970" indent="-152400">
              <a:lnSpc>
                <a:spcPct val="100000"/>
              </a:lnSpc>
              <a:spcBef>
                <a:spcPts val="27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Stata </a:t>
            </a:r>
            <a:r>
              <a:rPr dirty="0" sz="1200" spc="-10">
                <a:latin typeface="Arial"/>
                <a:cs typeface="Arial"/>
              </a:rPr>
              <a:t>will automatically </a:t>
            </a:r>
            <a:r>
              <a:rPr dirty="0" sz="1200" spc="-5">
                <a:latin typeface="Arial"/>
                <a:cs typeface="Arial"/>
              </a:rPr>
              <a:t>do this </a:t>
            </a:r>
            <a:r>
              <a:rPr dirty="0" sz="1200" spc="-10">
                <a:latin typeface="Arial"/>
                <a:cs typeface="Arial"/>
              </a:rPr>
              <a:t>extra work </a:t>
            </a: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us; </a:t>
            </a:r>
            <a:r>
              <a:rPr dirty="0" sz="1200" spc="-5">
                <a:latin typeface="Arial"/>
                <a:cs typeface="Arial"/>
              </a:rPr>
              <a:t>you  </a:t>
            </a:r>
            <a:r>
              <a:rPr dirty="0" sz="1200" spc="-10">
                <a:latin typeface="Arial"/>
                <a:cs typeface="Arial"/>
              </a:rPr>
              <a:t>just need </a:t>
            </a:r>
            <a:r>
              <a:rPr dirty="0" sz="1200" spc="-5">
                <a:latin typeface="Arial"/>
                <a:cs typeface="Arial"/>
              </a:rPr>
              <a:t>to know that it </a:t>
            </a:r>
            <a:r>
              <a:rPr dirty="0" sz="1200" spc="-10">
                <a:latin typeface="Arial"/>
                <a:cs typeface="Arial"/>
              </a:rPr>
              <a:t>uses </a:t>
            </a:r>
            <a:r>
              <a:rPr dirty="0" sz="1200" spc="-5">
                <a:latin typeface="Arial"/>
                <a:cs typeface="Arial"/>
              </a:rPr>
              <a:t>a t </a:t>
            </a:r>
            <a:r>
              <a:rPr dirty="0" sz="1200" spc="-10">
                <a:latin typeface="Arial"/>
                <a:cs typeface="Arial"/>
              </a:rPr>
              <a:t>distribution instead  </a:t>
            </a:r>
            <a:r>
              <a:rPr dirty="0" sz="1200" spc="-5">
                <a:latin typeface="Arial"/>
                <a:cs typeface="Arial"/>
              </a:rPr>
              <a:t>of a </a:t>
            </a:r>
            <a:r>
              <a:rPr dirty="0" sz="1200" spc="-10">
                <a:latin typeface="Arial"/>
                <a:cs typeface="Arial"/>
              </a:rPr>
              <a:t>normal distribution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deal with </a:t>
            </a:r>
            <a:r>
              <a:rPr dirty="0" sz="1200" spc="-5">
                <a:latin typeface="Arial"/>
                <a:cs typeface="Arial"/>
              </a:rPr>
              <a:t>small samples  correctly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1723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Student’s t</a:t>
            </a:r>
            <a:r>
              <a:rPr dirty="0" spc="-40"/>
              <a:t> </a:t>
            </a:r>
            <a:r>
              <a:rPr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587029"/>
            <a:ext cx="3815079" cy="2356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812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In the context of the t </a:t>
            </a:r>
            <a:r>
              <a:rPr dirty="0" sz="1200" spc="-10">
                <a:latin typeface="Arial"/>
                <a:cs typeface="Arial"/>
              </a:rPr>
              <a:t>distribution, </a:t>
            </a:r>
            <a:r>
              <a:rPr dirty="0" sz="1200" spc="-5">
                <a:latin typeface="Arial"/>
                <a:cs typeface="Arial"/>
              </a:rPr>
              <a:t>the sample size </a:t>
            </a:r>
            <a:r>
              <a:rPr dirty="0" sz="1200" spc="-10">
                <a:latin typeface="Arial"/>
                <a:cs typeface="Arial"/>
              </a:rPr>
              <a:t>is  expressed using </a:t>
            </a:r>
            <a:r>
              <a:rPr dirty="0" sz="1200" spc="-5">
                <a:latin typeface="Arial"/>
                <a:cs typeface="Arial"/>
              </a:rPr>
              <a:t>something called “degrees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freedom”</a:t>
            </a:r>
            <a:endParaRPr sz="1200">
              <a:latin typeface="Arial"/>
              <a:cs typeface="Arial"/>
            </a:endParaRPr>
          </a:p>
          <a:p>
            <a:pPr marL="240665" marR="142875" indent="-152400">
              <a:lnSpc>
                <a:spcPts val="1350"/>
              </a:lnSpc>
              <a:spcBef>
                <a:spcPts val="33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Degrees </a:t>
            </a:r>
            <a:r>
              <a:rPr dirty="0" sz="1200" spc="-5">
                <a:latin typeface="Arial"/>
                <a:cs typeface="Arial"/>
              </a:rPr>
              <a:t>of freedom: a </a:t>
            </a:r>
            <a:r>
              <a:rPr dirty="0" sz="1200" spc="-10">
                <a:latin typeface="Arial"/>
                <a:cs typeface="Arial"/>
              </a:rPr>
              <a:t>way </a:t>
            </a:r>
            <a:r>
              <a:rPr dirty="0" sz="1200" spc="-5">
                <a:latin typeface="Arial"/>
                <a:cs typeface="Arial"/>
              </a:rPr>
              <a:t>to measure the sample  size</a:t>
            </a:r>
            <a:endParaRPr sz="1200">
              <a:latin typeface="Arial"/>
              <a:cs typeface="Arial"/>
            </a:endParaRPr>
          </a:p>
          <a:p>
            <a:pPr lvl="1" marL="544195" marR="351155" indent="-145415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Garamond"/>
              <a:buChar char="•"/>
              <a:tabLst>
                <a:tab pos="544830" algn="l"/>
              </a:tabLst>
            </a:pPr>
            <a:r>
              <a:rPr dirty="0" sz="1100" spc="-10">
                <a:latin typeface="Arial"/>
                <a:cs typeface="Arial"/>
              </a:rPr>
              <a:t>Whenever </a:t>
            </a:r>
            <a:r>
              <a:rPr dirty="0" sz="1100" spc="-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hear </a:t>
            </a:r>
            <a:r>
              <a:rPr dirty="0" sz="1100" spc="-5">
                <a:latin typeface="Arial"/>
                <a:cs typeface="Arial"/>
              </a:rPr>
              <a:t>“degrees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freedom,” think  “sample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size”</a:t>
            </a:r>
            <a:endParaRPr sz="1100">
              <a:latin typeface="Arial"/>
              <a:cs typeface="Arial"/>
            </a:endParaRPr>
          </a:p>
          <a:p>
            <a:pPr lvl="1" marL="544195" marR="20320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544830" algn="l"/>
              </a:tabLst>
            </a:pPr>
            <a:r>
              <a:rPr dirty="0" sz="1100" spc="-10">
                <a:latin typeface="Arial"/>
                <a:cs typeface="Arial"/>
              </a:rPr>
              <a:t>The degrees of </a:t>
            </a:r>
            <a:r>
              <a:rPr dirty="0" sz="1100" spc="-5">
                <a:latin typeface="Arial"/>
                <a:cs typeface="Arial"/>
              </a:rPr>
              <a:t>freedom </a:t>
            </a:r>
            <a:r>
              <a:rPr dirty="0" sz="1100" spc="-10">
                <a:latin typeface="Arial"/>
                <a:cs typeface="Arial"/>
              </a:rPr>
              <a:t>won’t be exactly equal </a:t>
            </a:r>
            <a:r>
              <a:rPr dirty="0" sz="1100" spc="-5">
                <a:latin typeface="Arial"/>
                <a:cs typeface="Arial"/>
              </a:rPr>
              <a:t>to  your </a:t>
            </a:r>
            <a:r>
              <a:rPr dirty="0" sz="1100" spc="-10">
                <a:latin typeface="Arial"/>
                <a:cs typeface="Arial"/>
              </a:rPr>
              <a:t>number of observations because </a:t>
            </a:r>
            <a:r>
              <a:rPr dirty="0" sz="1100" spc="-15">
                <a:latin typeface="Arial"/>
                <a:cs typeface="Arial"/>
              </a:rPr>
              <a:t>it’s </a:t>
            </a:r>
            <a:r>
              <a:rPr dirty="0" sz="1100" spc="-10">
                <a:latin typeface="Arial"/>
                <a:cs typeface="Arial"/>
              </a:rPr>
              <a:t>a measure  of </a:t>
            </a:r>
            <a:r>
              <a:rPr dirty="0" sz="1100" spc="-5">
                <a:latin typeface="Arial"/>
                <a:cs typeface="Arial"/>
              </a:rPr>
              <a:t>sample size that </a:t>
            </a:r>
            <a:r>
              <a:rPr dirty="0" sz="1100" spc="-10">
                <a:latin typeface="Arial"/>
                <a:cs typeface="Arial"/>
              </a:rPr>
              <a:t>adjusts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how many </a:t>
            </a:r>
            <a:r>
              <a:rPr dirty="0" sz="1100" spc="-5">
                <a:latin typeface="Arial"/>
                <a:cs typeface="Arial"/>
              </a:rPr>
              <a:t>things you  </a:t>
            </a:r>
            <a:r>
              <a:rPr dirty="0" sz="1100" spc="-10">
                <a:latin typeface="Arial"/>
                <a:cs typeface="Arial"/>
              </a:rPr>
              <a:t>are estimating;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details aren’t important </a:t>
            </a:r>
            <a:r>
              <a:rPr dirty="0" sz="1100" spc="-5">
                <a:latin typeface="Arial"/>
                <a:cs typeface="Arial"/>
              </a:rPr>
              <a:t>for this  class, </a:t>
            </a:r>
            <a:r>
              <a:rPr dirty="0" sz="1100" spc="-10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you can read </a:t>
            </a:r>
            <a:r>
              <a:rPr dirty="0" sz="1100" spc="-10">
                <a:latin typeface="Arial"/>
                <a:cs typeface="Arial"/>
              </a:rPr>
              <a:t>more in </a:t>
            </a:r>
            <a:r>
              <a:rPr dirty="0" sz="1100" spc="-5">
                <a:latin typeface="Arial"/>
                <a:cs typeface="Arial"/>
              </a:rPr>
              <a:t>the textbook if you’re  curious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1723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Student’s t</a:t>
            </a:r>
            <a:r>
              <a:rPr dirty="0" spc="-40"/>
              <a:t> </a:t>
            </a:r>
            <a:r>
              <a:rPr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35" y="396011"/>
            <a:ext cx="3843020" cy="151701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279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Garamond"/>
              <a:buChar char="•"/>
              <a:tabLst>
                <a:tab pos="228600" algn="l"/>
              </a:tabLst>
            </a:pPr>
            <a:r>
              <a:rPr dirty="0" sz="1200" spc="-5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lvl="1" marL="531495" marR="179705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Garamond"/>
              <a:buChar char="•"/>
              <a:tabLst>
                <a:tab pos="532130" algn="l"/>
              </a:tabLst>
            </a:pP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estimate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average gas </a:t>
            </a:r>
            <a:r>
              <a:rPr dirty="0" sz="1100" spc="-5">
                <a:latin typeface="Arial"/>
                <a:cs typeface="Arial"/>
              </a:rPr>
              <a:t>mileage for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certain car type </a:t>
            </a:r>
            <a:r>
              <a:rPr dirty="0" sz="1100" spc="-10">
                <a:latin typeface="Arial"/>
                <a:cs typeface="Arial"/>
              </a:rPr>
              <a:t>based on a </a:t>
            </a:r>
            <a:r>
              <a:rPr dirty="0" sz="1100" spc="-5">
                <a:latin typeface="Arial"/>
                <a:cs typeface="Arial"/>
              </a:rPr>
              <a:t>sample </a:t>
            </a:r>
            <a:r>
              <a:rPr dirty="0" sz="1100" spc="-10">
                <a:latin typeface="Arial"/>
                <a:cs typeface="Arial"/>
              </a:rPr>
              <a:t>of 12 </a:t>
            </a:r>
            <a:r>
              <a:rPr dirty="0" sz="1100" spc="-5">
                <a:latin typeface="Arial"/>
                <a:cs typeface="Arial"/>
              </a:rPr>
              <a:t>cars that  </a:t>
            </a:r>
            <a:r>
              <a:rPr dirty="0" sz="1100" spc="-10">
                <a:latin typeface="Arial"/>
                <a:cs typeface="Arial"/>
              </a:rPr>
              <a:t>have been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driven</a:t>
            </a:r>
            <a:endParaRPr sz="1100">
              <a:latin typeface="Arial"/>
              <a:cs typeface="Arial"/>
            </a:endParaRPr>
          </a:p>
          <a:p>
            <a:pPr lvl="1" marL="5314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Garamond"/>
              <a:buChar char="•"/>
              <a:tabLst>
                <a:tab pos="532130" algn="l"/>
              </a:tabLst>
            </a:pPr>
            <a:r>
              <a:rPr dirty="0" sz="1100" spc="-20">
                <a:latin typeface="Arial"/>
                <a:cs typeface="Arial"/>
              </a:rPr>
              <a:t>Type </a:t>
            </a:r>
            <a:r>
              <a:rPr dirty="0" sz="1100" spc="-10">
                <a:latin typeface="Arial"/>
                <a:cs typeface="Arial"/>
              </a:rPr>
              <a:t>into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Stata:</a:t>
            </a:r>
            <a:endParaRPr sz="1100">
              <a:latin typeface="Arial"/>
              <a:cs typeface="Arial"/>
            </a:endParaRPr>
          </a:p>
          <a:p>
            <a:pPr marL="531495" marR="30480">
              <a:lnSpc>
                <a:spcPct val="102600"/>
              </a:lnSpc>
              <a:spcBef>
                <a:spcPts val="200"/>
              </a:spcBef>
            </a:pPr>
            <a:r>
              <a:rPr dirty="0" sz="1100" spc="-90">
                <a:latin typeface="Courier New"/>
                <a:cs typeface="Courier New"/>
              </a:rPr>
              <a:t>use </a:t>
            </a:r>
            <a:r>
              <a:rPr dirty="0" sz="1100" spc="-90">
                <a:latin typeface="Courier New"/>
                <a:cs typeface="Courier New"/>
                <a:hlinkClick r:id="rId2"/>
              </a:rPr>
              <a:t>https://www.stata-press.com/data/r14/fuel </a:t>
            </a:r>
            <a:r>
              <a:rPr dirty="0" sz="1100" spc="-90">
                <a:latin typeface="Courier New"/>
                <a:cs typeface="Courier New"/>
              </a:rPr>
              <a:t> sum</a:t>
            </a:r>
            <a:r>
              <a:rPr dirty="0" sz="1100" spc="-95">
                <a:latin typeface="Courier New"/>
                <a:cs typeface="Courier New"/>
              </a:rPr>
              <a:t> </a:t>
            </a:r>
            <a:r>
              <a:rPr dirty="0" sz="1100" spc="-90">
                <a:latin typeface="Courier New"/>
                <a:cs typeface="Courier New"/>
              </a:rPr>
              <a:t>mpg1</a:t>
            </a:r>
            <a:endParaRPr sz="1100">
              <a:latin typeface="Courier New"/>
              <a:cs typeface="Courier New"/>
            </a:endParaRPr>
          </a:p>
          <a:p>
            <a:pPr lvl="1" marL="531495" indent="-146050">
              <a:lnSpc>
                <a:spcPct val="100000"/>
              </a:lnSpc>
              <a:spcBef>
                <a:spcPts val="235"/>
              </a:spcBef>
              <a:buClr>
                <a:srgbClr val="3333B2"/>
              </a:buClr>
              <a:buFont typeface="Garamond"/>
              <a:buChar char="•"/>
              <a:tabLst>
                <a:tab pos="532130" algn="l"/>
              </a:tabLst>
            </a:pP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compute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standard </a:t>
            </a:r>
            <a:r>
              <a:rPr dirty="0" sz="1100" spc="-10">
                <a:latin typeface="Arial"/>
                <a:cs typeface="Arial"/>
              </a:rPr>
              <a:t>error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estimate: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2510" y="200962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5910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2133" y="202477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286" y="0"/>
                </a:lnTo>
              </a:path>
            </a:pathLst>
          </a:custGeom>
          <a:ln w="4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3520" y="2009622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 h="0">
                <a:moveTo>
                  <a:pt x="0" y="0"/>
                </a:moveTo>
                <a:lnTo>
                  <a:pt x="20220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1710" y="1875788"/>
            <a:ext cx="6521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dirty="0" baseline="-20833" sz="1200" spc="-60" i="1">
                <a:latin typeface="Times New Roman"/>
                <a:cs typeface="Times New Roman"/>
              </a:rPr>
              <a:t>√</a:t>
            </a:r>
            <a:r>
              <a:rPr dirty="0" sz="800" spc="-40" i="1">
                <a:latin typeface="Arial"/>
                <a:cs typeface="Arial"/>
              </a:rPr>
              <a:t>s	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-5" b="0" i="1">
                <a:latin typeface="Bookman Old Style"/>
                <a:cs typeface="Bookman Old Style"/>
              </a:rPr>
              <a:t>.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73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820" y="1913126"/>
            <a:ext cx="1028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30" i="1">
                <a:latin typeface="Times New Roman"/>
                <a:cs typeface="Times New Roman"/>
              </a:rPr>
              <a:t>√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433" y="2000680"/>
            <a:ext cx="49910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dirty="0" baseline="6944" sz="1200" spc="-7" i="1">
                <a:latin typeface="Arial"/>
                <a:cs typeface="Arial"/>
              </a:rPr>
              <a:t>n</a:t>
            </a:r>
            <a:r>
              <a:rPr dirty="0" baseline="6944" sz="1200" spc="-7" i="1">
                <a:latin typeface="Arial"/>
                <a:cs typeface="Arial"/>
              </a:rPr>
              <a:t>	</a:t>
            </a:r>
            <a:r>
              <a:rPr dirty="0" sz="800" spc="-1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9390" y="1893010"/>
            <a:ext cx="781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9895" algn="l"/>
              </a:tabLst>
            </a:pPr>
            <a:r>
              <a:rPr dirty="0" sz="1100" spc="110">
                <a:latin typeface="Garamond"/>
                <a:cs typeface="Garamond"/>
              </a:rPr>
              <a:t>=	=</a:t>
            </a:r>
            <a:r>
              <a:rPr dirty="0" sz="1100" spc="-40">
                <a:latin typeface="Garamond"/>
                <a:cs typeface="Garamond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Arial"/>
                <a:cs typeface="Arial"/>
              </a:rPr>
              <a:t>79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034" y="2085986"/>
            <a:ext cx="328612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2880" marR="30480" indent="-1454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Garamond"/>
              <a:buChar char="•"/>
              <a:tabLst>
                <a:tab pos="183515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were </a:t>
            </a:r>
            <a:r>
              <a:rPr dirty="0" sz="1100" spc="-5">
                <a:latin typeface="Arial"/>
                <a:cs typeface="Arial"/>
              </a:rPr>
              <a:t>to simply multiple the standard </a:t>
            </a:r>
            <a:r>
              <a:rPr dirty="0" sz="1100" spc="-10">
                <a:latin typeface="Arial"/>
                <a:cs typeface="Arial"/>
              </a:rPr>
              <a:t>error  estimate by 1.96 </a:t>
            </a:r>
            <a:r>
              <a:rPr dirty="0" sz="1100" spc="-5">
                <a:latin typeface="Arial"/>
                <a:cs typeface="Arial"/>
              </a:rPr>
              <a:t>to create </a:t>
            </a:r>
            <a:r>
              <a:rPr dirty="0" sz="1100" spc="-10">
                <a:latin typeface="Arial"/>
                <a:cs typeface="Arial"/>
              </a:rPr>
              <a:t>our </a:t>
            </a:r>
            <a:r>
              <a:rPr dirty="0" sz="1100" spc="-5">
                <a:latin typeface="Arial"/>
                <a:cs typeface="Arial"/>
              </a:rPr>
              <a:t>confidence </a:t>
            </a:r>
            <a:r>
              <a:rPr dirty="0" sz="1100" spc="-10">
                <a:latin typeface="Arial"/>
                <a:cs typeface="Arial"/>
              </a:rPr>
              <a:t>interval,  we’d get </a:t>
            </a:r>
            <a:r>
              <a:rPr dirty="0" sz="1100" spc="-5">
                <a:latin typeface="Arial"/>
                <a:cs typeface="Arial"/>
              </a:rPr>
              <a:t>[19.5,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22.5]</a:t>
            </a:r>
            <a:endParaRPr sz="1100">
              <a:latin typeface="Arial"/>
              <a:cs typeface="Arial"/>
            </a:endParaRPr>
          </a:p>
          <a:p>
            <a:pPr marL="182880" marR="29845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183515" algn="l"/>
              </a:tabLst>
            </a:pP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we 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use a number larger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1.96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account </a:t>
            </a:r>
            <a:r>
              <a:rPr dirty="0" sz="1100" spc="-5">
                <a:latin typeface="Arial"/>
                <a:cs typeface="Arial"/>
              </a:rPr>
              <a:t>for the fact that </a:t>
            </a:r>
            <a:r>
              <a:rPr dirty="0" sz="1100" spc="-10">
                <a:latin typeface="Arial"/>
                <a:cs typeface="Arial"/>
              </a:rPr>
              <a:t>we use an estimate of </a:t>
            </a:r>
            <a:r>
              <a:rPr dirty="0" sz="1100" spc="-5">
                <a:latin typeface="Arial"/>
                <a:cs typeface="Arial"/>
              </a:rPr>
              <a:t>the  standard </a:t>
            </a:r>
            <a:r>
              <a:rPr dirty="0" sz="1100" spc="-10">
                <a:latin typeface="Arial"/>
                <a:cs typeface="Arial"/>
              </a:rPr>
              <a:t>error </a:t>
            </a:r>
            <a:r>
              <a:rPr dirty="0" sz="1100" spc="-5">
                <a:latin typeface="Arial"/>
                <a:cs typeface="Arial"/>
              </a:rPr>
              <a:t>(and </a:t>
            </a:r>
            <a:r>
              <a:rPr dirty="0" sz="1100" spc="-10">
                <a:latin typeface="Arial"/>
                <a:cs typeface="Arial"/>
              </a:rPr>
              <a:t>have a </a:t>
            </a:r>
            <a:r>
              <a:rPr dirty="0" sz="1100" spc="-5">
                <a:latin typeface="Arial"/>
                <a:cs typeface="Arial"/>
              </a:rPr>
              <a:t>small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sample)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1723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Student’s t</a:t>
            </a:r>
            <a:r>
              <a:rPr dirty="0" spc="-40"/>
              <a:t> </a:t>
            </a:r>
            <a:r>
              <a:rPr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966024"/>
            <a:ext cx="3778885" cy="13449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152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Garamond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algn="just" lvl="1" marL="518795" marR="325755" indent="-145415">
              <a:lnSpc>
                <a:spcPct val="110200"/>
              </a:lnSpc>
              <a:spcBef>
                <a:spcPts val="80"/>
              </a:spcBef>
              <a:buClr>
                <a:srgbClr val="3333B2"/>
              </a:buClr>
              <a:buFont typeface="Garamond"/>
              <a:buChar char="•"/>
              <a:tabLst>
                <a:tab pos="519430" algn="l"/>
              </a:tabLst>
            </a:pPr>
            <a:r>
              <a:rPr dirty="0" sz="1100" spc="-5">
                <a:latin typeface="Arial"/>
                <a:cs typeface="Arial"/>
              </a:rPr>
              <a:t>Stata </a:t>
            </a:r>
            <a:r>
              <a:rPr dirty="0" sz="1100" spc="-10">
                <a:latin typeface="Arial"/>
                <a:cs typeface="Arial"/>
              </a:rPr>
              <a:t>will automatically </a:t>
            </a:r>
            <a:r>
              <a:rPr dirty="0" sz="1100" spc="-5">
                <a:latin typeface="Arial"/>
                <a:cs typeface="Arial"/>
              </a:rPr>
              <a:t>calculate the confidence  </a:t>
            </a:r>
            <a:r>
              <a:rPr dirty="0" sz="1100" spc="-10">
                <a:latin typeface="Arial"/>
                <a:cs typeface="Arial"/>
              </a:rPr>
              <a:t>interval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us using </a:t>
            </a:r>
            <a:r>
              <a:rPr dirty="0" sz="1100" spc="-5">
                <a:latin typeface="Arial"/>
                <a:cs typeface="Arial"/>
              </a:rPr>
              <a:t>the t-distribution if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type:  </a:t>
            </a:r>
            <a:r>
              <a:rPr dirty="0" sz="1100" spc="-90">
                <a:latin typeface="Courier New"/>
                <a:cs typeface="Courier New"/>
              </a:rPr>
              <a:t>mean</a:t>
            </a:r>
            <a:r>
              <a:rPr dirty="0" sz="1100" spc="-95">
                <a:latin typeface="Courier New"/>
                <a:cs typeface="Courier New"/>
              </a:rPr>
              <a:t> </a:t>
            </a:r>
            <a:r>
              <a:rPr dirty="0" sz="1100" spc="-90">
                <a:latin typeface="Courier New"/>
                <a:cs typeface="Courier New"/>
              </a:rPr>
              <a:t>mpg1</a:t>
            </a:r>
            <a:endParaRPr sz="1100">
              <a:latin typeface="Courier New"/>
              <a:cs typeface="Courier New"/>
            </a:endParaRPr>
          </a:p>
          <a:p>
            <a:pPr algn="just" lvl="1" marL="518795" marR="17780" indent="-145415">
              <a:lnSpc>
                <a:spcPct val="102600"/>
              </a:lnSpc>
              <a:spcBef>
                <a:spcPts val="200"/>
              </a:spcBef>
              <a:buClr>
                <a:srgbClr val="3333B2"/>
              </a:buClr>
              <a:buFont typeface="Garamond"/>
              <a:buChar char="•"/>
              <a:tabLst>
                <a:tab pos="51943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correct confidence </a:t>
            </a:r>
            <a:r>
              <a:rPr dirty="0" sz="1100" spc="-10">
                <a:latin typeface="Arial"/>
                <a:cs typeface="Arial"/>
              </a:rPr>
              <a:t>interval is </a:t>
            </a:r>
            <a:r>
              <a:rPr dirty="0" sz="1100" spc="-5">
                <a:latin typeface="Arial"/>
                <a:cs typeface="Arial"/>
              </a:rPr>
              <a:t>[19.3, </a:t>
            </a:r>
            <a:r>
              <a:rPr dirty="0" sz="1100" spc="-10">
                <a:latin typeface="Arial"/>
                <a:cs typeface="Arial"/>
              </a:rPr>
              <a:t>22.7], which  is </a:t>
            </a:r>
            <a:r>
              <a:rPr dirty="0" sz="1100" spc="-5">
                <a:latin typeface="Arial"/>
                <a:cs typeface="Arial"/>
              </a:rPr>
              <a:t>slightly </a:t>
            </a:r>
            <a:r>
              <a:rPr dirty="0" sz="1100" spc="-10">
                <a:latin typeface="Arial"/>
                <a:cs typeface="Arial"/>
              </a:rPr>
              <a:t>wider </a:t>
            </a:r>
            <a:r>
              <a:rPr dirty="0" sz="1100" spc="-5">
                <a:latin typeface="Arial"/>
                <a:cs typeface="Arial"/>
              </a:rPr>
              <a:t>than the [19.5, </a:t>
            </a:r>
            <a:r>
              <a:rPr dirty="0" sz="1100" spc="-10">
                <a:latin typeface="Arial"/>
                <a:cs typeface="Arial"/>
              </a:rPr>
              <a:t>22.5] we got when </a:t>
            </a:r>
            <a:r>
              <a:rPr dirty="0" sz="1100" spc="-15">
                <a:latin typeface="Arial"/>
                <a:cs typeface="Arial"/>
              </a:rPr>
              <a:t>we  </a:t>
            </a:r>
            <a:r>
              <a:rPr dirty="0" sz="1100" spc="-10">
                <a:latin typeface="Arial"/>
                <a:cs typeface="Arial"/>
              </a:rPr>
              <a:t>used a normal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distribution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223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Study </a:t>
            </a:r>
            <a:r>
              <a:rPr dirty="0" spc="5"/>
              <a:t>guide: </a:t>
            </a:r>
            <a:r>
              <a:rPr dirty="0" spc="10"/>
              <a:t>key </a:t>
            </a:r>
            <a:r>
              <a:rPr dirty="0" spc="5"/>
              <a:t>points </a:t>
            </a:r>
            <a:r>
              <a:rPr dirty="0" spc="10"/>
              <a:t>from </a:t>
            </a:r>
            <a:r>
              <a:rPr dirty="0" spc="5"/>
              <a:t>this</a:t>
            </a:r>
            <a:r>
              <a:rPr dirty="0" spc="100"/>
              <a:t> </a:t>
            </a:r>
            <a:r>
              <a:rPr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835" y="361185"/>
            <a:ext cx="3947160" cy="2917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 marR="1193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794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create an </a:t>
            </a:r>
            <a:r>
              <a:rPr dirty="0" sz="1200" spc="-10" i="1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(from a sample) </a:t>
            </a:r>
            <a:r>
              <a:rPr dirty="0" sz="1200" spc="-10">
                <a:latin typeface="Arial"/>
                <a:cs typeface="Arial"/>
              </a:rPr>
              <a:t>when we  want </a:t>
            </a:r>
            <a:r>
              <a:rPr dirty="0" sz="1200" spc="-5">
                <a:latin typeface="Arial"/>
                <a:cs typeface="Arial"/>
              </a:rPr>
              <a:t>to know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 i="1">
                <a:latin typeface="Arial"/>
                <a:cs typeface="Arial"/>
              </a:rPr>
              <a:t>population parameter </a:t>
            </a:r>
            <a:r>
              <a:rPr dirty="0" sz="1200" spc="-10">
                <a:latin typeface="Arial"/>
                <a:cs typeface="Arial"/>
              </a:rPr>
              <a:t>but </a:t>
            </a:r>
            <a:r>
              <a:rPr dirty="0" sz="1200" spc="-5">
                <a:latin typeface="Arial"/>
                <a:cs typeface="Arial"/>
              </a:rPr>
              <a:t>can’t  </a:t>
            </a:r>
            <a:r>
              <a:rPr dirty="0" sz="1200" spc="-10">
                <a:latin typeface="Arial"/>
                <a:cs typeface="Arial"/>
              </a:rPr>
              <a:t>observe </a:t>
            </a:r>
            <a:r>
              <a:rPr dirty="0" sz="1200" spc="-5">
                <a:latin typeface="Arial"/>
                <a:cs typeface="Arial"/>
              </a:rPr>
              <a:t>it </a:t>
            </a:r>
            <a:r>
              <a:rPr dirty="0" sz="1200" spc="-10">
                <a:latin typeface="Arial"/>
                <a:cs typeface="Arial"/>
              </a:rPr>
              <a:t>directly</a:t>
            </a:r>
            <a:endParaRPr sz="1200">
              <a:latin typeface="Arial"/>
              <a:cs typeface="Arial"/>
            </a:endParaRPr>
          </a:p>
          <a:p>
            <a:pPr marL="278765" marR="108585" indent="-152400">
              <a:lnSpc>
                <a:spcPct val="100000"/>
              </a:lnSpc>
              <a:spcBef>
                <a:spcPts val="200"/>
              </a:spcBef>
              <a:buClr>
                <a:srgbClr val="EC1A3A"/>
              </a:buClr>
              <a:buFont typeface="Garamond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5" i="1">
                <a:latin typeface="Arial"/>
                <a:cs typeface="Arial"/>
              </a:rPr>
              <a:t>standard </a:t>
            </a:r>
            <a:r>
              <a:rPr dirty="0" sz="1200" spc="-10" i="1">
                <a:latin typeface="Arial"/>
                <a:cs typeface="Arial"/>
              </a:rPr>
              <a:t>error </a:t>
            </a:r>
            <a:r>
              <a:rPr dirty="0" sz="1200" spc="-5">
                <a:latin typeface="Arial"/>
                <a:cs typeface="Arial"/>
              </a:rPr>
              <a:t>tells us </a:t>
            </a:r>
            <a:r>
              <a:rPr dirty="0" sz="1200" spc="-10">
                <a:latin typeface="Arial"/>
                <a:cs typeface="Arial"/>
              </a:rPr>
              <a:t>how precise our estimate  </a:t>
            </a:r>
            <a:r>
              <a:rPr dirty="0" sz="1200" spc="-5">
                <a:latin typeface="Arial"/>
                <a:cs typeface="Arial"/>
              </a:rPr>
              <a:t>is (smaller standard </a:t>
            </a:r>
            <a:r>
              <a:rPr dirty="0" sz="1200" spc="-10">
                <a:latin typeface="Arial"/>
                <a:cs typeface="Arial"/>
              </a:rPr>
              <a:t>errors indicate greater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precision)</a:t>
            </a:r>
            <a:endParaRPr sz="1200">
              <a:latin typeface="Arial"/>
              <a:cs typeface="Arial"/>
            </a:endParaRPr>
          </a:p>
          <a:p>
            <a:pPr marL="278765" indent="-152400">
              <a:lnSpc>
                <a:spcPct val="100000"/>
              </a:lnSpc>
              <a:spcBef>
                <a:spcPts val="190"/>
              </a:spcBef>
              <a:buClr>
                <a:srgbClr val="EC1A3A"/>
              </a:buClr>
              <a:buFont typeface="Garamond"/>
              <a:buChar char="•"/>
              <a:tabLst>
                <a:tab pos="279400" algn="l"/>
              </a:tabLst>
            </a:pPr>
            <a:r>
              <a:rPr dirty="0" sz="1200" spc="-10">
                <a:latin typeface="Arial"/>
                <a:cs typeface="Arial"/>
              </a:rPr>
              <a:t>Larger </a:t>
            </a:r>
            <a:r>
              <a:rPr dirty="0" sz="1200" spc="-5">
                <a:latin typeface="Arial"/>
                <a:cs typeface="Arial"/>
              </a:rPr>
              <a:t>samples </a:t>
            </a:r>
            <a:r>
              <a:rPr dirty="0" sz="1200" spc="-10">
                <a:latin typeface="Arial"/>
                <a:cs typeface="Arial"/>
              </a:rPr>
              <a:t>produce </a:t>
            </a:r>
            <a:r>
              <a:rPr dirty="0" sz="1200" spc="-5">
                <a:latin typeface="Arial"/>
                <a:cs typeface="Arial"/>
              </a:rPr>
              <a:t>smaller standard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errors</a:t>
            </a:r>
            <a:endParaRPr sz="1200">
              <a:latin typeface="Arial"/>
              <a:cs typeface="Arial"/>
            </a:endParaRPr>
          </a:p>
          <a:p>
            <a:pPr marL="278765" indent="-152400">
              <a:lnSpc>
                <a:spcPct val="100000"/>
              </a:lnSpc>
              <a:spcBef>
                <a:spcPts val="190"/>
              </a:spcBef>
              <a:buClr>
                <a:srgbClr val="EC1A3A"/>
              </a:buClr>
              <a:buFont typeface="Garamond"/>
              <a:buChar char="•"/>
              <a:tabLst>
                <a:tab pos="279400" algn="l"/>
              </a:tabLst>
            </a:pPr>
            <a:r>
              <a:rPr dirty="0" sz="1200" spc="-10" i="1">
                <a:latin typeface="Arial"/>
                <a:cs typeface="Arial"/>
              </a:rPr>
              <a:t>Degrees </a:t>
            </a:r>
            <a:r>
              <a:rPr dirty="0" sz="1200" spc="-5" i="1">
                <a:latin typeface="Arial"/>
                <a:cs typeface="Arial"/>
              </a:rPr>
              <a:t>of freedom </a:t>
            </a:r>
            <a:r>
              <a:rPr dirty="0" sz="1200" spc="-10">
                <a:latin typeface="Arial"/>
                <a:cs typeface="Arial"/>
              </a:rPr>
              <a:t>describe </a:t>
            </a:r>
            <a:r>
              <a:rPr dirty="0" sz="1200" spc="-5">
                <a:latin typeface="Arial"/>
                <a:cs typeface="Arial"/>
              </a:rPr>
              <a:t>the sample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size</a:t>
            </a:r>
            <a:endParaRPr sz="1200">
              <a:latin typeface="Arial"/>
              <a:cs typeface="Arial"/>
            </a:endParaRPr>
          </a:p>
          <a:p>
            <a:pPr marL="278765" marR="166370" indent="-152400">
              <a:lnSpc>
                <a:spcPct val="100000"/>
              </a:lnSpc>
              <a:spcBef>
                <a:spcPts val="190"/>
              </a:spcBef>
              <a:buClr>
                <a:srgbClr val="EC1A3A"/>
              </a:buClr>
              <a:buFont typeface="Garamond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5" i="1">
                <a:latin typeface="Arial"/>
                <a:cs typeface="Arial"/>
              </a:rPr>
              <a:t>sampling </a:t>
            </a:r>
            <a:r>
              <a:rPr dirty="0" sz="1200" spc="-10" i="1">
                <a:latin typeface="Arial"/>
                <a:cs typeface="Arial"/>
              </a:rPr>
              <a:t>distribution </a:t>
            </a:r>
            <a:r>
              <a:rPr dirty="0" sz="1200" spc="-10">
                <a:latin typeface="Arial"/>
                <a:cs typeface="Arial"/>
              </a:rPr>
              <a:t>describes </a:t>
            </a:r>
            <a:r>
              <a:rPr dirty="0" sz="1200" spc="-5">
                <a:latin typeface="Arial"/>
                <a:cs typeface="Arial"/>
              </a:rPr>
              <a:t>all the </a:t>
            </a:r>
            <a:r>
              <a:rPr dirty="0" sz="1200" spc="-10">
                <a:latin typeface="Arial"/>
                <a:cs typeface="Arial"/>
              </a:rPr>
              <a:t>possible  estimates we </a:t>
            </a:r>
            <a:r>
              <a:rPr dirty="0" sz="1200" spc="-5">
                <a:latin typeface="Arial"/>
                <a:cs typeface="Arial"/>
              </a:rPr>
              <a:t>could </a:t>
            </a:r>
            <a:r>
              <a:rPr dirty="0" sz="1200" spc="-10">
                <a:latin typeface="Arial"/>
                <a:cs typeface="Arial"/>
              </a:rPr>
              <a:t>have gotten, depending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 spc="-10">
                <a:latin typeface="Arial"/>
                <a:cs typeface="Arial"/>
              </a:rPr>
              <a:t>what  </a:t>
            </a:r>
            <a:r>
              <a:rPr dirty="0" sz="1200" spc="-5">
                <a:latin typeface="Arial"/>
                <a:cs typeface="Arial"/>
              </a:rPr>
              <a:t>sample </a:t>
            </a:r>
            <a:r>
              <a:rPr dirty="0" sz="1200" spc="-10">
                <a:latin typeface="Arial"/>
                <a:cs typeface="Arial"/>
              </a:rPr>
              <a:t>we drew</a:t>
            </a:r>
            <a:endParaRPr sz="1200">
              <a:latin typeface="Arial"/>
              <a:cs typeface="Arial"/>
            </a:endParaRPr>
          </a:p>
          <a:p>
            <a:pPr marL="278765" marR="563245" indent="-152400">
              <a:lnSpc>
                <a:spcPct val="100000"/>
              </a:lnSpc>
              <a:spcBef>
                <a:spcPts val="200"/>
              </a:spcBef>
              <a:buClr>
                <a:srgbClr val="EC1A3A"/>
              </a:buClr>
              <a:buFont typeface="Garamond"/>
              <a:buChar char="•"/>
              <a:tabLst>
                <a:tab pos="279400" algn="l"/>
              </a:tabLst>
            </a:pPr>
            <a:r>
              <a:rPr dirty="0" sz="1200" spc="-10">
                <a:latin typeface="Arial"/>
                <a:cs typeface="Arial"/>
              </a:rPr>
              <a:t>Confidence intervals </a:t>
            </a:r>
            <a:r>
              <a:rPr dirty="0" sz="1200" spc="-5">
                <a:latin typeface="Arial"/>
                <a:cs typeface="Arial"/>
              </a:rPr>
              <a:t>tell us a </a:t>
            </a:r>
            <a:r>
              <a:rPr dirty="0" sz="1200" spc="-10">
                <a:latin typeface="Arial"/>
                <a:cs typeface="Arial"/>
              </a:rPr>
              <a:t>likely </a:t>
            </a:r>
            <a:r>
              <a:rPr dirty="0" sz="1200" spc="-5">
                <a:latin typeface="Arial"/>
                <a:cs typeface="Arial"/>
              </a:rPr>
              <a:t>range for a  </a:t>
            </a:r>
            <a:r>
              <a:rPr dirty="0" sz="1200" spc="-10">
                <a:latin typeface="Arial"/>
                <a:cs typeface="Arial"/>
              </a:rPr>
              <a:t>parameter </a:t>
            </a:r>
            <a:r>
              <a:rPr dirty="0" sz="1200" spc="-5">
                <a:latin typeface="Arial"/>
                <a:cs typeface="Arial"/>
              </a:rPr>
              <a:t>in 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 i="1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  <a:p>
            <a:pPr algn="just" marL="278765" marR="175260" indent="-152400">
              <a:lnSpc>
                <a:spcPct val="100000"/>
              </a:lnSpc>
              <a:spcBef>
                <a:spcPts val="195"/>
              </a:spcBef>
              <a:buClr>
                <a:srgbClr val="EC1A3A"/>
              </a:buClr>
              <a:buFont typeface="Garamond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When </a:t>
            </a:r>
            <a:r>
              <a:rPr dirty="0" sz="1200" spc="-10">
                <a:latin typeface="Arial"/>
                <a:cs typeface="Arial"/>
              </a:rPr>
              <a:t>we have </a:t>
            </a:r>
            <a:r>
              <a:rPr dirty="0" sz="1200" spc="-5">
                <a:latin typeface="Arial"/>
                <a:cs typeface="Arial"/>
              </a:rPr>
              <a:t>a small sample, </a:t>
            </a:r>
            <a:r>
              <a:rPr dirty="0" sz="1200" spc="-15">
                <a:latin typeface="Arial"/>
                <a:cs typeface="Arial"/>
              </a:rPr>
              <a:t>it’s </a:t>
            </a:r>
            <a:r>
              <a:rPr dirty="0" sz="1200" spc="-10">
                <a:latin typeface="Arial"/>
                <a:cs typeface="Arial"/>
              </a:rPr>
              <a:t>important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use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5" i="1">
                <a:latin typeface="Arial"/>
                <a:cs typeface="Arial"/>
              </a:rPr>
              <a:t>t </a:t>
            </a:r>
            <a:r>
              <a:rPr dirty="0" sz="1200" spc="-10" i="1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(rather than the </a:t>
            </a:r>
            <a:r>
              <a:rPr dirty="0" sz="1200" spc="-10">
                <a:latin typeface="Arial"/>
                <a:cs typeface="Arial"/>
              </a:rPr>
              <a:t>normal distribution)  </a:t>
            </a:r>
            <a:r>
              <a:rPr dirty="0" sz="1200" spc="-5">
                <a:latin typeface="Arial"/>
                <a:cs typeface="Arial"/>
              </a:rPr>
              <a:t>to create confidence</a:t>
            </a:r>
            <a:r>
              <a:rPr dirty="0" sz="1200" spc="-10">
                <a:latin typeface="Arial"/>
                <a:cs typeface="Arial"/>
              </a:rPr>
              <a:t> intervals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1864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4366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Estimating</a:t>
            </a:r>
            <a:r>
              <a:rPr dirty="0" spc="114"/>
              <a:t> </a:t>
            </a:r>
            <a:r>
              <a:rPr dirty="0" spc="5"/>
              <a:t>satisfaction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398599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398599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7916" y="385907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35" y="547380"/>
            <a:ext cx="3878579" cy="2700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065" marR="29654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10">
                <a:latin typeface="Arial"/>
                <a:cs typeface="Arial"/>
              </a:rPr>
              <a:t>Let’s pretend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(as managers of </a:t>
            </a:r>
            <a:r>
              <a:rPr dirty="0" sz="1200" spc="-10">
                <a:latin typeface="Arial"/>
                <a:cs typeface="Arial"/>
              </a:rPr>
              <a:t>an  organization/program) want </a:t>
            </a:r>
            <a:r>
              <a:rPr dirty="0" sz="1200" spc="-5">
                <a:latin typeface="Arial"/>
                <a:cs typeface="Arial"/>
              </a:rPr>
              <a:t>to figure </a:t>
            </a:r>
            <a:r>
              <a:rPr dirty="0" sz="1200" spc="-10">
                <a:latin typeface="Arial"/>
                <a:cs typeface="Arial"/>
              </a:rPr>
              <a:t>out what </a:t>
            </a:r>
            <a:r>
              <a:rPr dirty="0" sz="1200" spc="-5">
                <a:latin typeface="Arial"/>
                <a:cs typeface="Arial"/>
              </a:rPr>
              <a:t>the  typical satisfaction </a:t>
            </a:r>
            <a:r>
              <a:rPr dirty="0" sz="1200" spc="-10">
                <a:latin typeface="Arial"/>
                <a:cs typeface="Arial"/>
              </a:rPr>
              <a:t>level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among </a:t>
            </a:r>
            <a:r>
              <a:rPr dirty="0" sz="1200" spc="-5">
                <a:latin typeface="Arial"/>
                <a:cs typeface="Arial"/>
              </a:rPr>
              <a:t>the clients of a  </a:t>
            </a:r>
            <a:r>
              <a:rPr dirty="0" sz="1200" spc="-10">
                <a:latin typeface="Arial"/>
                <a:cs typeface="Arial"/>
              </a:rPr>
              <a:t>particular program</a:t>
            </a:r>
            <a:endParaRPr sz="1200">
              <a:latin typeface="Arial"/>
              <a:cs typeface="Arial"/>
            </a:endParaRPr>
          </a:p>
          <a:p>
            <a:pPr marL="266065" marR="177800" indent="-152400">
              <a:lnSpc>
                <a:spcPct val="100000"/>
              </a:lnSpc>
              <a:spcBef>
                <a:spcPts val="229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10">
                <a:latin typeface="Arial"/>
                <a:cs typeface="Arial"/>
              </a:rPr>
              <a:t>Rather </a:t>
            </a:r>
            <a:r>
              <a:rPr dirty="0" sz="1200" spc="-5">
                <a:latin typeface="Arial"/>
                <a:cs typeface="Arial"/>
              </a:rPr>
              <a:t>than contact </a:t>
            </a:r>
            <a:r>
              <a:rPr dirty="0" sz="1200" spc="-10">
                <a:latin typeface="Arial"/>
                <a:cs typeface="Arial"/>
              </a:rPr>
              <a:t>everyone, we decide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draw </a:t>
            </a:r>
            <a:r>
              <a:rPr dirty="0" sz="1200" spc="-5">
                <a:latin typeface="Arial"/>
                <a:cs typeface="Arial"/>
              </a:rPr>
              <a:t>a  random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sample</a:t>
            </a:r>
            <a:endParaRPr sz="1200">
              <a:latin typeface="Arial"/>
              <a:cs typeface="Arial"/>
            </a:endParaRPr>
          </a:p>
          <a:p>
            <a:pPr marL="266065" marR="68580" indent="-152400">
              <a:lnSpc>
                <a:spcPct val="100000"/>
              </a:lnSpc>
              <a:spcBef>
                <a:spcPts val="219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start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list </a:t>
            </a:r>
            <a:r>
              <a:rPr dirty="0" sz="1200" spc="-5">
                <a:latin typeface="Arial"/>
                <a:cs typeface="Arial"/>
              </a:rPr>
              <a:t>of all clients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then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a  random </a:t>
            </a:r>
            <a:r>
              <a:rPr dirty="0" sz="1200" spc="-10">
                <a:latin typeface="Arial"/>
                <a:cs typeface="Arial"/>
              </a:rPr>
              <a:t>number generator </a:t>
            </a:r>
            <a:r>
              <a:rPr dirty="0" sz="1200" spc="-5">
                <a:latin typeface="Arial"/>
                <a:cs typeface="Arial"/>
              </a:rPr>
              <a:t>to select a subset of them  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contact</a:t>
            </a:r>
            <a:endParaRPr sz="1200">
              <a:latin typeface="Arial"/>
              <a:cs typeface="Arial"/>
            </a:endParaRPr>
          </a:p>
          <a:p>
            <a:pPr marL="266065" marR="155575" indent="-152400">
              <a:lnSpc>
                <a:spcPct val="100000"/>
              </a:lnSpc>
              <a:spcBef>
                <a:spcPts val="220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Satisfaction </a:t>
            </a:r>
            <a:r>
              <a:rPr dirty="0" sz="1200" spc="-10">
                <a:latin typeface="Arial"/>
                <a:cs typeface="Arial"/>
              </a:rPr>
              <a:t>question: </a:t>
            </a:r>
            <a:r>
              <a:rPr dirty="0" sz="1200" spc="-35">
                <a:latin typeface="Arial"/>
                <a:cs typeface="Arial"/>
              </a:rPr>
              <a:t>“Tell </a:t>
            </a:r>
            <a:r>
              <a:rPr dirty="0" sz="1200" spc="-5">
                <a:latin typeface="Arial"/>
                <a:cs typeface="Arial"/>
              </a:rPr>
              <a:t>us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satisfied you </a:t>
            </a:r>
            <a:r>
              <a:rPr dirty="0" sz="1200" spc="-10">
                <a:latin typeface="Arial"/>
                <a:cs typeface="Arial"/>
              </a:rPr>
              <a:t>are  with our </a:t>
            </a:r>
            <a:r>
              <a:rPr dirty="0" sz="1200" spc="-5">
                <a:latin typeface="Arial"/>
                <a:cs typeface="Arial"/>
              </a:rPr>
              <a:t>services on a scale from </a:t>
            </a:r>
            <a:r>
              <a:rPr dirty="0" sz="1200" spc="-10">
                <a:latin typeface="Arial"/>
                <a:cs typeface="Arial"/>
              </a:rPr>
              <a:t>1-10, where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10  </a:t>
            </a:r>
            <a:r>
              <a:rPr dirty="0" sz="1200" spc="-5">
                <a:latin typeface="Arial"/>
                <a:cs typeface="Arial"/>
              </a:rPr>
              <a:t>means you’re </a:t>
            </a:r>
            <a:r>
              <a:rPr dirty="0" sz="1200" spc="-10">
                <a:latin typeface="Arial"/>
                <a:cs typeface="Arial"/>
              </a:rPr>
              <a:t>perfectly </a:t>
            </a:r>
            <a:r>
              <a:rPr dirty="0" sz="1200" spc="-5">
                <a:latin typeface="Arial"/>
                <a:cs typeface="Arial"/>
              </a:rPr>
              <a:t>satisfied”</a:t>
            </a:r>
            <a:endParaRPr sz="1200">
              <a:latin typeface="Arial"/>
              <a:cs typeface="Arial"/>
            </a:endParaRPr>
          </a:p>
          <a:p>
            <a:pPr marL="266065" marR="46355" indent="-152400">
              <a:lnSpc>
                <a:spcPct val="100000"/>
              </a:lnSpc>
              <a:spcBef>
                <a:spcPts val="225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simplicity, we’ll assume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everyone we </a:t>
            </a:r>
            <a:r>
              <a:rPr dirty="0" sz="1200" spc="-5">
                <a:latin typeface="Arial"/>
                <a:cs typeface="Arial"/>
              </a:rPr>
              <a:t>contact  responds to </a:t>
            </a:r>
            <a:r>
              <a:rPr dirty="0" sz="1200" spc="-10">
                <a:latin typeface="Arial"/>
                <a:cs typeface="Arial"/>
              </a:rPr>
              <a:t>our question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4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A1: Estimating </a:t>
            </a:r>
            <a:r>
              <a:rPr dirty="0" spc="5"/>
              <a:t>satisfaction</a:t>
            </a:r>
            <a:r>
              <a:rPr dirty="0" spc="105"/>
              <a:t> </a:t>
            </a:r>
            <a:r>
              <a:rPr dirty="0" spc="1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831736"/>
            <a:ext cx="3443604" cy="165798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89865" indent="-152400">
              <a:lnSpc>
                <a:spcPct val="100000"/>
              </a:lnSpc>
              <a:spcBef>
                <a:spcPts val="405"/>
              </a:spcBef>
              <a:buClr>
                <a:srgbClr val="EC1A3A"/>
              </a:buClr>
              <a:buFont typeface="Garamond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Q: In this </a:t>
            </a:r>
            <a:r>
              <a:rPr dirty="0" sz="1200" spc="-10">
                <a:latin typeface="Arial"/>
                <a:cs typeface="Arial"/>
              </a:rPr>
              <a:t>example, what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our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population?</a:t>
            </a:r>
            <a:endParaRPr sz="1200">
              <a:latin typeface="Arial"/>
              <a:cs typeface="Arial"/>
            </a:endParaRPr>
          </a:p>
          <a:p>
            <a:pPr marL="189865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Garamond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A: Every client of the</a:t>
            </a:r>
            <a:r>
              <a:rPr dirty="0" sz="1200" spc="-10">
                <a:latin typeface="Arial"/>
                <a:cs typeface="Arial"/>
              </a:rPr>
              <a:t> program</a:t>
            </a:r>
            <a:endParaRPr sz="1200">
              <a:latin typeface="Arial"/>
              <a:cs typeface="Arial"/>
            </a:endParaRPr>
          </a:p>
          <a:p>
            <a:pPr marL="189865" indent="-152400">
              <a:lnSpc>
                <a:spcPct val="100000"/>
              </a:lnSpc>
              <a:spcBef>
                <a:spcPts val="1500"/>
              </a:spcBef>
              <a:buClr>
                <a:srgbClr val="EC1A3A"/>
              </a:buClr>
              <a:buFont typeface="Garamond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Q: What is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sample?</a:t>
            </a:r>
            <a:endParaRPr sz="1200">
              <a:latin typeface="Arial"/>
              <a:cs typeface="Arial"/>
            </a:endParaRPr>
          </a:p>
          <a:p>
            <a:pPr marL="1898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Garamond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A: Just the clients </a:t>
            </a:r>
            <a:r>
              <a:rPr dirty="0" sz="1200" spc="-10">
                <a:latin typeface="Arial"/>
                <a:cs typeface="Arial"/>
              </a:rPr>
              <a:t>who </a:t>
            </a:r>
            <a:r>
              <a:rPr dirty="0" sz="1200" spc="-5">
                <a:latin typeface="Arial"/>
                <a:cs typeface="Arial"/>
              </a:rPr>
              <a:t>respond to </a:t>
            </a:r>
            <a:r>
              <a:rPr dirty="0" sz="1200" spc="-10">
                <a:latin typeface="Arial"/>
                <a:cs typeface="Arial"/>
              </a:rPr>
              <a:t>our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question</a:t>
            </a:r>
            <a:endParaRPr sz="1200">
              <a:latin typeface="Arial"/>
              <a:cs typeface="Arial"/>
            </a:endParaRPr>
          </a:p>
          <a:p>
            <a:pPr marL="189865" indent="-152400">
              <a:lnSpc>
                <a:spcPct val="100000"/>
              </a:lnSpc>
              <a:spcBef>
                <a:spcPts val="1500"/>
              </a:spcBef>
              <a:buClr>
                <a:srgbClr val="EC1A3A"/>
              </a:buClr>
              <a:buFont typeface="Garamond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Q: What </a:t>
            </a:r>
            <a:r>
              <a:rPr dirty="0" sz="1200" spc="-10">
                <a:latin typeface="Arial"/>
                <a:cs typeface="Arial"/>
              </a:rPr>
              <a:t>parameter </a:t>
            </a:r>
            <a:r>
              <a:rPr dirty="0" sz="1200" spc="-5">
                <a:latin typeface="Arial"/>
                <a:cs typeface="Arial"/>
              </a:rPr>
              <a:t>do </a:t>
            </a:r>
            <a:r>
              <a:rPr dirty="0" sz="1200" spc="-10">
                <a:latin typeface="Arial"/>
                <a:cs typeface="Arial"/>
              </a:rPr>
              <a:t>we want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learn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about?</a:t>
            </a:r>
            <a:endParaRPr sz="1200">
              <a:latin typeface="Arial"/>
              <a:cs typeface="Arial"/>
            </a:endParaRPr>
          </a:p>
          <a:p>
            <a:pPr marL="189865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Garamond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A: Mean (average) satisfaction in 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2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4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A1: Estimating </a:t>
            </a:r>
            <a:r>
              <a:rPr dirty="0" spc="5"/>
              <a:t>satisfaction</a:t>
            </a:r>
            <a:r>
              <a:rPr dirty="0" spc="105"/>
              <a:t> </a:t>
            </a:r>
            <a:r>
              <a:rPr dirty="0" spc="1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558314"/>
            <a:ext cx="3637279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Once </a:t>
            </a:r>
            <a:r>
              <a:rPr dirty="0" sz="1200" spc="-10">
                <a:latin typeface="Arial"/>
                <a:cs typeface="Arial"/>
              </a:rPr>
              <a:t>we’ve drawn our </a:t>
            </a:r>
            <a:r>
              <a:rPr dirty="0" sz="1200" spc="-5">
                <a:latin typeface="Arial"/>
                <a:cs typeface="Arial"/>
              </a:rPr>
              <a:t>sample,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use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following formulas to </a:t>
            </a:r>
            <a:r>
              <a:rPr dirty="0" sz="1200" spc="-10">
                <a:latin typeface="Arial"/>
                <a:cs typeface="Arial"/>
              </a:rPr>
              <a:t>help </a:t>
            </a:r>
            <a:r>
              <a:rPr dirty="0" sz="1200" spc="-5">
                <a:latin typeface="Arial"/>
                <a:cs typeface="Arial"/>
              </a:rPr>
              <a:t>us make </a:t>
            </a:r>
            <a:r>
              <a:rPr dirty="0" sz="1200" spc="-10">
                <a:latin typeface="Arial"/>
                <a:cs typeface="Arial"/>
              </a:rPr>
              <a:t>our estimates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963" y="925243"/>
            <a:ext cx="30549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is the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observations </a:t>
            </a:r>
            <a:r>
              <a:rPr dirty="0" sz="1200" spc="-5">
                <a:latin typeface="Arial"/>
                <a:cs typeface="Arial"/>
              </a:rPr>
              <a:t>in 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sample):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5409" y="1224391"/>
            <a:ext cx="12947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Sample mean: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3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1708" y="1007805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7268" y="1121674"/>
            <a:ext cx="1016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3189" y="1195068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4408" y="1350962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 h="0">
                <a:moveTo>
                  <a:pt x="0" y="0"/>
                </a:moveTo>
                <a:lnTo>
                  <a:pt x="290296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04629" y="1328544"/>
            <a:ext cx="1098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771" y="1802076"/>
            <a:ext cx="21558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Sample standard </a:t>
            </a:r>
            <a:r>
              <a:rPr dirty="0" sz="1200" spc="-10">
                <a:latin typeface="Arial"/>
                <a:cs typeface="Arial"/>
              </a:rPr>
              <a:t>deviation: 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-229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3903" y="1514891"/>
            <a:ext cx="1778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35">
                <a:latin typeface="Times New Roman"/>
                <a:cs typeface="Times New Roman"/>
              </a:rPr>
              <a:t>√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8431" y="1676387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 h="0">
                <a:moveTo>
                  <a:pt x="0" y="0"/>
                </a:moveTo>
                <a:lnTo>
                  <a:pt x="735088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00908" y="1585491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4913" y="1772753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1182" y="1699371"/>
            <a:ext cx="5073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latin typeface="Garamond"/>
                <a:cs typeface="Garamond"/>
              </a:rPr>
              <a:t>(</a:t>
            </a:r>
            <a:r>
              <a:rPr dirty="0" sz="1200" spc="50" i="1">
                <a:latin typeface="Arial"/>
                <a:cs typeface="Arial"/>
              </a:rPr>
              <a:t>x </a:t>
            </a:r>
            <a:r>
              <a:rPr dirty="0" sz="1200" spc="125" i="1">
                <a:latin typeface="Garamond"/>
                <a:cs typeface="Garamond"/>
              </a:rPr>
              <a:t>−</a:t>
            </a:r>
            <a:r>
              <a:rPr dirty="0" sz="1200" spc="-10" i="1">
                <a:latin typeface="Garamond"/>
                <a:cs typeface="Garamond"/>
              </a:rPr>
              <a:t> </a:t>
            </a:r>
            <a:r>
              <a:rPr dirty="0" sz="1200" spc="-170" i="1">
                <a:latin typeface="Arial"/>
                <a:cs typeface="Arial"/>
              </a:rPr>
              <a:t>x</a:t>
            </a:r>
            <a:r>
              <a:rPr dirty="0" baseline="4629" sz="1800" spc="-254">
                <a:latin typeface="Garamond"/>
                <a:cs typeface="Garamond"/>
              </a:rPr>
              <a:t>¯</a:t>
            </a:r>
            <a:r>
              <a:rPr dirty="0" sz="1200" spc="-17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3020" y="1706116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13608" y="1928647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 h="0">
                <a:moveTo>
                  <a:pt x="0" y="0"/>
                </a:moveTo>
                <a:lnTo>
                  <a:pt x="704735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276053" y="1906229"/>
            <a:ext cx="3803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 </a:t>
            </a:r>
            <a:r>
              <a:rPr dirty="0" sz="1200" spc="125" i="1">
                <a:latin typeface="Garamond"/>
                <a:cs typeface="Garamond"/>
              </a:rPr>
              <a:t>−</a:t>
            </a:r>
            <a:r>
              <a:rPr dirty="0" sz="1200" spc="-180" i="1">
                <a:latin typeface="Garamond"/>
                <a:cs typeface="Garamond"/>
              </a:rPr>
              <a:t> </a:t>
            </a: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56762" y="2148532"/>
            <a:ext cx="1016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01949" y="23778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 h="0">
                <a:moveTo>
                  <a:pt x="0" y="0"/>
                </a:moveTo>
                <a:lnTo>
                  <a:pt x="210959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28467" y="2408186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 h="0">
                <a:moveTo>
                  <a:pt x="0" y="0"/>
                </a:moveTo>
                <a:lnTo>
                  <a:pt x="84442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1985" y="2251250"/>
            <a:ext cx="3823970" cy="657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Mean standard </a:t>
            </a:r>
            <a:r>
              <a:rPr dirty="0" sz="1200" spc="-10">
                <a:latin typeface="Arial"/>
                <a:cs typeface="Arial"/>
              </a:rPr>
              <a:t>error: </a:t>
            </a:r>
            <a:r>
              <a:rPr dirty="0" sz="1200" spc="-140" i="1">
                <a:latin typeface="Arial"/>
                <a:cs typeface="Arial"/>
              </a:rPr>
              <a:t>s</a:t>
            </a:r>
            <a:r>
              <a:rPr dirty="0" baseline="-6944" sz="1200" spc="-209">
                <a:latin typeface="Times New Roman"/>
                <a:cs typeface="Times New Roman"/>
              </a:rPr>
              <a:t>¯</a:t>
            </a:r>
            <a:r>
              <a:rPr dirty="0" baseline="-13888" sz="1200" spc="-209" i="1">
                <a:latin typeface="Arial"/>
                <a:cs typeface="Arial"/>
              </a:rPr>
              <a:t>x</a:t>
            </a:r>
            <a:r>
              <a:rPr dirty="0" baseline="-13888" sz="1200" spc="-89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-90">
                <a:latin typeface="Garamond"/>
                <a:cs typeface="Garamond"/>
              </a:rPr>
              <a:t> </a:t>
            </a:r>
            <a:r>
              <a:rPr dirty="0" baseline="2314" sz="1800" spc="247" i="1">
                <a:latin typeface="Garamond"/>
                <a:cs typeface="Garamond"/>
              </a:rPr>
              <a:t>√</a:t>
            </a:r>
            <a:r>
              <a:rPr dirty="0" baseline="-41666" sz="1800" spc="247" i="1">
                <a:latin typeface="Arial"/>
                <a:cs typeface="Arial"/>
              </a:rPr>
              <a:t>n</a:t>
            </a:r>
            <a:endParaRPr baseline="-41666"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95% </a:t>
            </a:r>
            <a:r>
              <a:rPr dirty="0" sz="1200" spc="-5">
                <a:latin typeface="Arial"/>
                <a:cs typeface="Arial"/>
              </a:rPr>
              <a:t>confidence </a:t>
            </a:r>
            <a:r>
              <a:rPr dirty="0" sz="1200" spc="-10">
                <a:latin typeface="Arial"/>
                <a:cs typeface="Arial"/>
              </a:rPr>
              <a:t>interval </a:t>
            </a:r>
            <a:r>
              <a:rPr dirty="0" sz="1200" spc="-5">
                <a:latin typeface="Arial"/>
                <a:cs typeface="Arial"/>
              </a:rPr>
              <a:t>for mean </a:t>
            </a:r>
            <a:r>
              <a:rPr dirty="0" sz="1200" spc="-10">
                <a:latin typeface="Arial"/>
                <a:cs typeface="Arial"/>
              </a:rPr>
              <a:t>estimate: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-44">
                <a:latin typeface="Garamond"/>
                <a:cs typeface="Garamond"/>
              </a:rPr>
              <a:t> </a:t>
            </a:r>
            <a:r>
              <a:rPr dirty="0" sz="1200" spc="125" i="1">
                <a:latin typeface="Garamond"/>
                <a:cs typeface="Garamond"/>
              </a:rPr>
              <a:t>± </a:t>
            </a:r>
            <a:r>
              <a:rPr dirty="0" sz="1200" spc="50">
                <a:latin typeface="Garamond"/>
                <a:cs typeface="Garamond"/>
              </a:rPr>
              <a:t>(</a:t>
            </a:r>
            <a:r>
              <a:rPr dirty="0" sz="1200" spc="50">
                <a:latin typeface="Arial"/>
                <a:cs typeface="Arial"/>
              </a:rPr>
              <a:t>2 </a:t>
            </a:r>
            <a:r>
              <a:rPr dirty="0" sz="1200" spc="125" i="1">
                <a:latin typeface="Garamond"/>
                <a:cs typeface="Garamond"/>
              </a:rPr>
              <a:t>×</a:t>
            </a:r>
            <a:r>
              <a:rPr dirty="0" sz="1200" spc="-135" i="1">
                <a:latin typeface="Garamond"/>
                <a:cs typeface="Garamond"/>
              </a:rPr>
              <a:t> </a:t>
            </a:r>
            <a:r>
              <a:rPr dirty="0" sz="1200" spc="-70" i="1">
                <a:latin typeface="Arial"/>
                <a:cs typeface="Arial"/>
              </a:rPr>
              <a:t>s</a:t>
            </a:r>
            <a:r>
              <a:rPr dirty="0" baseline="-6944" sz="1200" spc="-104">
                <a:latin typeface="Times New Roman"/>
                <a:cs typeface="Times New Roman"/>
              </a:rPr>
              <a:t>¯</a:t>
            </a:r>
            <a:r>
              <a:rPr dirty="0" baseline="-13888" sz="1200" spc="-104" i="1">
                <a:latin typeface="Arial"/>
                <a:cs typeface="Arial"/>
              </a:rPr>
              <a:t>x</a:t>
            </a:r>
            <a:r>
              <a:rPr dirty="0" sz="1200" spc="-7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3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A1: Estimating </a:t>
            </a:r>
            <a:r>
              <a:rPr dirty="0" spc="5"/>
              <a:t>satisfaction</a:t>
            </a:r>
            <a:r>
              <a:rPr dirty="0" spc="105"/>
              <a:t> </a:t>
            </a:r>
            <a:r>
              <a:rPr dirty="0" spc="1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341627"/>
            <a:ext cx="300164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165100" algn="l"/>
              </a:tabLst>
            </a:pPr>
            <a:r>
              <a:rPr dirty="0" sz="1200" spc="-10">
                <a:latin typeface="Arial"/>
                <a:cs typeface="Arial"/>
              </a:rPr>
              <a:t>Let’s </a:t>
            </a:r>
            <a:r>
              <a:rPr dirty="0" sz="1200" spc="-5">
                <a:latin typeface="Arial"/>
                <a:cs typeface="Arial"/>
              </a:rPr>
              <a:t>say </a:t>
            </a:r>
            <a:r>
              <a:rPr dirty="0" sz="1200" spc="-10">
                <a:latin typeface="Arial"/>
                <a:cs typeface="Arial"/>
              </a:rPr>
              <a:t>we get </a:t>
            </a:r>
            <a:r>
              <a:rPr dirty="0" sz="1200" spc="-5">
                <a:latin typeface="Arial"/>
                <a:cs typeface="Arial"/>
              </a:rPr>
              <a:t>a sample of 5 clients </a:t>
            </a:r>
            <a:r>
              <a:rPr dirty="0" sz="1200" spc="-10">
                <a:latin typeface="Arial"/>
                <a:cs typeface="Arial"/>
              </a:rPr>
              <a:t>with  </a:t>
            </a:r>
            <a:r>
              <a:rPr dirty="0" sz="1200" spc="-5">
                <a:latin typeface="Arial"/>
                <a:cs typeface="Arial"/>
              </a:rPr>
              <a:t>satisfaction </a:t>
            </a:r>
            <a:r>
              <a:rPr dirty="0" sz="1200" spc="-10">
                <a:latin typeface="Arial"/>
                <a:cs typeface="Arial"/>
              </a:rPr>
              <a:t>levels </a:t>
            </a:r>
            <a:r>
              <a:rPr dirty="0" sz="1200" spc="-5">
                <a:latin typeface="Arial"/>
                <a:cs typeface="Arial"/>
              </a:rPr>
              <a:t>of: 9, 1, 9, 5,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1527" y="975982"/>
            <a:ext cx="1155065" cy="0"/>
          </a:xfrm>
          <a:custGeom>
            <a:avLst/>
            <a:gdLst/>
            <a:ahLst/>
            <a:cxnLst/>
            <a:rect l="l" t="t" r="r" b="b"/>
            <a:pathLst>
              <a:path w="1155064" h="0">
                <a:moveTo>
                  <a:pt x="0" y="0"/>
                </a:moveTo>
                <a:lnTo>
                  <a:pt x="1154645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83929" y="953551"/>
            <a:ext cx="1098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125" y="849398"/>
            <a:ext cx="22999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Mean: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44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145">
                <a:latin typeface="Garamond"/>
                <a:cs typeface="Garamond"/>
              </a:rPr>
              <a:t> </a:t>
            </a:r>
            <a:r>
              <a:rPr dirty="0" baseline="37037" sz="1800" spc="-7">
                <a:latin typeface="Arial"/>
                <a:cs typeface="Arial"/>
              </a:rPr>
              <a:t>9</a:t>
            </a:r>
            <a:r>
              <a:rPr dirty="0" baseline="37037" sz="1800" spc="-112">
                <a:latin typeface="Arial"/>
                <a:cs typeface="Arial"/>
              </a:rPr>
              <a:t> </a:t>
            </a:r>
            <a:r>
              <a:rPr dirty="0" baseline="37037" sz="1800" spc="165">
                <a:latin typeface="Garamond"/>
                <a:cs typeface="Garamond"/>
              </a:rPr>
              <a:t>+</a:t>
            </a:r>
            <a:r>
              <a:rPr dirty="0" baseline="37037" sz="1800" spc="-60">
                <a:latin typeface="Garamond"/>
                <a:cs typeface="Garamond"/>
              </a:rPr>
              <a:t> </a:t>
            </a:r>
            <a:r>
              <a:rPr dirty="0" baseline="37037" sz="1800" spc="-7">
                <a:latin typeface="Arial"/>
                <a:cs typeface="Arial"/>
              </a:rPr>
              <a:t>1</a:t>
            </a:r>
            <a:r>
              <a:rPr dirty="0" baseline="37037" sz="1800" spc="-104">
                <a:latin typeface="Arial"/>
                <a:cs typeface="Arial"/>
              </a:rPr>
              <a:t> </a:t>
            </a:r>
            <a:r>
              <a:rPr dirty="0" baseline="37037" sz="1800" spc="165">
                <a:latin typeface="Garamond"/>
                <a:cs typeface="Garamond"/>
              </a:rPr>
              <a:t>+</a:t>
            </a:r>
            <a:r>
              <a:rPr dirty="0" baseline="37037" sz="1800" spc="-60">
                <a:latin typeface="Garamond"/>
                <a:cs typeface="Garamond"/>
              </a:rPr>
              <a:t> </a:t>
            </a:r>
            <a:r>
              <a:rPr dirty="0" baseline="37037" sz="1800" spc="-7">
                <a:latin typeface="Arial"/>
                <a:cs typeface="Arial"/>
              </a:rPr>
              <a:t>9</a:t>
            </a:r>
            <a:r>
              <a:rPr dirty="0" baseline="37037" sz="1800" spc="-112">
                <a:latin typeface="Arial"/>
                <a:cs typeface="Arial"/>
              </a:rPr>
              <a:t> </a:t>
            </a:r>
            <a:r>
              <a:rPr dirty="0" baseline="37037" sz="1800" spc="165">
                <a:latin typeface="Garamond"/>
                <a:cs typeface="Garamond"/>
              </a:rPr>
              <a:t>+</a:t>
            </a:r>
            <a:r>
              <a:rPr dirty="0" baseline="37037" sz="1800" spc="-60">
                <a:latin typeface="Garamond"/>
                <a:cs typeface="Garamond"/>
              </a:rPr>
              <a:t> </a:t>
            </a:r>
            <a:r>
              <a:rPr dirty="0" baseline="37037" sz="1800" spc="-7">
                <a:latin typeface="Arial"/>
                <a:cs typeface="Arial"/>
              </a:rPr>
              <a:t>5</a:t>
            </a:r>
            <a:r>
              <a:rPr dirty="0" baseline="37037" sz="1800" spc="-104">
                <a:latin typeface="Arial"/>
                <a:cs typeface="Arial"/>
              </a:rPr>
              <a:t> </a:t>
            </a:r>
            <a:r>
              <a:rPr dirty="0" baseline="37037" sz="1800" spc="165">
                <a:latin typeface="Garamond"/>
                <a:cs typeface="Garamond"/>
              </a:rPr>
              <a:t>+</a:t>
            </a:r>
            <a:r>
              <a:rPr dirty="0" baseline="37037" sz="1800" spc="-60">
                <a:latin typeface="Garamond"/>
                <a:cs typeface="Garamond"/>
              </a:rPr>
              <a:t> </a:t>
            </a:r>
            <a:r>
              <a:rPr dirty="0" baseline="37037" sz="1800" spc="-7">
                <a:latin typeface="Arial"/>
                <a:cs typeface="Arial"/>
              </a:rPr>
              <a:t>6</a:t>
            </a:r>
            <a:r>
              <a:rPr dirty="0" baseline="37037" sz="1800" spc="157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25">
                <a:latin typeface="Garamond"/>
                <a:cs typeface="Garamond"/>
              </a:rPr>
              <a:t> </a:t>
            </a:r>
            <a:r>
              <a:rPr dirty="0" sz="1200" spc="-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389136"/>
            <a:ext cx="6527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S.D.: 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3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901" y="1101951"/>
            <a:ext cx="1778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35">
                <a:latin typeface="Times New Roman"/>
                <a:cs typeface="Times New Roman"/>
              </a:rPr>
              <a:t>√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1430" y="1263446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 h="0">
                <a:moveTo>
                  <a:pt x="0" y="0"/>
                </a:moveTo>
                <a:lnTo>
                  <a:pt x="2312441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83995" y="1293163"/>
            <a:ext cx="16554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5945" algn="l"/>
                <a:tab pos="1021715" algn="l"/>
                <a:tab pos="1585595" algn="l"/>
              </a:tabLst>
            </a:pP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3919" y="1286418"/>
            <a:ext cx="22447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latin typeface="Garamond"/>
                <a:cs typeface="Garamond"/>
              </a:rPr>
              <a:t>(</a:t>
            </a:r>
            <a:r>
              <a:rPr dirty="0" sz="1200" spc="65">
                <a:latin typeface="Arial"/>
                <a:cs typeface="Arial"/>
              </a:rPr>
              <a:t>3</a:t>
            </a:r>
            <a:r>
              <a:rPr dirty="0" sz="1200" spc="65">
                <a:latin typeface="Garamond"/>
                <a:cs typeface="Garamond"/>
              </a:rPr>
              <a:t>)</a:t>
            </a:r>
            <a:r>
              <a:rPr dirty="0" sz="1200" spc="8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80">
                <a:latin typeface="Garamond"/>
                <a:cs typeface="Garamond"/>
              </a:rPr>
              <a:t>(</a:t>
            </a:r>
            <a:r>
              <a:rPr dirty="0" sz="1200" spc="80" i="1">
                <a:latin typeface="Garamond"/>
                <a:cs typeface="Garamond"/>
              </a:rPr>
              <a:t>−</a:t>
            </a:r>
            <a:r>
              <a:rPr dirty="0" sz="1200" spc="80">
                <a:latin typeface="Arial"/>
                <a:cs typeface="Arial"/>
              </a:rPr>
              <a:t>5</a:t>
            </a:r>
            <a:r>
              <a:rPr dirty="0" sz="1200" spc="80">
                <a:latin typeface="Garamond"/>
                <a:cs typeface="Garamond"/>
              </a:rPr>
              <a:t>)</a:t>
            </a:r>
            <a:r>
              <a:rPr dirty="0" sz="1200" spc="45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40">
                <a:latin typeface="Garamond"/>
                <a:cs typeface="Garamond"/>
              </a:rPr>
              <a:t> </a:t>
            </a:r>
            <a:r>
              <a:rPr dirty="0" sz="1200" spc="65">
                <a:latin typeface="Garamond"/>
                <a:cs typeface="Garamond"/>
              </a:rPr>
              <a:t>(</a:t>
            </a:r>
            <a:r>
              <a:rPr dirty="0" sz="1200" spc="65">
                <a:latin typeface="Arial"/>
                <a:cs typeface="Arial"/>
              </a:rPr>
              <a:t>3</a:t>
            </a:r>
            <a:r>
              <a:rPr dirty="0" sz="1200" spc="65">
                <a:latin typeface="Garamond"/>
                <a:cs typeface="Garamond"/>
              </a:rPr>
              <a:t>)</a:t>
            </a:r>
            <a:r>
              <a:rPr dirty="0" sz="1200" spc="85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80">
                <a:latin typeface="Garamond"/>
                <a:cs typeface="Garamond"/>
              </a:rPr>
              <a:t>(</a:t>
            </a:r>
            <a:r>
              <a:rPr dirty="0" sz="1200" spc="80" i="1">
                <a:latin typeface="Garamond"/>
                <a:cs typeface="Garamond"/>
              </a:rPr>
              <a:t>−</a:t>
            </a:r>
            <a:r>
              <a:rPr dirty="0" sz="1200" spc="80">
                <a:latin typeface="Arial"/>
                <a:cs typeface="Arial"/>
              </a:rPr>
              <a:t>1</a:t>
            </a:r>
            <a:r>
              <a:rPr dirty="0" sz="1200" spc="80">
                <a:latin typeface="Garamond"/>
                <a:cs typeface="Garamond"/>
              </a:rPr>
              <a:t>)</a:t>
            </a:r>
            <a:r>
              <a:rPr dirty="0" sz="1200" spc="445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65">
                <a:latin typeface="Garamond"/>
                <a:cs typeface="Garamond"/>
              </a:rPr>
              <a:t>(</a:t>
            </a:r>
            <a:r>
              <a:rPr dirty="0" sz="1200" spc="65">
                <a:latin typeface="Arial"/>
                <a:cs typeface="Arial"/>
              </a:rPr>
              <a:t>0</a:t>
            </a:r>
            <a:r>
              <a:rPr dirty="0" sz="1200" spc="65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3371" y="1293163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6619" y="1515706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 h="0">
                <a:moveTo>
                  <a:pt x="0" y="0"/>
                </a:moveTo>
                <a:lnTo>
                  <a:pt x="2282063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20375" y="14119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 h="0">
                <a:moveTo>
                  <a:pt x="0" y="0"/>
                </a:moveTo>
                <a:lnTo>
                  <a:pt x="168884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85248" y="1389136"/>
            <a:ext cx="9677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baseline="50925" sz="1800" spc="157" i="1">
                <a:latin typeface="Garamond"/>
                <a:cs typeface="Garamond"/>
              </a:rPr>
              <a:t>√</a:t>
            </a:r>
            <a:r>
              <a:rPr dirty="0" sz="1200" spc="105">
                <a:latin typeface="Arial"/>
                <a:cs typeface="Arial"/>
              </a:rPr>
              <a:t>11</a:t>
            </a:r>
            <a:r>
              <a:rPr dirty="0" sz="1200" spc="-240">
                <a:latin typeface="Arial"/>
                <a:cs typeface="Arial"/>
              </a:rPr>
              <a:t> </a:t>
            </a:r>
            <a:r>
              <a:rPr dirty="0" sz="1200" spc="125" i="1">
                <a:latin typeface="Garamond"/>
                <a:cs typeface="Garamond"/>
              </a:rPr>
              <a:t>≈ </a:t>
            </a:r>
            <a:r>
              <a:rPr dirty="0" sz="1200" spc="5">
                <a:latin typeface="Arial"/>
                <a:cs typeface="Arial"/>
              </a:rPr>
              <a:t>3</a:t>
            </a:r>
            <a:r>
              <a:rPr dirty="0" sz="1200" spc="5" i="1">
                <a:latin typeface="Times New Roman"/>
                <a:cs typeface="Times New Roman"/>
              </a:rPr>
              <a:t>.</a:t>
            </a:r>
            <a:r>
              <a:rPr dirty="0" sz="1200" spc="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5100" y="200220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 h="0">
                <a:moveTo>
                  <a:pt x="0" y="0"/>
                </a:moveTo>
                <a:lnTo>
                  <a:pt x="295402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23845" y="2032571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 h="0">
                <a:moveTo>
                  <a:pt x="0" y="0"/>
                </a:moveTo>
                <a:lnTo>
                  <a:pt x="84442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78890" y="1395832"/>
            <a:ext cx="1857375" cy="68770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981075">
              <a:lnSpc>
                <a:spcPct val="100000"/>
              </a:lnSpc>
              <a:spcBef>
                <a:spcPts val="860"/>
              </a:spcBef>
              <a:tabLst>
                <a:tab pos="1475740" algn="l"/>
                <a:tab pos="1805939" algn="l"/>
              </a:tabLst>
            </a:pPr>
            <a:r>
              <a:rPr dirty="0" sz="1200" spc="-5">
                <a:latin typeface="Arial"/>
                <a:cs typeface="Arial"/>
              </a:rPr>
              <a:t>5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25" i="1">
                <a:latin typeface="Garamond"/>
                <a:cs typeface="Garamond"/>
              </a:rPr>
              <a:t>−</a:t>
            </a:r>
            <a:r>
              <a:rPr dirty="0" sz="1200" spc="-35" i="1">
                <a:latin typeface="Garamond"/>
                <a:cs typeface="Garamond"/>
              </a:rPr>
              <a:t> </a:t>
            </a:r>
            <a:r>
              <a:rPr dirty="0" sz="1200" spc="-5">
                <a:latin typeface="Arial"/>
                <a:cs typeface="Arial"/>
              </a:rPr>
              <a:t>1	</a:t>
            </a:r>
            <a:r>
              <a:rPr dirty="0" baseline="-53240" sz="1800" spc="502" i="1">
                <a:latin typeface="Garamond"/>
                <a:cs typeface="Garamond"/>
              </a:rPr>
              <a:t>√</a:t>
            </a:r>
            <a:r>
              <a:rPr dirty="0" u="sng" sz="1200" spc="3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3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algn="r" marR="77470">
              <a:lnSpc>
                <a:spcPts val="1125"/>
              </a:lnSpc>
              <a:spcBef>
                <a:spcPts val="765"/>
              </a:spcBef>
            </a:pPr>
            <a:r>
              <a:rPr dirty="0" sz="1200" spc="-1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125"/>
              </a:lnSpc>
            </a:pPr>
            <a:r>
              <a:rPr dirty="0" sz="1200" spc="-5">
                <a:latin typeface="Arial"/>
                <a:cs typeface="Arial"/>
              </a:rPr>
              <a:t>Standard </a:t>
            </a:r>
            <a:r>
              <a:rPr dirty="0" sz="1200" spc="-10">
                <a:latin typeface="Arial"/>
                <a:cs typeface="Arial"/>
              </a:rPr>
              <a:t>error:  </a:t>
            </a:r>
            <a:r>
              <a:rPr dirty="0" sz="1200" spc="-140" i="1">
                <a:latin typeface="Arial"/>
                <a:cs typeface="Arial"/>
              </a:rPr>
              <a:t>s</a:t>
            </a:r>
            <a:r>
              <a:rPr dirty="0" baseline="-6944" sz="1200" spc="-209">
                <a:latin typeface="Times New Roman"/>
                <a:cs typeface="Times New Roman"/>
              </a:rPr>
              <a:t>¯</a:t>
            </a:r>
            <a:r>
              <a:rPr dirty="0" baseline="-13888" sz="1200" spc="-209" i="1">
                <a:latin typeface="Arial"/>
                <a:cs typeface="Arial"/>
              </a:rPr>
              <a:t>x   </a:t>
            </a:r>
            <a:r>
              <a:rPr dirty="0" baseline="-13888" sz="1200" spc="-89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204">
                <a:latin typeface="Garamond"/>
                <a:cs typeface="Garamond"/>
              </a:rPr>
              <a:t> </a:t>
            </a:r>
            <a:r>
              <a:rPr dirty="0" baseline="2314" sz="1800" spc="247" i="1">
                <a:latin typeface="Garamond"/>
                <a:cs typeface="Garamond"/>
              </a:rPr>
              <a:t>√</a:t>
            </a:r>
            <a:r>
              <a:rPr dirty="0" baseline="-46296" sz="1800" spc="247">
                <a:latin typeface="Arial"/>
                <a:cs typeface="Arial"/>
              </a:rPr>
              <a:t>5</a:t>
            </a:r>
            <a:endParaRPr baseline="-46296"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5167" y="1875635"/>
            <a:ext cx="3962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25" i="1">
                <a:latin typeface="Garamond"/>
                <a:cs typeface="Garamond"/>
              </a:rPr>
              <a:t>≈</a:t>
            </a:r>
            <a:r>
              <a:rPr dirty="0" sz="1200" spc="-40" i="1">
                <a:latin typeface="Garamond"/>
                <a:cs typeface="Garamond"/>
              </a:rPr>
              <a:t> </a:t>
            </a:r>
            <a:r>
              <a:rPr dirty="0" sz="1200" spc="5">
                <a:latin typeface="Arial"/>
                <a:cs typeface="Arial"/>
              </a:rPr>
              <a:t>1</a:t>
            </a:r>
            <a:r>
              <a:rPr dirty="0" sz="1200" spc="5" i="1">
                <a:latin typeface="Times New Roman"/>
                <a:cs typeface="Times New Roman"/>
              </a:rPr>
              <a:t>.</a:t>
            </a:r>
            <a:r>
              <a:rPr dirty="0" sz="1200" spc="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335" y="2195500"/>
            <a:ext cx="3835400" cy="112331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815"/>
              </a:spcBef>
            </a:pPr>
            <a:r>
              <a:rPr dirty="0" sz="1200" spc="-10">
                <a:latin typeface="Arial"/>
                <a:cs typeface="Arial"/>
              </a:rPr>
              <a:t>95%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C.I.</a:t>
            </a:r>
            <a:r>
              <a:rPr dirty="0" sz="1200" spc="-5">
                <a:latin typeface="Arial"/>
                <a:cs typeface="Arial"/>
              </a:rPr>
              <a:t> for mean </a:t>
            </a:r>
            <a:r>
              <a:rPr dirty="0" sz="1200" spc="-10">
                <a:latin typeface="Arial"/>
                <a:cs typeface="Arial"/>
              </a:rPr>
              <a:t>estimate: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125" i="1">
                <a:latin typeface="Garamond"/>
                <a:cs typeface="Garamond"/>
              </a:rPr>
              <a:t>±</a:t>
            </a:r>
            <a:r>
              <a:rPr dirty="0" sz="1200" spc="-35" i="1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(</a:t>
            </a:r>
            <a:r>
              <a:rPr dirty="0" sz="1200" spc="50">
                <a:latin typeface="Arial"/>
                <a:cs typeface="Arial"/>
              </a:rPr>
              <a:t>2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25" i="1">
                <a:latin typeface="Garamond"/>
                <a:cs typeface="Garamond"/>
              </a:rPr>
              <a:t>×</a:t>
            </a:r>
            <a:r>
              <a:rPr dirty="0" sz="1200" spc="-35" i="1">
                <a:latin typeface="Garamond"/>
                <a:cs typeface="Garamond"/>
              </a:rPr>
              <a:t> </a:t>
            </a:r>
            <a:r>
              <a:rPr dirty="0" sz="1200" spc="30">
                <a:latin typeface="Arial"/>
                <a:cs typeface="Arial"/>
              </a:rPr>
              <a:t>1</a:t>
            </a:r>
            <a:r>
              <a:rPr dirty="0" sz="1200" spc="30" i="1">
                <a:latin typeface="Times New Roman"/>
                <a:cs typeface="Times New Roman"/>
              </a:rPr>
              <a:t>.</a:t>
            </a:r>
            <a:r>
              <a:rPr dirty="0" sz="1200" spc="30">
                <a:latin typeface="Arial"/>
                <a:cs typeface="Arial"/>
              </a:rPr>
              <a:t>5</a:t>
            </a:r>
            <a:r>
              <a:rPr dirty="0" sz="1200" spc="30">
                <a:latin typeface="Garamond"/>
                <a:cs typeface="Garamond"/>
              </a:rPr>
              <a:t>)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[</a:t>
            </a:r>
            <a:r>
              <a:rPr dirty="0" sz="1200" spc="10">
                <a:latin typeface="Arial"/>
                <a:cs typeface="Arial"/>
              </a:rPr>
              <a:t>3</a:t>
            </a:r>
            <a:r>
              <a:rPr dirty="0" sz="1200" spc="10" i="1">
                <a:latin typeface="Times New Roman"/>
                <a:cs typeface="Times New Roman"/>
              </a:rPr>
              <a:t>,</a:t>
            </a:r>
            <a:r>
              <a:rPr dirty="0" sz="1200" spc="-95" i="1">
                <a:latin typeface="Times New Roman"/>
                <a:cs typeface="Times New Roman"/>
              </a:rPr>
              <a:t> </a:t>
            </a:r>
            <a:r>
              <a:rPr dirty="0" sz="1200">
                <a:latin typeface="Arial"/>
                <a:cs typeface="Arial"/>
              </a:rPr>
              <a:t>9</a:t>
            </a:r>
            <a:r>
              <a:rPr dirty="0" sz="1200">
                <a:latin typeface="Garamond"/>
                <a:cs typeface="Garamond"/>
              </a:rPr>
              <a:t>]</a:t>
            </a:r>
            <a:endParaRPr sz="1200">
              <a:latin typeface="Garamond"/>
              <a:cs typeface="Garamond"/>
            </a:endParaRPr>
          </a:p>
          <a:p>
            <a:pPr marL="215265" marR="43180" indent="-152400">
              <a:lnSpc>
                <a:spcPct val="100000"/>
              </a:lnSpc>
              <a:spcBef>
                <a:spcPts val="710"/>
              </a:spcBef>
              <a:buClr>
                <a:srgbClr val="EC1A3A"/>
              </a:buClr>
              <a:buFont typeface="Garamond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Our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 (average  satisfaction </a:t>
            </a:r>
            <a:r>
              <a:rPr dirty="0" sz="1200" spc="-10">
                <a:latin typeface="Arial"/>
                <a:cs typeface="Arial"/>
              </a:rPr>
              <a:t>among </a:t>
            </a:r>
            <a:r>
              <a:rPr dirty="0" sz="1200" spc="-5">
                <a:latin typeface="Arial"/>
                <a:cs typeface="Arial"/>
              </a:rPr>
              <a:t>all clients) is 6 (the sample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mean)</a:t>
            </a:r>
            <a:endParaRPr sz="1200">
              <a:latin typeface="Arial"/>
              <a:cs typeface="Arial"/>
            </a:endParaRPr>
          </a:p>
          <a:p>
            <a:pPr marL="215265" marR="526415" indent="-152400">
              <a:lnSpc>
                <a:spcPct val="100000"/>
              </a:lnSpc>
              <a:spcBef>
                <a:spcPts val="10"/>
              </a:spcBef>
              <a:buClr>
                <a:srgbClr val="EC1A3A"/>
              </a:buClr>
              <a:buFont typeface="Garamond"/>
              <a:buChar char="•"/>
              <a:tabLst>
                <a:tab pos="215900" algn="l"/>
              </a:tabLst>
            </a:pPr>
            <a:r>
              <a:rPr dirty="0" sz="1200" spc="-15">
                <a:latin typeface="Arial"/>
                <a:cs typeface="Arial"/>
              </a:rPr>
              <a:t>We’re </a:t>
            </a:r>
            <a:r>
              <a:rPr dirty="0" sz="1200" spc="-10">
                <a:latin typeface="Arial"/>
                <a:cs typeface="Arial"/>
              </a:rPr>
              <a:t>95% </a:t>
            </a:r>
            <a:r>
              <a:rPr dirty="0" sz="1200" spc="-5">
                <a:latin typeface="Arial"/>
                <a:cs typeface="Arial"/>
              </a:rPr>
              <a:t>confident the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 </a:t>
            </a:r>
            <a:r>
              <a:rPr dirty="0" sz="1200" spc="-10">
                <a:latin typeface="Arial"/>
                <a:cs typeface="Arial"/>
              </a:rPr>
              <a:t>lies  between </a:t>
            </a:r>
            <a:r>
              <a:rPr dirty="0" sz="1200" spc="-5">
                <a:latin typeface="Arial"/>
                <a:cs typeface="Arial"/>
              </a:rPr>
              <a:t>3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-5">
                <a:latin typeface="Arial"/>
                <a:cs typeface="Arial"/>
              </a:rPr>
              <a:t> 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4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4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A1: Estimating </a:t>
            </a:r>
            <a:r>
              <a:rPr dirty="0" spc="5"/>
              <a:t>satisfaction</a:t>
            </a:r>
            <a:r>
              <a:rPr dirty="0" spc="105"/>
              <a:t> </a:t>
            </a:r>
            <a:r>
              <a:rPr dirty="0" spc="10"/>
              <a:t>(example)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75205" rIns="0" bIns="0" rtlCol="0" vert="horz">
            <a:spAutoFit/>
          </a:bodyPr>
          <a:lstStyle/>
          <a:p>
            <a:pPr marL="339090" marR="4445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200" spc="-5"/>
              <a:t>The formulas I’ve </a:t>
            </a:r>
            <a:r>
              <a:rPr dirty="0" sz="1200" spc="-10"/>
              <a:t>used here </a:t>
            </a:r>
            <a:r>
              <a:rPr dirty="0" sz="1200" spc="-5"/>
              <a:t>technically </a:t>
            </a:r>
            <a:r>
              <a:rPr dirty="0" sz="1200" spc="-10"/>
              <a:t>don’t work </a:t>
            </a:r>
            <a:r>
              <a:rPr dirty="0" sz="1200" spc="-5"/>
              <a:t>so  </a:t>
            </a:r>
            <a:r>
              <a:rPr dirty="0" sz="1200" spc="-10"/>
              <a:t>well with </a:t>
            </a:r>
            <a:r>
              <a:rPr dirty="0" sz="1200" spc="-5"/>
              <a:t>small samples (</a:t>
            </a:r>
            <a:r>
              <a:rPr dirty="0" sz="1200" spc="-5" i="1">
                <a:latin typeface="Arial"/>
                <a:cs typeface="Arial"/>
              </a:rPr>
              <a:t>n </a:t>
            </a:r>
            <a:r>
              <a:rPr dirty="0" sz="1200" spc="100" i="1">
                <a:latin typeface="Times New Roman"/>
                <a:cs typeface="Times New Roman"/>
              </a:rPr>
              <a:t>&lt; </a:t>
            </a:r>
            <a:r>
              <a:rPr dirty="0" sz="1200" spc="-10"/>
              <a:t>30), </a:t>
            </a:r>
            <a:r>
              <a:rPr dirty="0" sz="1200" spc="-5"/>
              <a:t>so this is </a:t>
            </a:r>
            <a:r>
              <a:rPr dirty="0" sz="1200" spc="-10"/>
              <a:t>just </a:t>
            </a:r>
            <a:r>
              <a:rPr dirty="0" sz="1200" spc="-5"/>
              <a:t>a  rough</a:t>
            </a:r>
            <a:r>
              <a:rPr dirty="0" sz="1200" spc="-10"/>
              <a:t> approximation</a:t>
            </a:r>
            <a:endParaRPr sz="1200">
              <a:latin typeface="Times New Roman"/>
              <a:cs typeface="Times New Roman"/>
            </a:endParaRPr>
          </a:p>
          <a:p>
            <a:pPr marL="339090" marR="304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200" spc="-5"/>
              <a:t>For </a:t>
            </a:r>
            <a:r>
              <a:rPr dirty="0" sz="1200" spc="-10"/>
              <a:t>example, when </a:t>
            </a:r>
            <a:r>
              <a:rPr dirty="0" sz="1200" spc="-5"/>
              <a:t>forming confindence </a:t>
            </a:r>
            <a:r>
              <a:rPr dirty="0" sz="1200" spc="-10"/>
              <a:t>intervals, we  </a:t>
            </a:r>
            <a:r>
              <a:rPr dirty="0" sz="1200" spc="-5"/>
              <a:t>should be multiplying the standard </a:t>
            </a:r>
            <a:r>
              <a:rPr dirty="0" sz="1200" spc="-10"/>
              <a:t>error </a:t>
            </a:r>
            <a:r>
              <a:rPr dirty="0" sz="1200" spc="-5"/>
              <a:t>by a </a:t>
            </a:r>
            <a:r>
              <a:rPr dirty="0" sz="1200" spc="-10"/>
              <a:t>number  bigger </a:t>
            </a:r>
            <a:r>
              <a:rPr dirty="0" sz="1200" spc="-5"/>
              <a:t>than 2, as </a:t>
            </a:r>
            <a:r>
              <a:rPr dirty="0" sz="1200" spc="-10"/>
              <a:t>explained </a:t>
            </a:r>
            <a:r>
              <a:rPr dirty="0" sz="1200" spc="-5"/>
              <a:t>in the main slides on the  t-distribution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5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4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A1: Estimating </a:t>
            </a:r>
            <a:r>
              <a:rPr dirty="0" spc="5"/>
              <a:t>satisfaction</a:t>
            </a:r>
            <a:r>
              <a:rPr dirty="0" spc="105"/>
              <a:t> </a:t>
            </a:r>
            <a:r>
              <a:rPr dirty="0" spc="1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814689"/>
            <a:ext cx="3875404" cy="1789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0665" marR="3606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In the real </a:t>
            </a:r>
            <a:r>
              <a:rPr dirty="0" sz="1200" spc="-10">
                <a:latin typeface="Arial"/>
                <a:cs typeface="Arial"/>
              </a:rPr>
              <a:t>world, we use </a:t>
            </a:r>
            <a:r>
              <a:rPr dirty="0" sz="1200" spc="-5">
                <a:latin typeface="Arial"/>
                <a:cs typeface="Arial"/>
              </a:rPr>
              <a:t>samples </a:t>
            </a:r>
            <a:r>
              <a:rPr dirty="0" sz="1200" spc="-10">
                <a:latin typeface="Arial"/>
                <a:cs typeface="Arial"/>
              </a:rPr>
              <a:t>when we don’t  have access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for the </a:t>
            </a:r>
            <a:r>
              <a:rPr dirty="0" sz="1200" spc="-10">
                <a:latin typeface="Arial"/>
                <a:cs typeface="Arial"/>
              </a:rPr>
              <a:t>whole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  <a:p>
            <a:pPr algn="just" marL="240665" marR="685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But to </a:t>
            </a:r>
            <a:r>
              <a:rPr dirty="0" sz="1200" spc="-10">
                <a:latin typeface="Arial"/>
                <a:cs typeface="Arial"/>
              </a:rPr>
              <a:t>learn about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properties </a:t>
            </a:r>
            <a:r>
              <a:rPr dirty="0" sz="1200" spc="-5">
                <a:latin typeface="Arial"/>
                <a:cs typeface="Arial"/>
              </a:rPr>
              <a:t>of random samples,  </a:t>
            </a:r>
            <a:r>
              <a:rPr dirty="0" sz="1200" spc="-15">
                <a:latin typeface="Arial"/>
                <a:cs typeface="Arial"/>
              </a:rPr>
              <a:t>it’s </a:t>
            </a:r>
            <a:r>
              <a:rPr dirty="0" sz="1200" spc="-10">
                <a:latin typeface="Arial"/>
                <a:cs typeface="Arial"/>
              </a:rPr>
              <a:t>helpful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play around with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dataset where we do  have data </a:t>
            </a:r>
            <a:r>
              <a:rPr dirty="0" sz="1200" spc="-5">
                <a:latin typeface="Arial"/>
                <a:cs typeface="Arial"/>
              </a:rPr>
              <a:t>for the </a:t>
            </a:r>
            <a:r>
              <a:rPr dirty="0" sz="1200" spc="-10">
                <a:latin typeface="Arial"/>
                <a:cs typeface="Arial"/>
              </a:rPr>
              <a:t>whole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  <a:p>
            <a:pPr algn="just" marL="240665" marR="174625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I’m </a:t>
            </a:r>
            <a:r>
              <a:rPr dirty="0" sz="1200" spc="-10">
                <a:latin typeface="Arial"/>
                <a:cs typeface="Arial"/>
              </a:rPr>
              <a:t>going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pretend </a:t>
            </a:r>
            <a:r>
              <a:rPr dirty="0" sz="1200" spc="-5">
                <a:latin typeface="Arial"/>
                <a:cs typeface="Arial"/>
              </a:rPr>
              <a:t>that there </a:t>
            </a:r>
            <a:r>
              <a:rPr dirty="0" sz="1200" spc="-10">
                <a:latin typeface="Arial"/>
                <a:cs typeface="Arial"/>
              </a:rPr>
              <a:t>are only </a:t>
            </a:r>
            <a:r>
              <a:rPr dirty="0" sz="1200" spc="-5">
                <a:latin typeface="Arial"/>
                <a:cs typeface="Arial"/>
              </a:rPr>
              <a:t>20 clients </a:t>
            </a:r>
            <a:r>
              <a:rPr dirty="0" sz="1200" spc="-10">
                <a:latin typeface="Arial"/>
                <a:cs typeface="Arial"/>
              </a:rPr>
              <a:t>in  our program and </a:t>
            </a:r>
            <a:r>
              <a:rPr dirty="0" sz="1200" spc="-5">
                <a:latin typeface="Arial"/>
                <a:cs typeface="Arial"/>
              </a:rPr>
              <a:t>that I </a:t>
            </a:r>
            <a:r>
              <a:rPr dirty="0" sz="1200" spc="-10">
                <a:latin typeface="Arial"/>
                <a:cs typeface="Arial"/>
              </a:rPr>
              <a:t>have data </a:t>
            </a:r>
            <a:r>
              <a:rPr dirty="0" sz="1200" spc="-5">
                <a:latin typeface="Arial"/>
                <a:cs typeface="Arial"/>
              </a:rPr>
              <a:t>for all the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clients</a:t>
            </a:r>
            <a:endParaRPr sz="1200">
              <a:latin typeface="Arial"/>
              <a:cs typeface="Arial"/>
            </a:endParaRPr>
          </a:p>
          <a:p>
            <a:pPr algn="just" marL="240665" marR="140970" indent="-152400">
              <a:lnSpc>
                <a:spcPct val="100000"/>
              </a:lnSpc>
              <a:spcBef>
                <a:spcPts val="309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In the </a:t>
            </a:r>
            <a:r>
              <a:rPr dirty="0" sz="1200" spc="-10">
                <a:latin typeface="Arial"/>
                <a:cs typeface="Arial"/>
              </a:rPr>
              <a:t>dataset </a:t>
            </a:r>
            <a:r>
              <a:rPr dirty="0" sz="1200" spc="-5">
                <a:latin typeface="Arial"/>
                <a:cs typeface="Arial"/>
              </a:rPr>
              <a:t>I’m </a:t>
            </a:r>
            <a:r>
              <a:rPr dirty="0" sz="1200" spc="-10">
                <a:latin typeface="Arial"/>
                <a:cs typeface="Arial"/>
              </a:rPr>
              <a:t>using, </a:t>
            </a:r>
            <a:r>
              <a:rPr dirty="0" sz="1200" spc="-5">
                <a:latin typeface="Arial"/>
                <a:cs typeface="Arial"/>
              </a:rPr>
              <a:t>the true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 </a:t>
            </a:r>
            <a:r>
              <a:rPr dirty="0" sz="1200" spc="-10">
                <a:latin typeface="Arial"/>
                <a:cs typeface="Arial"/>
              </a:rPr>
              <a:t>is  6.15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6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4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A1: Estimating </a:t>
            </a:r>
            <a:r>
              <a:rPr dirty="0" spc="5"/>
              <a:t>satisfaction</a:t>
            </a:r>
            <a:r>
              <a:rPr dirty="0" spc="105"/>
              <a:t> </a:t>
            </a:r>
            <a:r>
              <a:rPr dirty="0" spc="1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412734"/>
            <a:ext cx="295084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165100" algn="l"/>
              </a:tabLst>
            </a:pPr>
            <a:r>
              <a:rPr dirty="0" sz="1200" spc="-10">
                <a:latin typeface="Arial"/>
                <a:cs typeface="Arial"/>
              </a:rPr>
              <a:t>Here’s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histogram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10">
                <a:latin typeface="Arial"/>
                <a:cs typeface="Arial"/>
              </a:rPr>
              <a:t>population data  </a:t>
            </a:r>
            <a:r>
              <a:rPr dirty="0" sz="1200" spc="-5">
                <a:latin typeface="Arial"/>
                <a:cs typeface="Arial"/>
              </a:rPr>
              <a:t>(satisfaction </a:t>
            </a:r>
            <a:r>
              <a:rPr dirty="0" sz="1200" spc="-10">
                <a:latin typeface="Arial"/>
                <a:cs typeface="Arial"/>
              </a:rPr>
              <a:t>levels </a:t>
            </a:r>
            <a:r>
              <a:rPr dirty="0" sz="1200" spc="-5">
                <a:latin typeface="Arial"/>
                <a:cs typeface="Arial"/>
              </a:rPr>
              <a:t>for all 20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clients):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996" y="843421"/>
            <a:ext cx="3240007" cy="236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7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4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A1: Estimating </a:t>
            </a:r>
            <a:r>
              <a:rPr dirty="0" spc="5"/>
              <a:t>satisfaction</a:t>
            </a:r>
            <a:r>
              <a:rPr dirty="0" spc="105"/>
              <a:t> </a:t>
            </a:r>
            <a:r>
              <a:rPr dirty="0" spc="1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1160704"/>
            <a:ext cx="3667125" cy="8356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89865" indent="-152400">
              <a:lnSpc>
                <a:spcPct val="100000"/>
              </a:lnSpc>
              <a:spcBef>
                <a:spcPts val="405"/>
              </a:spcBef>
              <a:buClr>
                <a:srgbClr val="EC1A3A"/>
              </a:buClr>
              <a:buFont typeface="Garamond"/>
              <a:buChar char="•"/>
              <a:tabLst>
                <a:tab pos="190500" algn="l"/>
              </a:tabLst>
            </a:pPr>
            <a:r>
              <a:rPr dirty="0" sz="1200" spc="-75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start </a:t>
            </a:r>
            <a:r>
              <a:rPr dirty="0" sz="1200" spc="-10">
                <a:latin typeface="Arial"/>
                <a:cs typeface="Arial"/>
              </a:rPr>
              <a:t>with, </a:t>
            </a:r>
            <a:r>
              <a:rPr dirty="0" sz="1200" spc="-5">
                <a:latin typeface="Arial"/>
                <a:cs typeface="Arial"/>
              </a:rPr>
              <a:t>I’ll take a random sample of 3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clients</a:t>
            </a:r>
            <a:endParaRPr sz="1200">
              <a:latin typeface="Arial"/>
              <a:cs typeface="Arial"/>
            </a:endParaRPr>
          </a:p>
          <a:p>
            <a:pPr marL="189865" marR="177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Garamond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I’ll then repeat this </a:t>
            </a:r>
            <a:r>
              <a:rPr dirty="0" sz="1200" spc="-10">
                <a:latin typeface="Arial"/>
                <a:cs typeface="Arial"/>
              </a:rPr>
              <a:t>process </a:t>
            </a:r>
            <a:r>
              <a:rPr dirty="0" sz="1200" spc="-5">
                <a:latin typeface="Arial"/>
                <a:cs typeface="Arial"/>
              </a:rPr>
              <a:t>of taking a random  sample </a:t>
            </a:r>
            <a:r>
              <a:rPr dirty="0" sz="1200" spc="-10">
                <a:latin typeface="Arial"/>
                <a:cs typeface="Arial"/>
              </a:rPr>
              <a:t>and generating </a:t>
            </a:r>
            <a:r>
              <a:rPr dirty="0" sz="1200" spc="-5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estimate 10,000 </a:t>
            </a:r>
            <a:r>
              <a:rPr dirty="0" sz="1200" spc="-5">
                <a:latin typeface="Arial"/>
                <a:cs typeface="Arial"/>
              </a:rPr>
              <a:t>times to  see </a:t>
            </a:r>
            <a:r>
              <a:rPr dirty="0" sz="1200" spc="-1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kinds of </a:t>
            </a:r>
            <a:r>
              <a:rPr dirty="0" sz="1200" spc="-10">
                <a:latin typeface="Arial"/>
                <a:cs typeface="Arial"/>
              </a:rPr>
              <a:t>estimates 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8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16580"/>
            <a:ext cx="3693795" cy="57277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dirty="0" sz="1700" spc="10">
                <a:latin typeface="Arial"/>
                <a:cs typeface="Arial"/>
              </a:rPr>
              <a:t>A1: Estimating </a:t>
            </a:r>
            <a:r>
              <a:rPr dirty="0" sz="1700" spc="5">
                <a:latin typeface="Arial"/>
                <a:cs typeface="Arial"/>
              </a:rPr>
              <a:t>satisfaction</a:t>
            </a:r>
            <a:r>
              <a:rPr dirty="0" sz="1700" spc="110">
                <a:latin typeface="Arial"/>
                <a:cs typeface="Arial"/>
              </a:rPr>
              <a:t> </a:t>
            </a:r>
            <a:r>
              <a:rPr dirty="0" sz="1700" spc="10">
                <a:latin typeface="Arial"/>
                <a:cs typeface="Arial"/>
              </a:rPr>
              <a:t>(example)</a:t>
            </a:r>
            <a:endParaRPr sz="1700">
              <a:latin typeface="Arial"/>
              <a:cs typeface="Arial"/>
            </a:endParaRPr>
          </a:p>
          <a:p>
            <a:pPr marL="593725" indent="-153035">
              <a:lnSpc>
                <a:spcPct val="100000"/>
              </a:lnSpc>
              <a:spcBef>
                <a:spcPts val="330"/>
              </a:spcBef>
              <a:buClr>
                <a:srgbClr val="EC1A3A"/>
              </a:buClr>
              <a:buFont typeface="Garamond"/>
              <a:buChar char="•"/>
              <a:tabLst>
                <a:tab pos="594360" algn="l"/>
              </a:tabLst>
            </a:pPr>
            <a:r>
              <a:rPr dirty="0" sz="1200" spc="-10">
                <a:latin typeface="Arial"/>
                <a:cs typeface="Arial"/>
              </a:rPr>
              <a:t>Here’s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histogram </a:t>
            </a:r>
            <a:r>
              <a:rPr dirty="0" sz="1200" spc="-5">
                <a:latin typeface="Arial"/>
                <a:cs typeface="Arial"/>
              </a:rPr>
              <a:t>of my </a:t>
            </a:r>
            <a:r>
              <a:rPr dirty="0" sz="1200" spc="-10">
                <a:latin typeface="Arial"/>
                <a:cs typeface="Arial"/>
              </a:rPr>
              <a:t>10,000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estimates: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999" y="628458"/>
            <a:ext cx="3600008" cy="2622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9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4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A1: Estimating </a:t>
            </a:r>
            <a:r>
              <a:rPr dirty="0" spc="5"/>
              <a:t>satisfaction</a:t>
            </a:r>
            <a:r>
              <a:rPr dirty="0" spc="105"/>
              <a:t> </a:t>
            </a:r>
            <a:r>
              <a:rPr dirty="0" spc="1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667941"/>
            <a:ext cx="3843654" cy="2156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27305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Notice </a:t>
            </a:r>
            <a:r>
              <a:rPr dirty="0" sz="1200" spc="-5">
                <a:latin typeface="Arial"/>
                <a:cs typeface="Arial"/>
              </a:rPr>
              <a:t>that many </a:t>
            </a:r>
            <a:r>
              <a:rPr dirty="0" sz="1200" spc="-10">
                <a:latin typeface="Arial"/>
                <a:cs typeface="Arial"/>
              </a:rPr>
              <a:t>different estimates are possible,  depending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 spc="-10">
                <a:latin typeface="Arial"/>
                <a:cs typeface="Arial"/>
              </a:rPr>
              <a:t>who ends </a:t>
            </a:r>
            <a:r>
              <a:rPr dirty="0" sz="1200" spc="-5">
                <a:latin typeface="Arial"/>
                <a:cs typeface="Arial"/>
              </a:rPr>
              <a:t>up in my random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sample</a:t>
            </a:r>
            <a:endParaRPr sz="1200">
              <a:latin typeface="Arial"/>
              <a:cs typeface="Arial"/>
            </a:endParaRPr>
          </a:p>
          <a:p>
            <a:pPr marL="2406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 can </a:t>
            </a:r>
            <a:r>
              <a:rPr dirty="0" sz="1200" spc="-10">
                <a:latin typeface="Arial"/>
                <a:cs typeface="Arial"/>
              </a:rPr>
              <a:t>describe </a:t>
            </a:r>
            <a:r>
              <a:rPr dirty="0" sz="1200" spc="-5">
                <a:latin typeface="Arial"/>
                <a:cs typeface="Arial"/>
              </a:rPr>
              <a:t>the relative </a:t>
            </a:r>
            <a:r>
              <a:rPr dirty="0" sz="1200" spc="-10">
                <a:latin typeface="Arial"/>
                <a:cs typeface="Arial"/>
              </a:rPr>
              <a:t>likelihood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getting</a:t>
            </a:r>
            <a:endParaRPr sz="1200">
              <a:latin typeface="Arial"/>
              <a:cs typeface="Arial"/>
            </a:endParaRPr>
          </a:p>
          <a:p>
            <a:pPr algn="just" marL="240665" marR="27305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Arial"/>
                <a:cs typeface="Arial"/>
              </a:rPr>
              <a:t>different estimates using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probability distribution,  which we’ll </a:t>
            </a:r>
            <a:r>
              <a:rPr dirty="0" sz="1200" spc="-5">
                <a:latin typeface="Arial"/>
                <a:cs typeface="Arial"/>
              </a:rPr>
              <a:t>call a </a:t>
            </a:r>
            <a:r>
              <a:rPr dirty="0" sz="1200" spc="-5" i="1">
                <a:latin typeface="Arial"/>
                <a:cs typeface="Arial"/>
              </a:rPr>
              <a:t>sampling</a:t>
            </a:r>
            <a:r>
              <a:rPr dirty="0" sz="1200" spc="10" i="1">
                <a:latin typeface="Arial"/>
                <a:cs typeface="Arial"/>
              </a:rPr>
              <a:t> </a:t>
            </a:r>
            <a:r>
              <a:rPr dirty="0" sz="1200" spc="-10" i="1">
                <a:latin typeface="Arial"/>
                <a:cs typeface="Arial"/>
              </a:rPr>
              <a:t>distribution</a:t>
            </a:r>
            <a:endParaRPr sz="1200">
              <a:latin typeface="Arial"/>
              <a:cs typeface="Arial"/>
            </a:endParaRPr>
          </a:p>
          <a:p>
            <a:pPr algn="just" marL="240665" marR="5080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estimates </a:t>
            </a:r>
            <a:r>
              <a:rPr dirty="0" sz="1200" spc="-5">
                <a:latin typeface="Arial"/>
                <a:cs typeface="Arial"/>
              </a:rPr>
              <a:t>do center </a:t>
            </a:r>
            <a:r>
              <a:rPr dirty="0" sz="1200" spc="-10">
                <a:latin typeface="Arial"/>
                <a:cs typeface="Arial"/>
              </a:rPr>
              <a:t>around </a:t>
            </a:r>
            <a:r>
              <a:rPr dirty="0" sz="1200" spc="-5">
                <a:latin typeface="Arial"/>
                <a:cs typeface="Arial"/>
              </a:rPr>
              <a:t>the true value of the 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 (6.15), </a:t>
            </a:r>
            <a:r>
              <a:rPr dirty="0" sz="1200" spc="-10">
                <a:latin typeface="Arial"/>
                <a:cs typeface="Arial"/>
              </a:rPr>
              <a:t>which </a:t>
            </a:r>
            <a:r>
              <a:rPr dirty="0" sz="1200" spc="-5">
                <a:latin typeface="Arial"/>
                <a:cs typeface="Arial"/>
              </a:rPr>
              <a:t>means this </a:t>
            </a:r>
            <a:r>
              <a:rPr dirty="0" sz="1200" spc="-10">
                <a:latin typeface="Arial"/>
                <a:cs typeface="Arial"/>
              </a:rPr>
              <a:t>estimation  approach </a:t>
            </a:r>
            <a:r>
              <a:rPr dirty="0" sz="1200" spc="-5">
                <a:latin typeface="Arial"/>
                <a:cs typeface="Arial"/>
              </a:rPr>
              <a:t>(estimator) is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 i="1">
                <a:latin typeface="Arial"/>
                <a:cs typeface="Arial"/>
              </a:rPr>
              <a:t>unbiased</a:t>
            </a:r>
            <a:endParaRPr sz="1200">
              <a:latin typeface="Arial"/>
              <a:cs typeface="Arial"/>
            </a:endParaRPr>
          </a:p>
          <a:p>
            <a:pPr marL="240665" marR="177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 can call the standard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-5">
                <a:latin typeface="Arial"/>
                <a:cs typeface="Arial"/>
              </a:rPr>
              <a:t>of this sampling 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(the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possible estimates) </a:t>
            </a:r>
            <a:r>
              <a:rPr dirty="0" sz="1200" spc="-5">
                <a:latin typeface="Arial"/>
                <a:cs typeface="Arial"/>
              </a:rPr>
              <a:t>the  </a:t>
            </a:r>
            <a:r>
              <a:rPr dirty="0" sz="1200" spc="-5" i="1">
                <a:latin typeface="Arial"/>
                <a:cs typeface="Arial"/>
              </a:rPr>
              <a:t>standard</a:t>
            </a:r>
            <a:r>
              <a:rPr dirty="0" sz="1200" spc="-10" i="1">
                <a:latin typeface="Arial"/>
                <a:cs typeface="Arial"/>
              </a:rPr>
              <a:t> error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10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1037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Brief note on</a:t>
            </a:r>
            <a:r>
              <a:rPr dirty="0" spc="-30"/>
              <a:t> </a:t>
            </a:r>
            <a:r>
              <a:rPr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885492"/>
            <a:ext cx="28746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165100" algn="l"/>
              </a:tabLst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: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observations </a:t>
            </a:r>
            <a:r>
              <a:rPr dirty="0" sz="1200" spc="-5">
                <a:latin typeface="Arial"/>
                <a:cs typeface="Arial"/>
              </a:rPr>
              <a:t>in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35" y="1106904"/>
            <a:ext cx="2638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165100" algn="l"/>
              </a:tabLst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: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observations </a:t>
            </a:r>
            <a:r>
              <a:rPr dirty="0" sz="1200" spc="-5">
                <a:latin typeface="Arial"/>
                <a:cs typeface="Arial"/>
              </a:rPr>
              <a:t>in</a:t>
            </a:r>
            <a:r>
              <a:rPr dirty="0" sz="1200" spc="-229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963" y="1328328"/>
            <a:ext cx="16256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i="1">
                <a:latin typeface="Times New Roman"/>
                <a:cs typeface="Times New Roman"/>
              </a:rPr>
              <a:t>µ</a:t>
            </a:r>
            <a:r>
              <a:rPr dirty="0" sz="1200" spc="5">
                <a:latin typeface="Arial"/>
                <a:cs typeface="Arial"/>
              </a:rPr>
              <a:t>: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 </a:t>
            </a:r>
            <a:r>
              <a:rPr dirty="0" sz="1200" spc="10" i="1">
                <a:latin typeface="Times New Roman"/>
                <a:cs typeface="Times New Roman"/>
              </a:rPr>
              <a:t>µ</a:t>
            </a:r>
            <a:r>
              <a:rPr dirty="0" sz="1200" spc="90" i="1">
                <a:latin typeface="Times New Roman"/>
                <a:cs typeface="Times New Roman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8339" y="1230654"/>
            <a:ext cx="1390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20">
                <a:latin typeface="Times New Roman"/>
                <a:cs typeface="Times New Roman"/>
              </a:rPr>
              <a:t>∑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9784" y="1306562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0393" y="1351348"/>
            <a:ext cx="425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21039" y="145489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 h="0">
                <a:moveTo>
                  <a:pt x="0" y="0"/>
                </a:moveTo>
                <a:lnTo>
                  <a:pt x="205257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74417" y="1431288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963" y="1579585"/>
            <a:ext cx="13874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4" i="1">
                <a:latin typeface="Arial"/>
                <a:cs typeface="Arial"/>
              </a:rPr>
              <a:t>x</a:t>
            </a:r>
            <a:r>
              <a:rPr dirty="0" baseline="4629" sz="1800" spc="-307">
                <a:latin typeface="Garamond"/>
                <a:cs typeface="Garamond"/>
              </a:rPr>
              <a:t>¯</a:t>
            </a:r>
            <a:r>
              <a:rPr dirty="0" sz="1200" spc="-204">
                <a:latin typeface="Arial"/>
                <a:cs typeface="Arial"/>
              </a:rPr>
              <a:t>: </a:t>
            </a:r>
            <a:r>
              <a:rPr dirty="0" sz="1200" spc="-5">
                <a:latin typeface="Arial"/>
                <a:cs typeface="Arial"/>
              </a:rPr>
              <a:t>sample mean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37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9998" y="1481898"/>
            <a:ext cx="1390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20">
                <a:latin typeface="Times New Roman"/>
                <a:cs typeface="Times New Roman"/>
              </a:rPr>
              <a:t>∑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1443" y="1557818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2052" y="1602605"/>
            <a:ext cx="425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82698" y="1706156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 h="0">
                <a:moveTo>
                  <a:pt x="0" y="0"/>
                </a:moveTo>
                <a:lnTo>
                  <a:pt x="205244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07003" y="1602605"/>
            <a:ext cx="5397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6415" algn="l"/>
              </a:tabLst>
            </a:pPr>
            <a:r>
              <a:rPr dirty="0" u="sng" sz="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4471" y="1682545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963" y="1883801"/>
            <a:ext cx="2487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5" i="1">
                <a:latin typeface="Times New Roman"/>
                <a:cs typeface="Times New Roman"/>
              </a:rPr>
              <a:t>σ</a:t>
            </a:r>
            <a:r>
              <a:rPr dirty="0" sz="1200" spc="55">
                <a:latin typeface="Arial"/>
                <a:cs typeface="Arial"/>
              </a:rPr>
              <a:t>: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standard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70" i="1">
                <a:latin typeface="Times New Roman"/>
                <a:cs typeface="Times New Roman"/>
              </a:rPr>
              <a:t>σ</a:t>
            </a:r>
            <a:r>
              <a:rPr dirty="0" sz="1200" spc="130" i="1">
                <a:latin typeface="Times New Roman"/>
                <a:cs typeface="Times New Roman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5175" y="1694698"/>
            <a:ext cx="1778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35">
                <a:latin typeface="Times New Roman"/>
                <a:cs typeface="Times New Roman"/>
              </a:rPr>
              <a:t>√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22192" y="1786126"/>
            <a:ext cx="1390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20">
                <a:latin typeface="Times New Roman"/>
                <a:cs typeface="Times New Roman"/>
              </a:rPr>
              <a:t>∑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28148" y="1906821"/>
            <a:ext cx="425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35718" y="1862047"/>
            <a:ext cx="3314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0">
                <a:latin typeface="Times New Roman"/>
                <a:cs typeface="Times New Roman"/>
              </a:rPr>
              <a:t>(</a:t>
            </a:r>
            <a:r>
              <a:rPr dirty="0" sz="800" spc="30" i="1">
                <a:latin typeface="Arial"/>
                <a:cs typeface="Arial"/>
              </a:rPr>
              <a:t>x</a:t>
            </a:r>
            <a:r>
              <a:rPr dirty="0" sz="800" spc="-105" i="1">
                <a:latin typeface="Arial"/>
                <a:cs typeface="Arial"/>
              </a:rPr>
              <a:t> </a:t>
            </a:r>
            <a:r>
              <a:rPr dirty="0" sz="800" spc="75" i="1">
                <a:latin typeface="Times New Roman"/>
                <a:cs typeface="Times New Roman"/>
              </a:rPr>
              <a:t>−</a:t>
            </a:r>
            <a:r>
              <a:rPr dirty="0" sz="800" spc="75" b="0" i="1">
                <a:latin typeface="Bookman Old Style"/>
                <a:cs typeface="Bookman Old Style"/>
              </a:rPr>
              <a:t>µ</a:t>
            </a:r>
            <a:r>
              <a:rPr dirty="0" sz="800" spc="7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41508" y="1858523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34892" y="2010372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19576" y="1986774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9135" y="1243444"/>
            <a:ext cx="101600" cy="11569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 spc="170" i="1">
                <a:solidFill>
                  <a:srgbClr val="EC1A3A"/>
                </a:solidFill>
                <a:latin typeface="Garamond"/>
                <a:cs typeface="Garamond"/>
              </a:rPr>
              <a:t>•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200" spc="170" i="1">
                <a:solidFill>
                  <a:srgbClr val="EC1A3A"/>
                </a:solidFill>
                <a:latin typeface="Garamond"/>
                <a:cs typeface="Garamond"/>
              </a:rPr>
              <a:t>•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200" spc="170" i="1">
                <a:solidFill>
                  <a:srgbClr val="EC1A3A"/>
                </a:solidFill>
                <a:latin typeface="Garamond"/>
                <a:cs typeface="Garamond"/>
              </a:rPr>
              <a:t>•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200" spc="170" i="1">
                <a:solidFill>
                  <a:srgbClr val="EC1A3A"/>
                </a:solidFill>
                <a:latin typeface="Garamond"/>
                <a:cs typeface="Garamond"/>
              </a:rPr>
              <a:t>•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0963" y="2208514"/>
            <a:ext cx="22485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: sample standard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9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15831" y="2024682"/>
            <a:ext cx="1778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35">
                <a:latin typeface="Times New Roman"/>
                <a:cs typeface="Times New Roman"/>
              </a:rPr>
              <a:t>√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80359" y="2186165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 h="0">
                <a:moveTo>
                  <a:pt x="0" y="0"/>
                </a:moveTo>
                <a:lnTo>
                  <a:pt x="484149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82836" y="2110840"/>
            <a:ext cx="1390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20">
                <a:latin typeface="Times New Roman"/>
                <a:cs typeface="Times New Roman"/>
              </a:rPr>
              <a:t>∑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88791" y="2231534"/>
            <a:ext cx="425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96361" y="2186748"/>
            <a:ext cx="3175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0">
                <a:latin typeface="Times New Roman"/>
                <a:cs typeface="Times New Roman"/>
              </a:rPr>
              <a:t>(</a:t>
            </a:r>
            <a:r>
              <a:rPr dirty="0" sz="800" spc="30" i="1">
                <a:latin typeface="Arial"/>
                <a:cs typeface="Arial"/>
              </a:rPr>
              <a:t>x</a:t>
            </a:r>
            <a:r>
              <a:rPr dirty="0" sz="800" spc="-95" i="1">
                <a:latin typeface="Arial"/>
                <a:cs typeface="Arial"/>
              </a:rPr>
              <a:t> </a:t>
            </a:r>
            <a:r>
              <a:rPr dirty="0" sz="800" spc="-60" i="1">
                <a:latin typeface="Times New Roman"/>
                <a:cs typeface="Times New Roman"/>
              </a:rPr>
              <a:t>−</a:t>
            </a:r>
            <a:r>
              <a:rPr dirty="0" baseline="3472" sz="1200" spc="-89">
                <a:latin typeface="Times New Roman"/>
                <a:cs typeface="Times New Roman"/>
              </a:rPr>
              <a:t>¯</a:t>
            </a:r>
            <a:r>
              <a:rPr dirty="0" sz="800" spc="-60" i="1">
                <a:latin typeface="Arial"/>
                <a:cs typeface="Arial"/>
              </a:rPr>
              <a:t>x</a:t>
            </a:r>
            <a:r>
              <a:rPr dirty="0" sz="800" spc="-6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8067" y="21832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95536" y="2335085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783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211614" y="2311474"/>
            <a:ext cx="2222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n</a:t>
            </a:r>
            <a:r>
              <a:rPr dirty="0" sz="800" spc="114" i="1">
                <a:latin typeface="Times New Roman"/>
                <a:cs typeface="Times New Roman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91864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4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A1: Estimating </a:t>
            </a:r>
            <a:r>
              <a:rPr dirty="0" spc="5"/>
              <a:t>satisfaction</a:t>
            </a:r>
            <a:r>
              <a:rPr dirty="0" spc="105"/>
              <a:t> </a:t>
            </a:r>
            <a:r>
              <a:rPr dirty="0" spc="1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599653"/>
            <a:ext cx="3882390" cy="2281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40665" marR="812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estimates looks </a:t>
            </a:r>
            <a:r>
              <a:rPr dirty="0" sz="1200" spc="-5">
                <a:latin typeface="Arial"/>
                <a:cs typeface="Arial"/>
              </a:rPr>
              <a:t>sort of </a:t>
            </a:r>
            <a:r>
              <a:rPr dirty="0" sz="1200" spc="-10">
                <a:latin typeface="Arial"/>
                <a:cs typeface="Arial"/>
              </a:rPr>
              <a:t>like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 spc="-10">
                <a:latin typeface="Arial"/>
                <a:cs typeface="Arial"/>
              </a:rPr>
              <a:t>normal distribution </a:t>
            </a:r>
            <a:r>
              <a:rPr dirty="0" sz="1200" spc="-5">
                <a:latin typeface="Arial"/>
                <a:cs typeface="Arial"/>
              </a:rPr>
              <a:t>(although there </a:t>
            </a:r>
            <a:r>
              <a:rPr dirty="0" sz="1200" spc="-10">
                <a:latin typeface="Arial"/>
                <a:cs typeface="Arial"/>
              </a:rPr>
              <a:t>are gaps because 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small sample size)</a:t>
            </a:r>
            <a:endParaRPr sz="1200">
              <a:latin typeface="Arial"/>
              <a:cs typeface="Arial"/>
            </a:endParaRPr>
          </a:p>
          <a:p>
            <a:pPr lvl="1" marL="544195" marR="265430" indent="-145415">
              <a:lnSpc>
                <a:spcPct val="102600"/>
              </a:lnSpc>
              <a:spcBef>
                <a:spcPts val="160"/>
              </a:spcBef>
              <a:buClr>
                <a:srgbClr val="3333B2"/>
              </a:buClr>
              <a:buFont typeface="Garamond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0">
                <a:latin typeface="Arial"/>
                <a:cs typeface="Arial"/>
              </a:rPr>
              <a:t>is because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5" i="1">
                <a:latin typeface="Arial"/>
                <a:cs typeface="Arial"/>
              </a:rPr>
              <a:t>central </a:t>
            </a:r>
            <a:r>
              <a:rPr dirty="0" sz="1100" spc="-10" i="1">
                <a:latin typeface="Arial"/>
                <a:cs typeface="Arial"/>
              </a:rPr>
              <a:t>limit </a:t>
            </a:r>
            <a:r>
              <a:rPr dirty="0" sz="1100" spc="-5" i="1">
                <a:latin typeface="Arial"/>
                <a:cs typeface="Arial"/>
              </a:rPr>
              <a:t>theorem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which  we’ll learn more about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later</a:t>
            </a:r>
            <a:endParaRPr sz="1100">
              <a:latin typeface="Arial"/>
              <a:cs typeface="Arial"/>
            </a:endParaRPr>
          </a:p>
          <a:p>
            <a:pPr marL="240665" marR="199390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 can </a:t>
            </a:r>
            <a:r>
              <a:rPr dirty="0" sz="1200" spc="-10">
                <a:latin typeface="Arial"/>
                <a:cs typeface="Arial"/>
              </a:rPr>
              <a:t>approximate using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general </a:t>
            </a:r>
            <a:r>
              <a:rPr dirty="0" sz="1200" spc="-5">
                <a:latin typeface="Arial"/>
                <a:cs typeface="Arial"/>
              </a:rPr>
              <a:t>rule for </a:t>
            </a:r>
            <a:r>
              <a:rPr dirty="0" sz="1200" spc="-10">
                <a:latin typeface="Arial"/>
                <a:cs typeface="Arial"/>
              </a:rPr>
              <a:t>normal  distributions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we learned last week–that 95% of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falls </a:t>
            </a:r>
            <a:r>
              <a:rPr dirty="0" sz="1200" spc="-10">
                <a:latin typeface="Arial"/>
                <a:cs typeface="Arial"/>
              </a:rPr>
              <a:t>within </a:t>
            </a:r>
            <a:r>
              <a:rPr dirty="0" sz="1200" spc="-5">
                <a:latin typeface="Arial"/>
                <a:cs typeface="Arial"/>
              </a:rPr>
              <a:t>two standard </a:t>
            </a:r>
            <a:r>
              <a:rPr dirty="0" sz="1200" spc="-10">
                <a:latin typeface="Arial"/>
                <a:cs typeface="Arial"/>
              </a:rPr>
              <a:t>deviations </a:t>
            </a:r>
            <a:r>
              <a:rPr dirty="0" sz="1200" spc="-5">
                <a:latin typeface="Arial"/>
                <a:cs typeface="Arial"/>
              </a:rPr>
              <a:t>of the  mean (here, </a:t>
            </a:r>
            <a:r>
              <a:rPr dirty="0" sz="1200" spc="-10">
                <a:latin typeface="Arial"/>
                <a:cs typeface="Arial"/>
              </a:rPr>
              <a:t>95%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10">
                <a:latin typeface="Arial"/>
                <a:cs typeface="Arial"/>
              </a:rPr>
              <a:t>estimates </a:t>
            </a:r>
            <a:r>
              <a:rPr dirty="0" sz="1200" spc="-5">
                <a:latin typeface="Arial"/>
                <a:cs typeface="Arial"/>
              </a:rPr>
              <a:t>fall </a:t>
            </a:r>
            <a:r>
              <a:rPr dirty="0" sz="1200" spc="-10">
                <a:latin typeface="Arial"/>
                <a:cs typeface="Arial"/>
              </a:rPr>
              <a:t>within </a:t>
            </a:r>
            <a:r>
              <a:rPr dirty="0" sz="1200" spc="-5">
                <a:latin typeface="Arial"/>
                <a:cs typeface="Arial"/>
              </a:rPr>
              <a:t>two  </a:t>
            </a:r>
            <a:r>
              <a:rPr dirty="0" sz="1200" spc="-5" i="1">
                <a:latin typeface="Arial"/>
                <a:cs typeface="Arial"/>
              </a:rPr>
              <a:t>standard </a:t>
            </a:r>
            <a:r>
              <a:rPr dirty="0" sz="1200" spc="-10" i="1">
                <a:latin typeface="Arial"/>
                <a:cs typeface="Arial"/>
              </a:rPr>
              <a:t>errors </a:t>
            </a:r>
            <a:r>
              <a:rPr dirty="0" sz="1200" spc="-5">
                <a:latin typeface="Arial"/>
                <a:cs typeface="Arial"/>
              </a:rPr>
              <a:t>of the true </a:t>
            </a:r>
            <a:r>
              <a:rPr dirty="0" sz="1200" spc="-10" i="1">
                <a:latin typeface="Arial"/>
                <a:cs typeface="Arial"/>
              </a:rPr>
              <a:t>population</a:t>
            </a:r>
            <a:r>
              <a:rPr dirty="0" sz="1200" spc="1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mean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240665" marR="210185" indent="-152400">
              <a:lnSpc>
                <a:spcPct val="100000"/>
              </a:lnSpc>
              <a:spcBef>
                <a:spcPts val="32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25">
                <a:latin typeface="Arial"/>
                <a:cs typeface="Arial"/>
              </a:rPr>
              <a:t>Now, </a:t>
            </a:r>
            <a:r>
              <a:rPr dirty="0" sz="1200" spc="-5">
                <a:latin typeface="Arial"/>
                <a:cs typeface="Arial"/>
              </a:rPr>
              <a:t>I’ll try collecting many </a:t>
            </a:r>
            <a:r>
              <a:rPr dirty="0" sz="1200" spc="-10">
                <a:latin typeface="Arial"/>
                <a:cs typeface="Arial"/>
              </a:rPr>
              <a:t>different </a:t>
            </a:r>
            <a:r>
              <a:rPr dirty="0" sz="1200" spc="-5">
                <a:latin typeface="Arial"/>
                <a:cs typeface="Arial"/>
              </a:rPr>
              <a:t>samples </a:t>
            </a:r>
            <a:r>
              <a:rPr dirty="0" sz="1200" spc="-10">
                <a:latin typeface="Arial"/>
                <a:cs typeface="Arial"/>
              </a:rPr>
              <a:t>using  </a:t>
            </a:r>
            <a:r>
              <a:rPr dirty="0" sz="1200" spc="-5">
                <a:latin typeface="Arial"/>
                <a:cs typeface="Arial"/>
              </a:rPr>
              <a:t>sample sizes of 5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11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64299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A1: Estimating </a:t>
            </a:r>
            <a:r>
              <a:rPr dirty="0" sz="1700" spc="5">
                <a:latin typeface="Arial"/>
                <a:cs typeface="Arial"/>
              </a:rPr>
              <a:t>satisfaction</a:t>
            </a:r>
            <a:r>
              <a:rPr dirty="0" sz="1700" spc="105">
                <a:latin typeface="Arial"/>
                <a:cs typeface="Arial"/>
              </a:rPr>
              <a:t> </a:t>
            </a:r>
            <a:r>
              <a:rPr dirty="0" sz="1700" spc="10">
                <a:latin typeface="Arial"/>
                <a:cs typeface="Arial"/>
              </a:rPr>
              <a:t>(example)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50163"/>
            <a:ext cx="3960009" cy="288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12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429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A1: Estimating </a:t>
            </a:r>
            <a:r>
              <a:rPr dirty="0" spc="5"/>
              <a:t>satisfaction</a:t>
            </a:r>
            <a:r>
              <a:rPr dirty="0" spc="105"/>
              <a:t> </a:t>
            </a:r>
            <a:r>
              <a:rPr dirty="0" spc="10"/>
              <a:t>(example)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2122484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2122484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5216" y="1065946"/>
            <a:ext cx="3574415" cy="1160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78130" marR="304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78765" algn="l"/>
              </a:tabLst>
            </a:pPr>
            <a:r>
              <a:rPr dirty="0" sz="1200" spc="-5">
                <a:latin typeface="Arial"/>
                <a:cs typeface="Arial"/>
              </a:rPr>
              <a:t>As the sample size </a:t>
            </a:r>
            <a:r>
              <a:rPr dirty="0" sz="1200" spc="-10">
                <a:latin typeface="Arial"/>
                <a:cs typeface="Arial"/>
              </a:rPr>
              <a:t>increases,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estimates are  </a:t>
            </a:r>
            <a:r>
              <a:rPr dirty="0" sz="1200" spc="-5">
                <a:latin typeface="Arial"/>
                <a:cs typeface="Arial"/>
              </a:rPr>
              <a:t>more tightly clustered </a:t>
            </a:r>
            <a:r>
              <a:rPr dirty="0" sz="1200" spc="-10">
                <a:latin typeface="Arial"/>
                <a:cs typeface="Arial"/>
              </a:rPr>
              <a:t>around </a:t>
            </a:r>
            <a:r>
              <a:rPr dirty="0" sz="1200" spc="-5">
                <a:latin typeface="Arial"/>
                <a:cs typeface="Arial"/>
              </a:rPr>
              <a:t>the true </a:t>
            </a:r>
            <a:r>
              <a:rPr dirty="0" sz="1200" spc="-10">
                <a:latin typeface="Arial"/>
                <a:cs typeface="Arial"/>
              </a:rPr>
              <a:t>population  </a:t>
            </a:r>
            <a:r>
              <a:rPr dirty="0" sz="1200" spc="-5">
                <a:latin typeface="Arial"/>
                <a:cs typeface="Arial"/>
              </a:rPr>
              <a:t>mean (the variance of the </a:t>
            </a:r>
            <a:r>
              <a:rPr dirty="0" sz="1200" spc="-10">
                <a:latin typeface="Arial"/>
                <a:cs typeface="Arial"/>
              </a:rPr>
              <a:t>estimates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decreases)</a:t>
            </a:r>
            <a:endParaRPr sz="1200">
              <a:latin typeface="Arial"/>
              <a:cs typeface="Arial"/>
            </a:endParaRPr>
          </a:p>
          <a:p>
            <a:pPr algn="just" marL="278130" marR="19177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278765" algn="l"/>
              </a:tabLst>
            </a:pP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other words, larger </a:t>
            </a:r>
            <a:r>
              <a:rPr dirty="0" sz="1200" spc="-5">
                <a:latin typeface="Arial"/>
                <a:cs typeface="Arial"/>
              </a:rPr>
              <a:t>sample sizes yield more  </a:t>
            </a:r>
            <a:r>
              <a:rPr dirty="0" sz="1200" spc="-10">
                <a:latin typeface="Arial"/>
                <a:cs typeface="Arial"/>
              </a:rPr>
              <a:t>precise estimates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 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13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6747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2: </a:t>
            </a:r>
            <a:r>
              <a:rPr dirty="0" spc="10"/>
              <a:t>Estimating treatment</a:t>
            </a:r>
            <a:r>
              <a:rPr dirty="0" spc="90"/>
              <a:t> </a:t>
            </a:r>
            <a:r>
              <a:rPr dirty="0"/>
              <a:t>effects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398599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398599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7916" y="385907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835" y="556371"/>
            <a:ext cx="3938270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 marR="28702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794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also use </a:t>
            </a:r>
            <a:r>
              <a:rPr dirty="0" sz="1200" spc="-5">
                <a:latin typeface="Arial"/>
                <a:cs typeface="Arial"/>
              </a:rPr>
              <a:t>statistical </a:t>
            </a:r>
            <a:r>
              <a:rPr dirty="0" sz="1200" spc="-10">
                <a:latin typeface="Arial"/>
                <a:cs typeface="Arial"/>
              </a:rPr>
              <a:t>inference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a  treatment</a:t>
            </a:r>
            <a:r>
              <a:rPr dirty="0" sz="1200" spc="-10">
                <a:latin typeface="Arial"/>
                <a:cs typeface="Arial"/>
              </a:rPr>
              <a:t> effect</a:t>
            </a:r>
            <a:endParaRPr sz="1200">
              <a:latin typeface="Arial"/>
              <a:cs typeface="Arial"/>
            </a:endParaRPr>
          </a:p>
          <a:p>
            <a:pPr marL="2787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Garamond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Say </a:t>
            </a:r>
            <a:r>
              <a:rPr dirty="0" sz="1200" spc="-10">
                <a:latin typeface="Arial"/>
                <a:cs typeface="Arial"/>
              </a:rPr>
              <a:t>we have </a:t>
            </a:r>
            <a:r>
              <a:rPr dirty="0" sz="1200" spc="-5">
                <a:latin typeface="Arial"/>
                <a:cs typeface="Arial"/>
              </a:rPr>
              <a:t>some </a:t>
            </a:r>
            <a:r>
              <a:rPr dirty="0" sz="1200" spc="-10">
                <a:latin typeface="Arial"/>
                <a:cs typeface="Arial"/>
              </a:rPr>
              <a:t>independent </a:t>
            </a:r>
            <a:r>
              <a:rPr dirty="0" sz="1200" spc="-5">
                <a:latin typeface="Arial"/>
                <a:cs typeface="Arial"/>
              </a:rPr>
              <a:t>variable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(a</a:t>
            </a:r>
            <a:endParaRPr sz="1200">
              <a:latin typeface="Arial"/>
              <a:cs typeface="Arial"/>
            </a:endParaRPr>
          </a:p>
          <a:p>
            <a:pPr marL="278765" marR="10668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treatment) coded as </a:t>
            </a:r>
            <a:r>
              <a:rPr dirty="0" sz="1200" spc="-10">
                <a:latin typeface="Arial"/>
                <a:cs typeface="Arial"/>
              </a:rPr>
              <a:t>either </a:t>
            </a:r>
            <a:r>
              <a:rPr dirty="0" sz="1200" spc="-5">
                <a:latin typeface="Arial"/>
                <a:cs typeface="Arial"/>
              </a:rPr>
              <a:t>a 1 (unit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treated) or 0  (unit </a:t>
            </a:r>
            <a:r>
              <a:rPr dirty="0" sz="1200" spc="-10">
                <a:latin typeface="Arial"/>
                <a:cs typeface="Arial"/>
              </a:rPr>
              <a:t>was not</a:t>
            </a:r>
            <a:r>
              <a:rPr dirty="0" sz="1200" spc="-5">
                <a:latin typeface="Arial"/>
                <a:cs typeface="Arial"/>
              </a:rPr>
              <a:t> treated)</a:t>
            </a:r>
            <a:endParaRPr sz="1200">
              <a:latin typeface="Arial"/>
              <a:cs typeface="Arial"/>
            </a:endParaRPr>
          </a:p>
          <a:p>
            <a:pPr marL="278765" marR="2279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Garamond"/>
              <a:buChar char="•"/>
              <a:tabLst>
                <a:tab pos="2794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create a very simple model of </a:t>
            </a:r>
            <a:r>
              <a:rPr dirty="0" sz="1200" spc="-1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causes  the values of </a:t>
            </a:r>
            <a:r>
              <a:rPr dirty="0" sz="1200" spc="-10">
                <a:latin typeface="Arial"/>
                <a:cs typeface="Arial"/>
              </a:rPr>
              <a:t>our dependent </a:t>
            </a:r>
            <a:r>
              <a:rPr dirty="0" sz="1200" spc="-5">
                <a:latin typeface="Arial"/>
                <a:cs typeface="Arial"/>
              </a:rPr>
              <a:t>variable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sz="1200" spc="-5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C1A3A"/>
              </a:buClr>
              <a:buFont typeface="Garamond"/>
              <a:buChar char="•"/>
            </a:pPr>
            <a:endParaRPr sz="1000">
              <a:latin typeface="Arial"/>
              <a:cs typeface="Arial"/>
            </a:endParaRPr>
          </a:p>
          <a:p>
            <a:pPr algn="ctr" marL="203835">
              <a:lnSpc>
                <a:spcPct val="100000"/>
              </a:lnSpc>
            </a:pPr>
            <a:r>
              <a:rPr dirty="0" sz="1200" spc="-5" i="1">
                <a:latin typeface="Arial"/>
                <a:cs typeface="Arial"/>
              </a:rPr>
              <a:t>Y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-10" i="1">
                <a:latin typeface="Arial"/>
                <a:cs typeface="Arial"/>
              </a:rPr>
              <a:t>bX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185">
                <a:latin typeface="Garamond"/>
                <a:cs typeface="Garamond"/>
              </a:rPr>
              <a:t> </a:t>
            </a:r>
            <a:r>
              <a:rPr dirty="0" sz="1200" spc="70" i="1">
                <a:latin typeface="Times New Roman"/>
                <a:cs typeface="Times New Roman"/>
              </a:rPr>
              <a:t>ε</a:t>
            </a:r>
            <a:endParaRPr sz="1200">
              <a:latin typeface="Times New Roman"/>
              <a:cs typeface="Times New Roman"/>
            </a:endParaRPr>
          </a:p>
          <a:p>
            <a:pPr lvl="1" marL="582295" marR="84455" indent="-145415">
              <a:lnSpc>
                <a:spcPct val="102600"/>
              </a:lnSpc>
              <a:spcBef>
                <a:spcPts val="1019"/>
              </a:spcBef>
              <a:buClr>
                <a:srgbClr val="3333B2"/>
              </a:buClr>
              <a:buFont typeface="Garamond"/>
              <a:buChar char="•"/>
              <a:tabLst>
                <a:tab pos="582930" algn="l"/>
              </a:tabLst>
            </a:pPr>
            <a:r>
              <a:rPr dirty="0" sz="1100" spc="-10" i="1">
                <a:latin typeface="Arial"/>
                <a:cs typeface="Arial"/>
              </a:rPr>
              <a:t>b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the treatment </a:t>
            </a:r>
            <a:r>
              <a:rPr dirty="0" sz="1100" spc="-10">
                <a:latin typeface="Arial"/>
                <a:cs typeface="Arial"/>
              </a:rPr>
              <a:t>effect </a:t>
            </a:r>
            <a:r>
              <a:rPr dirty="0" sz="1100" spc="-5">
                <a:latin typeface="Arial"/>
                <a:cs typeface="Arial"/>
              </a:rPr>
              <a:t>(would </a:t>
            </a:r>
            <a:r>
              <a:rPr dirty="0" sz="1100" spc="-10">
                <a:latin typeface="Arial"/>
                <a:cs typeface="Arial"/>
              </a:rPr>
              <a:t>be equal </a:t>
            </a:r>
            <a:r>
              <a:rPr dirty="0" sz="1100" spc="-5">
                <a:latin typeface="Arial"/>
                <a:cs typeface="Arial"/>
              </a:rPr>
              <a:t>to zero if the  treatment </a:t>
            </a:r>
            <a:r>
              <a:rPr dirty="0" sz="1100" spc="-10">
                <a:latin typeface="Arial"/>
                <a:cs typeface="Arial"/>
              </a:rPr>
              <a:t>has no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effect)</a:t>
            </a:r>
            <a:endParaRPr sz="1100">
              <a:latin typeface="Arial"/>
              <a:cs typeface="Arial"/>
            </a:endParaRPr>
          </a:p>
          <a:p>
            <a:pPr lvl="1" marL="582295" marR="445770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582930" algn="l"/>
              </a:tabLst>
            </a:pPr>
            <a:r>
              <a:rPr dirty="0" sz="1100" spc="70" i="1">
                <a:latin typeface="Times New Roman"/>
                <a:cs typeface="Times New Roman"/>
              </a:rPr>
              <a:t>ε </a:t>
            </a:r>
            <a:r>
              <a:rPr dirty="0" sz="1100" spc="-5">
                <a:latin typeface="Arial"/>
                <a:cs typeface="Arial"/>
              </a:rPr>
              <a:t>represents the cumulative </a:t>
            </a:r>
            <a:r>
              <a:rPr dirty="0" sz="1100" spc="-10">
                <a:latin typeface="Arial"/>
                <a:cs typeface="Arial"/>
              </a:rPr>
              <a:t>effect of all </a:t>
            </a:r>
            <a:r>
              <a:rPr dirty="0" sz="1100" spc="-5">
                <a:latin typeface="Arial"/>
                <a:cs typeface="Arial"/>
              </a:rPr>
              <a:t>factors  </a:t>
            </a:r>
            <a:r>
              <a:rPr dirty="0" sz="1100" spc="-10">
                <a:latin typeface="Arial"/>
                <a:cs typeface="Arial"/>
              </a:rPr>
              <a:t>besides </a:t>
            </a:r>
            <a:r>
              <a:rPr dirty="0" sz="1100" spc="-5">
                <a:latin typeface="Arial"/>
                <a:cs typeface="Arial"/>
              </a:rPr>
              <a:t>the treatment that </a:t>
            </a:r>
            <a:r>
              <a:rPr dirty="0" sz="1100" spc="-10">
                <a:latin typeface="Arial"/>
                <a:cs typeface="Arial"/>
              </a:rPr>
              <a:t>affect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dependent  </a:t>
            </a:r>
            <a:r>
              <a:rPr dirty="0" sz="1100" spc="-5">
                <a:latin typeface="Arial"/>
                <a:cs typeface="Arial"/>
              </a:rPr>
              <a:t>variable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14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1413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A2: Estimating treatment</a:t>
            </a:r>
            <a:r>
              <a:rPr dirty="0" spc="85"/>
              <a:t> </a:t>
            </a:r>
            <a:r>
              <a:rPr dirty="0"/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35" y="630453"/>
            <a:ext cx="3834129" cy="226949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523365">
              <a:lnSpc>
                <a:spcPct val="100000"/>
              </a:lnSpc>
              <a:spcBef>
                <a:spcPts val="795"/>
              </a:spcBef>
            </a:pPr>
            <a:r>
              <a:rPr dirty="0" sz="1200" spc="-5" i="1">
                <a:latin typeface="Arial"/>
                <a:cs typeface="Arial"/>
              </a:rPr>
              <a:t>Y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-10" i="1">
                <a:latin typeface="Arial"/>
                <a:cs typeface="Arial"/>
              </a:rPr>
              <a:t>bX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185">
                <a:latin typeface="Garamond"/>
                <a:cs typeface="Garamond"/>
              </a:rPr>
              <a:t> </a:t>
            </a:r>
            <a:r>
              <a:rPr dirty="0" sz="1200" spc="70" i="1">
                <a:latin typeface="Times New Roman"/>
                <a:cs typeface="Times New Roman"/>
              </a:rPr>
              <a:t>ε</a:t>
            </a:r>
            <a:endParaRPr sz="1200">
              <a:latin typeface="Times New Roman"/>
              <a:cs typeface="Times New Roman"/>
            </a:endParaRPr>
          </a:p>
          <a:p>
            <a:pPr marL="253365" indent="-152400">
              <a:lnSpc>
                <a:spcPct val="100000"/>
              </a:lnSpc>
              <a:spcBef>
                <a:spcPts val="695"/>
              </a:spcBef>
              <a:buClr>
                <a:srgbClr val="EC1A3A"/>
              </a:buClr>
              <a:buFont typeface="Garamond"/>
              <a:buChar char="•"/>
              <a:tabLst>
                <a:tab pos="2540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only observe </a:t>
            </a:r>
            <a:r>
              <a:rPr dirty="0" sz="1200" spc="-5">
                <a:latin typeface="Arial"/>
                <a:cs typeface="Arial"/>
              </a:rPr>
              <a:t>X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80">
                <a:latin typeface="Arial"/>
                <a:cs typeface="Arial"/>
              </a:rPr>
              <a:t>Y, </a:t>
            </a:r>
            <a:r>
              <a:rPr dirty="0" sz="1200" spc="-10">
                <a:latin typeface="Arial"/>
                <a:cs typeface="Arial"/>
              </a:rPr>
              <a:t>but we’ll </a:t>
            </a:r>
            <a:r>
              <a:rPr dirty="0" sz="1200" spc="-5">
                <a:latin typeface="Arial"/>
                <a:cs typeface="Arial"/>
              </a:rPr>
              <a:t>try to </a:t>
            </a:r>
            <a:r>
              <a:rPr dirty="0" sz="1200" spc="-10">
                <a:latin typeface="Arial"/>
                <a:cs typeface="Arial"/>
              </a:rPr>
              <a:t>estimate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253365" marR="451484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Garamond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Key </a:t>
            </a:r>
            <a:r>
              <a:rPr dirty="0" sz="1200" spc="-10">
                <a:latin typeface="Arial"/>
                <a:cs typeface="Arial"/>
              </a:rPr>
              <a:t>assumption: </a:t>
            </a:r>
            <a:r>
              <a:rPr dirty="0" sz="1200" spc="70" i="1">
                <a:latin typeface="Times New Roman"/>
                <a:cs typeface="Times New Roman"/>
              </a:rPr>
              <a:t>ε </a:t>
            </a:r>
            <a:r>
              <a:rPr dirty="0" sz="1200" spc="-5">
                <a:latin typeface="Arial"/>
                <a:cs typeface="Arial"/>
              </a:rPr>
              <a:t>(which </a:t>
            </a:r>
            <a:r>
              <a:rPr dirty="0" sz="1200" spc="-10">
                <a:latin typeface="Arial"/>
                <a:cs typeface="Arial"/>
              </a:rPr>
              <a:t>we don’t observe) is  uncorrelated with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253365" indent="-153035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2540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run a regression to </a:t>
            </a:r>
            <a:r>
              <a:rPr dirty="0" sz="1200" spc="-10">
                <a:latin typeface="Arial"/>
                <a:cs typeface="Arial"/>
              </a:rPr>
              <a:t>estimate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253365" marR="431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Garamond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I’ll run two sets of simulations: </a:t>
            </a:r>
            <a:r>
              <a:rPr dirty="0" sz="1200" spc="-10">
                <a:latin typeface="Arial"/>
                <a:cs typeface="Arial"/>
              </a:rPr>
              <a:t>one where </a:t>
            </a:r>
            <a:r>
              <a:rPr dirty="0" sz="1200" spc="-5" i="1">
                <a:latin typeface="Arial"/>
                <a:cs typeface="Arial"/>
              </a:rPr>
              <a:t>b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10" i="1">
                <a:latin typeface="Times New Roman"/>
                <a:cs typeface="Times New Roman"/>
              </a:rPr>
              <a:t>.</a:t>
            </a:r>
            <a:r>
              <a:rPr dirty="0" sz="1200" spc="10">
                <a:latin typeface="Arial"/>
                <a:cs typeface="Arial"/>
              </a:rPr>
              <a:t>5 </a:t>
            </a:r>
            <a:r>
              <a:rPr dirty="0" sz="1200" spc="-10">
                <a:latin typeface="Arial"/>
                <a:cs typeface="Arial"/>
              </a:rPr>
              <a:t>and  one where </a:t>
            </a:r>
            <a:r>
              <a:rPr dirty="0" sz="1200" spc="-5" i="1">
                <a:latin typeface="Arial"/>
                <a:cs typeface="Arial"/>
              </a:rPr>
              <a:t>b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40">
                <a:latin typeface="Garamond"/>
                <a:cs typeface="Garamond"/>
              </a:rPr>
              <a:t> </a:t>
            </a:r>
            <a:r>
              <a:rPr dirty="0" sz="1200" spc="-10">
                <a:latin typeface="Arial"/>
                <a:cs typeface="Arial"/>
              </a:rPr>
              <a:t>0:</a:t>
            </a:r>
            <a:endParaRPr sz="1200">
              <a:latin typeface="Arial"/>
              <a:cs typeface="Arial"/>
            </a:endParaRPr>
          </a:p>
          <a:p>
            <a:pPr marL="1499235">
              <a:lnSpc>
                <a:spcPct val="100000"/>
              </a:lnSpc>
              <a:spcBef>
                <a:spcPts val="1205"/>
              </a:spcBef>
            </a:pP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baseline="-13888" sz="1200" spc="-7">
                <a:latin typeface="Arial"/>
                <a:cs typeface="Arial"/>
              </a:rPr>
              <a:t>1</a:t>
            </a:r>
            <a:r>
              <a:rPr dirty="0" baseline="-13888" sz="1200" spc="202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15">
                <a:latin typeface="Garamond"/>
                <a:cs typeface="Garamond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.</a:t>
            </a:r>
            <a:r>
              <a:rPr dirty="0" sz="1200" spc="10">
                <a:latin typeface="Arial"/>
                <a:cs typeface="Arial"/>
              </a:rPr>
              <a:t>5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125" i="1">
                <a:latin typeface="Garamond"/>
                <a:cs typeface="Garamond"/>
              </a:rPr>
              <a:t>×</a:t>
            </a:r>
            <a:r>
              <a:rPr dirty="0" sz="1200" spc="-50" i="1">
                <a:latin typeface="Garamond"/>
                <a:cs typeface="Garamond"/>
              </a:rPr>
              <a:t>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8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50">
                <a:latin typeface="Garamond"/>
                <a:cs typeface="Garamond"/>
              </a:rPr>
              <a:t> </a:t>
            </a:r>
            <a:r>
              <a:rPr dirty="0" sz="1200" spc="35" i="1">
                <a:latin typeface="Times New Roman"/>
                <a:cs typeface="Times New Roman"/>
              </a:rPr>
              <a:t>ε</a:t>
            </a:r>
            <a:r>
              <a:rPr dirty="0" baseline="-13888" sz="1200" spc="52">
                <a:latin typeface="Arial"/>
                <a:cs typeface="Arial"/>
              </a:rPr>
              <a:t>1</a:t>
            </a:r>
            <a:endParaRPr baseline="-13888" sz="120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1200"/>
              </a:spcBef>
            </a:pP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baseline="-13888" sz="1200" spc="-7">
                <a:latin typeface="Arial"/>
                <a:cs typeface="Arial"/>
              </a:rPr>
              <a:t>2</a:t>
            </a:r>
            <a:r>
              <a:rPr dirty="0" baseline="-13888" sz="1200" spc="202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15">
                <a:latin typeface="Garamond"/>
                <a:cs typeface="Garamond"/>
              </a:rPr>
              <a:t> </a:t>
            </a:r>
            <a:r>
              <a:rPr dirty="0" sz="1200" spc="-5">
                <a:latin typeface="Arial"/>
                <a:cs typeface="Arial"/>
              </a:rPr>
              <a:t>0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125" i="1">
                <a:latin typeface="Garamond"/>
                <a:cs typeface="Garamond"/>
              </a:rPr>
              <a:t>×</a:t>
            </a:r>
            <a:r>
              <a:rPr dirty="0" sz="1200" spc="-50" i="1">
                <a:latin typeface="Garamond"/>
                <a:cs typeface="Garamond"/>
              </a:rPr>
              <a:t>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8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50">
                <a:latin typeface="Garamond"/>
                <a:cs typeface="Garamond"/>
              </a:rPr>
              <a:t> </a:t>
            </a:r>
            <a:r>
              <a:rPr dirty="0" sz="1200" spc="35" i="1">
                <a:latin typeface="Times New Roman"/>
                <a:cs typeface="Times New Roman"/>
              </a:rPr>
              <a:t>ε</a:t>
            </a:r>
            <a:r>
              <a:rPr dirty="0" baseline="-13888" sz="1200" spc="52">
                <a:latin typeface="Arial"/>
                <a:cs typeface="Arial"/>
              </a:rPr>
              <a:t>2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15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1413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A2: Estimating treatment</a:t>
            </a:r>
            <a:r>
              <a:rPr dirty="0" sz="1700" spc="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effects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50163"/>
            <a:ext cx="3960009" cy="288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16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1413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A2: Estimating treatment</a:t>
            </a:r>
            <a:r>
              <a:rPr dirty="0" sz="1700" spc="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effects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50163"/>
            <a:ext cx="3960009" cy="288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17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1413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A2: Estimating treatment</a:t>
            </a:r>
            <a:r>
              <a:rPr dirty="0" sz="1700" spc="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effects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50163"/>
            <a:ext cx="3960009" cy="288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18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8355"/>
            <a:ext cx="4237990" cy="5822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pc="10"/>
              <a:t>Appendix </a:t>
            </a:r>
            <a:r>
              <a:rPr dirty="0" spc="5"/>
              <a:t>3: Using assumptions to estimate </a:t>
            </a:r>
            <a:r>
              <a:rPr dirty="0" spc="5"/>
              <a:t> </a:t>
            </a:r>
            <a:r>
              <a:rPr dirty="0" spc="10"/>
              <a:t>the standard</a:t>
            </a:r>
            <a:r>
              <a:rPr dirty="0" spc="-10"/>
              <a:t> </a:t>
            </a:r>
            <a:r>
              <a:rPr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654377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654377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7916" y="641672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937" y="1392093"/>
            <a:ext cx="125972" cy="125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5937" y="1736238"/>
            <a:ext cx="125972" cy="125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5937" y="1908310"/>
            <a:ext cx="125972" cy="125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5635" y="794039"/>
            <a:ext cx="3832860" cy="24491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27965" marR="120014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Garamond"/>
              <a:buChar char="•"/>
              <a:tabLst>
                <a:tab pos="228600" algn="l"/>
              </a:tabLst>
            </a:pPr>
            <a:r>
              <a:rPr dirty="0" sz="1200" spc="-5">
                <a:latin typeface="Arial"/>
                <a:cs typeface="Arial"/>
              </a:rPr>
              <a:t>Statisticians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shown that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formula for  </a:t>
            </a:r>
            <a:r>
              <a:rPr dirty="0" sz="1200" spc="-10">
                <a:latin typeface="Arial"/>
                <a:cs typeface="Arial"/>
              </a:rPr>
              <a:t>estimating </a:t>
            </a:r>
            <a:r>
              <a:rPr dirty="0" sz="1200" spc="-5">
                <a:latin typeface="Arial"/>
                <a:cs typeface="Arial"/>
              </a:rPr>
              <a:t>the standard </a:t>
            </a:r>
            <a:r>
              <a:rPr dirty="0" sz="1200" spc="-10">
                <a:latin typeface="Arial"/>
                <a:cs typeface="Arial"/>
              </a:rPr>
              <a:t>error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accurate </a:t>
            </a:r>
            <a:r>
              <a:rPr dirty="0" sz="1200" spc="-5">
                <a:latin typeface="Arial"/>
                <a:cs typeface="Arial"/>
              </a:rPr>
              <a:t>(unbiased)  </a:t>
            </a:r>
            <a:r>
              <a:rPr dirty="0" sz="1200" spc="-10">
                <a:latin typeface="Arial"/>
                <a:cs typeface="Arial"/>
              </a:rPr>
              <a:t>under </a:t>
            </a:r>
            <a:r>
              <a:rPr dirty="0" sz="1200" spc="-5">
                <a:latin typeface="Arial"/>
                <a:cs typeface="Arial"/>
              </a:rPr>
              <a:t>certain strict conditions:</a:t>
            </a:r>
            <a:endParaRPr sz="1200">
              <a:latin typeface="Arial"/>
              <a:cs typeface="Arial"/>
            </a:endParaRPr>
          </a:p>
          <a:p>
            <a:pPr lvl="1" marL="531495" marR="128270" indent="-156845">
              <a:lnSpc>
                <a:spcPct val="102600"/>
              </a:lnSpc>
              <a:spcBef>
                <a:spcPts val="114"/>
              </a:spcBef>
              <a:buClr>
                <a:srgbClr val="FFFFFF"/>
              </a:buClr>
              <a:buSzPct val="72727"/>
              <a:buAutoNum type="arabicPlain"/>
              <a:tabLst>
                <a:tab pos="532130" algn="l"/>
              </a:tabLst>
            </a:pPr>
            <a:r>
              <a:rPr dirty="0" sz="1100" spc="-10">
                <a:latin typeface="Arial"/>
                <a:cs typeface="Arial"/>
              </a:rPr>
              <a:t>The population mean is estimated using </a:t>
            </a:r>
            <a:r>
              <a:rPr dirty="0" sz="1100" spc="-5">
                <a:latin typeface="Arial"/>
                <a:cs typeface="Arial"/>
              </a:rPr>
              <a:t>the sample  </a:t>
            </a:r>
            <a:r>
              <a:rPr dirty="0" sz="1100" spc="-10">
                <a:latin typeface="Arial"/>
                <a:cs typeface="Arial"/>
              </a:rPr>
              <a:t>mean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 i="1">
                <a:latin typeface="Arial"/>
                <a:cs typeface="Arial"/>
              </a:rPr>
              <a:t>simple </a:t>
            </a:r>
            <a:r>
              <a:rPr dirty="0" sz="1100" spc="-10" i="1">
                <a:latin typeface="Arial"/>
                <a:cs typeface="Arial"/>
              </a:rPr>
              <a:t>random</a:t>
            </a:r>
            <a:r>
              <a:rPr dirty="0" sz="1100" spc="-5" i="1">
                <a:latin typeface="Arial"/>
                <a:cs typeface="Arial"/>
              </a:rPr>
              <a:t> sample</a:t>
            </a:r>
            <a:endParaRPr sz="1100">
              <a:latin typeface="Arial"/>
              <a:cs typeface="Arial"/>
            </a:endParaRPr>
          </a:p>
          <a:p>
            <a:pPr lvl="1" marL="531495" indent="-15748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532130" algn="l"/>
              </a:tabLst>
            </a:pPr>
            <a:r>
              <a:rPr dirty="0" sz="1100" spc="-5" i="1">
                <a:latin typeface="Arial"/>
                <a:cs typeface="Arial"/>
              </a:rPr>
              <a:t>x </a:t>
            </a:r>
            <a:r>
              <a:rPr dirty="0" sz="1100" spc="-10">
                <a:latin typeface="Arial"/>
                <a:cs typeface="Arial"/>
              </a:rPr>
              <a:t>is normally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distributed</a:t>
            </a:r>
            <a:endParaRPr sz="1100">
              <a:latin typeface="Arial"/>
              <a:cs typeface="Arial"/>
            </a:endParaRPr>
          </a:p>
          <a:p>
            <a:pPr lvl="1" marL="531495" indent="-15748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SzPct val="72727"/>
              <a:buAutoNum type="arabicPlain"/>
              <a:tabLst>
                <a:tab pos="532130" algn="l"/>
              </a:tabLst>
            </a:pPr>
            <a:r>
              <a:rPr dirty="0" sz="1100" spc="-10">
                <a:latin typeface="Arial"/>
                <a:cs typeface="Arial"/>
              </a:rPr>
              <a:t>The population is infinite in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size</a:t>
            </a:r>
            <a:endParaRPr sz="1100">
              <a:latin typeface="Arial"/>
              <a:cs typeface="Arial"/>
            </a:endParaRPr>
          </a:p>
          <a:p>
            <a:pPr marL="227965" indent="-152400">
              <a:lnSpc>
                <a:spcPct val="100000"/>
              </a:lnSpc>
              <a:spcBef>
                <a:spcPts val="254"/>
              </a:spcBef>
              <a:buClr>
                <a:srgbClr val="EC1A3A"/>
              </a:buClr>
              <a:buFont typeface="Garamond"/>
              <a:buChar char="•"/>
              <a:tabLst>
                <a:tab pos="228600" algn="l"/>
              </a:tabLst>
            </a:pPr>
            <a:r>
              <a:rPr dirty="0" sz="1200" spc="-5">
                <a:latin typeface="Arial"/>
                <a:cs typeface="Arial"/>
              </a:rPr>
              <a:t>Assumption 1 is the most</a:t>
            </a:r>
            <a:r>
              <a:rPr dirty="0" sz="1200" spc="-10">
                <a:latin typeface="Arial"/>
                <a:cs typeface="Arial"/>
              </a:rPr>
              <a:t> important</a:t>
            </a:r>
            <a:endParaRPr sz="1200">
              <a:latin typeface="Arial"/>
              <a:cs typeface="Arial"/>
            </a:endParaRPr>
          </a:p>
          <a:p>
            <a:pPr marL="227965" marR="55880" indent="-152400">
              <a:lnSpc>
                <a:spcPct val="100000"/>
              </a:lnSpc>
              <a:spcBef>
                <a:spcPts val="235"/>
              </a:spcBef>
              <a:buClr>
                <a:srgbClr val="EC1A3A"/>
              </a:buClr>
              <a:buFont typeface="Garamond"/>
              <a:buChar char="•"/>
              <a:tabLst>
                <a:tab pos="228600" algn="l"/>
              </a:tabLst>
            </a:pPr>
            <a:r>
              <a:rPr dirty="0" sz="1200" spc="-10">
                <a:latin typeface="Arial"/>
                <a:cs typeface="Arial"/>
              </a:rPr>
              <a:t>Violating assumption </a:t>
            </a:r>
            <a:r>
              <a:rPr dirty="0" sz="1200" spc="-5">
                <a:latin typeface="Arial"/>
                <a:cs typeface="Arial"/>
              </a:rPr>
              <a:t>2 is </a:t>
            </a:r>
            <a:r>
              <a:rPr dirty="0" sz="1200" spc="-10">
                <a:latin typeface="Arial"/>
                <a:cs typeface="Arial"/>
              </a:rPr>
              <a:t>usually okay </a:t>
            </a:r>
            <a:r>
              <a:rPr dirty="0" sz="1200" spc="-5">
                <a:latin typeface="Arial"/>
                <a:cs typeface="Arial"/>
              </a:rPr>
              <a:t>as </a:t>
            </a:r>
            <a:r>
              <a:rPr dirty="0" sz="1200" spc="-10">
                <a:latin typeface="Arial"/>
                <a:cs typeface="Arial"/>
              </a:rPr>
              <a:t>long </a:t>
            </a:r>
            <a:r>
              <a:rPr dirty="0" sz="1200" spc="-5">
                <a:latin typeface="Arial"/>
                <a:cs typeface="Arial"/>
              </a:rPr>
              <a:t>as the  sample is reasonably </a:t>
            </a:r>
            <a:r>
              <a:rPr dirty="0" sz="1200" spc="-10">
                <a:latin typeface="Arial"/>
                <a:cs typeface="Arial"/>
              </a:rPr>
              <a:t>large </a:t>
            </a:r>
            <a:r>
              <a:rPr dirty="0" sz="1200" spc="-5">
                <a:latin typeface="Arial"/>
                <a:cs typeface="Arial"/>
              </a:rPr>
              <a:t>(greater than </a:t>
            </a:r>
            <a:r>
              <a:rPr dirty="0" sz="1200" spc="-10">
                <a:latin typeface="Arial"/>
                <a:cs typeface="Arial"/>
              </a:rPr>
              <a:t>about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30)</a:t>
            </a:r>
            <a:endParaRPr sz="1200">
              <a:latin typeface="Arial"/>
              <a:cs typeface="Arial"/>
            </a:endParaRPr>
          </a:p>
          <a:p>
            <a:pPr marL="227965" marR="55880" indent="-152400">
              <a:lnSpc>
                <a:spcPct val="100000"/>
              </a:lnSpc>
              <a:spcBef>
                <a:spcPts val="245"/>
              </a:spcBef>
              <a:buClr>
                <a:srgbClr val="EC1A3A"/>
              </a:buClr>
              <a:buFont typeface="Garamond"/>
              <a:buChar char="•"/>
              <a:tabLst>
                <a:tab pos="228600" algn="l"/>
              </a:tabLst>
            </a:pPr>
            <a:r>
              <a:rPr dirty="0" sz="1200" spc="-10">
                <a:latin typeface="Arial"/>
                <a:cs typeface="Arial"/>
              </a:rPr>
              <a:t>Violating assumption </a:t>
            </a:r>
            <a:r>
              <a:rPr dirty="0" sz="1200" spc="-5">
                <a:latin typeface="Arial"/>
                <a:cs typeface="Arial"/>
              </a:rPr>
              <a:t>3 is </a:t>
            </a:r>
            <a:r>
              <a:rPr dirty="0" sz="1200" spc="-10">
                <a:latin typeface="Arial"/>
                <a:cs typeface="Arial"/>
              </a:rPr>
              <a:t>usually okay </a:t>
            </a:r>
            <a:r>
              <a:rPr dirty="0" sz="1200" spc="-5">
                <a:latin typeface="Arial"/>
                <a:cs typeface="Arial"/>
              </a:rPr>
              <a:t>as </a:t>
            </a:r>
            <a:r>
              <a:rPr dirty="0" sz="1200" spc="-10">
                <a:latin typeface="Arial"/>
                <a:cs typeface="Arial"/>
              </a:rPr>
              <a:t>long </a:t>
            </a:r>
            <a:r>
              <a:rPr dirty="0" sz="1200" spc="-5">
                <a:latin typeface="Arial"/>
                <a:cs typeface="Arial"/>
              </a:rPr>
              <a:t>as the 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is a lot </a:t>
            </a:r>
            <a:r>
              <a:rPr dirty="0" sz="1200" spc="-10">
                <a:latin typeface="Arial"/>
                <a:cs typeface="Arial"/>
              </a:rPr>
              <a:t>bigger </a:t>
            </a:r>
            <a:r>
              <a:rPr dirty="0" sz="1200" spc="-5">
                <a:latin typeface="Arial"/>
                <a:cs typeface="Arial"/>
              </a:rPr>
              <a:t>than the sample (if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not,</a:t>
            </a:r>
            <a:endParaRPr sz="12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are other </a:t>
            </a:r>
            <a:r>
              <a:rPr dirty="0" sz="1200" spc="-5">
                <a:latin typeface="Arial"/>
                <a:cs typeface="Arial"/>
              </a:rPr>
              <a:t>formulas that can correct for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this)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19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2537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4: Choosing</a:t>
            </a:r>
            <a:r>
              <a:rPr dirty="0" spc="135"/>
              <a:t> </a:t>
            </a:r>
            <a:r>
              <a:rPr dirty="0"/>
              <a:t>estimators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681225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681225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7916" y="668533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935" y="839340"/>
            <a:ext cx="3860165" cy="1972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30607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Expected value: </a:t>
            </a:r>
            <a:r>
              <a:rPr dirty="0" sz="1200" spc="-10">
                <a:latin typeface="Arial"/>
                <a:cs typeface="Arial"/>
              </a:rPr>
              <a:t>we often use </a:t>
            </a:r>
            <a:r>
              <a:rPr dirty="0" sz="1200" spc="-5">
                <a:latin typeface="Arial"/>
                <a:cs typeface="Arial"/>
              </a:rPr>
              <a:t>the term “expected  value” </a:t>
            </a:r>
            <a:r>
              <a:rPr dirty="0" sz="1200" spc="-10">
                <a:latin typeface="Arial"/>
                <a:cs typeface="Arial"/>
              </a:rPr>
              <a:t>when discussing </a:t>
            </a:r>
            <a:r>
              <a:rPr dirty="0" sz="1200" spc="-5">
                <a:latin typeface="Arial"/>
                <a:cs typeface="Arial"/>
              </a:rPr>
              <a:t>the mean or center of a  </a:t>
            </a:r>
            <a:r>
              <a:rPr dirty="0" sz="1200" spc="-10">
                <a:latin typeface="Arial"/>
                <a:cs typeface="Arial"/>
              </a:rPr>
              <a:t>probability distribution</a:t>
            </a:r>
            <a:endParaRPr sz="1200">
              <a:latin typeface="Arial"/>
              <a:cs typeface="Arial"/>
            </a:endParaRPr>
          </a:p>
          <a:p>
            <a:pPr marL="240665" marR="812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Bias: the </a:t>
            </a:r>
            <a:r>
              <a:rPr dirty="0" sz="1200" spc="-10">
                <a:latin typeface="Arial"/>
                <a:cs typeface="Arial"/>
              </a:rPr>
              <a:t>difference between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population parameter  and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expected </a:t>
            </a:r>
            <a:r>
              <a:rPr dirty="0" sz="1200" spc="-5">
                <a:latin typeface="Arial"/>
                <a:cs typeface="Arial"/>
              </a:rPr>
              <a:t>value of an </a:t>
            </a:r>
            <a:r>
              <a:rPr dirty="0" sz="1200" spc="-10">
                <a:latin typeface="Arial"/>
                <a:cs typeface="Arial"/>
              </a:rPr>
              <a:t>estimator </a:t>
            </a:r>
            <a:r>
              <a:rPr dirty="0" sz="1200" spc="-5">
                <a:latin typeface="Arial"/>
                <a:cs typeface="Arial"/>
              </a:rPr>
              <a:t>of that  </a:t>
            </a:r>
            <a:r>
              <a:rPr dirty="0" sz="1200" spc="-10">
                <a:latin typeface="Arial"/>
                <a:cs typeface="Arial"/>
              </a:rPr>
              <a:t>parameter</a:t>
            </a:r>
            <a:endParaRPr sz="1200">
              <a:latin typeface="Arial"/>
              <a:cs typeface="Arial"/>
            </a:endParaRPr>
          </a:p>
          <a:p>
            <a:pPr marL="240665" marR="550545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Unbiased: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expected </a:t>
            </a:r>
            <a:r>
              <a:rPr dirty="0" sz="1200" spc="-5">
                <a:latin typeface="Arial"/>
                <a:cs typeface="Arial"/>
              </a:rPr>
              <a:t>value </a:t>
            </a:r>
            <a:r>
              <a:rPr dirty="0" sz="1200" spc="-10">
                <a:latin typeface="Arial"/>
                <a:cs typeface="Arial"/>
              </a:rPr>
              <a:t>equals </a:t>
            </a:r>
            <a:r>
              <a:rPr dirty="0" sz="1200" spc="-5">
                <a:latin typeface="Arial"/>
                <a:cs typeface="Arial"/>
              </a:rPr>
              <a:t>the true  </a:t>
            </a:r>
            <a:r>
              <a:rPr dirty="0" sz="1200" spc="-10">
                <a:latin typeface="Arial"/>
                <a:cs typeface="Arial"/>
              </a:rPr>
              <a:t>parameter</a:t>
            </a:r>
            <a:endParaRPr sz="1200">
              <a:latin typeface="Arial"/>
              <a:cs typeface="Arial"/>
            </a:endParaRPr>
          </a:p>
          <a:p>
            <a:pPr marL="2406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15">
                <a:latin typeface="Arial"/>
                <a:cs typeface="Arial"/>
              </a:rPr>
              <a:t>Ideally, </a:t>
            </a:r>
            <a:r>
              <a:rPr dirty="0" sz="1200" spc="-10">
                <a:latin typeface="Arial"/>
                <a:cs typeface="Arial"/>
              </a:rPr>
              <a:t>we want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use estimators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are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10" i="1">
                <a:latin typeface="Arial"/>
                <a:cs typeface="Arial"/>
              </a:rPr>
              <a:t>unbiased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(all </a:t>
            </a:r>
            <a:r>
              <a:rPr dirty="0" sz="1200" spc="-10">
                <a:latin typeface="Arial"/>
                <a:cs typeface="Arial"/>
              </a:rPr>
              <a:t>else equal)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20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92087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Statistical</a:t>
            </a:r>
            <a:r>
              <a:rPr dirty="0" spc="-15"/>
              <a:t> </a:t>
            </a:r>
            <a:r>
              <a:rPr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655876"/>
            <a:ext cx="3849370" cy="2156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0665" marR="24130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Parameter (or </a:t>
            </a:r>
            <a:r>
              <a:rPr dirty="0" sz="1200" spc="-10">
                <a:latin typeface="Arial"/>
                <a:cs typeface="Arial"/>
              </a:rPr>
              <a:t>estimand): </a:t>
            </a:r>
            <a:r>
              <a:rPr dirty="0" sz="1200" spc="-5">
                <a:latin typeface="Arial"/>
                <a:cs typeface="Arial"/>
              </a:rPr>
              <a:t>a value that </a:t>
            </a:r>
            <a:r>
              <a:rPr dirty="0" sz="1200" spc="-10">
                <a:latin typeface="Arial"/>
                <a:cs typeface="Arial"/>
              </a:rPr>
              <a:t>describes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interest; </a:t>
            </a:r>
            <a:r>
              <a:rPr dirty="0" sz="1200" spc="-5">
                <a:latin typeface="Arial"/>
                <a:cs typeface="Arial"/>
              </a:rPr>
              <a:t>the (unknown) value </a:t>
            </a:r>
            <a:r>
              <a:rPr dirty="0" sz="1200" spc="-10">
                <a:latin typeface="Arial"/>
                <a:cs typeface="Arial"/>
              </a:rPr>
              <a:t>we are  </a:t>
            </a:r>
            <a:r>
              <a:rPr dirty="0" sz="1200" spc="-5">
                <a:latin typeface="Arial"/>
                <a:cs typeface="Arial"/>
              </a:rPr>
              <a:t>trying to</a:t>
            </a:r>
            <a:r>
              <a:rPr dirty="0" sz="1200" spc="-10">
                <a:latin typeface="Arial"/>
                <a:cs typeface="Arial"/>
              </a:rPr>
              <a:t> estimate</a:t>
            </a:r>
            <a:endParaRPr sz="1200">
              <a:latin typeface="Arial"/>
              <a:cs typeface="Arial"/>
            </a:endParaRPr>
          </a:p>
          <a:p>
            <a:pPr marL="240665" marR="23622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Estimate: a value (or set of values) </a:t>
            </a:r>
            <a:r>
              <a:rPr dirty="0" sz="1200" spc="-10">
                <a:latin typeface="Arial"/>
                <a:cs typeface="Arial"/>
              </a:rPr>
              <a:t>derived </a:t>
            </a:r>
            <a:r>
              <a:rPr dirty="0" sz="1200" spc="-5">
                <a:latin typeface="Arial"/>
                <a:cs typeface="Arial"/>
              </a:rPr>
              <a:t>from a  sample that is </a:t>
            </a:r>
            <a:r>
              <a:rPr dirty="0" sz="1200" spc="-10">
                <a:latin typeface="Arial"/>
                <a:cs typeface="Arial"/>
              </a:rPr>
              <a:t>used </a:t>
            </a:r>
            <a:r>
              <a:rPr dirty="0" sz="1200" spc="-5">
                <a:latin typeface="Arial"/>
                <a:cs typeface="Arial"/>
              </a:rPr>
              <a:t>as an </a:t>
            </a:r>
            <a:r>
              <a:rPr dirty="0" sz="1200" spc="-10">
                <a:latin typeface="Arial"/>
                <a:cs typeface="Arial"/>
              </a:rPr>
              <a:t>approximation </a:t>
            </a:r>
            <a:r>
              <a:rPr dirty="0" sz="1200" spc="-5">
                <a:latin typeface="Arial"/>
                <a:cs typeface="Arial"/>
              </a:rPr>
              <a:t>of a  </a:t>
            </a:r>
            <a:r>
              <a:rPr dirty="0" sz="1200" spc="-10">
                <a:latin typeface="Arial"/>
                <a:cs typeface="Arial"/>
              </a:rPr>
              <a:t>population parameter</a:t>
            </a:r>
            <a:endParaRPr sz="1200">
              <a:latin typeface="Arial"/>
              <a:cs typeface="Arial"/>
            </a:endParaRPr>
          </a:p>
          <a:p>
            <a:pPr marL="240665" marR="66675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Estimator: a </a:t>
            </a:r>
            <a:r>
              <a:rPr dirty="0" sz="1200" spc="-10">
                <a:latin typeface="Arial"/>
                <a:cs typeface="Arial"/>
              </a:rPr>
              <a:t>process </a:t>
            </a:r>
            <a:r>
              <a:rPr dirty="0" sz="1200" spc="-5">
                <a:latin typeface="Arial"/>
                <a:cs typeface="Arial"/>
              </a:rPr>
              <a:t>(statistical formula) for  calculating an</a:t>
            </a:r>
            <a:r>
              <a:rPr dirty="0" sz="1200" spc="-10">
                <a:latin typeface="Arial"/>
                <a:cs typeface="Arial"/>
              </a:rPr>
              <a:t> estimate</a:t>
            </a:r>
            <a:endParaRPr sz="1200">
              <a:latin typeface="Arial"/>
              <a:cs typeface="Arial"/>
            </a:endParaRPr>
          </a:p>
          <a:p>
            <a:pPr marL="240665" marR="304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The sample mean is </a:t>
            </a:r>
            <a:r>
              <a:rPr dirty="0" sz="1200" spc="-10">
                <a:latin typeface="Arial"/>
                <a:cs typeface="Arial"/>
              </a:rPr>
              <a:t>often used </a:t>
            </a:r>
            <a:r>
              <a:rPr dirty="0" sz="1200" spc="-5">
                <a:latin typeface="Arial"/>
                <a:cs typeface="Arial"/>
              </a:rPr>
              <a:t>as an </a:t>
            </a:r>
            <a:r>
              <a:rPr dirty="0" sz="1200" spc="-10" i="1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of the 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 (where the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 is </a:t>
            </a:r>
            <a:r>
              <a:rPr dirty="0" sz="1200" spc="-10">
                <a:latin typeface="Arial"/>
                <a:cs typeface="Arial"/>
              </a:rPr>
              <a:t>an  unobserved </a:t>
            </a:r>
            <a:r>
              <a:rPr dirty="0" sz="1200" spc="-10" i="1">
                <a:latin typeface="Arial"/>
                <a:cs typeface="Arial"/>
              </a:rPr>
              <a:t>parameter</a:t>
            </a:r>
            <a:r>
              <a:rPr dirty="0" sz="1200" spc="-225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1864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4269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A4: </a:t>
            </a:r>
            <a:r>
              <a:rPr dirty="0" spc="5"/>
              <a:t>Choosing</a:t>
            </a:r>
            <a:r>
              <a:rPr dirty="0" spc="125"/>
              <a:t> </a:t>
            </a:r>
            <a:r>
              <a:rPr dirty="0"/>
              <a:t>estimators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339090" indent="-152400">
              <a:lnSpc>
                <a:spcPct val="100000"/>
              </a:lnSpc>
              <a:spcBef>
                <a:spcPts val="405"/>
              </a:spcBef>
              <a:buClr>
                <a:srgbClr val="EC1A3A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200" spc="-10"/>
              <a:t>How </a:t>
            </a:r>
            <a:r>
              <a:rPr dirty="0" sz="1200" spc="-5"/>
              <a:t>do </a:t>
            </a:r>
            <a:r>
              <a:rPr dirty="0" sz="1200" spc="-10"/>
              <a:t>we </a:t>
            </a:r>
            <a:r>
              <a:rPr dirty="0" sz="1200" spc="-5"/>
              <a:t>know if an </a:t>
            </a:r>
            <a:r>
              <a:rPr dirty="0" sz="1200" spc="-10"/>
              <a:t>estimator </a:t>
            </a:r>
            <a:r>
              <a:rPr dirty="0" sz="1200" spc="-5"/>
              <a:t>is</a:t>
            </a:r>
            <a:r>
              <a:rPr dirty="0" sz="1200" spc="5"/>
              <a:t> </a:t>
            </a:r>
            <a:r>
              <a:rPr dirty="0" sz="1200" spc="-10"/>
              <a:t>unbiased?</a:t>
            </a:r>
            <a:endParaRPr sz="1200"/>
          </a:p>
          <a:p>
            <a:pPr marL="339090" marR="196215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200" spc="-5"/>
              <a:t>In real research, </a:t>
            </a:r>
            <a:r>
              <a:rPr dirty="0" sz="1200" spc="-10"/>
              <a:t>we </a:t>
            </a:r>
            <a:r>
              <a:rPr dirty="0" sz="1200" spc="-5"/>
              <a:t>can’t measure the true  </a:t>
            </a:r>
            <a:r>
              <a:rPr dirty="0" sz="1200" spc="-15"/>
              <a:t>parameter, </a:t>
            </a:r>
            <a:r>
              <a:rPr dirty="0" sz="1200" spc="-10"/>
              <a:t>and we </a:t>
            </a:r>
            <a:r>
              <a:rPr dirty="0" sz="1200" spc="-5"/>
              <a:t>can’t know for sure </a:t>
            </a:r>
            <a:r>
              <a:rPr dirty="0" sz="1200" spc="-10"/>
              <a:t>whether our  estimates are</a:t>
            </a:r>
            <a:r>
              <a:rPr dirty="0" sz="1200" spc="-5"/>
              <a:t> </a:t>
            </a:r>
            <a:r>
              <a:rPr dirty="0" sz="1200" spc="-10"/>
              <a:t>unbiased</a:t>
            </a:r>
            <a:endParaRPr sz="1200"/>
          </a:p>
          <a:p>
            <a:pPr marL="339090" marR="16256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200" spc="-5"/>
              <a:t>But </a:t>
            </a:r>
            <a:r>
              <a:rPr dirty="0" sz="1200" spc="-10"/>
              <a:t>inferential </a:t>
            </a:r>
            <a:r>
              <a:rPr dirty="0" sz="1200" spc="-5"/>
              <a:t>statistics </a:t>
            </a:r>
            <a:r>
              <a:rPr dirty="0" sz="1200" spc="-10"/>
              <a:t>allows </a:t>
            </a:r>
            <a:r>
              <a:rPr dirty="0" sz="1200" spc="-5"/>
              <a:t>us to </a:t>
            </a:r>
            <a:r>
              <a:rPr dirty="0" sz="1200" spc="-10"/>
              <a:t>determine  whether </a:t>
            </a:r>
            <a:r>
              <a:rPr dirty="0" sz="1200" spc="-5"/>
              <a:t>an </a:t>
            </a:r>
            <a:r>
              <a:rPr dirty="0" sz="1200" spc="-10"/>
              <a:t>estimator </a:t>
            </a:r>
            <a:r>
              <a:rPr dirty="0" sz="1200" spc="-5"/>
              <a:t>is </a:t>
            </a:r>
            <a:r>
              <a:rPr dirty="0" sz="1200" spc="-10"/>
              <a:t>unbiased </a:t>
            </a:r>
            <a:r>
              <a:rPr dirty="0" sz="1200" spc="-10" i="1">
                <a:latin typeface="Arial"/>
                <a:cs typeface="Arial"/>
              </a:rPr>
              <a:t>under </a:t>
            </a:r>
            <a:r>
              <a:rPr dirty="0" sz="1200" spc="-5" i="1">
                <a:latin typeface="Arial"/>
                <a:cs typeface="Arial"/>
              </a:rPr>
              <a:t>a </a:t>
            </a:r>
            <a:r>
              <a:rPr dirty="0" sz="1200" spc="-10" i="1">
                <a:latin typeface="Arial"/>
                <a:cs typeface="Arial"/>
              </a:rPr>
              <a:t>particular  </a:t>
            </a:r>
            <a:r>
              <a:rPr dirty="0" sz="1200" spc="-5" i="1">
                <a:latin typeface="Arial"/>
                <a:cs typeface="Arial"/>
              </a:rPr>
              <a:t>set of</a:t>
            </a:r>
            <a:r>
              <a:rPr dirty="0" sz="1200" spc="-10" i="1">
                <a:latin typeface="Arial"/>
                <a:cs typeface="Arial"/>
              </a:rPr>
              <a:t> assumptions</a:t>
            </a:r>
            <a:endParaRPr sz="1200">
              <a:latin typeface="Arial"/>
              <a:cs typeface="Arial"/>
            </a:endParaRPr>
          </a:p>
          <a:p>
            <a:pPr marL="339090" marR="304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200" spc="-5"/>
              <a:t>In </a:t>
            </a:r>
            <a:r>
              <a:rPr dirty="0" sz="1200" spc="-10"/>
              <a:t>other words, we </a:t>
            </a:r>
            <a:r>
              <a:rPr dirty="0" sz="1200" spc="-5"/>
              <a:t>can </a:t>
            </a:r>
            <a:r>
              <a:rPr dirty="0" sz="1200" spc="-10"/>
              <a:t>use inferential </a:t>
            </a:r>
            <a:r>
              <a:rPr dirty="0" sz="1200" spc="-5"/>
              <a:t>statistics to see  </a:t>
            </a:r>
            <a:r>
              <a:rPr dirty="0" sz="1200" spc="-10"/>
              <a:t>how different estimators behave under different  assumed parameters, data generation processes,  etc.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21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4269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A4: </a:t>
            </a:r>
            <a:r>
              <a:rPr dirty="0" spc="5"/>
              <a:t>Choosing</a:t>
            </a:r>
            <a:r>
              <a:rPr dirty="0" spc="125"/>
              <a:t> </a:t>
            </a:r>
            <a:r>
              <a:rPr dirty="0"/>
              <a:t>estimators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799970"/>
            <a:ext cx="3785870" cy="177927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15265" marR="1447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Garamond"/>
              <a:buChar char="•"/>
              <a:tabLst>
                <a:tab pos="215900" algn="l"/>
              </a:tabLst>
            </a:pPr>
            <a:r>
              <a:rPr dirty="0" sz="1200" spc="-75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see </a:t>
            </a:r>
            <a:r>
              <a:rPr dirty="0" sz="1200" spc="-10">
                <a:latin typeface="Arial"/>
                <a:cs typeface="Arial"/>
              </a:rPr>
              <a:t>whether </a:t>
            </a:r>
            <a:r>
              <a:rPr dirty="0" sz="1200" spc="-5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estimator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unbiased under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 spc="-10">
                <a:latin typeface="Arial"/>
                <a:cs typeface="Arial"/>
              </a:rPr>
              <a:t>given </a:t>
            </a:r>
            <a:r>
              <a:rPr dirty="0" sz="1200" spc="-5">
                <a:latin typeface="Arial"/>
                <a:cs typeface="Arial"/>
              </a:rPr>
              <a:t>set of </a:t>
            </a:r>
            <a:r>
              <a:rPr dirty="0" sz="1200" spc="-10">
                <a:latin typeface="Arial"/>
                <a:cs typeface="Arial"/>
              </a:rPr>
              <a:t>assumptions, we need </a:t>
            </a:r>
            <a:r>
              <a:rPr dirty="0" sz="1200" spc="-5">
                <a:latin typeface="Arial"/>
                <a:cs typeface="Arial"/>
              </a:rPr>
              <a:t>to find the  </a:t>
            </a:r>
            <a:r>
              <a:rPr dirty="0" sz="1200" spc="-10">
                <a:latin typeface="Arial"/>
                <a:cs typeface="Arial"/>
              </a:rPr>
              <a:t>expected </a:t>
            </a:r>
            <a:r>
              <a:rPr dirty="0" sz="1200" spc="-5">
                <a:latin typeface="Arial"/>
                <a:cs typeface="Arial"/>
              </a:rPr>
              <a:t>value of the </a:t>
            </a:r>
            <a:r>
              <a:rPr dirty="0" sz="1200" spc="-10">
                <a:latin typeface="Arial"/>
                <a:cs typeface="Arial"/>
              </a:rPr>
              <a:t>estimator and </a:t>
            </a:r>
            <a:r>
              <a:rPr dirty="0" sz="1200" spc="-5">
                <a:latin typeface="Arial"/>
                <a:cs typeface="Arial"/>
              </a:rPr>
              <a:t>then see if it </a:t>
            </a:r>
            <a:r>
              <a:rPr dirty="0" sz="1200" spc="-10">
                <a:latin typeface="Arial"/>
                <a:cs typeface="Arial"/>
              </a:rPr>
              <a:t>is  equal </a:t>
            </a:r>
            <a:r>
              <a:rPr dirty="0" sz="1200" spc="-5">
                <a:latin typeface="Arial"/>
                <a:cs typeface="Arial"/>
              </a:rPr>
              <a:t>to the (assumed) </a:t>
            </a:r>
            <a:r>
              <a:rPr dirty="0" sz="1200" spc="-10">
                <a:latin typeface="Arial"/>
                <a:cs typeface="Arial"/>
              </a:rPr>
              <a:t>population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parameter.</a:t>
            </a:r>
            <a:endParaRPr sz="1200">
              <a:latin typeface="Arial"/>
              <a:cs typeface="Arial"/>
            </a:endParaRPr>
          </a:p>
          <a:p>
            <a:pPr lvl="1" marL="518795" marR="389890" indent="-145415">
              <a:lnSpc>
                <a:spcPct val="102600"/>
              </a:lnSpc>
              <a:spcBef>
                <a:spcPts val="165"/>
              </a:spcBef>
              <a:buClr>
                <a:srgbClr val="3333B2"/>
              </a:buClr>
              <a:buFont typeface="Garamond"/>
              <a:buChar char="•"/>
              <a:tabLst>
                <a:tab pos="519430" algn="l"/>
              </a:tabLst>
            </a:pPr>
            <a:r>
              <a:rPr dirty="0" sz="1100" spc="-5">
                <a:latin typeface="Arial"/>
                <a:cs typeface="Arial"/>
              </a:rPr>
              <a:t>Analytical </a:t>
            </a:r>
            <a:r>
              <a:rPr dirty="0" sz="1100" spc="-10">
                <a:latin typeface="Arial"/>
                <a:cs typeface="Arial"/>
              </a:rPr>
              <a:t>approach: use </a:t>
            </a:r>
            <a:r>
              <a:rPr dirty="0" sz="1100" spc="-5">
                <a:latin typeface="Arial"/>
                <a:cs typeface="Arial"/>
              </a:rPr>
              <a:t>math to figure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expected </a:t>
            </a:r>
            <a:r>
              <a:rPr dirty="0" sz="1100" spc="-5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lvl="1" marL="5187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Garamond"/>
              <a:buChar char="•"/>
              <a:tabLst>
                <a:tab pos="519430" algn="l"/>
              </a:tabLst>
            </a:pPr>
            <a:r>
              <a:rPr dirty="0" sz="1100" spc="-10">
                <a:latin typeface="Arial"/>
                <a:cs typeface="Arial"/>
              </a:rPr>
              <a:t>Numerical/simulated approach: </a:t>
            </a:r>
            <a:r>
              <a:rPr dirty="0" sz="1100" spc="-5">
                <a:latin typeface="Arial"/>
                <a:cs typeface="Arial"/>
              </a:rPr>
              <a:t>simulate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many</a:t>
            </a:r>
            <a:endParaRPr sz="1100">
              <a:latin typeface="Arial"/>
              <a:cs typeface="Arial"/>
            </a:endParaRPr>
          </a:p>
          <a:p>
            <a:pPr marL="518795" marR="1778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different </a:t>
            </a:r>
            <a:r>
              <a:rPr dirty="0" sz="1100" spc="-5">
                <a:latin typeface="Arial"/>
                <a:cs typeface="Arial"/>
              </a:rPr>
              <a:t>samples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then </a:t>
            </a:r>
            <a:r>
              <a:rPr dirty="0" sz="1100" spc="-10">
                <a:latin typeface="Arial"/>
                <a:cs typeface="Arial"/>
              </a:rPr>
              <a:t>use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average estimate  </a:t>
            </a:r>
            <a:r>
              <a:rPr dirty="0" sz="1100" spc="-5">
                <a:latin typeface="Arial"/>
                <a:cs typeface="Arial"/>
              </a:rPr>
              <a:t>from these samples </a:t>
            </a:r>
            <a:r>
              <a:rPr dirty="0" sz="1100" spc="-10">
                <a:latin typeface="Arial"/>
                <a:cs typeface="Arial"/>
              </a:rPr>
              <a:t>as an approximation of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expected </a:t>
            </a:r>
            <a:r>
              <a:rPr dirty="0" sz="1100" spc="-5">
                <a:latin typeface="Arial"/>
                <a:cs typeface="Arial"/>
              </a:rPr>
              <a:t>value (fits </a:t>
            </a:r>
            <a:r>
              <a:rPr dirty="0" sz="1100" spc="-10">
                <a:latin typeface="Arial"/>
                <a:cs typeface="Arial"/>
              </a:rPr>
              <a:t>with definition of expected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value)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22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4269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A4: </a:t>
            </a:r>
            <a:r>
              <a:rPr dirty="0" spc="5"/>
              <a:t>Choosing</a:t>
            </a:r>
            <a:r>
              <a:rPr dirty="0" spc="125"/>
              <a:t> </a:t>
            </a:r>
            <a:r>
              <a:rPr dirty="0"/>
              <a:t>estimators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906424"/>
            <a:ext cx="3868420" cy="146621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06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estimating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population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</a:t>
            </a:r>
            <a:endParaRPr sz="1200">
              <a:latin typeface="Arial"/>
              <a:cs typeface="Arial"/>
            </a:endParaRPr>
          </a:p>
          <a:p>
            <a:pPr lvl="1" marL="544195" indent="-14605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Garamond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Assuming </a:t>
            </a:r>
            <a:r>
              <a:rPr dirty="0" sz="1100" spc="-10">
                <a:latin typeface="Arial"/>
                <a:cs typeface="Arial"/>
              </a:rPr>
              <a:t>we have a </a:t>
            </a:r>
            <a:r>
              <a:rPr dirty="0" sz="1100" spc="-5">
                <a:latin typeface="Arial"/>
                <a:cs typeface="Arial"/>
              </a:rPr>
              <a:t>simple </a:t>
            </a:r>
            <a:r>
              <a:rPr dirty="0" sz="1100" spc="-10">
                <a:latin typeface="Arial"/>
                <a:cs typeface="Arial"/>
              </a:rPr>
              <a:t>random</a:t>
            </a:r>
            <a:r>
              <a:rPr dirty="0" sz="1100" spc="-5">
                <a:latin typeface="Arial"/>
                <a:cs typeface="Arial"/>
              </a:rPr>
              <a:t> sample...</a:t>
            </a:r>
            <a:endParaRPr sz="1100">
              <a:latin typeface="Arial"/>
              <a:cs typeface="Arial"/>
            </a:endParaRPr>
          </a:p>
          <a:p>
            <a:pPr lvl="1" marL="544195" marR="43180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...the </a:t>
            </a:r>
            <a:r>
              <a:rPr dirty="0" sz="1100" spc="-10">
                <a:latin typeface="Arial"/>
                <a:cs typeface="Arial"/>
              </a:rPr>
              <a:t>expected </a:t>
            </a:r>
            <a:r>
              <a:rPr dirty="0" sz="1100" spc="-5">
                <a:latin typeface="Arial"/>
                <a:cs typeface="Arial"/>
              </a:rPr>
              <a:t>value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sample </a:t>
            </a:r>
            <a:r>
              <a:rPr dirty="0" sz="1100" spc="-10">
                <a:latin typeface="Arial"/>
                <a:cs typeface="Arial"/>
              </a:rPr>
              <a:t>mean is equal </a:t>
            </a:r>
            <a:r>
              <a:rPr dirty="0" sz="1100" spc="-5">
                <a:latin typeface="Arial"/>
                <a:cs typeface="Arial"/>
              </a:rPr>
              <a:t>to  the </a:t>
            </a:r>
            <a:r>
              <a:rPr dirty="0" sz="1100" spc="-10">
                <a:latin typeface="Arial"/>
                <a:cs typeface="Arial"/>
              </a:rPr>
              <a:t>population mean </a:t>
            </a:r>
            <a:r>
              <a:rPr dirty="0" sz="1100" spc="-5">
                <a:latin typeface="Arial"/>
                <a:cs typeface="Arial"/>
              </a:rPr>
              <a:t>(this can </a:t>
            </a:r>
            <a:r>
              <a:rPr dirty="0" sz="1100" spc="-10">
                <a:latin typeface="Arial"/>
                <a:cs typeface="Arial"/>
              </a:rPr>
              <a:t>be proven by analytical  or numerical</a:t>
            </a:r>
            <a:r>
              <a:rPr dirty="0" sz="1100" spc="-5">
                <a:latin typeface="Arial"/>
                <a:cs typeface="Arial"/>
              </a:rPr>
              <a:t> means).</a:t>
            </a:r>
            <a:endParaRPr sz="1100">
              <a:latin typeface="Arial"/>
              <a:cs typeface="Arial"/>
            </a:endParaRPr>
          </a:p>
          <a:p>
            <a:pPr lvl="1" marL="544195" marR="34925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Therefore, the sample </a:t>
            </a:r>
            <a:r>
              <a:rPr dirty="0" sz="1100" spc="-10">
                <a:latin typeface="Arial"/>
                <a:cs typeface="Arial"/>
              </a:rPr>
              <a:t>mean is an unbiased estimator 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population mean </a:t>
            </a:r>
            <a:r>
              <a:rPr dirty="0" sz="1100" spc="-5">
                <a:latin typeface="Arial"/>
                <a:cs typeface="Arial"/>
              </a:rPr>
              <a:t>(if </a:t>
            </a:r>
            <a:r>
              <a:rPr dirty="0" sz="1100" spc="-10">
                <a:latin typeface="Arial"/>
                <a:cs typeface="Arial"/>
              </a:rPr>
              <a:t>we have a </a:t>
            </a:r>
            <a:r>
              <a:rPr dirty="0" sz="1100" spc="-5">
                <a:latin typeface="Arial"/>
                <a:cs typeface="Arial"/>
              </a:rPr>
              <a:t>simple </a:t>
            </a:r>
            <a:r>
              <a:rPr dirty="0" sz="1100" spc="-10">
                <a:latin typeface="Arial"/>
                <a:cs typeface="Arial"/>
              </a:rPr>
              <a:t>random  </a:t>
            </a:r>
            <a:r>
              <a:rPr dirty="0" sz="1100" spc="-5">
                <a:latin typeface="Arial"/>
                <a:cs typeface="Arial"/>
              </a:rPr>
              <a:t>sample).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23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4269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A4: </a:t>
            </a:r>
            <a:r>
              <a:rPr dirty="0" spc="5"/>
              <a:t>Choosing</a:t>
            </a:r>
            <a:r>
              <a:rPr dirty="0" spc="125"/>
              <a:t> </a:t>
            </a:r>
            <a:r>
              <a:rPr dirty="0"/>
              <a:t>estimators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035" y="330934"/>
            <a:ext cx="3796665" cy="1238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25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Another </a:t>
            </a:r>
            <a:r>
              <a:rPr dirty="0" sz="1200" spc="-10">
                <a:latin typeface="Arial"/>
                <a:cs typeface="Arial"/>
              </a:rPr>
              <a:t>example: estimating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population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variance</a:t>
            </a:r>
            <a:endParaRPr sz="1200">
              <a:latin typeface="Arial"/>
              <a:cs typeface="Arial"/>
            </a:endParaRPr>
          </a:p>
          <a:p>
            <a:pPr lvl="1" marL="506095" indent="-146050">
              <a:lnSpc>
                <a:spcPct val="100000"/>
              </a:lnSpc>
              <a:spcBef>
                <a:spcPts val="20"/>
              </a:spcBef>
              <a:buClr>
                <a:srgbClr val="3333B2"/>
              </a:buClr>
              <a:buFont typeface="Garamond"/>
              <a:buChar char="•"/>
              <a:tabLst>
                <a:tab pos="506730" algn="l"/>
              </a:tabLst>
            </a:pPr>
            <a:r>
              <a:rPr dirty="0" sz="1100" spc="-5">
                <a:latin typeface="Arial"/>
                <a:cs typeface="Arial"/>
              </a:rPr>
              <a:t>Assuming </a:t>
            </a:r>
            <a:r>
              <a:rPr dirty="0" sz="1100" spc="-10">
                <a:latin typeface="Arial"/>
                <a:cs typeface="Arial"/>
              </a:rPr>
              <a:t>we have a </a:t>
            </a:r>
            <a:r>
              <a:rPr dirty="0" sz="1100" spc="-5">
                <a:latin typeface="Arial"/>
                <a:cs typeface="Arial"/>
              </a:rPr>
              <a:t>simple </a:t>
            </a:r>
            <a:r>
              <a:rPr dirty="0" sz="1100" spc="-10">
                <a:latin typeface="Arial"/>
                <a:cs typeface="Arial"/>
              </a:rPr>
              <a:t>random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sample...</a:t>
            </a:r>
            <a:endParaRPr sz="1100">
              <a:latin typeface="Arial"/>
              <a:cs typeface="Arial"/>
            </a:endParaRPr>
          </a:p>
          <a:p>
            <a:pPr lvl="1" marL="506095" marR="32384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506730" algn="l"/>
              </a:tabLst>
            </a:pPr>
            <a:r>
              <a:rPr dirty="0" sz="1100" spc="-5">
                <a:latin typeface="Arial"/>
                <a:cs typeface="Arial"/>
              </a:rPr>
              <a:t>...the </a:t>
            </a:r>
            <a:r>
              <a:rPr dirty="0" sz="1100" spc="-10">
                <a:latin typeface="Arial"/>
                <a:cs typeface="Arial"/>
              </a:rPr>
              <a:t>expected </a:t>
            </a:r>
            <a:r>
              <a:rPr dirty="0" sz="1100" spc="-5">
                <a:latin typeface="Arial"/>
                <a:cs typeface="Arial"/>
              </a:rPr>
              <a:t>value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sample’s </a:t>
            </a:r>
            <a:r>
              <a:rPr dirty="0" sz="1100" spc="-5">
                <a:latin typeface="Arial"/>
                <a:cs typeface="Arial"/>
              </a:rPr>
              <a:t>variance  (calculated </a:t>
            </a:r>
            <a:r>
              <a:rPr dirty="0" sz="1100" spc="-10">
                <a:latin typeface="Arial"/>
                <a:cs typeface="Arial"/>
              </a:rPr>
              <a:t>using </a:t>
            </a:r>
            <a:r>
              <a:rPr dirty="0" sz="1100" spc="-5">
                <a:latin typeface="Arial"/>
                <a:cs typeface="Arial"/>
              </a:rPr>
              <a:t>the formula </a:t>
            </a:r>
            <a:r>
              <a:rPr dirty="0" sz="1100" spc="-10">
                <a:latin typeface="Arial"/>
                <a:cs typeface="Arial"/>
              </a:rPr>
              <a:t>we learned before; also  shown </a:t>
            </a:r>
            <a:r>
              <a:rPr dirty="0" sz="1100" spc="-20">
                <a:latin typeface="Arial"/>
                <a:cs typeface="Arial"/>
              </a:rPr>
              <a:t>below,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slightly </a:t>
            </a:r>
            <a:r>
              <a:rPr dirty="0" sz="1100" spc="-10">
                <a:latin typeface="Arial"/>
                <a:cs typeface="Arial"/>
              </a:rPr>
              <a:t>different notation) is  </a:t>
            </a:r>
            <a:r>
              <a:rPr dirty="0" sz="1100" spc="-5">
                <a:latin typeface="Arial"/>
                <a:cs typeface="Arial"/>
              </a:rPr>
              <a:t>smaller than the true </a:t>
            </a:r>
            <a:r>
              <a:rPr dirty="0" sz="1100" spc="-10">
                <a:latin typeface="Arial"/>
                <a:cs typeface="Arial"/>
              </a:rPr>
              <a:t>population </a:t>
            </a:r>
            <a:r>
              <a:rPr dirty="0" sz="1100" spc="-5">
                <a:latin typeface="Arial"/>
                <a:cs typeface="Arial"/>
              </a:rPr>
              <a:t>variance. Therefore,  it </a:t>
            </a:r>
            <a:r>
              <a:rPr dirty="0" sz="1100" spc="-10">
                <a:latin typeface="Arial"/>
                <a:cs typeface="Arial"/>
              </a:rPr>
              <a:t>is a </a:t>
            </a:r>
            <a:r>
              <a:rPr dirty="0" sz="1100" spc="-10" i="1">
                <a:latin typeface="Arial"/>
                <a:cs typeface="Arial"/>
              </a:rPr>
              <a:t>biased </a:t>
            </a:r>
            <a:r>
              <a:rPr dirty="0" sz="1100" spc="-10">
                <a:latin typeface="Arial"/>
                <a:cs typeface="Arial"/>
              </a:rPr>
              <a:t>estimator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population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variance.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8308" y="1501469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65"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7701" y="1667445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4549" y="1605380"/>
            <a:ext cx="469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latin typeface="Garamond"/>
                <a:cs typeface="Garamond"/>
              </a:rPr>
              <a:t>(</a:t>
            </a:r>
            <a:r>
              <a:rPr dirty="0" sz="1100" spc="45" i="1">
                <a:latin typeface="Arial"/>
                <a:cs typeface="Arial"/>
              </a:rPr>
              <a:t>x </a:t>
            </a:r>
            <a:r>
              <a:rPr dirty="0" sz="1100" spc="110" i="1">
                <a:latin typeface="Garamond"/>
                <a:cs typeface="Garamond"/>
              </a:rPr>
              <a:t>−</a:t>
            </a:r>
            <a:r>
              <a:rPr dirty="0" sz="1100" spc="15" i="1">
                <a:latin typeface="Garamond"/>
                <a:cs typeface="Garamond"/>
              </a:rPr>
              <a:t> </a:t>
            </a:r>
            <a:r>
              <a:rPr dirty="0" baseline="5050" sz="1650" spc="-232">
                <a:latin typeface="Garamond"/>
                <a:cs typeface="Garamond"/>
              </a:rPr>
              <a:t>¯</a:t>
            </a:r>
            <a:r>
              <a:rPr dirty="0" sz="1100" spc="-155" i="1">
                <a:latin typeface="Arial"/>
                <a:cs typeface="Arial"/>
              </a:rPr>
              <a:t>x</a:t>
            </a:r>
            <a:r>
              <a:rPr dirty="0" sz="1100" spc="-155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8998" y="1592426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1008" y="1815719"/>
            <a:ext cx="653415" cy="0"/>
          </a:xfrm>
          <a:custGeom>
            <a:avLst/>
            <a:gdLst/>
            <a:ahLst/>
            <a:cxnLst/>
            <a:rect l="l" t="t" r="r" b="b"/>
            <a:pathLst>
              <a:path w="653414" h="0">
                <a:moveTo>
                  <a:pt x="0" y="0"/>
                </a:moveTo>
                <a:lnTo>
                  <a:pt x="653313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56433" y="1794140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234" y="2015945"/>
            <a:ext cx="3578860" cy="1252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3679" indent="-145415">
              <a:lnSpc>
                <a:spcPts val="1310"/>
              </a:lnSpc>
              <a:spcBef>
                <a:spcPts val="90"/>
              </a:spcBef>
              <a:buClr>
                <a:srgbClr val="3333B2"/>
              </a:buClr>
              <a:buFont typeface="Garamond"/>
              <a:buChar char="•"/>
              <a:tabLst>
                <a:tab pos="234315" algn="l"/>
              </a:tabLst>
            </a:pPr>
            <a:r>
              <a:rPr dirty="0" sz="1100" spc="-5">
                <a:latin typeface="Arial"/>
                <a:cs typeface="Arial"/>
              </a:rPr>
              <a:t>Intuition:</a:t>
            </a:r>
            <a:endParaRPr sz="1100">
              <a:latin typeface="Arial"/>
              <a:cs typeface="Arial"/>
            </a:endParaRPr>
          </a:p>
          <a:p>
            <a:pPr lvl="1" marL="537210" marR="226695" indent="-139700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Font typeface="Garamond"/>
              <a:buChar char="•"/>
              <a:tabLst>
                <a:tab pos="537845" algn="l"/>
              </a:tabLst>
            </a:pPr>
            <a:r>
              <a:rPr dirty="0" sz="1000" spc="-5">
                <a:latin typeface="Arial"/>
                <a:cs typeface="Arial"/>
              </a:rPr>
              <a:t>Since variance is </a:t>
            </a:r>
            <a:r>
              <a:rPr dirty="0" sz="1000" spc="-10">
                <a:latin typeface="Arial"/>
                <a:cs typeface="Arial"/>
              </a:rPr>
              <a:t>based </a:t>
            </a:r>
            <a:r>
              <a:rPr dirty="0" sz="1000" spc="-5">
                <a:latin typeface="Arial"/>
                <a:cs typeface="Arial"/>
              </a:rPr>
              <a:t>on the (squared) </a:t>
            </a:r>
            <a:r>
              <a:rPr dirty="0" sz="1000" spc="-10">
                <a:latin typeface="Arial"/>
                <a:cs typeface="Arial"/>
              </a:rPr>
              <a:t>distance  between data points and </a:t>
            </a:r>
            <a:r>
              <a:rPr dirty="0" sz="1000" spc="-5">
                <a:latin typeface="Arial"/>
                <a:cs typeface="Arial"/>
              </a:rPr>
              <a:t>the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mean...</a:t>
            </a:r>
            <a:endParaRPr sz="1000">
              <a:latin typeface="Arial"/>
              <a:cs typeface="Arial"/>
            </a:endParaRPr>
          </a:p>
          <a:p>
            <a:pPr lvl="1" marL="537210" indent="-139700">
              <a:lnSpc>
                <a:spcPts val="1150"/>
              </a:lnSpc>
              <a:buClr>
                <a:srgbClr val="3333B2"/>
              </a:buClr>
              <a:buFont typeface="Garamond"/>
              <a:buChar char="•"/>
              <a:tabLst>
                <a:tab pos="537845" algn="l"/>
              </a:tabLst>
            </a:pPr>
            <a:r>
              <a:rPr dirty="0" sz="1000" spc="-5">
                <a:latin typeface="Arial"/>
                <a:cs typeface="Arial"/>
              </a:rPr>
              <a:t>...and since </a:t>
            </a:r>
            <a:r>
              <a:rPr dirty="0" baseline="2777" sz="1500" spc="-382">
                <a:latin typeface="Garamond"/>
                <a:cs typeface="Garamond"/>
              </a:rPr>
              <a:t>¯</a:t>
            </a:r>
            <a:r>
              <a:rPr dirty="0" sz="1000" spc="-254" i="1">
                <a:latin typeface="Arial"/>
                <a:cs typeface="Arial"/>
              </a:rPr>
              <a:t>x </a:t>
            </a:r>
            <a:r>
              <a:rPr dirty="0" sz="1000" spc="-5">
                <a:latin typeface="Arial"/>
                <a:cs typeface="Arial"/>
              </a:rPr>
              <a:t>is the sample mean rather than the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true</a:t>
            </a:r>
            <a:endParaRPr sz="1000">
              <a:latin typeface="Arial"/>
              <a:cs typeface="Arial"/>
            </a:endParaRPr>
          </a:p>
          <a:p>
            <a:pPr algn="just" marL="537210">
              <a:lnSpc>
                <a:spcPts val="1195"/>
              </a:lnSpc>
            </a:pPr>
            <a:r>
              <a:rPr dirty="0" sz="1000" spc="-10">
                <a:latin typeface="Arial"/>
                <a:cs typeface="Arial"/>
              </a:rPr>
              <a:t>population </a:t>
            </a:r>
            <a:r>
              <a:rPr dirty="0" sz="1000" spc="-5">
                <a:latin typeface="Arial"/>
                <a:cs typeface="Arial"/>
              </a:rPr>
              <a:t>mean (which is </a:t>
            </a:r>
            <a:r>
              <a:rPr dirty="0" sz="1000" spc="-10">
                <a:latin typeface="Arial"/>
                <a:cs typeface="Arial"/>
              </a:rPr>
              <a:t>presumably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unknown)...</a:t>
            </a:r>
            <a:endParaRPr sz="1000">
              <a:latin typeface="Arial"/>
              <a:cs typeface="Arial"/>
            </a:endParaRPr>
          </a:p>
          <a:p>
            <a:pPr algn="just" lvl="1" marL="537210" marR="57785" indent="-13970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Font typeface="Garamond"/>
              <a:buChar char="•"/>
              <a:tabLst>
                <a:tab pos="537845" algn="l"/>
              </a:tabLst>
            </a:pPr>
            <a:r>
              <a:rPr dirty="0" sz="1000" spc="-5">
                <a:latin typeface="Arial"/>
                <a:cs typeface="Arial"/>
              </a:rPr>
              <a:t>...we will tend to </a:t>
            </a:r>
            <a:r>
              <a:rPr dirty="0" sz="1000" spc="-10">
                <a:latin typeface="Arial"/>
                <a:cs typeface="Arial"/>
              </a:rPr>
              <a:t>underestimate </a:t>
            </a:r>
            <a:r>
              <a:rPr dirty="0" sz="1000" spc="-5">
                <a:latin typeface="Arial"/>
                <a:cs typeface="Arial"/>
              </a:rPr>
              <a:t>the variance </a:t>
            </a:r>
            <a:r>
              <a:rPr dirty="0" sz="1000" spc="-10">
                <a:latin typeface="Arial"/>
                <a:cs typeface="Arial"/>
              </a:rPr>
              <a:t>because  </a:t>
            </a:r>
            <a:r>
              <a:rPr dirty="0" sz="1000" spc="-5">
                <a:latin typeface="Arial"/>
                <a:cs typeface="Arial"/>
              </a:rPr>
              <a:t>the sample’s mean will be closer to the </a:t>
            </a:r>
            <a:r>
              <a:rPr dirty="0" sz="1000" spc="-10">
                <a:latin typeface="Arial"/>
                <a:cs typeface="Arial"/>
              </a:rPr>
              <a:t>data </a:t>
            </a:r>
            <a:r>
              <a:rPr dirty="0" sz="1000" spc="-5">
                <a:latin typeface="Arial"/>
                <a:cs typeface="Arial"/>
              </a:rPr>
              <a:t>than the  </a:t>
            </a:r>
            <a:r>
              <a:rPr dirty="0" sz="1000" spc="-10">
                <a:latin typeface="Arial"/>
                <a:cs typeface="Arial"/>
              </a:rPr>
              <a:t>population </a:t>
            </a:r>
            <a:r>
              <a:rPr dirty="0" sz="1000" spc="-5">
                <a:latin typeface="Arial"/>
                <a:cs typeface="Arial"/>
              </a:rPr>
              <a:t>mean.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24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4269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A4: </a:t>
            </a:r>
            <a:r>
              <a:rPr dirty="0" spc="5"/>
              <a:t>Choosing</a:t>
            </a:r>
            <a:r>
              <a:rPr dirty="0" spc="125"/>
              <a:t> </a:t>
            </a:r>
            <a:r>
              <a:rPr dirty="0"/>
              <a:t>estimators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332013"/>
            <a:ext cx="37204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Another </a:t>
            </a:r>
            <a:r>
              <a:rPr dirty="0" sz="1200" spc="-10">
                <a:latin typeface="Arial"/>
                <a:cs typeface="Arial"/>
              </a:rPr>
              <a:t>example: estimating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population</a:t>
            </a:r>
            <a:r>
              <a:rPr dirty="0" sz="1200" spc="-2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034" y="443684"/>
            <a:ext cx="1522730" cy="508634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82880" indent="-145415">
              <a:lnSpc>
                <a:spcPct val="100000"/>
              </a:lnSpc>
              <a:spcBef>
                <a:spcPts val="680"/>
              </a:spcBef>
              <a:buClr>
                <a:srgbClr val="3333B2"/>
              </a:buClr>
              <a:buFont typeface="Garamond"/>
              <a:buChar char="•"/>
              <a:tabLst>
                <a:tab pos="183515" algn="l"/>
              </a:tabLst>
            </a:pPr>
            <a:r>
              <a:rPr dirty="0" sz="1100" spc="-5">
                <a:latin typeface="Arial"/>
                <a:cs typeface="Arial"/>
              </a:rPr>
              <a:t>Alternative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estimator:</a:t>
            </a:r>
            <a:endParaRPr sz="1100">
              <a:latin typeface="Arial"/>
              <a:cs typeface="Arial"/>
            </a:endParaRPr>
          </a:p>
          <a:p>
            <a:pPr algn="r" marR="65405">
              <a:lnSpc>
                <a:spcPct val="100000"/>
              </a:lnSpc>
              <a:spcBef>
                <a:spcPts val="580"/>
              </a:spcBef>
            </a:pPr>
            <a:r>
              <a:rPr dirty="0" baseline="-22727" sz="1650" spc="-15" i="1">
                <a:latin typeface="Arial"/>
                <a:cs typeface="Arial"/>
              </a:rPr>
              <a:t>s</a:t>
            </a: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5184" y="817370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10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6614" y="619733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65"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6006" y="785696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2854" y="723644"/>
            <a:ext cx="469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latin typeface="Garamond"/>
                <a:cs typeface="Garamond"/>
              </a:rPr>
              <a:t>(</a:t>
            </a:r>
            <a:r>
              <a:rPr dirty="0" sz="1100" spc="45" i="1">
                <a:latin typeface="Arial"/>
                <a:cs typeface="Arial"/>
              </a:rPr>
              <a:t>x </a:t>
            </a:r>
            <a:r>
              <a:rPr dirty="0" sz="1100" spc="110" i="1">
                <a:latin typeface="Garamond"/>
                <a:cs typeface="Garamond"/>
              </a:rPr>
              <a:t>−</a:t>
            </a:r>
            <a:r>
              <a:rPr dirty="0" sz="1100" spc="15" i="1">
                <a:latin typeface="Garamond"/>
                <a:cs typeface="Garamond"/>
              </a:rPr>
              <a:t> </a:t>
            </a:r>
            <a:r>
              <a:rPr dirty="0" baseline="5050" sz="1650" spc="-232">
                <a:latin typeface="Garamond"/>
                <a:cs typeface="Garamond"/>
              </a:rPr>
              <a:t>¯</a:t>
            </a:r>
            <a:r>
              <a:rPr dirty="0" sz="1100" spc="-155" i="1">
                <a:latin typeface="Arial"/>
                <a:cs typeface="Arial"/>
              </a:rPr>
              <a:t>x</a:t>
            </a:r>
            <a:r>
              <a:rPr dirty="0" sz="1100" spc="-155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7304" y="71069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9314" y="933970"/>
            <a:ext cx="653415" cy="0"/>
          </a:xfrm>
          <a:custGeom>
            <a:avLst/>
            <a:gdLst/>
            <a:ahLst/>
            <a:cxnLst/>
            <a:rect l="l" t="t" r="r" b="b"/>
            <a:pathLst>
              <a:path w="653414" h="0">
                <a:moveTo>
                  <a:pt x="0" y="0"/>
                </a:moveTo>
                <a:lnTo>
                  <a:pt x="653313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91549" y="912404"/>
            <a:ext cx="349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Arial"/>
                <a:cs typeface="Arial"/>
              </a:rPr>
              <a:t>n </a:t>
            </a:r>
            <a:r>
              <a:rPr dirty="0" sz="1100" spc="110" i="1">
                <a:latin typeface="Garamond"/>
                <a:cs typeface="Garamond"/>
              </a:rPr>
              <a:t>−</a:t>
            </a:r>
            <a:r>
              <a:rPr dirty="0" sz="1100" spc="-160" i="1">
                <a:latin typeface="Garamond"/>
                <a:cs typeface="Garamond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34" y="1157044"/>
            <a:ext cx="3618865" cy="1982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9079" marR="555625" indent="-1454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Garamond"/>
              <a:buChar char="•"/>
              <a:tabLst>
                <a:tab pos="259715" algn="l"/>
              </a:tabLst>
            </a:pPr>
            <a:r>
              <a:rPr dirty="0" sz="1100" spc="-5">
                <a:latin typeface="Arial"/>
                <a:cs typeface="Arial"/>
              </a:rPr>
              <a:t>Assuming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simple </a:t>
            </a:r>
            <a:r>
              <a:rPr dirty="0" sz="1100" spc="-10">
                <a:latin typeface="Arial"/>
                <a:cs typeface="Arial"/>
              </a:rPr>
              <a:t>random </a:t>
            </a:r>
            <a:r>
              <a:rPr dirty="0" sz="1100" spc="-5">
                <a:latin typeface="Arial"/>
                <a:cs typeface="Arial"/>
              </a:rPr>
              <a:t>sample, this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an  </a:t>
            </a:r>
            <a:r>
              <a:rPr dirty="0" sz="1100" spc="-10">
                <a:latin typeface="Arial"/>
                <a:cs typeface="Arial"/>
              </a:rPr>
              <a:t>unbiased estimator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population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variance</a:t>
            </a:r>
            <a:endParaRPr sz="1100">
              <a:latin typeface="Arial"/>
              <a:cs typeface="Arial"/>
            </a:endParaRPr>
          </a:p>
          <a:p>
            <a:pPr marL="259079" marR="116839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259715" algn="l"/>
              </a:tabLst>
            </a:pPr>
            <a:r>
              <a:rPr dirty="0" sz="1100" spc="-5">
                <a:latin typeface="Arial"/>
                <a:cs typeface="Arial"/>
              </a:rPr>
              <a:t>This statistic </a:t>
            </a:r>
            <a:r>
              <a:rPr dirty="0" sz="1100" spc="-10">
                <a:latin typeface="Arial"/>
                <a:cs typeface="Arial"/>
              </a:rPr>
              <a:t>is known as </a:t>
            </a:r>
            <a:r>
              <a:rPr dirty="0" sz="1100" spc="-5">
                <a:latin typeface="Arial"/>
                <a:cs typeface="Arial"/>
              </a:rPr>
              <a:t>the “sample variance” (as  </a:t>
            </a:r>
            <a:r>
              <a:rPr dirty="0" sz="1100" spc="-10">
                <a:latin typeface="Arial"/>
                <a:cs typeface="Arial"/>
              </a:rPr>
              <a:t>opposed </a:t>
            </a:r>
            <a:r>
              <a:rPr dirty="0" sz="1100" spc="-5">
                <a:latin typeface="Arial"/>
                <a:cs typeface="Arial"/>
              </a:rPr>
              <a:t>to the formula </a:t>
            </a:r>
            <a:r>
              <a:rPr dirty="0" sz="1100" spc="-10">
                <a:latin typeface="Arial"/>
                <a:cs typeface="Arial"/>
              </a:rPr>
              <a:t>we learned in week 2, known  as </a:t>
            </a:r>
            <a:r>
              <a:rPr dirty="0" sz="1100" spc="-5">
                <a:latin typeface="Arial"/>
                <a:cs typeface="Arial"/>
              </a:rPr>
              <a:t>the “population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variance”)</a:t>
            </a:r>
            <a:endParaRPr sz="1100">
              <a:latin typeface="Arial"/>
              <a:cs typeface="Arial"/>
            </a:endParaRPr>
          </a:p>
          <a:p>
            <a:pPr marL="259079" marR="81280" indent="-145415">
              <a:lnSpc>
                <a:spcPct val="102699"/>
              </a:lnSpc>
              <a:buClr>
                <a:srgbClr val="3333B2"/>
              </a:buClr>
              <a:buFont typeface="Garamond"/>
              <a:buChar char="•"/>
              <a:tabLst>
                <a:tab pos="259715" algn="l"/>
              </a:tabLst>
            </a:pPr>
            <a:r>
              <a:rPr dirty="0" sz="1100" spc="-10">
                <a:latin typeface="Arial"/>
                <a:cs typeface="Arial"/>
              </a:rPr>
              <a:t>Notice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only difference is division by </a:t>
            </a:r>
            <a:r>
              <a:rPr dirty="0" sz="1100" spc="-10" i="1">
                <a:latin typeface="Arial"/>
                <a:cs typeface="Arial"/>
              </a:rPr>
              <a:t>n </a:t>
            </a:r>
            <a:r>
              <a:rPr dirty="0" sz="1100" spc="110" i="1">
                <a:latin typeface="Garamond"/>
                <a:cs typeface="Garamond"/>
              </a:rPr>
              <a:t>− </a:t>
            </a:r>
            <a:r>
              <a:rPr dirty="0" sz="1100" spc="-10">
                <a:latin typeface="Arial"/>
                <a:cs typeface="Arial"/>
              </a:rPr>
              <a:t>1</a:t>
            </a:r>
            <a:r>
              <a:rPr dirty="0" sz="1100" spc="-1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instead  of </a:t>
            </a:r>
            <a:r>
              <a:rPr dirty="0" sz="1100" spc="-10" i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259079" indent="-145415">
              <a:lnSpc>
                <a:spcPts val="1135"/>
              </a:lnSpc>
              <a:buClr>
                <a:srgbClr val="3333B2"/>
              </a:buClr>
              <a:buFont typeface="Garamond"/>
              <a:buChar char="•"/>
              <a:tabLst>
                <a:tab pos="259715" algn="l"/>
              </a:tabLst>
            </a:pPr>
            <a:r>
              <a:rPr dirty="0" sz="1100" spc="-10">
                <a:latin typeface="Arial"/>
                <a:cs typeface="Arial"/>
              </a:rPr>
              <a:t>As </a:t>
            </a:r>
            <a:r>
              <a:rPr dirty="0" sz="1100" spc="-5">
                <a:latin typeface="Arial"/>
                <a:cs typeface="Arial"/>
              </a:rPr>
              <a:t>the sample </a:t>
            </a:r>
            <a:r>
              <a:rPr dirty="0" sz="1100" spc="-10">
                <a:latin typeface="Arial"/>
                <a:cs typeface="Arial"/>
              </a:rPr>
              <a:t>gets larger </a:t>
            </a:r>
            <a:r>
              <a:rPr dirty="0" sz="1100" spc="-5">
                <a:latin typeface="Arial"/>
                <a:cs typeface="Arial"/>
              </a:rPr>
              <a:t>(</a:t>
            </a:r>
            <a:r>
              <a:rPr dirty="0" sz="1100" spc="-5" i="1">
                <a:latin typeface="Arial"/>
                <a:cs typeface="Arial"/>
              </a:rPr>
              <a:t>n </a:t>
            </a:r>
            <a:r>
              <a:rPr dirty="0" sz="1100" spc="-10">
                <a:latin typeface="Arial"/>
                <a:cs typeface="Arial"/>
              </a:rPr>
              <a:t>increases),</a:t>
            </a:r>
            <a:r>
              <a:rPr dirty="0" sz="1100" spc="-5">
                <a:latin typeface="Arial"/>
                <a:cs typeface="Arial"/>
              </a:rPr>
              <a:t> the</a:t>
            </a:r>
            <a:endParaRPr sz="1100">
              <a:latin typeface="Arial"/>
              <a:cs typeface="Arial"/>
            </a:endParaRPr>
          </a:p>
          <a:p>
            <a:pPr marL="259079">
              <a:lnSpc>
                <a:spcPts val="1250"/>
              </a:lnSpc>
            </a:pPr>
            <a:r>
              <a:rPr dirty="0" sz="1100" spc="-10">
                <a:latin typeface="Arial"/>
                <a:cs typeface="Arial"/>
              </a:rPr>
              <a:t>difference between </a:t>
            </a:r>
            <a:r>
              <a:rPr dirty="0" sz="1100" spc="-5">
                <a:latin typeface="Arial"/>
                <a:cs typeface="Arial"/>
              </a:rPr>
              <a:t>the two formulas </a:t>
            </a:r>
            <a:r>
              <a:rPr dirty="0" sz="1100" spc="-10">
                <a:latin typeface="Arial"/>
                <a:cs typeface="Arial"/>
              </a:rPr>
              <a:t>gets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smaller</a:t>
            </a:r>
            <a:endParaRPr sz="1100">
              <a:latin typeface="Arial"/>
              <a:cs typeface="Arial"/>
            </a:endParaRPr>
          </a:p>
          <a:p>
            <a:pPr lvl="1" marL="562610" marR="194310" indent="-139700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Font typeface="Garamond"/>
              <a:buChar char="•"/>
              <a:tabLst>
                <a:tab pos="563245" algn="l"/>
              </a:tabLst>
            </a:pPr>
            <a:r>
              <a:rPr dirty="0" sz="1000" spc="-5">
                <a:latin typeface="Arial"/>
                <a:cs typeface="Arial"/>
              </a:rPr>
              <a:t>Intuition: As the sample size </a:t>
            </a:r>
            <a:r>
              <a:rPr dirty="0" sz="1000" spc="-10">
                <a:latin typeface="Arial"/>
                <a:cs typeface="Arial"/>
              </a:rPr>
              <a:t>increases, </a:t>
            </a:r>
            <a:r>
              <a:rPr dirty="0" sz="1000" spc="-5">
                <a:latin typeface="Arial"/>
                <a:cs typeface="Arial"/>
              </a:rPr>
              <a:t>the sample  mean </a:t>
            </a:r>
            <a:r>
              <a:rPr dirty="0" sz="1000" spc="-130">
                <a:latin typeface="Arial"/>
                <a:cs typeface="Arial"/>
              </a:rPr>
              <a:t>(</a:t>
            </a:r>
            <a:r>
              <a:rPr dirty="0" baseline="2777" sz="1500" spc="-195">
                <a:latin typeface="Garamond"/>
                <a:cs typeface="Garamond"/>
              </a:rPr>
              <a:t>¯</a:t>
            </a:r>
            <a:r>
              <a:rPr dirty="0" sz="1000" spc="-130" i="1">
                <a:latin typeface="Arial"/>
                <a:cs typeface="Arial"/>
              </a:rPr>
              <a:t>x</a:t>
            </a:r>
            <a:r>
              <a:rPr dirty="0" sz="1000" spc="-130">
                <a:latin typeface="Arial"/>
                <a:cs typeface="Arial"/>
              </a:rPr>
              <a:t>) </a:t>
            </a:r>
            <a:r>
              <a:rPr dirty="0" sz="1000" spc="-10">
                <a:latin typeface="Arial"/>
                <a:cs typeface="Arial"/>
              </a:rPr>
              <a:t>becomes </a:t>
            </a:r>
            <a:r>
              <a:rPr dirty="0" sz="1000" spc="-5">
                <a:latin typeface="Arial"/>
                <a:cs typeface="Arial"/>
              </a:rPr>
              <a:t>a more </a:t>
            </a:r>
            <a:r>
              <a:rPr dirty="0" sz="1000" spc="-10">
                <a:latin typeface="Arial"/>
                <a:cs typeface="Arial"/>
              </a:rPr>
              <a:t>precise estimate </a:t>
            </a:r>
            <a:r>
              <a:rPr dirty="0" sz="1000" spc="-5">
                <a:latin typeface="Arial"/>
                <a:cs typeface="Arial"/>
              </a:rPr>
              <a:t>of the  </a:t>
            </a:r>
            <a:r>
              <a:rPr dirty="0" sz="1000" spc="-10">
                <a:latin typeface="Arial"/>
                <a:cs typeface="Arial"/>
              </a:rPr>
              <a:t>population </a:t>
            </a:r>
            <a:r>
              <a:rPr dirty="0" sz="1000" spc="-5">
                <a:latin typeface="Arial"/>
                <a:cs typeface="Arial"/>
              </a:rPr>
              <a:t>mean </a:t>
            </a:r>
            <a:r>
              <a:rPr dirty="0" sz="1000" spc="5">
                <a:latin typeface="Arial"/>
                <a:cs typeface="Arial"/>
              </a:rPr>
              <a:t>(</a:t>
            </a:r>
            <a:r>
              <a:rPr dirty="0" sz="1000" spc="5" i="1">
                <a:latin typeface="Times New Roman"/>
                <a:cs typeface="Times New Roman"/>
              </a:rPr>
              <a:t>µ</a:t>
            </a:r>
            <a:r>
              <a:rPr dirty="0" sz="1000" spc="5">
                <a:latin typeface="Arial"/>
                <a:cs typeface="Arial"/>
              </a:rPr>
              <a:t>), </a:t>
            </a:r>
            <a:r>
              <a:rPr dirty="0" sz="1000" spc="-5">
                <a:latin typeface="Arial"/>
                <a:cs typeface="Arial"/>
              </a:rPr>
              <a:t>making the </a:t>
            </a:r>
            <a:r>
              <a:rPr dirty="0" sz="1000" spc="-10">
                <a:latin typeface="Arial"/>
                <a:cs typeface="Arial"/>
              </a:rPr>
              <a:t>prior </a:t>
            </a:r>
            <a:r>
              <a:rPr dirty="0" sz="1000" spc="-5">
                <a:latin typeface="Arial"/>
                <a:cs typeface="Arial"/>
              </a:rPr>
              <a:t>formula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57960" y="3125916"/>
            <a:ext cx="105092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334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better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estimator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Intro Stats with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Nathan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Favero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25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4269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A4: </a:t>
            </a:r>
            <a:r>
              <a:rPr dirty="0" spc="5"/>
              <a:t>Choosing</a:t>
            </a:r>
            <a:r>
              <a:rPr dirty="0" spc="125"/>
              <a:t> </a:t>
            </a:r>
            <a:r>
              <a:rPr dirty="0"/>
              <a:t>estimators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35" y="341627"/>
            <a:ext cx="3938904" cy="285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065" marR="45910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 spc="-10">
                <a:latin typeface="Arial"/>
                <a:cs typeface="Arial"/>
              </a:rPr>
              <a:t>else equal, we prefer estimators with </a:t>
            </a:r>
            <a:r>
              <a:rPr dirty="0" sz="1200" spc="-5">
                <a:latin typeface="Arial"/>
                <a:cs typeface="Arial"/>
              </a:rPr>
              <a:t>smaller  standard</a:t>
            </a:r>
            <a:r>
              <a:rPr dirty="0" sz="1200" spc="-10">
                <a:latin typeface="Arial"/>
                <a:cs typeface="Arial"/>
              </a:rPr>
              <a:t> errors</a:t>
            </a:r>
            <a:endParaRPr sz="1200">
              <a:latin typeface="Arial"/>
              <a:cs typeface="Arial"/>
            </a:endParaRPr>
          </a:p>
          <a:p>
            <a:pPr marL="266065" marR="106680" indent="-152400">
              <a:lnSpc>
                <a:spcPct val="100000"/>
              </a:lnSpc>
              <a:spcBef>
                <a:spcPts val="10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Example: stratification can </a:t>
            </a:r>
            <a:r>
              <a:rPr dirty="0" sz="1200" spc="-10">
                <a:latin typeface="Arial"/>
                <a:cs typeface="Arial"/>
              </a:rPr>
              <a:t>give </a:t>
            </a:r>
            <a:r>
              <a:rPr dirty="0" sz="1200" spc="-5">
                <a:latin typeface="Arial"/>
                <a:cs typeface="Arial"/>
              </a:rPr>
              <a:t>you smaller standard  </a:t>
            </a:r>
            <a:r>
              <a:rPr dirty="0" sz="1200" spc="-10">
                <a:latin typeface="Arial"/>
                <a:cs typeface="Arial"/>
              </a:rPr>
              <a:t>errors</a:t>
            </a:r>
            <a:endParaRPr sz="1200">
              <a:latin typeface="Arial"/>
              <a:cs typeface="Arial"/>
            </a:endParaRPr>
          </a:p>
          <a:p>
            <a:pPr algn="just" marL="266065" marR="205104" indent="-152400">
              <a:lnSpc>
                <a:spcPct val="100000"/>
              </a:lnSpc>
              <a:spcBef>
                <a:spcPts val="5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basic estimation </a:t>
            </a:r>
            <a:r>
              <a:rPr dirty="0" sz="1200" spc="-5">
                <a:latin typeface="Arial"/>
                <a:cs typeface="Arial"/>
              </a:rPr>
              <a:t>setups,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usually </a:t>
            </a:r>
            <a:r>
              <a:rPr dirty="0" sz="1200" spc="-5">
                <a:latin typeface="Arial"/>
                <a:cs typeface="Arial"/>
              </a:rPr>
              <a:t>find </a:t>
            </a:r>
            <a:r>
              <a:rPr dirty="0" sz="1200" spc="-10">
                <a:latin typeface="Arial"/>
                <a:cs typeface="Arial"/>
              </a:rPr>
              <a:t>an  estimator </a:t>
            </a:r>
            <a:r>
              <a:rPr dirty="0" sz="1200" spc="-5">
                <a:latin typeface="Arial"/>
                <a:cs typeface="Arial"/>
              </a:rPr>
              <a:t>that minimizes </a:t>
            </a:r>
            <a:r>
              <a:rPr dirty="0" sz="1200" spc="-10">
                <a:latin typeface="Arial"/>
                <a:cs typeface="Arial"/>
              </a:rPr>
              <a:t>bias </a:t>
            </a:r>
            <a:r>
              <a:rPr dirty="0" sz="1200" spc="-5">
                <a:latin typeface="Arial"/>
                <a:cs typeface="Arial"/>
              </a:rPr>
              <a:t>(is </a:t>
            </a:r>
            <a:r>
              <a:rPr dirty="0" sz="1200" spc="-10">
                <a:latin typeface="Arial"/>
                <a:cs typeface="Arial"/>
              </a:rPr>
              <a:t>unbiased) and </a:t>
            </a:r>
            <a:r>
              <a:rPr dirty="0" sz="1200" spc="-5">
                <a:latin typeface="Arial"/>
                <a:cs typeface="Arial"/>
              </a:rPr>
              <a:t>that  </a:t>
            </a:r>
            <a:r>
              <a:rPr dirty="0" sz="1200" spc="-10">
                <a:latin typeface="Arial"/>
                <a:cs typeface="Arial"/>
              </a:rPr>
              <a:t>also </a:t>
            </a:r>
            <a:r>
              <a:rPr dirty="0" sz="1200" spc="-5">
                <a:latin typeface="Arial"/>
                <a:cs typeface="Arial"/>
              </a:rPr>
              <a:t>minimizes the standard </a:t>
            </a:r>
            <a:r>
              <a:rPr dirty="0" sz="1200" spc="-10">
                <a:latin typeface="Arial"/>
                <a:cs typeface="Arial"/>
              </a:rPr>
              <a:t>error</a:t>
            </a:r>
            <a:endParaRPr sz="1200">
              <a:latin typeface="Arial"/>
              <a:cs typeface="Arial"/>
            </a:endParaRPr>
          </a:p>
          <a:p>
            <a:pPr algn="just" marL="266065" marR="348615" indent="-152400">
              <a:lnSpc>
                <a:spcPts val="1350"/>
              </a:lnSpc>
              <a:spcBef>
                <a:spcPts val="45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But sometimes (especially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more complicated 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structures or statistical models),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face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266065" marR="334010">
              <a:lnSpc>
                <a:spcPts val="135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tradeoff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(1) an </a:t>
            </a:r>
            <a:r>
              <a:rPr dirty="0" sz="1200" spc="-10">
                <a:latin typeface="Arial"/>
                <a:cs typeface="Arial"/>
              </a:rPr>
              <a:t>unbiased estimator with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 spc="-10">
                <a:latin typeface="Arial"/>
                <a:cs typeface="Arial"/>
              </a:rPr>
              <a:t>larger </a:t>
            </a:r>
            <a:r>
              <a:rPr dirty="0" sz="1200" spc="-5">
                <a:latin typeface="Arial"/>
                <a:cs typeface="Arial"/>
              </a:rPr>
              <a:t>standard </a:t>
            </a:r>
            <a:r>
              <a:rPr dirty="0" sz="1200" spc="-10">
                <a:latin typeface="Arial"/>
                <a:cs typeface="Arial"/>
              </a:rPr>
              <a:t>error and </a:t>
            </a:r>
            <a:r>
              <a:rPr dirty="0" sz="1200" spc="-5">
                <a:latin typeface="Arial"/>
                <a:cs typeface="Arial"/>
              </a:rPr>
              <a:t>(2) a slightly </a:t>
            </a:r>
            <a:r>
              <a:rPr dirty="0" sz="1200" spc="-10">
                <a:latin typeface="Arial"/>
                <a:cs typeface="Arial"/>
              </a:rPr>
              <a:t>biased  estimator with </a:t>
            </a:r>
            <a:r>
              <a:rPr dirty="0" sz="1200" spc="-5">
                <a:latin typeface="Arial"/>
                <a:cs typeface="Arial"/>
              </a:rPr>
              <a:t>a smaller standard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error</a:t>
            </a:r>
            <a:endParaRPr sz="1200">
              <a:latin typeface="Arial"/>
              <a:cs typeface="Arial"/>
            </a:endParaRPr>
          </a:p>
          <a:p>
            <a:pPr lvl="1" marL="569595" marR="288925" indent="-145415">
              <a:lnSpc>
                <a:spcPts val="1350"/>
              </a:lnSpc>
              <a:spcBef>
                <a:spcPts val="15"/>
              </a:spcBef>
              <a:buClr>
                <a:srgbClr val="3333B2"/>
              </a:buClr>
              <a:buFont typeface="Garamond"/>
              <a:buChar char="•"/>
              <a:tabLst>
                <a:tab pos="570230" algn="l"/>
              </a:tabLst>
            </a:pPr>
            <a:r>
              <a:rPr dirty="0" sz="1100" spc="-7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choose </a:t>
            </a:r>
            <a:r>
              <a:rPr dirty="0" sz="1100" spc="-10">
                <a:latin typeface="Arial"/>
                <a:cs typeface="Arial"/>
              </a:rPr>
              <a:t>between </a:t>
            </a:r>
            <a:r>
              <a:rPr dirty="0" sz="1100" spc="-5">
                <a:latin typeface="Arial"/>
                <a:cs typeface="Arial"/>
              </a:rPr>
              <a:t>these two </a:t>
            </a:r>
            <a:r>
              <a:rPr dirty="0" sz="1100" spc="-10">
                <a:latin typeface="Arial"/>
                <a:cs typeface="Arial"/>
              </a:rPr>
              <a:t>options, we have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decide </a:t>
            </a: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want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have a more precise estimate</a:t>
            </a:r>
            <a:endParaRPr sz="1100">
              <a:latin typeface="Arial"/>
              <a:cs typeface="Arial"/>
            </a:endParaRPr>
          </a:p>
          <a:p>
            <a:pPr marL="569595" marR="130175">
              <a:lnSpc>
                <a:spcPts val="135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that tends 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slightly </a:t>
            </a:r>
            <a:r>
              <a:rPr dirty="0" sz="1100" spc="-15">
                <a:latin typeface="Arial"/>
                <a:cs typeface="Arial"/>
              </a:rPr>
              <a:t>off </a:t>
            </a:r>
            <a:r>
              <a:rPr dirty="0" sz="1100" spc="-5">
                <a:latin typeface="Arial"/>
                <a:cs typeface="Arial"/>
              </a:rPr>
              <a:t>the mark </a:t>
            </a:r>
            <a:r>
              <a:rPr dirty="0" sz="1100" spc="-10">
                <a:latin typeface="Arial"/>
                <a:cs typeface="Arial"/>
              </a:rPr>
              <a:t>or a less precise  estimate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is 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005" y="3244161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05" y="3244161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7916" y="3238660"/>
            <a:ext cx="73850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26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92087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Statistical</a:t>
            </a:r>
            <a:r>
              <a:rPr dirty="0" spc="-15"/>
              <a:t> </a:t>
            </a:r>
            <a:r>
              <a:rPr dirty="0"/>
              <a:t>inference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663662" y="588388"/>
            <a:ext cx="422275" cy="101600"/>
          </a:xfrm>
          <a:custGeom>
            <a:avLst/>
            <a:gdLst/>
            <a:ahLst/>
            <a:cxnLst/>
            <a:rect l="l" t="t" r="r" b="b"/>
            <a:pathLst>
              <a:path w="422275" h="101600">
                <a:moveTo>
                  <a:pt x="371290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371290" y="101221"/>
                </a:lnTo>
                <a:lnTo>
                  <a:pt x="390941" y="97228"/>
                </a:lnTo>
                <a:lnTo>
                  <a:pt x="407034" y="86354"/>
                </a:lnTo>
                <a:lnTo>
                  <a:pt x="417907" y="70262"/>
                </a:lnTo>
                <a:lnTo>
                  <a:pt x="421901" y="50610"/>
                </a:lnTo>
                <a:lnTo>
                  <a:pt x="417907" y="30959"/>
                </a:lnTo>
                <a:lnTo>
                  <a:pt x="407034" y="14866"/>
                </a:lnTo>
                <a:lnTo>
                  <a:pt x="390941" y="3993"/>
                </a:lnTo>
                <a:lnTo>
                  <a:pt x="371290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3662" y="588388"/>
            <a:ext cx="422275" cy="101600"/>
          </a:xfrm>
          <a:custGeom>
            <a:avLst/>
            <a:gdLst/>
            <a:ahLst/>
            <a:cxnLst/>
            <a:rect l="l" t="t" r="r" b="b"/>
            <a:pathLst>
              <a:path w="42227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371290" y="0"/>
                </a:lnTo>
                <a:lnTo>
                  <a:pt x="390941" y="3993"/>
                </a:lnTo>
                <a:lnTo>
                  <a:pt x="407034" y="14866"/>
                </a:lnTo>
                <a:lnTo>
                  <a:pt x="417907" y="30959"/>
                </a:lnTo>
                <a:lnTo>
                  <a:pt x="421901" y="50610"/>
                </a:lnTo>
                <a:lnTo>
                  <a:pt x="417907" y="70262"/>
                </a:lnTo>
                <a:lnTo>
                  <a:pt x="407034" y="86354"/>
                </a:lnTo>
                <a:lnTo>
                  <a:pt x="390941" y="97228"/>
                </a:lnTo>
                <a:lnTo>
                  <a:pt x="371290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7626" y="955316"/>
            <a:ext cx="388620" cy="101600"/>
          </a:xfrm>
          <a:custGeom>
            <a:avLst/>
            <a:gdLst/>
            <a:ahLst/>
            <a:cxnLst/>
            <a:rect l="l" t="t" r="r" b="b"/>
            <a:pathLst>
              <a:path w="388619" h="101600">
                <a:moveTo>
                  <a:pt x="33755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337557" y="101221"/>
                </a:lnTo>
                <a:lnTo>
                  <a:pt x="357209" y="97228"/>
                </a:lnTo>
                <a:lnTo>
                  <a:pt x="373301" y="86354"/>
                </a:lnTo>
                <a:lnTo>
                  <a:pt x="384175" y="70262"/>
                </a:lnTo>
                <a:lnTo>
                  <a:pt x="388168" y="50610"/>
                </a:lnTo>
                <a:lnTo>
                  <a:pt x="384175" y="30959"/>
                </a:lnTo>
                <a:lnTo>
                  <a:pt x="373301" y="14866"/>
                </a:lnTo>
                <a:lnTo>
                  <a:pt x="357209" y="3993"/>
                </a:lnTo>
                <a:lnTo>
                  <a:pt x="33755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7626" y="955316"/>
            <a:ext cx="388620" cy="101600"/>
          </a:xfrm>
          <a:custGeom>
            <a:avLst/>
            <a:gdLst/>
            <a:ahLst/>
            <a:cxnLst/>
            <a:rect l="l" t="t" r="r" b="b"/>
            <a:pathLst>
              <a:path w="388619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337557" y="0"/>
                </a:lnTo>
                <a:lnTo>
                  <a:pt x="357209" y="3993"/>
                </a:lnTo>
                <a:lnTo>
                  <a:pt x="373301" y="14866"/>
                </a:lnTo>
                <a:lnTo>
                  <a:pt x="384175" y="30959"/>
                </a:lnTo>
                <a:lnTo>
                  <a:pt x="388168" y="50610"/>
                </a:lnTo>
                <a:lnTo>
                  <a:pt x="384175" y="70262"/>
                </a:lnTo>
                <a:lnTo>
                  <a:pt x="373301" y="86354"/>
                </a:lnTo>
                <a:lnTo>
                  <a:pt x="357209" y="97228"/>
                </a:lnTo>
                <a:lnTo>
                  <a:pt x="33755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2135" y="341627"/>
            <a:ext cx="3971290" cy="2959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1465" marR="22034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Estimates </a:t>
            </a:r>
            <a:r>
              <a:rPr dirty="0" sz="1200" spc="-10">
                <a:latin typeface="Arial"/>
                <a:cs typeface="Arial"/>
              </a:rPr>
              <a:t>based </a:t>
            </a:r>
            <a:r>
              <a:rPr dirty="0" sz="1200" spc="-5">
                <a:latin typeface="Arial"/>
                <a:cs typeface="Arial"/>
              </a:rPr>
              <a:t>on random sampling (or a random </a:t>
            </a:r>
            <a:r>
              <a:rPr dirty="0" baseline="9259" sz="1800" spc="-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8518" sz="900" spc="-7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treatment</a:t>
            </a:r>
            <a:r>
              <a:rPr dirty="0" baseline="18518" sz="900" spc="-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random variables, so they </a:t>
            </a:r>
            <a:r>
              <a:rPr dirty="0" sz="1200" spc="-10">
                <a:latin typeface="Arial"/>
                <a:cs typeface="Arial"/>
              </a:rPr>
              <a:t>have  probability distributions</a:t>
            </a:r>
            <a:endParaRPr sz="1200">
              <a:latin typeface="Arial"/>
              <a:cs typeface="Arial"/>
            </a:endParaRPr>
          </a:p>
          <a:p>
            <a:pPr marL="291465" marR="228600" indent="-152400">
              <a:lnSpc>
                <a:spcPct val="100000"/>
              </a:lnSpc>
              <a:spcBef>
                <a:spcPts val="15"/>
              </a:spcBef>
              <a:buClr>
                <a:srgbClr val="EC1A3A"/>
              </a:buClr>
              <a:buFont typeface="Garamond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See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baseline="18518" sz="9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example</a:t>
            </a:r>
            <a:r>
              <a:rPr dirty="0" baseline="18518" sz="900" spc="2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spc="-10">
                <a:latin typeface="Arial"/>
                <a:cs typeface="Arial"/>
              </a:rPr>
              <a:t>where we </a:t>
            </a:r>
            <a:r>
              <a:rPr dirty="0" sz="1200" spc="-5">
                <a:latin typeface="Arial"/>
                <a:cs typeface="Arial"/>
              </a:rPr>
              <a:t>randomly select clients to  tell us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satisfied they </a:t>
            </a:r>
            <a:r>
              <a:rPr dirty="0" sz="1200" spc="-10">
                <a:latin typeface="Arial"/>
                <a:cs typeface="Arial"/>
              </a:rPr>
              <a:t>are, and </a:t>
            </a:r>
            <a:r>
              <a:rPr dirty="0" sz="1200" spc="-5">
                <a:latin typeface="Arial"/>
                <a:cs typeface="Arial"/>
              </a:rPr>
              <a:t>then </a:t>
            </a:r>
            <a:r>
              <a:rPr dirty="0" sz="1200" spc="-10">
                <a:latin typeface="Arial"/>
                <a:cs typeface="Arial"/>
              </a:rPr>
              <a:t>use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sample mean as </a:t>
            </a:r>
            <a:r>
              <a:rPr dirty="0" sz="1200" spc="-10">
                <a:latin typeface="Arial"/>
                <a:cs typeface="Arial"/>
              </a:rPr>
              <a:t>our estimate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10">
                <a:latin typeface="Arial"/>
                <a:cs typeface="Arial"/>
              </a:rPr>
              <a:t>population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</a:t>
            </a:r>
            <a:endParaRPr sz="1200">
              <a:latin typeface="Arial"/>
              <a:cs typeface="Arial"/>
            </a:endParaRPr>
          </a:p>
          <a:p>
            <a:pPr marL="291465" marR="484505" indent="-152400">
              <a:lnSpc>
                <a:spcPct val="100000"/>
              </a:lnSpc>
              <a:spcBef>
                <a:spcPts val="5"/>
              </a:spcBef>
              <a:buClr>
                <a:srgbClr val="EC1A3A"/>
              </a:buClr>
              <a:buFont typeface="Garamond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we had </a:t>
            </a:r>
            <a:r>
              <a:rPr dirty="0" sz="1200" spc="-5">
                <a:latin typeface="Arial"/>
                <a:cs typeface="Arial"/>
              </a:rPr>
              <a:t>selected </a:t>
            </a:r>
            <a:r>
              <a:rPr dirty="0" sz="1200" spc="-10">
                <a:latin typeface="Arial"/>
                <a:cs typeface="Arial"/>
              </a:rPr>
              <a:t>different </a:t>
            </a:r>
            <a:r>
              <a:rPr dirty="0" sz="1200" spc="-5">
                <a:latin typeface="Arial"/>
                <a:cs typeface="Arial"/>
              </a:rPr>
              <a:t>clients, </a:t>
            </a:r>
            <a:r>
              <a:rPr dirty="0" sz="1200" spc="-10">
                <a:latin typeface="Arial"/>
                <a:cs typeface="Arial"/>
              </a:rPr>
              <a:t>we probably  would have gotten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different estimate </a:t>
            </a:r>
            <a:r>
              <a:rPr dirty="0" sz="1200" spc="-5">
                <a:latin typeface="Arial"/>
                <a:cs typeface="Arial"/>
              </a:rPr>
              <a:t>of the 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</a:t>
            </a:r>
            <a:endParaRPr sz="1200">
              <a:latin typeface="Arial"/>
              <a:cs typeface="Arial"/>
            </a:endParaRPr>
          </a:p>
          <a:p>
            <a:pPr marL="291465" marR="135890" indent="-152400">
              <a:lnSpc>
                <a:spcPct val="100000"/>
              </a:lnSpc>
              <a:spcBef>
                <a:spcPts val="15"/>
              </a:spcBef>
              <a:buClr>
                <a:srgbClr val="EC1A3A"/>
              </a:buClr>
              <a:buFont typeface="Garamond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As a thought </a:t>
            </a:r>
            <a:r>
              <a:rPr dirty="0" sz="1200" spc="-10">
                <a:latin typeface="Arial"/>
                <a:cs typeface="Arial"/>
              </a:rPr>
              <a:t>experiment, imagine </a:t>
            </a: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repeated this  </a:t>
            </a:r>
            <a:r>
              <a:rPr dirty="0" sz="1200" spc="-10">
                <a:latin typeface="Arial"/>
                <a:cs typeface="Arial"/>
              </a:rPr>
              <a:t>process </a:t>
            </a:r>
            <a:r>
              <a:rPr dirty="0" sz="1200" spc="-5">
                <a:latin typeface="Arial"/>
                <a:cs typeface="Arial"/>
              </a:rPr>
              <a:t>of randomly selecting a sample </a:t>
            </a:r>
            <a:r>
              <a:rPr dirty="0" sz="1200" spc="-10">
                <a:latin typeface="Arial"/>
                <a:cs typeface="Arial"/>
              </a:rPr>
              <a:t>over and  over again, </a:t>
            </a:r>
            <a:r>
              <a:rPr dirty="0" sz="1200" spc="-5">
                <a:latin typeface="Arial"/>
                <a:cs typeface="Arial"/>
              </a:rPr>
              <a:t>creating a </a:t>
            </a:r>
            <a:r>
              <a:rPr dirty="0" sz="1200" spc="-10">
                <a:latin typeface="Arial"/>
                <a:cs typeface="Arial"/>
              </a:rPr>
              <a:t>new </a:t>
            </a:r>
            <a:r>
              <a:rPr dirty="0" sz="1200" spc="-5">
                <a:latin typeface="Arial"/>
                <a:cs typeface="Arial"/>
              </a:rPr>
              <a:t>mean </a:t>
            </a:r>
            <a:r>
              <a:rPr dirty="0" sz="1200" spc="-10">
                <a:latin typeface="Arial"/>
                <a:cs typeface="Arial"/>
              </a:rPr>
              <a:t>estimate each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marL="291465" marR="288290" indent="-152400">
              <a:lnSpc>
                <a:spcPct val="100000"/>
              </a:lnSpc>
              <a:spcBef>
                <a:spcPts val="15"/>
              </a:spcBef>
              <a:buClr>
                <a:srgbClr val="EC1A3A"/>
              </a:buClr>
              <a:buFont typeface="Garamond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we were </a:t>
            </a:r>
            <a:r>
              <a:rPr dirty="0" sz="1200" spc="-5">
                <a:latin typeface="Arial"/>
                <a:cs typeface="Arial"/>
              </a:rPr>
              <a:t>to make a </a:t>
            </a:r>
            <a:r>
              <a:rPr dirty="0" sz="1200" spc="-10">
                <a:latin typeface="Arial"/>
                <a:cs typeface="Arial"/>
              </a:rPr>
              <a:t>histogram </a:t>
            </a:r>
            <a:r>
              <a:rPr dirty="0" sz="1200" spc="-5">
                <a:latin typeface="Arial"/>
                <a:cs typeface="Arial"/>
              </a:rPr>
              <a:t>of all the mean  </a:t>
            </a:r>
            <a:r>
              <a:rPr dirty="0" sz="1200" spc="-10">
                <a:latin typeface="Arial"/>
                <a:cs typeface="Arial"/>
              </a:rPr>
              <a:t>estimates we obtained, we would </a:t>
            </a:r>
            <a:r>
              <a:rPr dirty="0" sz="1200" spc="-5">
                <a:latin typeface="Arial"/>
                <a:cs typeface="Arial"/>
              </a:rPr>
              <a:t>see </a:t>
            </a:r>
            <a:r>
              <a:rPr dirty="0" sz="1200" spc="-1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the  </a:t>
            </a:r>
            <a:r>
              <a:rPr dirty="0" sz="1200" spc="-10">
                <a:latin typeface="Arial"/>
                <a:cs typeface="Arial"/>
              </a:rPr>
              <a:t>probability distribution </a:t>
            </a: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mean </a:t>
            </a:r>
            <a:r>
              <a:rPr dirty="0" sz="1200" spc="-10">
                <a:latin typeface="Arial"/>
                <a:cs typeface="Arial"/>
              </a:rPr>
              <a:t>estimate looks  like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1864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443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Standard</a:t>
            </a:r>
            <a:r>
              <a:rPr dirty="0" spc="-55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490814"/>
            <a:ext cx="3900804" cy="2599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14160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Q: When </a:t>
            </a:r>
            <a:r>
              <a:rPr dirty="0" sz="1200" spc="-10">
                <a:latin typeface="Arial"/>
                <a:cs typeface="Arial"/>
              </a:rPr>
              <a:t>we use </a:t>
            </a:r>
            <a:r>
              <a:rPr dirty="0" sz="1200" spc="-5">
                <a:latin typeface="Arial"/>
                <a:cs typeface="Arial"/>
              </a:rPr>
              <a:t>a sample to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population  </a:t>
            </a:r>
            <a:r>
              <a:rPr dirty="0" sz="1200" spc="-15">
                <a:latin typeface="Arial"/>
                <a:cs typeface="Arial"/>
              </a:rPr>
              <a:t>parameter,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say </a:t>
            </a:r>
            <a:r>
              <a:rPr dirty="0" sz="1200" spc="-10">
                <a:latin typeface="Arial"/>
                <a:cs typeface="Arial"/>
              </a:rPr>
              <a:t>anything about how accurate  we believe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estimate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is?</a:t>
            </a:r>
            <a:endParaRPr sz="1200">
              <a:latin typeface="Arial"/>
              <a:cs typeface="Arial"/>
            </a:endParaRPr>
          </a:p>
          <a:p>
            <a:pPr marL="240665" marR="685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Q: All </a:t>
            </a:r>
            <a:r>
              <a:rPr dirty="0" sz="1200" spc="-10">
                <a:latin typeface="Arial"/>
                <a:cs typeface="Arial"/>
              </a:rPr>
              <a:t>else equal,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bigger </a:t>
            </a:r>
            <a:r>
              <a:rPr dirty="0" sz="1200" spc="-5">
                <a:latin typeface="Arial"/>
                <a:cs typeface="Arial"/>
              </a:rPr>
              <a:t>sample (more  </a:t>
            </a:r>
            <a:r>
              <a:rPr dirty="0" sz="1200" spc="-10">
                <a:latin typeface="Arial"/>
                <a:cs typeface="Arial"/>
              </a:rPr>
              <a:t>observations) </a:t>
            </a:r>
            <a:r>
              <a:rPr dirty="0" sz="1200" spc="-5">
                <a:latin typeface="Arial"/>
                <a:cs typeface="Arial"/>
              </a:rPr>
              <a:t>should </a:t>
            </a:r>
            <a:r>
              <a:rPr dirty="0" sz="1200" spc="-10">
                <a:latin typeface="Arial"/>
                <a:cs typeface="Arial"/>
              </a:rPr>
              <a:t>give </a:t>
            </a:r>
            <a:r>
              <a:rPr dirty="0" sz="1200" spc="-5">
                <a:latin typeface="Arial"/>
                <a:cs typeface="Arial"/>
              </a:rPr>
              <a:t>us a more </a:t>
            </a:r>
            <a:r>
              <a:rPr dirty="0" sz="1200" spc="-10">
                <a:latin typeface="Arial"/>
                <a:cs typeface="Arial"/>
              </a:rPr>
              <a:t>precise estimate  </a:t>
            </a:r>
            <a:r>
              <a:rPr dirty="0" sz="1200" spc="-5">
                <a:latin typeface="Arial"/>
                <a:cs typeface="Arial"/>
              </a:rPr>
              <a:t>than a smaller sample.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we describe </a:t>
            </a:r>
            <a:r>
              <a:rPr dirty="0" sz="1200" spc="-5">
                <a:latin typeface="Arial"/>
                <a:cs typeface="Arial"/>
              </a:rPr>
              <a:t>this  </a:t>
            </a:r>
            <a:r>
              <a:rPr dirty="0" sz="1200" spc="-10">
                <a:latin typeface="Arial"/>
                <a:cs typeface="Arial"/>
              </a:rPr>
              <a:t>greater level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precision?</a:t>
            </a:r>
            <a:endParaRPr sz="1200">
              <a:latin typeface="Arial"/>
              <a:cs typeface="Arial"/>
            </a:endParaRPr>
          </a:p>
          <a:p>
            <a:pPr marL="240665" marR="116205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Q: What if I </a:t>
            </a:r>
            <a:r>
              <a:rPr dirty="0" sz="1200" spc="-10">
                <a:latin typeface="Arial"/>
                <a:cs typeface="Arial"/>
              </a:rPr>
              <a:t>want </a:t>
            </a:r>
            <a:r>
              <a:rPr dirty="0" sz="1200" spc="-5">
                <a:latin typeface="Arial"/>
                <a:cs typeface="Arial"/>
              </a:rPr>
              <a:t>to report an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as a range </a:t>
            </a:r>
            <a:r>
              <a:rPr dirty="0" sz="1200" spc="-10">
                <a:latin typeface="Arial"/>
                <a:cs typeface="Arial"/>
              </a:rPr>
              <a:t>of  likely </a:t>
            </a:r>
            <a:r>
              <a:rPr dirty="0" sz="1200" spc="-5">
                <a:latin typeface="Arial"/>
                <a:cs typeface="Arial"/>
              </a:rPr>
              <a:t>values rather than a single </a:t>
            </a:r>
            <a:r>
              <a:rPr dirty="0" sz="1200" spc="-10">
                <a:latin typeface="Arial"/>
                <a:cs typeface="Arial"/>
              </a:rPr>
              <a:t>point estimate </a:t>
            </a:r>
            <a:r>
              <a:rPr dirty="0" sz="1200" spc="-5">
                <a:latin typeface="Arial"/>
                <a:cs typeface="Arial"/>
              </a:rPr>
              <a:t>(e.g.,  the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 </a:t>
            </a:r>
            <a:r>
              <a:rPr dirty="0" sz="1200" spc="-10">
                <a:latin typeface="Arial"/>
                <a:cs typeface="Arial"/>
              </a:rPr>
              <a:t>probably lies between 4.2 and  4.8)?</a:t>
            </a:r>
            <a:endParaRPr sz="1200">
              <a:latin typeface="Arial"/>
              <a:cs typeface="Arial"/>
            </a:endParaRPr>
          </a:p>
          <a:p>
            <a:pPr marL="240665" marR="351790" indent="-152400">
              <a:lnSpc>
                <a:spcPct val="100000"/>
              </a:lnSpc>
              <a:spcBef>
                <a:spcPts val="915"/>
              </a:spcBef>
              <a:buClr>
                <a:srgbClr val="EC1A3A"/>
              </a:buClr>
              <a:buFont typeface="Garamond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A: </a:t>
            </a:r>
            <a:r>
              <a:rPr dirty="0" sz="1200" spc="-5" i="1">
                <a:latin typeface="Arial"/>
                <a:cs typeface="Arial"/>
              </a:rPr>
              <a:t>Standard </a:t>
            </a:r>
            <a:r>
              <a:rPr dirty="0" sz="1200" spc="-10" i="1">
                <a:latin typeface="Arial"/>
                <a:cs typeface="Arial"/>
              </a:rPr>
              <a:t>errors </a:t>
            </a:r>
            <a:r>
              <a:rPr dirty="0" sz="1200" spc="-10">
                <a:latin typeface="Arial"/>
                <a:cs typeface="Arial"/>
              </a:rPr>
              <a:t>help </a:t>
            </a:r>
            <a:r>
              <a:rPr dirty="0" sz="1200" spc="-5">
                <a:latin typeface="Arial"/>
                <a:cs typeface="Arial"/>
              </a:rPr>
              <a:t>us to </a:t>
            </a:r>
            <a:r>
              <a:rPr dirty="0" sz="1200" spc="-10">
                <a:latin typeface="Arial"/>
                <a:cs typeface="Arial"/>
              </a:rPr>
              <a:t>address </a:t>
            </a:r>
            <a:r>
              <a:rPr dirty="0" sz="1200" spc="-5">
                <a:latin typeface="Arial"/>
                <a:cs typeface="Arial"/>
              </a:rPr>
              <a:t>all of these  concerns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1864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443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Standard</a:t>
            </a:r>
            <a:r>
              <a:rPr dirty="0" spc="-55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35" y="357591"/>
            <a:ext cx="3964304" cy="2894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065" marR="1066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Estimates </a:t>
            </a:r>
            <a:r>
              <a:rPr dirty="0" sz="1200" spc="-10">
                <a:latin typeface="Arial"/>
                <a:cs typeface="Arial"/>
              </a:rPr>
              <a:t>based </a:t>
            </a:r>
            <a:r>
              <a:rPr dirty="0" sz="1200" spc="-5">
                <a:latin typeface="Arial"/>
                <a:cs typeface="Arial"/>
              </a:rPr>
              <a:t>on random sampling (or </a:t>
            </a:r>
            <a:r>
              <a:rPr dirty="0" sz="1200" spc="-10">
                <a:latin typeface="Arial"/>
                <a:cs typeface="Arial"/>
              </a:rPr>
              <a:t>other  </a:t>
            </a:r>
            <a:r>
              <a:rPr dirty="0" sz="1200" spc="-5">
                <a:latin typeface="Arial"/>
                <a:cs typeface="Arial"/>
              </a:rPr>
              <a:t>random </a:t>
            </a:r>
            <a:r>
              <a:rPr dirty="0" sz="1200" spc="-10">
                <a:latin typeface="Arial"/>
                <a:cs typeface="Arial"/>
              </a:rPr>
              <a:t>processes) have probability distributions  </a:t>
            </a:r>
            <a:r>
              <a:rPr dirty="0" sz="1200" spc="-5">
                <a:latin typeface="Arial"/>
                <a:cs typeface="Arial"/>
              </a:rPr>
              <a:t>(since the value of the </a:t>
            </a:r>
            <a:r>
              <a:rPr dirty="0" sz="1200" spc="-10">
                <a:latin typeface="Arial"/>
                <a:cs typeface="Arial"/>
              </a:rPr>
              <a:t>estimate depends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 spc="-10">
                <a:latin typeface="Arial"/>
                <a:cs typeface="Arial"/>
              </a:rPr>
              <a:t>who gets  </a:t>
            </a:r>
            <a:r>
              <a:rPr dirty="0" sz="1200" spc="-5">
                <a:latin typeface="Arial"/>
                <a:cs typeface="Arial"/>
              </a:rPr>
              <a:t>selected </a:t>
            </a:r>
            <a:r>
              <a:rPr dirty="0" sz="1200" spc="-10">
                <a:latin typeface="Arial"/>
                <a:cs typeface="Arial"/>
              </a:rPr>
              <a:t>into </a:t>
            </a:r>
            <a:r>
              <a:rPr dirty="0" sz="1200" spc="-5">
                <a:latin typeface="Arial"/>
                <a:cs typeface="Arial"/>
              </a:rPr>
              <a:t>the sample)</a:t>
            </a:r>
            <a:endParaRPr sz="1200">
              <a:latin typeface="Arial"/>
              <a:cs typeface="Arial"/>
            </a:endParaRPr>
          </a:p>
          <a:p>
            <a:pPr marL="266065" indent="-152400">
              <a:lnSpc>
                <a:spcPct val="100000"/>
              </a:lnSpc>
              <a:spcBef>
                <a:spcPts val="170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call the </a:t>
            </a:r>
            <a:r>
              <a:rPr dirty="0" sz="1200" spc="-10">
                <a:latin typeface="Arial"/>
                <a:cs typeface="Arial"/>
              </a:rPr>
              <a:t>probability distribution </a:t>
            </a:r>
            <a:r>
              <a:rPr dirty="0" sz="1200" spc="-5">
                <a:latin typeface="Arial"/>
                <a:cs typeface="Arial"/>
              </a:rPr>
              <a:t>for an </a:t>
            </a:r>
            <a:r>
              <a:rPr dirty="0" sz="1200" spc="-10">
                <a:latin typeface="Arial"/>
                <a:cs typeface="Arial"/>
              </a:rPr>
              <a:t>estimate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dirty="0" sz="1200" spc="-5" i="1">
                <a:latin typeface="Arial"/>
                <a:cs typeface="Arial"/>
              </a:rPr>
              <a:t>sampling</a:t>
            </a:r>
            <a:r>
              <a:rPr dirty="0" sz="1200" spc="-10" i="1">
                <a:latin typeface="Arial"/>
                <a:cs typeface="Arial"/>
              </a:rPr>
              <a:t> distribution</a:t>
            </a:r>
            <a:endParaRPr sz="1200">
              <a:latin typeface="Arial"/>
              <a:cs typeface="Arial"/>
            </a:endParaRPr>
          </a:p>
          <a:p>
            <a:pPr marL="266065" marR="739140" indent="-152400">
              <a:lnSpc>
                <a:spcPts val="1350"/>
              </a:lnSpc>
              <a:spcBef>
                <a:spcPts val="185"/>
              </a:spcBef>
              <a:buClr>
                <a:srgbClr val="EC1A3A"/>
              </a:buClr>
              <a:buFont typeface="Garamond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Standard </a:t>
            </a:r>
            <a:r>
              <a:rPr dirty="0" sz="1200" spc="-10">
                <a:latin typeface="Arial"/>
                <a:cs typeface="Arial"/>
              </a:rPr>
              <a:t>error: </a:t>
            </a:r>
            <a:r>
              <a:rPr dirty="0" sz="1200" spc="-5">
                <a:latin typeface="Arial"/>
                <a:cs typeface="Arial"/>
              </a:rPr>
              <a:t>the standard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an  estimate’s </a:t>
            </a:r>
            <a:r>
              <a:rPr dirty="0" sz="1200" spc="-5">
                <a:latin typeface="Arial"/>
                <a:cs typeface="Arial"/>
              </a:rPr>
              <a:t>sampling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(probability  </a:t>
            </a:r>
            <a:r>
              <a:rPr dirty="0" sz="1200" spc="-10">
                <a:latin typeface="Arial"/>
                <a:cs typeface="Arial"/>
              </a:rPr>
              <a:t>distribution)</a:t>
            </a:r>
            <a:endParaRPr sz="1200">
              <a:latin typeface="Arial"/>
              <a:cs typeface="Arial"/>
            </a:endParaRPr>
          </a:p>
          <a:p>
            <a:pPr lvl="1" marL="569595" marR="106680" indent="-145415">
              <a:lnSpc>
                <a:spcPct val="102600"/>
              </a:lnSpc>
              <a:spcBef>
                <a:spcPts val="60"/>
              </a:spcBef>
              <a:buClr>
                <a:srgbClr val="3333B2"/>
              </a:buClr>
              <a:buFont typeface="Garamond"/>
              <a:buChar char="•"/>
              <a:tabLst>
                <a:tab pos="570230" algn="l"/>
              </a:tabLst>
            </a:pPr>
            <a:r>
              <a:rPr dirty="0" sz="1100" spc="-4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 think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standard </a:t>
            </a:r>
            <a:r>
              <a:rPr dirty="0" sz="1100" spc="-10">
                <a:latin typeface="Arial"/>
                <a:cs typeface="Arial"/>
              </a:rPr>
              <a:t>error as </a:t>
            </a:r>
            <a:r>
              <a:rPr dirty="0" sz="1100" spc="-5">
                <a:latin typeface="Arial"/>
                <a:cs typeface="Arial"/>
              </a:rPr>
              <a:t>the typical  </a:t>
            </a:r>
            <a:r>
              <a:rPr dirty="0" sz="1100" spc="-10">
                <a:latin typeface="Arial"/>
                <a:cs typeface="Arial"/>
              </a:rPr>
              <a:t>distance between an estimate and </a:t>
            </a:r>
            <a:r>
              <a:rPr dirty="0" sz="1100" spc="-5">
                <a:latin typeface="Arial"/>
                <a:cs typeface="Arial"/>
              </a:rPr>
              <a:t>the true </a:t>
            </a:r>
            <a:r>
              <a:rPr dirty="0" sz="1100" spc="-10">
                <a:latin typeface="Arial"/>
                <a:cs typeface="Arial"/>
              </a:rPr>
              <a:t>parameter  </a:t>
            </a:r>
            <a:r>
              <a:rPr dirty="0" sz="1100" spc="-5">
                <a:latin typeface="Arial"/>
                <a:cs typeface="Arial"/>
              </a:rPr>
              <a:t>value (if you </a:t>
            </a:r>
            <a:r>
              <a:rPr dirty="0" sz="1100" spc="-10">
                <a:latin typeface="Arial"/>
                <a:cs typeface="Arial"/>
              </a:rPr>
              <a:t>were </a:t>
            </a:r>
            <a:r>
              <a:rPr dirty="0" sz="1100" spc="-5">
                <a:latin typeface="Arial"/>
                <a:cs typeface="Arial"/>
              </a:rPr>
              <a:t>to repeat the </a:t>
            </a:r>
            <a:r>
              <a:rPr dirty="0" sz="1100" spc="-10">
                <a:latin typeface="Arial"/>
                <a:cs typeface="Arial"/>
              </a:rPr>
              <a:t>process of </a:t>
            </a:r>
            <a:r>
              <a:rPr dirty="0" sz="1100" spc="-5">
                <a:latin typeface="Arial"/>
                <a:cs typeface="Arial"/>
              </a:rPr>
              <a:t>sampling  </a:t>
            </a:r>
            <a:r>
              <a:rPr dirty="0" sz="1100" spc="-10">
                <a:latin typeface="Arial"/>
                <a:cs typeface="Arial"/>
              </a:rPr>
              <a:t>and producing an estimate over and over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again)</a:t>
            </a:r>
            <a:endParaRPr sz="1100">
              <a:latin typeface="Arial"/>
              <a:cs typeface="Arial"/>
            </a:endParaRPr>
          </a:p>
          <a:p>
            <a:pPr lvl="1" marL="569595" marR="237490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57023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standard </a:t>
            </a:r>
            <a:r>
              <a:rPr dirty="0" sz="1100" spc="-10">
                <a:latin typeface="Arial"/>
                <a:cs typeface="Arial"/>
              </a:rPr>
              <a:t>error is a measure of how precise our  estimation process is </a:t>
            </a:r>
            <a:r>
              <a:rPr dirty="0" sz="1100" spc="-5">
                <a:latin typeface="Arial"/>
                <a:cs typeface="Arial"/>
              </a:rPr>
              <a:t>(taking </a:t>
            </a:r>
            <a:r>
              <a:rPr dirty="0" sz="1100" spc="-10">
                <a:latin typeface="Arial"/>
                <a:cs typeface="Arial"/>
              </a:rPr>
              <a:t>into account </a:t>
            </a:r>
            <a:r>
              <a:rPr dirty="0" sz="1100" spc="-5">
                <a:latin typeface="Arial"/>
                <a:cs typeface="Arial"/>
              </a:rPr>
              <a:t>sample  size, </a:t>
            </a:r>
            <a:r>
              <a:rPr dirty="0" sz="1100" spc="-10">
                <a:latin typeface="Arial"/>
                <a:cs typeface="Arial"/>
              </a:rPr>
              <a:t>how much </a:t>
            </a:r>
            <a:r>
              <a:rPr dirty="0" sz="1100" spc="-5">
                <a:latin typeface="Arial"/>
                <a:cs typeface="Arial"/>
              </a:rPr>
              <a:t>variance </a:t>
            </a:r>
            <a:r>
              <a:rPr dirty="0" sz="1100" spc="-10">
                <a:latin typeface="Arial"/>
                <a:cs typeface="Arial"/>
              </a:rPr>
              <a:t>is in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population,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1864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443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Standard</a:t>
            </a:r>
            <a:r>
              <a:rPr dirty="0" spc="-55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435" y="559661"/>
            <a:ext cx="3755390" cy="91884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77165" marR="177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Garamond"/>
              <a:buChar char="•"/>
              <a:tabLst>
                <a:tab pos="177800" algn="l"/>
              </a:tabLst>
            </a:pPr>
            <a:r>
              <a:rPr dirty="0" sz="1200" spc="-5">
                <a:latin typeface="Arial"/>
                <a:cs typeface="Arial"/>
              </a:rPr>
              <a:t>Again,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part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what inferential </a:t>
            </a:r>
            <a:r>
              <a:rPr dirty="0" sz="1200" spc="-5">
                <a:latin typeface="Arial"/>
                <a:cs typeface="Arial"/>
              </a:rPr>
              <a:t>statistics </a:t>
            </a:r>
            <a:r>
              <a:rPr dirty="0" sz="1200" spc="-10">
                <a:latin typeface="Arial"/>
                <a:cs typeface="Arial"/>
              </a:rPr>
              <a:t>allows </a:t>
            </a:r>
            <a:r>
              <a:rPr dirty="0" sz="1200" spc="-5">
                <a:latin typeface="Arial"/>
                <a:cs typeface="Arial"/>
              </a:rPr>
              <a:t>us to  do is </a:t>
            </a:r>
            <a:r>
              <a:rPr dirty="0" sz="1200" spc="-10">
                <a:latin typeface="Arial"/>
                <a:cs typeface="Arial"/>
              </a:rPr>
              <a:t>draw </a:t>
            </a:r>
            <a:r>
              <a:rPr dirty="0" sz="1200" spc="-5">
                <a:latin typeface="Arial"/>
                <a:cs typeface="Arial"/>
              </a:rPr>
              <a:t>conclusions </a:t>
            </a:r>
            <a:r>
              <a:rPr dirty="0" sz="1200" spc="-10">
                <a:latin typeface="Arial"/>
                <a:cs typeface="Arial"/>
              </a:rPr>
              <a:t>about how estimators behave  based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 spc="-10">
                <a:latin typeface="Arial"/>
                <a:cs typeface="Arial"/>
              </a:rPr>
              <a:t>assumptions we’ve </a:t>
            </a:r>
            <a:r>
              <a:rPr dirty="0" sz="1200" spc="-5">
                <a:latin typeface="Arial"/>
                <a:cs typeface="Arial"/>
              </a:rPr>
              <a:t>made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data  generation process</a:t>
            </a:r>
            <a:endParaRPr sz="1200">
              <a:latin typeface="Arial"/>
              <a:cs typeface="Arial"/>
            </a:endParaRPr>
          </a:p>
          <a:p>
            <a:pPr lvl="1" marL="480695" indent="-146050">
              <a:lnSpc>
                <a:spcPct val="100000"/>
              </a:lnSpc>
              <a:spcBef>
                <a:spcPts val="200"/>
              </a:spcBef>
              <a:buClr>
                <a:srgbClr val="3333B2"/>
              </a:buClr>
              <a:buFont typeface="Garamond"/>
              <a:buChar char="•"/>
              <a:tabLst>
                <a:tab pos="481330" algn="l"/>
              </a:tabLst>
            </a:pPr>
            <a:r>
              <a:rPr dirty="0" sz="1100" spc="-10">
                <a:latin typeface="Arial"/>
                <a:cs typeface="Arial"/>
              </a:rPr>
              <a:t>Check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appendices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an example of </a:t>
            </a:r>
            <a:r>
              <a:rPr dirty="0" sz="1100" spc="-5">
                <a:latin typeface="Arial"/>
                <a:cs typeface="Arial"/>
              </a:rPr>
              <a:t>the kinds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7319" y="1508655"/>
            <a:ext cx="527685" cy="101600"/>
          </a:xfrm>
          <a:custGeom>
            <a:avLst/>
            <a:gdLst/>
            <a:ahLst/>
            <a:cxnLst/>
            <a:rect l="l" t="t" r="r" b="b"/>
            <a:pathLst>
              <a:path w="527685" h="101600">
                <a:moveTo>
                  <a:pt x="47678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476787" y="101221"/>
                </a:lnTo>
                <a:lnTo>
                  <a:pt x="496438" y="97228"/>
                </a:lnTo>
                <a:lnTo>
                  <a:pt x="512531" y="86354"/>
                </a:lnTo>
                <a:lnTo>
                  <a:pt x="523404" y="70262"/>
                </a:lnTo>
                <a:lnTo>
                  <a:pt x="527398" y="50610"/>
                </a:lnTo>
                <a:lnTo>
                  <a:pt x="523404" y="30959"/>
                </a:lnTo>
                <a:lnTo>
                  <a:pt x="512531" y="14866"/>
                </a:lnTo>
                <a:lnTo>
                  <a:pt x="496438" y="3993"/>
                </a:lnTo>
                <a:lnTo>
                  <a:pt x="47678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7319" y="1508655"/>
            <a:ext cx="527685" cy="101600"/>
          </a:xfrm>
          <a:custGeom>
            <a:avLst/>
            <a:gdLst/>
            <a:ahLst/>
            <a:cxnLst/>
            <a:rect l="l" t="t" r="r" b="b"/>
            <a:pathLst>
              <a:path w="52768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476787" y="0"/>
                </a:lnTo>
                <a:lnTo>
                  <a:pt x="496438" y="3993"/>
                </a:lnTo>
                <a:lnTo>
                  <a:pt x="512531" y="14866"/>
                </a:lnTo>
                <a:lnTo>
                  <a:pt x="523404" y="30959"/>
                </a:lnTo>
                <a:lnTo>
                  <a:pt x="527398" y="50610"/>
                </a:lnTo>
                <a:lnTo>
                  <a:pt x="523404" y="70262"/>
                </a:lnTo>
                <a:lnTo>
                  <a:pt x="512531" y="86354"/>
                </a:lnTo>
                <a:lnTo>
                  <a:pt x="496438" y="97228"/>
                </a:lnTo>
                <a:lnTo>
                  <a:pt x="47678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05230" y="1495950"/>
            <a:ext cx="4514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0507" y="1458631"/>
            <a:ext cx="926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we often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make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434" y="1630704"/>
            <a:ext cx="31584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7480" indent="-1454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Garamond"/>
              <a:buChar char="•"/>
              <a:tabLst>
                <a:tab pos="158115" algn="l"/>
              </a:tabLst>
            </a:pPr>
            <a:r>
              <a:rPr dirty="0" sz="1100" spc="-5">
                <a:latin typeface="Arial"/>
                <a:cs typeface="Arial"/>
              </a:rPr>
              <a:t>There </a:t>
            </a:r>
            <a:r>
              <a:rPr dirty="0" sz="1100" spc="-10">
                <a:latin typeface="Arial"/>
                <a:cs typeface="Arial"/>
              </a:rPr>
              <a:t>is also a discussion of what makes a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good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6170" y="1852800"/>
            <a:ext cx="784860" cy="101600"/>
          </a:xfrm>
          <a:custGeom>
            <a:avLst/>
            <a:gdLst/>
            <a:ahLst/>
            <a:cxnLst/>
            <a:rect l="l" t="t" r="r" b="b"/>
            <a:pathLst>
              <a:path w="784860" h="101600">
                <a:moveTo>
                  <a:pt x="734228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34228" y="101221"/>
                </a:lnTo>
                <a:lnTo>
                  <a:pt x="753879" y="97228"/>
                </a:lnTo>
                <a:lnTo>
                  <a:pt x="769971" y="86354"/>
                </a:lnTo>
                <a:lnTo>
                  <a:pt x="780845" y="70262"/>
                </a:lnTo>
                <a:lnTo>
                  <a:pt x="784838" y="50610"/>
                </a:lnTo>
                <a:lnTo>
                  <a:pt x="780845" y="30959"/>
                </a:lnTo>
                <a:lnTo>
                  <a:pt x="769971" y="14866"/>
                </a:lnTo>
                <a:lnTo>
                  <a:pt x="753879" y="3993"/>
                </a:lnTo>
                <a:lnTo>
                  <a:pt x="734228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46170" y="1852800"/>
            <a:ext cx="784860" cy="101600"/>
          </a:xfrm>
          <a:custGeom>
            <a:avLst/>
            <a:gdLst/>
            <a:ahLst/>
            <a:cxnLst/>
            <a:rect l="l" t="t" r="r" b="b"/>
            <a:pathLst>
              <a:path w="784860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34228" y="0"/>
                </a:lnTo>
                <a:lnTo>
                  <a:pt x="753879" y="3993"/>
                </a:lnTo>
                <a:lnTo>
                  <a:pt x="769971" y="14866"/>
                </a:lnTo>
                <a:lnTo>
                  <a:pt x="780845" y="30959"/>
                </a:lnTo>
                <a:lnTo>
                  <a:pt x="784838" y="50610"/>
                </a:lnTo>
                <a:lnTo>
                  <a:pt x="780845" y="70262"/>
                </a:lnTo>
                <a:lnTo>
                  <a:pt x="769971" y="86354"/>
                </a:lnTo>
                <a:lnTo>
                  <a:pt x="753879" y="97228"/>
                </a:lnTo>
                <a:lnTo>
                  <a:pt x="734228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84081" y="1840108"/>
            <a:ext cx="7092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choose an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estimator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4620" y="1802776"/>
            <a:ext cx="31902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  <a:tabLst>
                <a:tab pos="2514600" algn="l"/>
              </a:tabLst>
            </a:pPr>
            <a:r>
              <a:rPr dirty="0" sz="1100" spc="-15">
                <a:latin typeface="Arial"/>
                <a:cs typeface="Arial"/>
              </a:rPr>
              <a:t>estimator, </a:t>
            </a:r>
            <a:r>
              <a:rPr dirty="0" sz="1100" spc="-10">
                <a:latin typeface="Arial"/>
                <a:cs typeface="Arial"/>
              </a:rPr>
              <a:t>and how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can	if there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are  </a:t>
            </a:r>
            <a:r>
              <a:rPr dirty="0" sz="1100" spc="-5">
                <a:latin typeface="Arial"/>
                <a:cs typeface="Arial"/>
              </a:rPr>
              <a:t>multiple</a:t>
            </a:r>
            <a:r>
              <a:rPr dirty="0" sz="1100" spc="-10">
                <a:latin typeface="Arial"/>
                <a:cs typeface="Arial"/>
              </a:rPr>
              <a:t> options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135" y="2182987"/>
            <a:ext cx="3569970" cy="758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Once </a:t>
            </a:r>
            <a:r>
              <a:rPr dirty="0" sz="1200" spc="-10">
                <a:latin typeface="Arial"/>
                <a:cs typeface="Arial"/>
              </a:rPr>
              <a:t>we’ve </a:t>
            </a:r>
            <a:r>
              <a:rPr dirty="0" sz="1200" spc="-5">
                <a:latin typeface="Arial"/>
                <a:cs typeface="Arial"/>
              </a:rPr>
              <a:t>made a set of </a:t>
            </a:r>
            <a:r>
              <a:rPr dirty="0" sz="1200" spc="-10">
                <a:latin typeface="Arial"/>
                <a:cs typeface="Arial"/>
              </a:rPr>
              <a:t>assumptions about how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generated, 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math </a:t>
            </a:r>
            <a:r>
              <a:rPr dirty="0" sz="1200" spc="-10">
                <a:latin typeface="Arial"/>
                <a:cs typeface="Arial"/>
              </a:rPr>
              <a:t>or  </a:t>
            </a:r>
            <a:r>
              <a:rPr dirty="0" sz="1200" spc="-5">
                <a:latin typeface="Arial"/>
                <a:cs typeface="Arial"/>
              </a:rPr>
              <a:t>simulations to </a:t>
            </a:r>
            <a:r>
              <a:rPr dirty="0" sz="1200" spc="-10">
                <a:latin typeface="Arial"/>
                <a:cs typeface="Arial"/>
              </a:rPr>
              <a:t>determine </a:t>
            </a:r>
            <a:r>
              <a:rPr dirty="0" sz="1200" spc="-5">
                <a:latin typeface="Arial"/>
                <a:cs typeface="Arial"/>
              </a:rPr>
              <a:t>the standard </a:t>
            </a:r>
            <a:r>
              <a:rPr dirty="0" sz="1200" spc="-10">
                <a:latin typeface="Arial"/>
                <a:cs typeface="Arial"/>
              </a:rPr>
              <a:t>error </a:t>
            </a: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an  estimation procedure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1864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443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Standard</a:t>
            </a:r>
            <a:r>
              <a:rPr dirty="0" spc="-55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341627"/>
            <a:ext cx="36461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Garamond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we use </a:t>
            </a:r>
            <a:r>
              <a:rPr dirty="0" sz="1200" spc="-5">
                <a:latin typeface="Arial"/>
                <a:cs typeface="Arial"/>
              </a:rPr>
              <a:t>a sample mean to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8867" y="1248712"/>
            <a:ext cx="1098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0" i="1">
                <a:latin typeface="Times New Roman"/>
                <a:cs typeface="Times New Roman"/>
              </a:rPr>
              <a:t>σ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1051" y="1478000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 h="0">
                <a:moveTo>
                  <a:pt x="0" y="0"/>
                </a:moveTo>
                <a:lnTo>
                  <a:pt x="210972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47581" y="1508366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 h="0">
                <a:moveTo>
                  <a:pt x="0" y="0"/>
                </a:moveTo>
                <a:lnTo>
                  <a:pt x="84442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5563" y="525078"/>
            <a:ext cx="3660775" cy="1034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18796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mean, the standard </a:t>
            </a:r>
            <a:r>
              <a:rPr dirty="0" sz="1200" spc="-10">
                <a:latin typeface="Arial"/>
                <a:cs typeface="Arial"/>
              </a:rPr>
              <a:t>error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10">
                <a:latin typeface="Arial"/>
                <a:cs typeface="Arial"/>
              </a:rPr>
              <a:t>estimate will </a:t>
            </a:r>
            <a:r>
              <a:rPr dirty="0" sz="1200" spc="-5">
                <a:latin typeface="Arial"/>
                <a:cs typeface="Arial"/>
              </a:rPr>
              <a:t>be the  following (assuming </a:t>
            </a:r>
            <a:r>
              <a:rPr dirty="0" sz="1200" spc="-5" i="1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normally distributed,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simple random sample is </a:t>
            </a:r>
            <a:r>
              <a:rPr dirty="0" sz="1200" spc="-10">
                <a:latin typeface="Arial"/>
                <a:cs typeface="Arial"/>
              </a:rPr>
              <a:t>used </a:t>
            </a:r>
            <a:r>
              <a:rPr dirty="0" sz="1200" spc="-5">
                <a:latin typeface="Arial"/>
                <a:cs typeface="Arial"/>
              </a:rPr>
              <a:t>to create the </a:t>
            </a:r>
            <a:r>
              <a:rPr dirty="0" sz="1200" spc="-10">
                <a:latin typeface="Arial"/>
                <a:cs typeface="Arial"/>
              </a:rPr>
              <a:t>estimate,  and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size is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infinite):</a:t>
            </a:r>
            <a:endParaRPr sz="1200">
              <a:latin typeface="Arial"/>
              <a:cs typeface="Arial"/>
            </a:endParaRPr>
          </a:p>
          <a:p>
            <a:pPr algn="ctr" marR="6985">
              <a:lnSpc>
                <a:spcPct val="100000"/>
              </a:lnSpc>
              <a:spcBef>
                <a:spcPts val="735"/>
              </a:spcBef>
            </a:pPr>
            <a:r>
              <a:rPr dirty="0" sz="1200" spc="-114" i="1">
                <a:latin typeface="Times New Roman"/>
                <a:cs typeface="Times New Roman"/>
              </a:rPr>
              <a:t>σ</a:t>
            </a:r>
            <a:r>
              <a:rPr dirty="0" baseline="-6944" sz="1200" spc="-172">
                <a:latin typeface="Times New Roman"/>
                <a:cs typeface="Times New Roman"/>
              </a:rPr>
              <a:t>¯</a:t>
            </a:r>
            <a:r>
              <a:rPr dirty="0" baseline="-13888" sz="1200" spc="-172" i="1">
                <a:latin typeface="Arial"/>
                <a:cs typeface="Arial"/>
              </a:rPr>
              <a:t>x   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95">
                <a:latin typeface="Garamond"/>
                <a:cs typeface="Garamond"/>
              </a:rPr>
              <a:t> </a:t>
            </a:r>
            <a:r>
              <a:rPr dirty="0" baseline="2314" sz="1800" spc="247" i="1">
                <a:latin typeface="Garamond"/>
                <a:cs typeface="Garamond"/>
              </a:rPr>
              <a:t>√</a:t>
            </a:r>
            <a:r>
              <a:rPr dirty="0" baseline="-41666" sz="1800" spc="247" i="1">
                <a:latin typeface="Arial"/>
                <a:cs typeface="Arial"/>
              </a:rPr>
              <a:t>n</a:t>
            </a:r>
            <a:endParaRPr baseline="-41666"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934" y="1700122"/>
            <a:ext cx="3578225" cy="156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0979" indent="-1454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Garamond"/>
              <a:buChar char="•"/>
              <a:tabLst>
                <a:tab pos="221615" algn="l"/>
              </a:tabLst>
            </a:pPr>
            <a:r>
              <a:rPr dirty="0" sz="1100" spc="-10">
                <a:latin typeface="Arial"/>
                <a:cs typeface="Arial"/>
              </a:rPr>
              <a:t>Notice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notation: </a:t>
            </a:r>
            <a:r>
              <a:rPr dirty="0" sz="1100" spc="80" i="1">
                <a:latin typeface="Times New Roman"/>
                <a:cs typeface="Times New Roman"/>
              </a:rPr>
              <a:t>σ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the standard </a:t>
            </a:r>
            <a:r>
              <a:rPr dirty="0" sz="1100" spc="-10">
                <a:latin typeface="Arial"/>
                <a:cs typeface="Arial"/>
              </a:rPr>
              <a:t>deviation </a:t>
            </a:r>
            <a:r>
              <a:rPr dirty="0" sz="1100" spc="-5">
                <a:latin typeface="Arial"/>
                <a:cs typeface="Arial"/>
              </a:rPr>
              <a:t>(of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x</a:t>
            </a:r>
            <a:r>
              <a:rPr dirty="0" sz="1100" spc="-5">
                <a:latin typeface="Arial"/>
                <a:cs typeface="Arial"/>
              </a:rPr>
              <a:t>);</a:t>
            </a:r>
            <a:endParaRPr sz="11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35"/>
              </a:spcBef>
            </a:pPr>
            <a:r>
              <a:rPr dirty="0" sz="1100" spc="-110" i="1">
                <a:latin typeface="Times New Roman"/>
                <a:cs typeface="Times New Roman"/>
              </a:rPr>
              <a:t>σ</a:t>
            </a:r>
            <a:r>
              <a:rPr dirty="0" baseline="-6944" sz="1200" spc="-165">
                <a:latin typeface="Times New Roman"/>
                <a:cs typeface="Times New Roman"/>
              </a:rPr>
              <a:t>¯</a:t>
            </a:r>
            <a:r>
              <a:rPr dirty="0" baseline="-10416" sz="1200" spc="-165" i="1">
                <a:latin typeface="Arial"/>
                <a:cs typeface="Arial"/>
              </a:rPr>
              <a:t>x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the standard </a:t>
            </a:r>
            <a:r>
              <a:rPr dirty="0" sz="1100" spc="-10">
                <a:latin typeface="Arial"/>
                <a:cs typeface="Arial"/>
              </a:rPr>
              <a:t>deviation of </a:t>
            </a:r>
            <a:r>
              <a:rPr dirty="0" baseline="5050" sz="1650" spc="-419">
                <a:latin typeface="Garamond"/>
                <a:cs typeface="Garamond"/>
              </a:rPr>
              <a:t>¯</a:t>
            </a:r>
            <a:r>
              <a:rPr dirty="0" sz="1100" spc="-280" i="1">
                <a:latin typeface="Arial"/>
                <a:cs typeface="Arial"/>
              </a:rPr>
              <a:t>x </a:t>
            </a:r>
            <a:r>
              <a:rPr dirty="0" sz="1100" spc="-5">
                <a:latin typeface="Arial"/>
                <a:cs typeface="Arial"/>
              </a:rPr>
              <a:t>(our </a:t>
            </a:r>
            <a:r>
              <a:rPr dirty="0" sz="1100" spc="-10">
                <a:latin typeface="Arial"/>
                <a:cs typeface="Arial"/>
              </a:rPr>
              <a:t>mean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estimate),</a:t>
            </a:r>
            <a:endParaRPr sz="11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a.k.a. </a:t>
            </a:r>
            <a:r>
              <a:rPr dirty="0" sz="1100" spc="-5">
                <a:latin typeface="Arial"/>
                <a:cs typeface="Arial"/>
              </a:rPr>
              <a:t>the standard </a:t>
            </a:r>
            <a:r>
              <a:rPr dirty="0" sz="1100" spc="-10">
                <a:latin typeface="Arial"/>
                <a:cs typeface="Arial"/>
              </a:rPr>
              <a:t>error of </a:t>
            </a:r>
            <a:r>
              <a:rPr dirty="0" sz="1100" spc="-5">
                <a:latin typeface="Arial"/>
                <a:cs typeface="Arial"/>
              </a:rPr>
              <a:t>the sample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mean</a:t>
            </a:r>
            <a:endParaRPr sz="1100">
              <a:latin typeface="Arial"/>
              <a:cs typeface="Arial"/>
            </a:endParaRPr>
          </a:p>
          <a:p>
            <a:pPr marL="220979" marR="191770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221615" algn="l"/>
              </a:tabLst>
            </a:pP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 standard </a:t>
            </a:r>
            <a:r>
              <a:rPr dirty="0" sz="1100" spc="-10">
                <a:latin typeface="Arial"/>
                <a:cs typeface="Arial"/>
              </a:rPr>
              <a:t>deviation of </a:t>
            </a:r>
            <a:r>
              <a:rPr dirty="0" sz="1100" spc="-5" i="1">
                <a:latin typeface="Arial"/>
                <a:cs typeface="Arial"/>
              </a:rPr>
              <a:t>x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20">
                <a:latin typeface="Arial"/>
                <a:cs typeface="Arial"/>
              </a:rPr>
              <a:t>larger, </a:t>
            </a:r>
            <a:r>
              <a:rPr dirty="0" sz="1100" spc="-5">
                <a:latin typeface="Arial"/>
                <a:cs typeface="Arial"/>
              </a:rPr>
              <a:t>the  sample </a:t>
            </a:r>
            <a:r>
              <a:rPr dirty="0" sz="1100" spc="-10">
                <a:latin typeface="Arial"/>
                <a:cs typeface="Arial"/>
              </a:rPr>
              <a:t>mean </a:t>
            </a:r>
            <a:r>
              <a:rPr dirty="0" sz="1100" spc="-5">
                <a:latin typeface="Arial"/>
                <a:cs typeface="Arial"/>
              </a:rPr>
              <a:t>(of </a:t>
            </a:r>
            <a:r>
              <a:rPr dirty="0" sz="1100" spc="-5" i="1">
                <a:latin typeface="Arial"/>
                <a:cs typeface="Arial"/>
              </a:rPr>
              <a:t>x</a:t>
            </a:r>
            <a:r>
              <a:rPr dirty="0" sz="1100" spc="-5">
                <a:latin typeface="Arial"/>
                <a:cs typeface="Arial"/>
              </a:rPr>
              <a:t>) </a:t>
            </a:r>
            <a:r>
              <a:rPr dirty="0" sz="1100" spc="-10">
                <a:latin typeface="Arial"/>
                <a:cs typeface="Arial"/>
              </a:rPr>
              <a:t>is a less precise estimate of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population mean </a:t>
            </a:r>
            <a:r>
              <a:rPr dirty="0" sz="1100" spc="-85">
                <a:latin typeface="Arial"/>
                <a:cs typeface="Arial"/>
              </a:rPr>
              <a:t>(</a:t>
            </a:r>
            <a:r>
              <a:rPr dirty="0" sz="1100" spc="-85" i="1">
                <a:latin typeface="Times New Roman"/>
                <a:cs typeface="Times New Roman"/>
              </a:rPr>
              <a:t>σ</a:t>
            </a:r>
            <a:r>
              <a:rPr dirty="0" baseline="-6944" sz="1200" spc="-127">
                <a:latin typeface="Times New Roman"/>
                <a:cs typeface="Times New Roman"/>
              </a:rPr>
              <a:t>¯</a:t>
            </a:r>
            <a:r>
              <a:rPr dirty="0" baseline="-10416" sz="1200" spc="-127" i="1">
                <a:latin typeface="Arial"/>
                <a:cs typeface="Arial"/>
              </a:rPr>
              <a:t>x</a:t>
            </a:r>
            <a:r>
              <a:rPr dirty="0" baseline="-10416" sz="1200" spc="7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bigger)</a:t>
            </a:r>
            <a:endParaRPr sz="1100">
              <a:latin typeface="Arial"/>
              <a:cs typeface="Arial"/>
            </a:endParaRPr>
          </a:p>
          <a:p>
            <a:pPr marL="220979" marR="71120" indent="-145415">
              <a:lnSpc>
                <a:spcPct val="102600"/>
              </a:lnSpc>
              <a:buClr>
                <a:srgbClr val="3333B2"/>
              </a:buClr>
              <a:buFont typeface="Garamond"/>
              <a:buChar char="•"/>
              <a:tabLst>
                <a:tab pos="221615" algn="l"/>
              </a:tabLst>
            </a:pP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 sample size </a:t>
            </a:r>
            <a:r>
              <a:rPr dirty="0" sz="1100" spc="-10">
                <a:latin typeface="Arial"/>
                <a:cs typeface="Arial"/>
              </a:rPr>
              <a:t>(</a:t>
            </a:r>
            <a:r>
              <a:rPr dirty="0" sz="1100" spc="-10" i="1">
                <a:latin typeface="Arial"/>
                <a:cs typeface="Arial"/>
              </a:rPr>
              <a:t>n</a:t>
            </a:r>
            <a:r>
              <a:rPr dirty="0" sz="1100" spc="-10">
                <a:latin typeface="Arial"/>
                <a:cs typeface="Arial"/>
              </a:rPr>
              <a:t>) is </a:t>
            </a:r>
            <a:r>
              <a:rPr dirty="0" sz="1100" spc="-20">
                <a:latin typeface="Arial"/>
                <a:cs typeface="Arial"/>
              </a:rPr>
              <a:t>larger, </a:t>
            </a:r>
            <a:r>
              <a:rPr dirty="0" sz="1100" spc="-5">
                <a:latin typeface="Arial"/>
                <a:cs typeface="Arial"/>
              </a:rPr>
              <a:t>the sample </a:t>
            </a:r>
            <a:r>
              <a:rPr dirty="0" sz="1100" spc="-10">
                <a:latin typeface="Arial"/>
                <a:cs typeface="Arial"/>
              </a:rPr>
              <a:t>mean  </a:t>
            </a:r>
            <a:r>
              <a:rPr dirty="0" sz="1100" spc="-5">
                <a:latin typeface="Arial"/>
                <a:cs typeface="Arial"/>
              </a:rPr>
              <a:t>(of </a:t>
            </a:r>
            <a:r>
              <a:rPr dirty="0" sz="1100" spc="-10" i="1">
                <a:latin typeface="Arial"/>
                <a:cs typeface="Arial"/>
              </a:rPr>
              <a:t>x</a:t>
            </a:r>
            <a:r>
              <a:rPr dirty="0" sz="1100" spc="-10">
                <a:latin typeface="Arial"/>
                <a:cs typeface="Arial"/>
              </a:rPr>
              <a:t>) offers a more precise estimate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population  mean </a:t>
            </a:r>
            <a:r>
              <a:rPr dirty="0" sz="1100" spc="-85">
                <a:latin typeface="Arial"/>
                <a:cs typeface="Arial"/>
              </a:rPr>
              <a:t>(</a:t>
            </a:r>
            <a:r>
              <a:rPr dirty="0" sz="1100" spc="-85" i="1">
                <a:latin typeface="Times New Roman"/>
                <a:cs typeface="Times New Roman"/>
              </a:rPr>
              <a:t>σ</a:t>
            </a:r>
            <a:r>
              <a:rPr dirty="0" baseline="-6944" sz="1200" spc="-127">
                <a:latin typeface="Times New Roman"/>
                <a:cs typeface="Times New Roman"/>
              </a:rPr>
              <a:t>¯</a:t>
            </a:r>
            <a:r>
              <a:rPr dirty="0" baseline="-10416" sz="1200" spc="-127" i="1">
                <a:latin typeface="Arial"/>
                <a:cs typeface="Arial"/>
              </a:rPr>
              <a:t>x</a:t>
            </a:r>
            <a:r>
              <a:rPr dirty="0" baseline="-10416" sz="1200" spc="7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is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smaller)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30341"/>
            <a:ext cx="114617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6: Sampling</a:t>
            </a:r>
            <a:r>
              <a:rPr dirty="0" sz="600" spc="-9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864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Intro Stats with Nathan Favero</dc:creator>
  <dc:title>Lecture 6: Sampling Distributions</dc:title>
  <dcterms:created xsi:type="dcterms:W3CDTF">2024-08-05T22:07:03Z</dcterms:created>
  <dcterms:modified xsi:type="dcterms:W3CDTF">2024-08-05T22:07:03Z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2024-08-03T00:00:00Z</vt:filetime>
  </property>
</Properties>
</file>